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r>
              <a:rPr lang="en-US" dirty="0" smtClean="0"/>
              <a:t>Unit 1</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Times New Roman" pitchFamily="18" charset="0"/>
                <a:cs typeface="Times New Roman" pitchFamily="18" charset="0"/>
              </a:rPr>
              <a:t>The role of WTO in </a:t>
            </a:r>
            <a:r>
              <a:rPr lang="en-US" dirty="0" smtClean="0">
                <a:solidFill>
                  <a:srgbClr val="FF0000"/>
                </a:solidFill>
                <a:latin typeface="Times New Roman" pitchFamily="18" charset="0"/>
                <a:cs typeface="Times New Roman" pitchFamily="18" charset="0"/>
              </a:rPr>
              <a:t>I</a:t>
            </a:r>
            <a:r>
              <a:rPr lang="en-US" dirty="0" smtClean="0">
                <a:solidFill>
                  <a:srgbClr val="FF0000"/>
                </a:solidFill>
                <a:latin typeface="Times New Roman" pitchFamily="18" charset="0"/>
                <a:cs typeface="Times New Roman" pitchFamily="18" charset="0"/>
              </a:rPr>
              <a:t>ndia</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pPr algn="ctr">
              <a:buNone/>
            </a:pPr>
            <a:r>
              <a:rPr lang="en-US" dirty="0" smtClean="0">
                <a:latin typeface="Times New Roman" pitchFamily="18" charset="0"/>
                <a:cs typeface="Times New Roman" pitchFamily="18" charset="0"/>
              </a:rPr>
              <a:t>WTO </a:t>
            </a:r>
            <a:r>
              <a:rPr lang="en-US" dirty="0" smtClean="0">
                <a:latin typeface="Times New Roman" pitchFamily="18" charset="0"/>
                <a:cs typeface="Times New Roman" pitchFamily="18" charset="0"/>
              </a:rPr>
              <a:t> </a:t>
            </a:r>
          </a:p>
          <a:p>
            <a:pPr algn="just"/>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World Trade Organization (WTO) is a global international organization dealing with the rules of trade between nations. The work of WTO moves around WTO agreements, negotiated and signed by the bulk of the world's trading nations and ratified in their parliaments</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The goal is to help producers of goods and services, exporters, and importers conduct their business.</a:t>
            </a:r>
            <a:endParaRPr lang="en-US"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Times New Roman" pitchFamily="18" charset="0"/>
                <a:cs typeface="Times New Roman" pitchFamily="18" charset="0"/>
              </a:rPr>
              <a:t>Need For WTO</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pPr algn="just"/>
            <a:r>
              <a:rPr lang="en-US" dirty="0" smtClean="0">
                <a:latin typeface="Times New Roman" pitchFamily="18" charset="0"/>
                <a:cs typeface="Times New Roman" pitchFamily="18" charset="0"/>
              </a:rPr>
              <a:t>It </a:t>
            </a:r>
            <a:r>
              <a:rPr lang="en-US" dirty="0" smtClean="0">
                <a:latin typeface="Times New Roman" pitchFamily="18" charset="0"/>
                <a:cs typeface="Times New Roman" pitchFamily="18" charset="0"/>
              </a:rPr>
              <a:t>helps to contribute towards international peace, by helping the trade to flow smoothly and dealing with disputes over trade issues. </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It allows disputes to be handled constructively. With Global boundaries evading, more and more trade is taking place, and hence, leading to more chances for disputes</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To put forth to the claim, around 300 cases have been filed since inception of WTO, and without peaceful and harmonious way to resolve them, they could have led to a political crisis</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It is based on rules and has nothing to do with power of the nation.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It </a:t>
            </a:r>
            <a:r>
              <a:rPr lang="en-US" dirty="0" smtClean="0">
                <a:latin typeface="Times New Roman" pitchFamily="18" charset="0"/>
                <a:cs typeface="Times New Roman" pitchFamily="18" charset="0"/>
              </a:rPr>
              <a:t>gives consumers more choice and a broader range of qualities to choose from. </a:t>
            </a:r>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fact that there exists a forum to handle crisis, gives confidence to nations to do more and more trade, thereby increasing the income, and stimulating economic growth.</a:t>
            </a:r>
            <a:endParaRPr lang="en-US"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Times New Roman" pitchFamily="18" charset="0"/>
                <a:cs typeface="Times New Roman" pitchFamily="18" charset="0"/>
              </a:rPr>
              <a:t>India And WTO</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pPr algn="just">
              <a:buNone/>
            </a:pPr>
            <a:r>
              <a:rPr lang="en-US" dirty="0" smtClean="0">
                <a:latin typeface="Times New Roman" pitchFamily="18" charset="0"/>
                <a:cs typeface="Times New Roman" pitchFamily="18" charset="0"/>
              </a:rPr>
              <a:t>	India </a:t>
            </a:r>
            <a:r>
              <a:rPr lang="en-US" dirty="0" smtClean="0">
                <a:latin typeface="Times New Roman" pitchFamily="18" charset="0"/>
                <a:cs typeface="Times New Roman" pitchFamily="18" charset="0"/>
              </a:rPr>
              <a:t>is a founder member of the General Agreement on Tariffs and Trade (GATT) 1947 and its successor, the World Trade Organization (WTO), which came into effect on 1/1/1995 after the conclusion of the Uruguay Round</a:t>
            </a:r>
            <a:r>
              <a:rPr lang="en-US" dirty="0" smtClean="0">
                <a:latin typeface="Times New Roman" pitchFamily="18" charset="0"/>
                <a:cs typeface="Times New Roman" pitchFamily="18" charset="0"/>
              </a:rPr>
              <a:t>.</a:t>
            </a:r>
          </a:p>
          <a:p>
            <a:pPr algn="just">
              <a:buNone/>
            </a:pP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India's participation in an increasingly rule based system in the governance of international trade is to ensure more stability and predictability, which ultimately would lead to more trade and prosperity for itself and the 149 other nations which now comprise the WTO. </a:t>
            </a: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India also automatically avails of MFN and national treatment for its exports to all WTO members.</a:t>
            </a:r>
            <a:endParaRPr lang="en-US"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rgbClr val="FF0000"/>
                </a:solidFill>
                <a:latin typeface="Times New Roman" pitchFamily="18" charset="0"/>
                <a:cs typeface="Times New Roman" pitchFamily="18" charset="0"/>
              </a:rPr>
              <a:t>Impact Of WTO Agreements On Indian Economy</a:t>
            </a:r>
            <a:endParaRPr lang="en-US" sz="28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signing of WTO agreements will have far reaching effects not only on India’s foreign trade but also on its internal economy.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Although the ultimate goal of WTO is to free world trade in the interest of all nations of the world, yet in reality the WTO agreements has benefitted the developed nations more as compared to developing ones.</a:t>
            </a:r>
            <a:endParaRPr lang="en-US"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600" dirty="0" smtClean="0">
                <a:solidFill>
                  <a:srgbClr val="FF0000"/>
                </a:solidFill>
                <a:latin typeface="Times New Roman" pitchFamily="18" charset="0"/>
                <a:cs typeface="Times New Roman" pitchFamily="18" charset="0"/>
              </a:rPr>
              <a:t>Positive Impacts/Benefits /Advantages /Gains from WTO </a:t>
            </a:r>
            <a:endParaRPr lang="en-US" sz="26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Increase </a:t>
            </a:r>
            <a:r>
              <a:rPr lang="en-US" dirty="0" smtClean="0">
                <a:latin typeface="Times New Roman" pitchFamily="18" charset="0"/>
                <a:cs typeface="Times New Roman" pitchFamily="18" charset="0"/>
              </a:rPr>
              <a:t>in Export Earnings: </a:t>
            </a:r>
            <a:r>
              <a:rPr lang="en-US" dirty="0" smtClean="0">
                <a:latin typeface="Times New Roman" pitchFamily="18" charset="0"/>
                <a:cs typeface="Times New Roman" pitchFamily="18" charset="0"/>
              </a:rPr>
              <a:t>Estimates </a:t>
            </a:r>
            <a:r>
              <a:rPr lang="en-US" dirty="0" smtClean="0">
                <a:latin typeface="Times New Roman" pitchFamily="18" charset="0"/>
                <a:cs typeface="Times New Roman" pitchFamily="18" charset="0"/>
              </a:rPr>
              <a:t>made by World Bank, International Monetary Fund (IMF) and the WTO Secretariat, shows that the income effects of the implementation of the Bali Round package will be an increase in traded merchandise goods. It is expected that India’s share in world exports would improve.</a:t>
            </a:r>
            <a:endParaRPr lang="en-US"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Times New Roman" pitchFamily="18" charset="0"/>
                <a:cs typeface="Times New Roman" pitchFamily="18" charset="0"/>
              </a:rPr>
              <a:t>Agricultural Exports: </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Reduction </a:t>
            </a:r>
            <a:r>
              <a:rPr lang="en-US" dirty="0" smtClean="0">
                <a:latin typeface="Times New Roman" pitchFamily="18" charset="0"/>
                <a:cs typeface="Times New Roman" pitchFamily="18" charset="0"/>
              </a:rPr>
              <a:t>of trade barriers and domestic subsidies in agriculture is likely to raise international prices of agricultural products. India hopes to benefit from this in form of higher export earnings from agriculture. This seems to be possible because all major agriculture development programmes in India will be exempted from the provisions of WTO Agreement.</a:t>
            </a:r>
            <a:endParaRPr lang="en-US"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rgbClr val="FF0000"/>
                </a:solidFill>
                <a:latin typeface="Times New Roman" pitchFamily="18" charset="0"/>
                <a:cs typeface="Times New Roman" pitchFamily="18" charset="0"/>
              </a:rPr>
              <a:t>Export of Textiles and Clothing: </a:t>
            </a:r>
            <a:endParaRPr lang="en-US" sz="28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pPr algn="just"/>
            <a:r>
              <a:rPr lang="en-US" dirty="0" smtClean="0">
                <a:latin typeface="Times New Roman" pitchFamily="18" charset="0"/>
                <a:cs typeface="Times New Roman" pitchFamily="18" charset="0"/>
              </a:rPr>
              <a:t>With </a:t>
            </a:r>
            <a:r>
              <a:rPr lang="en-US" dirty="0" smtClean="0">
                <a:latin typeface="Times New Roman" pitchFamily="18" charset="0"/>
                <a:cs typeface="Times New Roman" pitchFamily="18" charset="0"/>
              </a:rPr>
              <a:t>the phasing out of MFA (Multi - </a:t>
            </a:r>
            <a:r>
              <a:rPr lang="en-US" dirty="0" smtClean="0">
                <a:latin typeface="Times New Roman" pitchFamily="18" charset="0"/>
                <a:cs typeface="Times New Roman" pitchFamily="18" charset="0"/>
              </a:rPr>
              <a:t>Fiber </a:t>
            </a:r>
            <a:r>
              <a:rPr lang="en-US" dirty="0" smtClean="0">
                <a:latin typeface="Times New Roman" pitchFamily="18" charset="0"/>
                <a:cs typeface="Times New Roman" pitchFamily="18" charset="0"/>
              </a:rPr>
              <a:t>Arrangement), exports of textiles and clothing increased and this will be beneficial for India. The developed countries demanded a 15 year period of phasing out of MFA, the developing countries, including India, insisted that it should be done in 10 years.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Uruguay Round accepted the demand of the latter. But the phasing out Schedule </a:t>
            </a:r>
            <a:r>
              <a:rPr lang="en-US" dirty="0" smtClean="0">
                <a:latin typeface="Times New Roman" pitchFamily="18" charset="0"/>
                <a:cs typeface="Times New Roman" pitchFamily="18" charset="0"/>
              </a:rPr>
              <a:t>favored </a:t>
            </a:r>
            <a:r>
              <a:rPr lang="en-US" dirty="0" smtClean="0">
                <a:latin typeface="Times New Roman" pitchFamily="18" charset="0"/>
                <a:cs typeface="Times New Roman" pitchFamily="18" charset="0"/>
              </a:rPr>
              <a:t>the developed countries because a major portion of quota regime was removed only in the tenth year, i.e. 2005. The removal of quotas benefited not only India but also every other country.</a:t>
            </a:r>
            <a:endParaRPr lang="en-US"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rgbClr val="FF0000"/>
                </a:solidFill>
                <a:latin typeface="Times New Roman" pitchFamily="18" charset="0"/>
                <a:cs typeface="Times New Roman" pitchFamily="18" charset="0"/>
              </a:rPr>
              <a:t>Multilateral Rules and Disciplines: </a:t>
            </a:r>
            <a:endParaRPr lang="en-US" sz="28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pPr algn="just"/>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Uruguay Round Agreement has strengthened multilateral rules and disciplines. The most important of these relate to anti - dumping, subsidies and countervailing measures, safeguards and disputes settlement.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This </a:t>
            </a:r>
            <a:r>
              <a:rPr lang="en-US" dirty="0" smtClean="0">
                <a:latin typeface="Times New Roman" pitchFamily="18" charset="0"/>
                <a:cs typeface="Times New Roman" pitchFamily="18" charset="0"/>
              </a:rPr>
              <a:t>is likely to ensure greater security and predictability of the international trading system and thus create a more </a:t>
            </a:r>
            <a:r>
              <a:rPr lang="en-US" dirty="0" smtClean="0">
                <a:latin typeface="Times New Roman" pitchFamily="18" charset="0"/>
                <a:cs typeface="Times New Roman" pitchFamily="18" charset="0"/>
              </a:rPr>
              <a:t>favorable </a:t>
            </a:r>
            <a:r>
              <a:rPr lang="en-US" dirty="0" smtClean="0">
                <a:latin typeface="Times New Roman" pitchFamily="18" charset="0"/>
                <a:cs typeface="Times New Roman" pitchFamily="18" charset="0"/>
              </a:rPr>
              <a:t>environment for India in the New World Economic Order</a:t>
            </a:r>
            <a:endParaRPr lang="en-US"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611</Words>
  <Application>Microsoft Office PowerPoint</Application>
  <PresentationFormat>On-screen Show (4:3)</PresentationFormat>
  <Paragraphs>25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The role of WTO in India</vt:lpstr>
      <vt:lpstr>Need For WTO</vt:lpstr>
      <vt:lpstr>India And WTO</vt:lpstr>
      <vt:lpstr>Impact Of WTO Agreements On Indian Economy</vt:lpstr>
      <vt:lpstr>Positive Impacts/Benefits /Advantages /Gains from WTO </vt:lpstr>
      <vt:lpstr>Agricultural Exports: </vt:lpstr>
      <vt:lpstr>Export of Textiles and Clothing: </vt:lpstr>
      <vt:lpstr>Multilateral Rules and Disciplines: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2</cp:revision>
  <dcterms:created xsi:type="dcterms:W3CDTF">2006-08-16T00:00:00Z</dcterms:created>
  <dcterms:modified xsi:type="dcterms:W3CDTF">2020-12-14T13:52:17Z</dcterms:modified>
</cp:coreProperties>
</file>