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0" r:id="rId5"/>
    <p:sldId id="264" r:id="rId6"/>
    <p:sldId id="259" r:id="rId7"/>
    <p:sldId id="267" r:id="rId8"/>
    <p:sldId id="262" r:id="rId9"/>
    <p:sldId id="265" r:id="rId10"/>
    <p:sldId id="266" r:id="rId11"/>
    <p:sldId id="268" r:id="rId12"/>
    <p:sldId id="269" r:id="rId13"/>
    <p:sldId id="270" r:id="rId14"/>
    <p:sldId id="271" r:id="rId15"/>
    <p:sldId id="274" r:id="rId16"/>
    <p:sldId id="258" r:id="rId17"/>
    <p:sldId id="26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latin typeface="Times New Roman" pitchFamily="18" charset="0"/>
                <a:cs typeface="Times New Roman" pitchFamily="18" charset="0"/>
              </a:rPr>
              <a:t>CHAPTER 16</a:t>
            </a:r>
            <a:br>
              <a:rPr lang="en-US" sz="3600" dirty="0" smtClean="0">
                <a:latin typeface="Times New Roman" pitchFamily="18" charset="0"/>
                <a:cs typeface="Times New Roman" pitchFamily="18" charset="0"/>
              </a:rPr>
            </a:br>
            <a:endParaRPr lang="en-US" sz="36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600" y="3048000"/>
            <a:ext cx="6400800" cy="2590800"/>
          </a:xfrm>
        </p:spPr>
        <p:txBody>
          <a:bodyPr>
            <a:normAutofit fontScale="70000" lnSpcReduction="20000"/>
          </a:bodyPr>
          <a:lstStyle/>
          <a:p>
            <a:endParaRPr lang="en-US" dirty="0" smtClean="0"/>
          </a:p>
          <a:p>
            <a:r>
              <a:rPr lang="en-US" dirty="0" smtClean="0">
                <a:solidFill>
                  <a:srgbClr val="FF0000"/>
                </a:solidFill>
                <a:latin typeface="Times New Roman" pitchFamily="18" charset="0"/>
                <a:cs typeface="Times New Roman" pitchFamily="18" charset="0"/>
              </a:rPr>
              <a:t>OF OFFENCE AFFECTING THE HUMAN BODY</a:t>
            </a:r>
          </a:p>
          <a:p>
            <a:r>
              <a:rPr lang="en-US" dirty="0" smtClean="0">
                <a:solidFill>
                  <a:srgbClr val="FF0000"/>
                </a:solidFill>
                <a:latin typeface="Times New Roman" pitchFamily="18" charset="0"/>
                <a:cs typeface="Times New Roman" pitchFamily="18" charset="0"/>
              </a:rPr>
              <a:t>Section 299 to 377</a:t>
            </a:r>
          </a:p>
          <a:p>
            <a:r>
              <a:rPr lang="hi-IN" dirty="0" smtClean="0">
                <a:solidFill>
                  <a:srgbClr val="FF0000"/>
                </a:solidFill>
                <a:latin typeface="Times New Roman" pitchFamily="18" charset="0"/>
              </a:rPr>
              <a:t>जीवन के लिए संकटकारी अपराधों के विषय में</a:t>
            </a:r>
          </a:p>
          <a:p>
            <a:r>
              <a:rPr lang="hi-IN" dirty="0" smtClean="0">
                <a:solidFill>
                  <a:srgbClr val="FF0000"/>
                </a:solidFill>
                <a:latin typeface="Times New Roman" pitchFamily="18" charset="0"/>
              </a:rPr>
              <a:t>धारा 299 से 377</a:t>
            </a:r>
            <a:endParaRPr lang="en-US" dirty="0" smtClean="0">
              <a:solidFill>
                <a:srgbClr val="FF0000"/>
              </a:solidFill>
              <a:latin typeface="Times New Roman" pitchFamily="18" charset="0"/>
            </a:endParaRPr>
          </a:p>
          <a:p>
            <a:r>
              <a:rPr lang="en-US" dirty="0" smtClean="0">
                <a:solidFill>
                  <a:srgbClr val="FF0000"/>
                </a:solidFill>
                <a:latin typeface="Times New Roman" pitchFamily="18" charset="0"/>
              </a:rPr>
              <a:t>By Dr Kalpesh Nikawat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FF0000"/>
                </a:solidFill>
                <a:latin typeface="Times New Roman" pitchFamily="18" charset="0"/>
                <a:cs typeface="Times New Roman" pitchFamily="18" charset="0"/>
              </a:rPr>
              <a:t>Explanation </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486400"/>
          </a:xfrm>
        </p:spPr>
        <p:txBody>
          <a:bodyPr>
            <a:noAutofit/>
          </a:bodyPr>
          <a:lstStyle/>
          <a:p>
            <a:pPr algn="just"/>
            <a:r>
              <a:rPr lang="en-US" sz="1400" dirty="0" smtClean="0">
                <a:solidFill>
                  <a:srgbClr val="FF0000"/>
                </a:solidFill>
                <a:latin typeface="Times New Roman" pitchFamily="18" charset="0"/>
                <a:cs typeface="Times New Roman" pitchFamily="18" charset="0"/>
              </a:rPr>
              <a:t>Explanation</a:t>
            </a:r>
            <a:r>
              <a:rPr lang="en-US" sz="1400" dirty="0" smtClean="0">
                <a:latin typeface="Times New Roman" pitchFamily="18" charset="0"/>
                <a:cs typeface="Times New Roman" pitchFamily="18" charset="0"/>
              </a:rPr>
              <a:t> .—Whether the provocation was grave and sudden enough to prevent the offence from amounting to murder is a question of fact. </a:t>
            </a:r>
          </a:p>
          <a:p>
            <a:pPr algn="just"/>
            <a:r>
              <a:rPr lang="en-US" sz="1400" dirty="0" smtClean="0">
                <a:solidFill>
                  <a:srgbClr val="FF0000"/>
                </a:solidFill>
                <a:latin typeface="Times New Roman" pitchFamily="18" charset="0"/>
                <a:cs typeface="Times New Roman" pitchFamily="18" charset="0"/>
              </a:rPr>
              <a:t>Illustrations</a:t>
            </a:r>
          </a:p>
          <a:p>
            <a:pPr algn="just"/>
            <a:r>
              <a:rPr lang="en-US" sz="1400" dirty="0" smtClean="0">
                <a:latin typeface="Times New Roman" pitchFamily="18" charset="0"/>
                <a:cs typeface="Times New Roman" pitchFamily="18" charset="0"/>
              </a:rPr>
              <a:t>(a) A, under the influence of passion excited by a provocation given by Z, intentionally kills. Y, Z’s child. This is murder, in as much as the provocation was not given by the child, and the death of the child was not caused by accident or misfortune in doing an act caused by the provocation.</a:t>
            </a:r>
          </a:p>
          <a:p>
            <a:pPr algn="just"/>
            <a:r>
              <a:rPr lang="en-US" sz="1400" dirty="0" smtClean="0">
                <a:latin typeface="Times New Roman" pitchFamily="18" charset="0"/>
                <a:cs typeface="Times New Roman" pitchFamily="18" charset="0"/>
              </a:rPr>
              <a:t>(b) Y gives grave and sudden provocation to A. A, on this provo­cation, fires a pistol at Y, neither intending nor knowing him­self to be likely to kill Z, who is near him, but out of sight. A kills Z. Here A has not committed murder, but merely culpable homicide.</a:t>
            </a:r>
          </a:p>
          <a:p>
            <a:pPr algn="just"/>
            <a:r>
              <a:rPr lang="en-US" sz="1400" dirty="0" smtClean="0">
                <a:latin typeface="Times New Roman" pitchFamily="18" charset="0"/>
                <a:cs typeface="Times New Roman" pitchFamily="18" charset="0"/>
              </a:rPr>
              <a:t>(c) A is lawfully arrested by Z, a bailiff. A is excited to sudden and violent passion by the arrest, and kills Z. This is murder, in as much as the provocation was given by a thing done by a public servant in the exercise of his powers.</a:t>
            </a:r>
          </a:p>
          <a:p>
            <a:pPr algn="just"/>
            <a:r>
              <a:rPr lang="en-US" sz="1400" dirty="0" smtClean="0">
                <a:latin typeface="Times New Roman" pitchFamily="18" charset="0"/>
                <a:cs typeface="Times New Roman" pitchFamily="18" charset="0"/>
              </a:rPr>
              <a:t>(d) A appears as witness before Z, a Magistrate, Z says that he does not believe a word of A’s deposition, and that A has per­jured himself. A is moved to sudden passion by these words, and kills Z. This is murder.</a:t>
            </a:r>
          </a:p>
          <a:p>
            <a:pPr algn="just"/>
            <a:r>
              <a:rPr lang="en-US" sz="1400" dirty="0" smtClean="0">
                <a:latin typeface="Times New Roman" pitchFamily="18" charset="0"/>
                <a:cs typeface="Times New Roman" pitchFamily="18" charset="0"/>
              </a:rPr>
              <a:t>(e) A attempts to pull Z’s nose, Z, in the exercise of the right of private defence, lays hold of A to prevent him from doing so. A is moved to sudden and violent passion in consequence, and kills Z. This is murder, in as much as the provocation was given by a thing done in the exercise of the right of private defence.</a:t>
            </a:r>
          </a:p>
          <a:p>
            <a:pPr algn="just"/>
            <a:r>
              <a:rPr lang="en-US" sz="1400" dirty="0" smtClean="0">
                <a:latin typeface="Times New Roman" pitchFamily="18" charset="0"/>
                <a:cs typeface="Times New Roman" pitchFamily="18" charset="0"/>
              </a:rPr>
              <a:t>(f) Z strikes B. B is by this provocation excited to violent rage. A, a bystander, intending to take advantage of B’s rage, and to cause him to kill Z, puts a knife into B’s hand for that purpose. B kills Z with the knife. Here B may have committed only culpable homi­cide, but A is guilty of murder. </a:t>
            </a:r>
            <a:endParaRPr lang="hi-IN" sz="1400" dirty="0" smtClean="0">
              <a:latin typeface="Times New Roman" pitchFamily="18" charset="0"/>
            </a:endParaRPr>
          </a:p>
          <a:p>
            <a:pPr algn="just"/>
            <a:endParaRPr lang="en-US" sz="1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Exception 2</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solidFill>
                  <a:srgbClr val="FF0000"/>
                </a:solidFill>
                <a:latin typeface="Times New Roman" pitchFamily="18" charset="0"/>
                <a:cs typeface="Times New Roman" pitchFamily="18" charset="0"/>
              </a:rPr>
              <a:t>Exception</a:t>
            </a:r>
            <a:r>
              <a:rPr lang="en-US" dirty="0" smtClean="0">
                <a:latin typeface="Times New Roman" pitchFamily="18" charset="0"/>
                <a:cs typeface="Times New Roman" pitchFamily="18" charset="0"/>
              </a:rPr>
              <a:t> 2.—</a:t>
            </a:r>
            <a:r>
              <a:rPr lang="en-US" dirty="0" smtClean="0">
                <a:solidFill>
                  <a:srgbClr val="FF0000"/>
                </a:solidFill>
                <a:latin typeface="Times New Roman" pitchFamily="18" charset="0"/>
                <a:cs typeface="Times New Roman" pitchFamily="18" charset="0"/>
              </a:rPr>
              <a:t>Culpable homicide is not murder</a:t>
            </a:r>
            <a:r>
              <a:rPr lang="en-US" dirty="0" smtClean="0">
                <a:latin typeface="Times New Roman" pitchFamily="18" charset="0"/>
                <a:cs typeface="Times New Roman" pitchFamily="18" charset="0"/>
              </a:rPr>
              <a:t> if the offender, </a:t>
            </a:r>
            <a:r>
              <a:rPr lang="en-US" dirty="0" smtClean="0">
                <a:solidFill>
                  <a:srgbClr val="FF0000"/>
                </a:solidFill>
                <a:latin typeface="Times New Roman" pitchFamily="18" charset="0"/>
                <a:cs typeface="Times New Roman" pitchFamily="18" charset="0"/>
              </a:rPr>
              <a:t>in the exercise in good faith of the right of private defence of person or property,</a:t>
            </a:r>
            <a:r>
              <a:rPr lang="en-US" dirty="0" smtClean="0">
                <a:latin typeface="Times New Roman" pitchFamily="18" charset="0"/>
                <a:cs typeface="Times New Roman" pitchFamily="18" charset="0"/>
              </a:rPr>
              <a:t> exceeds the power given to him by law and causes the death of the person against whom he is exercising such right of defence without premeditation, and without any intention of doing more harm than is necessary for the purpose of such defence. </a:t>
            </a:r>
          </a:p>
          <a:p>
            <a:pPr algn="just"/>
            <a:r>
              <a:rPr lang="en-US" dirty="0" smtClean="0">
                <a:solidFill>
                  <a:srgbClr val="FF0000"/>
                </a:solidFill>
                <a:latin typeface="Times New Roman" pitchFamily="18" charset="0"/>
                <a:cs typeface="Times New Roman" pitchFamily="18" charset="0"/>
              </a:rPr>
              <a:t>Illustration</a:t>
            </a:r>
            <a:r>
              <a:rPr lang="en-US" dirty="0" smtClean="0">
                <a:latin typeface="Times New Roman" pitchFamily="18" charset="0"/>
                <a:cs typeface="Times New Roman" pitchFamily="18" charset="0"/>
              </a:rPr>
              <a:t> Z attempts to horsewhip A, not in such a manner as to cause grievous hurt to A. A draws out a pistol. Z persists in the assault. A believing in good faith that he can by no other means prevent himself from being horsewhipped, shoots Z dead. A has not committed murder, but only culpable homicide. </a:t>
            </a:r>
            <a:endParaRPr lang="hi-IN" dirty="0" smtClean="0">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Exception 3</a:t>
            </a:r>
            <a:r>
              <a:rPr lang="en-US" dirty="0" smtClean="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solidFill>
                  <a:srgbClr val="FF0000"/>
                </a:solidFill>
                <a:latin typeface="Times New Roman" pitchFamily="18" charset="0"/>
                <a:cs typeface="Times New Roman" pitchFamily="18" charset="0"/>
              </a:rPr>
              <a:t>Exception 3.—Culpable homicide is not murder if the offender,</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being a public servant or aiding a public servant acting for the advancement of public justice</a:t>
            </a:r>
            <a:r>
              <a:rPr lang="en-US" dirty="0" smtClean="0">
                <a:latin typeface="Times New Roman" pitchFamily="18" charset="0"/>
                <a:cs typeface="Times New Roman" pitchFamily="18" charset="0"/>
              </a:rPr>
              <a:t>, exceeds the powers given to him by law, and causes death by doing an act which he, in good faith, believes to be lawful and necessary for the due discharge of his duty as such public servant and without ill-will towards the person whose death is caused. </a:t>
            </a:r>
            <a:endParaRPr lang="hi-IN" dirty="0" smtClean="0">
              <a:latin typeface="Times New Roman" pitchFamily="18" charset="0"/>
            </a:endParaRPr>
          </a:p>
          <a:p>
            <a:pPr algn="just"/>
            <a:endParaRPr lang="en-US" dirty="0" smtClean="0"/>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Exception 4</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US" dirty="0" smtClean="0">
                <a:solidFill>
                  <a:srgbClr val="FF0000"/>
                </a:solidFill>
                <a:latin typeface="Times New Roman" pitchFamily="18" charset="0"/>
                <a:cs typeface="Times New Roman" pitchFamily="18" charset="0"/>
              </a:rPr>
              <a:t>Exception 4.—Culpable homicide is not murder if it is committed without premeditation in a sudden fight in the heat of passion upon a sudden quarrel and without the offender having taken undue advantage </a:t>
            </a:r>
            <a:r>
              <a:rPr lang="en-US" dirty="0" smtClean="0">
                <a:latin typeface="Times New Roman" pitchFamily="18" charset="0"/>
                <a:cs typeface="Times New Roman" pitchFamily="18" charset="0"/>
              </a:rPr>
              <a:t>or acted in a cruel or unusual manner. </a:t>
            </a:r>
          </a:p>
          <a:p>
            <a:pPr algn="just"/>
            <a:r>
              <a:rPr lang="en-US" dirty="0" smtClean="0">
                <a:solidFill>
                  <a:srgbClr val="FF0000"/>
                </a:solidFill>
                <a:latin typeface="Times New Roman" pitchFamily="18" charset="0"/>
                <a:cs typeface="Times New Roman" pitchFamily="18" charset="0"/>
              </a:rPr>
              <a:t>Explanation.</a:t>
            </a:r>
            <a:r>
              <a:rPr lang="en-US" dirty="0" smtClean="0">
                <a:latin typeface="Times New Roman" pitchFamily="18" charset="0"/>
                <a:cs typeface="Times New Roman" pitchFamily="18" charset="0"/>
              </a:rPr>
              <a:t>—It is immaterial in such cases which party offers the provocation or commits the first assault.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Exception 5.</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pPr algn="just"/>
            <a:r>
              <a:rPr lang="en-US" dirty="0" smtClean="0">
                <a:solidFill>
                  <a:srgbClr val="FF0000"/>
                </a:solidFill>
                <a:latin typeface="Times New Roman" pitchFamily="18" charset="0"/>
                <a:cs typeface="Times New Roman" pitchFamily="18" charset="0"/>
              </a:rPr>
              <a:t>Exception 5.—Culpable homicide is not murder when the person whose death is caused, being above the age of eighteen years, suffers death or takes the risk of death with his own consent.</a:t>
            </a:r>
            <a:r>
              <a:rPr lang="en-US" dirty="0" smtClean="0">
                <a:latin typeface="Times New Roman" pitchFamily="18" charset="0"/>
                <a:cs typeface="Times New Roman" pitchFamily="18" charset="0"/>
              </a:rPr>
              <a:t> </a:t>
            </a:r>
          </a:p>
          <a:p>
            <a:pPr algn="just"/>
            <a:r>
              <a:rPr lang="en-US" dirty="0" smtClean="0">
                <a:solidFill>
                  <a:srgbClr val="FF0000"/>
                </a:solidFill>
                <a:latin typeface="Times New Roman" pitchFamily="18" charset="0"/>
                <a:cs typeface="Times New Roman" pitchFamily="18" charset="0"/>
              </a:rPr>
              <a:t>Illustration</a:t>
            </a:r>
            <a:r>
              <a:rPr lang="en-US" dirty="0" smtClean="0">
                <a:latin typeface="Times New Roman" pitchFamily="18" charset="0"/>
                <a:cs typeface="Times New Roman" pitchFamily="18" charset="0"/>
              </a:rPr>
              <a:t> A, by instigation, voluntarily causes, Z, a person under eighteen years of age to commit suicide. Here, on account of Z’s youth, he was incapable of giving consent to his own death; A has therefore abetted murder</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Autofit/>
          </a:bodyPr>
          <a:lstStyle/>
          <a:p>
            <a:r>
              <a:rPr lang="en-US" sz="3000" dirty="0" smtClean="0">
                <a:solidFill>
                  <a:srgbClr val="FF0000"/>
                </a:solidFill>
                <a:latin typeface="Times New Roman" pitchFamily="18" charset="0"/>
                <a:cs typeface="Times New Roman" pitchFamily="18" charset="0"/>
              </a:rPr>
              <a:t>Difference between Culpable Homicide and Murder</a:t>
            </a:r>
            <a:endParaRPr lang="en-US" sz="30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762000"/>
            <a:ext cx="8534400" cy="6096000"/>
          </a:xfrm>
        </p:spPr>
        <p:txBody>
          <a:bodyPr>
            <a:normAutofit fontScale="47500" lnSpcReduction="20000"/>
          </a:bodyPr>
          <a:lstStyle/>
          <a:p>
            <a:pPr algn="ctr"/>
            <a:r>
              <a:rPr lang="en-US" b="1" dirty="0" err="1" smtClean="0">
                <a:solidFill>
                  <a:srgbClr val="FF0000"/>
                </a:solidFill>
                <a:latin typeface="Times New Roman" pitchFamily="18" charset="0"/>
                <a:cs typeface="Times New Roman" pitchFamily="18" charset="0"/>
              </a:rPr>
              <a:t>Reg</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vs</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Govinda</a:t>
            </a:r>
            <a:r>
              <a:rPr lang="en-US" b="1" dirty="0" smtClean="0">
                <a:solidFill>
                  <a:srgbClr val="FF0000"/>
                </a:solidFill>
                <a:latin typeface="Times New Roman" pitchFamily="18" charset="0"/>
                <a:cs typeface="Times New Roman" pitchFamily="18" charset="0"/>
              </a:rPr>
              <a:t> </a:t>
            </a:r>
          </a:p>
          <a:p>
            <a:pPr algn="ctr">
              <a:buNone/>
            </a:pPr>
            <a:r>
              <a:rPr lang="pt-BR" b="1" dirty="0" smtClean="0">
                <a:solidFill>
                  <a:srgbClr val="FF0000"/>
                </a:solidFill>
                <a:latin typeface="Times New Roman" pitchFamily="18" charset="0"/>
                <a:cs typeface="Times New Roman" pitchFamily="18" charset="0"/>
              </a:rPr>
              <a:t>(1877) ILR 1 Bom 342</a:t>
            </a:r>
          </a:p>
          <a:p>
            <a:pPr algn="ctr">
              <a:buNone/>
            </a:pPr>
            <a:r>
              <a:rPr lang="pt-BR" b="1" dirty="0" smtClean="0">
                <a:solidFill>
                  <a:srgbClr val="FF0000"/>
                </a:solidFill>
                <a:latin typeface="Times New Roman" pitchFamily="18" charset="0"/>
                <a:cs typeface="Times New Roman" pitchFamily="18" charset="0"/>
              </a:rPr>
              <a:t>Justice </a:t>
            </a:r>
            <a:r>
              <a:rPr lang="en-US" dirty="0" err="1" smtClean="0">
                <a:solidFill>
                  <a:srgbClr val="FF0000"/>
                </a:solidFill>
                <a:latin typeface="Times New Roman" pitchFamily="18" charset="0"/>
                <a:cs typeface="Times New Roman" pitchFamily="18" charset="0"/>
              </a:rPr>
              <a:t>Melvill</a:t>
            </a:r>
            <a:endParaRPr lang="en-US" dirty="0" smtClean="0">
              <a:solidFill>
                <a:srgbClr val="FF0000"/>
              </a:solidFill>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In the present case the prisoner, a young man of 18, appears to have kicked his wife, (a girl of 15) and to have struck her several times with his fist on the back. These blows seem to have caused her no serious injury. She, however, fell on the ground, and I think that the evidence shows that the prisoner then put one knee on her chest, and struck her two or three times on the face. One or two of these blows, which, from the medical evidence, I believe to have been violent and to have been delivered with the closed fist, took effect on the girl's left eye, producing contusion and discoloration. The skull was not fractured, but the blow caused an extravagation of blood on the brain, and the girl died in consequence either on the spot, or very shortly afterwards. On this state of facts the Sessions Judge and the assessors have found the prisoner guilty of murder, and he has been sentenced to death. I am myself of opinion that the offence is culpable homicide, and not murder. I do not think there was an intention to cause death; nor do I think that the bodily injury was sufficient in the ordinary course of nature to cause death. Ordinarily, I. think, it would not cause death. But a violent blow in the eye from a man's fist, while the person struck is lying with his or her head on the ground, is certainly likely to cause death, either by producing concussion or extravasations of blood on the surface or in the substance of the brain. A reference to Taylor's Medical Jurisprudence (Fourth Edition, page 294) will show how easily life may be destroyed by a blow on the head producing extravasations of blood.</a:t>
            </a:r>
          </a:p>
          <a:p>
            <a:pPr algn="just">
              <a:buNone/>
            </a:pPr>
            <a:r>
              <a:rPr lang="en-US" sz="3600" dirty="0" smtClean="0">
                <a:latin typeface="Times New Roman" pitchFamily="18" charset="0"/>
                <a:cs typeface="Times New Roman" pitchFamily="18" charset="0"/>
              </a:rPr>
              <a:t>	 For these reasons I am of opinion that </a:t>
            </a:r>
            <a:r>
              <a:rPr lang="en-US" sz="3600" dirty="0" smtClean="0">
                <a:solidFill>
                  <a:srgbClr val="FF0000"/>
                </a:solidFill>
                <a:latin typeface="Times New Roman" pitchFamily="18" charset="0"/>
                <a:cs typeface="Times New Roman" pitchFamily="18" charset="0"/>
              </a:rPr>
              <a:t>the prisoner should be convicted of culpable homicide not amounting to murder, and I would sentence him to transportation for seven years.</a:t>
            </a:r>
          </a:p>
          <a:p>
            <a:pPr algn="just">
              <a:buNone/>
            </a:pPr>
            <a:endParaRPr lang="en-US" sz="3600" b="1"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200" dirty="0" smtClean="0">
                <a:solidFill>
                  <a:srgbClr val="FF0000"/>
                </a:solidFill>
                <a:latin typeface="Times New Roman" pitchFamily="18" charset="0"/>
                <a:cs typeface="Times New Roman" pitchFamily="18" charset="0"/>
              </a:rPr>
              <a:t>Difference between 299 and 300</a:t>
            </a:r>
            <a:endParaRPr lang="en-US" sz="3200" dirty="0">
              <a:solidFill>
                <a:srgbClr val="FF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228601" y="914398"/>
          <a:ext cx="8763000" cy="5676514"/>
        </p:xfrm>
        <a:graphic>
          <a:graphicData uri="http://schemas.openxmlformats.org/drawingml/2006/table">
            <a:tbl>
              <a:tblPr firstRow="1" bandRow="1">
                <a:tableStyleId>{073A0DAA-6AF3-43AB-8588-CEC1D06C72B9}</a:tableStyleId>
              </a:tblPr>
              <a:tblGrid>
                <a:gridCol w="4343400"/>
                <a:gridCol w="4419600"/>
              </a:tblGrid>
              <a:tr h="420640">
                <a:tc>
                  <a:txBody>
                    <a:bodyPr/>
                    <a:lstStyle/>
                    <a:p>
                      <a:pPr algn="ctr"/>
                      <a:r>
                        <a:rPr lang="en-US" dirty="0" smtClean="0">
                          <a:latin typeface="Times New Roman" pitchFamily="18" charset="0"/>
                          <a:cs typeface="Times New Roman" pitchFamily="18" charset="0"/>
                        </a:rPr>
                        <a:t>299299</a:t>
                      </a:r>
                      <a:r>
                        <a:rPr lang="en-US" dirty="0" smtClean="0">
                          <a:solidFill>
                            <a:srgbClr val="FF0000"/>
                          </a:solidFill>
                          <a:latin typeface="Times New Roman" pitchFamily="18" charset="0"/>
                          <a:cs typeface="Times New Roman" pitchFamily="18" charset="0"/>
                        </a:rPr>
                        <a:t>299 CH</a:t>
                      </a:r>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rgbClr val="FF0000"/>
                          </a:solidFill>
                          <a:latin typeface="Times New Roman" pitchFamily="18" charset="0"/>
                          <a:cs typeface="Times New Roman" pitchFamily="18" charset="0"/>
                        </a:rPr>
                        <a:t>300 MURDER</a:t>
                      </a:r>
                      <a:endParaRPr lang="en-US"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55762">
                <a:tc>
                  <a:txBody>
                    <a:bodyPr/>
                    <a:lstStyle/>
                    <a:p>
                      <a:pPr algn="just"/>
                      <a:r>
                        <a:rPr lang="en-US" sz="1800" b="0" i="0" kern="1200" dirty="0" smtClean="0">
                          <a:solidFill>
                            <a:schemeClr val="dk1"/>
                          </a:solidFill>
                          <a:latin typeface="Times New Roman" pitchFamily="18" charset="0"/>
                          <a:ea typeface="+mn-ea"/>
                          <a:cs typeface="Times New Roman" pitchFamily="18" charset="0"/>
                        </a:rPr>
                        <a:t>A person commits culpable homicide, if the act by which the death is caused is done</a:t>
                      </a:r>
                    </a:p>
                    <a:p>
                      <a:r>
                        <a:rPr lang="en-US" sz="1800" b="0" i="0" kern="1200" dirty="0" smtClean="0">
                          <a:solidFill>
                            <a:schemeClr val="dk1"/>
                          </a:solidFill>
                          <a:latin typeface="Times New Roman" pitchFamily="18" charset="0"/>
                          <a:ea typeface="+mn-ea"/>
                          <a:cs typeface="Times New Roman" pitchFamily="18" charset="0"/>
                        </a:rPr>
                        <a:t>(a) </a:t>
                      </a:r>
                      <a:r>
                        <a:rPr lang="en-US" sz="1800" b="0" i="0" kern="1200" dirty="0" smtClean="0">
                          <a:solidFill>
                            <a:srgbClr val="FF0000"/>
                          </a:solidFill>
                          <a:latin typeface="Times New Roman" pitchFamily="18" charset="0"/>
                          <a:ea typeface="+mn-ea"/>
                          <a:cs typeface="Times New Roman" pitchFamily="18" charset="0"/>
                        </a:rPr>
                        <a:t>With the intention of causing death;</a:t>
                      </a:r>
                    </a:p>
                    <a:p>
                      <a:pPr algn="l"/>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b="0" i="0" kern="1200" dirty="0" smtClean="0">
                          <a:solidFill>
                            <a:schemeClr val="dk1"/>
                          </a:solidFill>
                          <a:latin typeface="Times New Roman" pitchFamily="18" charset="0"/>
                          <a:ea typeface="+mn-ea"/>
                          <a:cs typeface="Times New Roman" pitchFamily="18" charset="0"/>
                        </a:rPr>
                        <a:t>Subject to certain exceptions, culpable homicide is murder, if the act by which the death is caused is done (1) </a:t>
                      </a:r>
                      <a:r>
                        <a:rPr lang="en-US" sz="1800" b="0" i="0" kern="1200" dirty="0" smtClean="0">
                          <a:solidFill>
                            <a:srgbClr val="FF0000"/>
                          </a:solidFill>
                          <a:latin typeface="Times New Roman" pitchFamily="18" charset="0"/>
                          <a:ea typeface="+mn-ea"/>
                          <a:cs typeface="Times New Roman" pitchFamily="18" charset="0"/>
                        </a:rPr>
                        <a:t>With the intention of causing death;</a:t>
                      </a:r>
                      <a:endParaRPr lang="en-US"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43000">
                <a:tc>
                  <a:txBody>
                    <a:bodyPr/>
                    <a:lstStyle/>
                    <a:p>
                      <a:pPr algn="l"/>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b="0" i="0" kern="1200" dirty="0" smtClean="0">
                          <a:solidFill>
                            <a:schemeClr val="dk1"/>
                          </a:solidFill>
                          <a:latin typeface="Times New Roman" pitchFamily="18" charset="0"/>
                          <a:ea typeface="+mn-ea"/>
                          <a:cs typeface="Times New Roman" pitchFamily="18" charset="0"/>
                        </a:rPr>
                        <a:t>(2) With the </a:t>
                      </a:r>
                      <a:r>
                        <a:rPr lang="en-US" sz="1800" b="0" i="0" kern="1200" dirty="0" smtClean="0">
                          <a:solidFill>
                            <a:srgbClr val="FF0000"/>
                          </a:solidFill>
                          <a:latin typeface="Times New Roman" pitchFamily="18" charset="0"/>
                          <a:ea typeface="+mn-ea"/>
                          <a:cs typeface="Times New Roman" pitchFamily="18" charset="0"/>
                        </a:rPr>
                        <a:t>intention</a:t>
                      </a:r>
                      <a:r>
                        <a:rPr lang="en-US" sz="1800" b="0" i="0" kern="1200" dirty="0" smtClean="0">
                          <a:solidFill>
                            <a:schemeClr val="dk1"/>
                          </a:solidFill>
                          <a:latin typeface="Times New Roman" pitchFamily="18" charset="0"/>
                          <a:ea typeface="+mn-ea"/>
                          <a:cs typeface="Times New Roman" pitchFamily="18" charset="0"/>
                        </a:rPr>
                        <a:t> of causing such bodily injury as the </a:t>
                      </a:r>
                      <a:r>
                        <a:rPr lang="en-US" sz="1800" b="0" i="0" kern="1200" dirty="0" smtClean="0">
                          <a:solidFill>
                            <a:srgbClr val="FF0000"/>
                          </a:solidFill>
                          <a:latin typeface="Times New Roman" pitchFamily="18" charset="0"/>
                          <a:ea typeface="+mn-ea"/>
                          <a:cs typeface="Times New Roman" pitchFamily="18" charset="0"/>
                        </a:rPr>
                        <a:t>offender knows to be likely to cause the death of the person to whom the harm is caused;</a:t>
                      </a:r>
                      <a:endParaRPr lang="en-US"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2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Times New Roman" pitchFamily="18" charset="0"/>
                          <a:ea typeface="+mn-ea"/>
                          <a:cs typeface="Times New Roman" pitchFamily="18" charset="0"/>
                        </a:rPr>
                        <a:t>(b) With the </a:t>
                      </a:r>
                      <a:r>
                        <a:rPr lang="en-US" sz="1800" b="0" i="0" kern="1200" dirty="0" smtClean="0">
                          <a:solidFill>
                            <a:srgbClr val="FF0000"/>
                          </a:solidFill>
                          <a:latin typeface="Times New Roman" pitchFamily="18" charset="0"/>
                          <a:ea typeface="+mn-ea"/>
                          <a:cs typeface="Times New Roman" pitchFamily="18" charset="0"/>
                        </a:rPr>
                        <a:t>intention of causing such bodily injury as is likely to cause death:</a:t>
                      </a:r>
                      <a:endParaRPr lang="en-US" dirty="0" smtClean="0">
                        <a:solidFill>
                          <a:srgbClr val="FF0000"/>
                        </a:solidFill>
                        <a:latin typeface="Times New Roman" pitchFamily="18" charset="0"/>
                        <a:cs typeface="Times New Roman" pitchFamily="18" charset="0"/>
                      </a:endParaRPr>
                    </a:p>
                    <a:p>
                      <a:pPr algn="l"/>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Times New Roman" pitchFamily="18" charset="0"/>
                          <a:ea typeface="+mn-ea"/>
                          <a:cs typeface="Times New Roman" pitchFamily="18" charset="0"/>
                        </a:rPr>
                        <a:t>3) With the intention of causing bodily injury to any person, and the bodily injury intended to be inflicted </a:t>
                      </a:r>
                      <a:r>
                        <a:rPr lang="en-US" sz="1800" b="0" i="0" kern="1200" dirty="0" smtClean="0">
                          <a:solidFill>
                            <a:srgbClr val="FF0000"/>
                          </a:solidFill>
                          <a:latin typeface="Times New Roman" pitchFamily="18" charset="0"/>
                          <a:ea typeface="+mn-ea"/>
                          <a:cs typeface="Times New Roman" pitchFamily="18" charset="0"/>
                        </a:rPr>
                        <a:t>is sufficient in the ordinary course of nature to cause death;</a:t>
                      </a:r>
                      <a:endParaRPr lang="en-US" dirty="0" smtClean="0">
                        <a:solidFill>
                          <a:srgbClr val="FF0000"/>
                        </a:solidFill>
                        <a:latin typeface="Times New Roman" pitchFamily="18" charset="0"/>
                        <a:cs typeface="Times New Roman" pitchFamily="18" charset="0"/>
                      </a:endParaRPr>
                    </a:p>
                    <a:p>
                      <a:pPr algn="l"/>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483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Times New Roman" pitchFamily="18" charset="0"/>
                          <a:ea typeface="+mn-ea"/>
                          <a:cs typeface="Times New Roman" pitchFamily="18" charset="0"/>
                        </a:rPr>
                        <a:t>(c) With the </a:t>
                      </a:r>
                      <a:r>
                        <a:rPr lang="en-US" sz="1800" b="0" i="0" kern="1200" dirty="0" smtClean="0">
                          <a:solidFill>
                            <a:srgbClr val="FF0000"/>
                          </a:solidFill>
                          <a:latin typeface="Times New Roman" pitchFamily="18" charset="0"/>
                          <a:ea typeface="+mn-ea"/>
                          <a:cs typeface="Times New Roman" pitchFamily="18" charset="0"/>
                        </a:rPr>
                        <a:t>knowledge that the act is likely to cause death.</a:t>
                      </a:r>
                      <a:endParaRPr lang="en-US" dirty="0" smtClean="0">
                        <a:solidFill>
                          <a:srgbClr val="FF0000"/>
                        </a:solidFill>
                        <a:latin typeface="Times New Roman" pitchFamily="18" charset="0"/>
                        <a:cs typeface="Times New Roman" pitchFamily="18" charset="0"/>
                      </a:endParaRPr>
                    </a:p>
                    <a:p>
                      <a:pPr algn="l"/>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b="0" i="0" kern="1200" dirty="0" smtClean="0">
                          <a:solidFill>
                            <a:schemeClr val="dk1"/>
                          </a:solidFill>
                          <a:latin typeface="Times New Roman" pitchFamily="18" charset="0"/>
                          <a:ea typeface="+mn-ea"/>
                          <a:cs typeface="Times New Roman" pitchFamily="18" charset="0"/>
                        </a:rPr>
                        <a:t>(4) With the </a:t>
                      </a:r>
                      <a:r>
                        <a:rPr lang="en-US" sz="1800" b="0" i="0" kern="1200" dirty="0" smtClean="0">
                          <a:solidFill>
                            <a:srgbClr val="FF0000"/>
                          </a:solidFill>
                          <a:latin typeface="Times New Roman" pitchFamily="18" charset="0"/>
                          <a:ea typeface="+mn-ea"/>
                          <a:cs typeface="Times New Roman" pitchFamily="18" charset="0"/>
                        </a:rPr>
                        <a:t>knowledge that the act is so imminently dangerous that it must in all probability cause death, </a:t>
                      </a:r>
                      <a:r>
                        <a:rPr lang="en-US" sz="1800" b="0" i="0" kern="1200" dirty="0" smtClean="0">
                          <a:solidFill>
                            <a:schemeClr val="dk1"/>
                          </a:solidFill>
                          <a:latin typeface="Times New Roman" pitchFamily="18" charset="0"/>
                          <a:ea typeface="+mn-ea"/>
                          <a:cs typeface="Times New Roman" pitchFamily="18" charset="0"/>
                        </a:rPr>
                        <a:t>or such bodily injury as is likely to cause death.</a:t>
                      </a:r>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dirty="0" smtClean="0">
                <a:solidFill>
                  <a:srgbClr val="FF0000"/>
                </a:solidFill>
                <a:latin typeface="Times New Roman" pitchFamily="18" charset="0"/>
                <a:cs typeface="Times New Roman" pitchFamily="18" charset="0"/>
              </a:rPr>
              <a:t>Difference between 299 and 300</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Culpable Homicide and Murder</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59363"/>
          </a:xfrm>
        </p:spPr>
        <p:txBody>
          <a:bodyPr>
            <a:normAutofit fontScale="70000" lnSpcReduction="20000"/>
          </a:bodyPr>
          <a:lstStyle/>
          <a:p>
            <a:pPr marL="514350" indent="-514350" algn="just">
              <a:buAutoNum type="arabicPeriod"/>
            </a:pPr>
            <a:r>
              <a:rPr lang="en-US" dirty="0" smtClean="0">
                <a:latin typeface="Times New Roman" pitchFamily="18" charset="0"/>
                <a:cs typeface="Times New Roman" pitchFamily="18" charset="0"/>
              </a:rPr>
              <a:t>299(1) 300(1) have exactly the same language. This mean that whenever death is caused with the intention of causing death the liability is always murder. (</a:t>
            </a:r>
            <a:r>
              <a:rPr lang="en-US" dirty="0" smtClean="0">
                <a:solidFill>
                  <a:srgbClr val="FF0000"/>
                </a:solidFill>
                <a:latin typeface="Times New Roman" pitchFamily="18" charset="0"/>
                <a:cs typeface="Times New Roman" pitchFamily="18" charset="0"/>
              </a:rPr>
              <a:t>Intentional causing death is always murder)</a:t>
            </a:r>
            <a:endParaRPr lang="en-US" dirty="0" smtClean="0">
              <a:latin typeface="Times New Roman" pitchFamily="18" charset="0"/>
              <a:cs typeface="Times New Roman" pitchFamily="18" charset="0"/>
            </a:endParaRPr>
          </a:p>
          <a:p>
            <a:pPr marL="514350" indent="-514350" algn="just">
              <a:buAutoNum type="arabicPeriod"/>
            </a:pPr>
            <a:r>
              <a:rPr lang="en-US" dirty="0" smtClean="0">
                <a:latin typeface="Times New Roman" pitchFamily="18" charset="0"/>
                <a:cs typeface="Times New Roman" pitchFamily="18" charset="0"/>
              </a:rPr>
              <a:t> 300(2) is a special separate clause in the sense that </a:t>
            </a:r>
            <a:r>
              <a:rPr lang="en-US" dirty="0" smtClean="0">
                <a:solidFill>
                  <a:srgbClr val="FF0000"/>
                </a:solidFill>
                <a:latin typeface="Times New Roman" pitchFamily="18" charset="0"/>
                <a:cs typeface="Times New Roman" pitchFamily="18" charset="0"/>
              </a:rPr>
              <a:t>both intention and knowledge are relevant under it.</a:t>
            </a:r>
          </a:p>
          <a:p>
            <a:pPr marL="514350" indent="-514350" algn="just">
              <a:buAutoNum type="arabicPeriod"/>
            </a:pPr>
            <a:r>
              <a:rPr lang="en-US" dirty="0" smtClean="0">
                <a:latin typeface="Times New Roman" pitchFamily="18" charset="0"/>
                <a:cs typeface="Times New Roman" pitchFamily="18" charset="0"/>
              </a:rPr>
              <a:t>299(2)300(3) If the act by which the death is caused is done with the intention of causing such bodily injury as is likely to cause death, the offence is culpable homicide. When the bodily injury intended to be inflicted </a:t>
            </a:r>
            <a:r>
              <a:rPr lang="en-US" dirty="0" smtClean="0">
                <a:solidFill>
                  <a:srgbClr val="FF0000"/>
                </a:solidFill>
                <a:latin typeface="Times New Roman" pitchFamily="18" charset="0"/>
                <a:cs typeface="Times New Roman" pitchFamily="18" charset="0"/>
              </a:rPr>
              <a:t>is sufficient in the ordinary course of nature to cause death the offence is murder.</a:t>
            </a:r>
          </a:p>
          <a:p>
            <a:pPr marL="514350" indent="-514350" algn="just">
              <a:buAutoNum type="arabicPeriod"/>
            </a:pPr>
            <a:r>
              <a:rPr lang="en-US" dirty="0" smtClean="0">
                <a:latin typeface="Times New Roman" pitchFamily="18" charset="0"/>
                <a:cs typeface="Times New Roman" pitchFamily="18" charset="0"/>
              </a:rPr>
              <a:t>299(3) 300(4) Death must be caused by doing an act with the knowledge that the accused is likely by such act to cause death. 300(4) Death must be caused by doing an act </a:t>
            </a:r>
            <a:r>
              <a:rPr lang="en-US" dirty="0" smtClean="0">
                <a:solidFill>
                  <a:srgbClr val="FF0000"/>
                </a:solidFill>
                <a:latin typeface="Times New Roman" pitchFamily="18" charset="0"/>
                <a:cs typeface="Times New Roman" pitchFamily="18" charset="0"/>
              </a:rPr>
              <a:t>with the knowledge that act is so imminently dangerous that it must in all probability cause death.</a:t>
            </a:r>
          </a:p>
          <a:p>
            <a:pPr marL="514350" indent="-514350" algn="just">
              <a:buAutoNum type="arabicPeriod"/>
            </a:pPr>
            <a:endParaRPr lang="en-US" dirty="0" smtClean="0">
              <a:latin typeface="Times New Roman" pitchFamily="18" charset="0"/>
              <a:cs typeface="Times New Roman" pitchFamily="18" charset="0"/>
            </a:endParaRPr>
          </a:p>
          <a:p>
            <a:pPr marL="514350" indent="-514350" algn="just">
              <a:buAutoNum type="arabicPeriod"/>
            </a:pP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hi-IN" sz="3600" dirty="0" smtClean="0">
                <a:solidFill>
                  <a:srgbClr val="FF0000"/>
                </a:solidFill>
                <a:latin typeface="Times New Roman" pitchFamily="18" charset="0"/>
              </a:rPr>
              <a:t>आपराधिक मानव वध एवं हत्या में अंतर</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762000"/>
            <a:ext cx="8229600" cy="5364163"/>
          </a:xfrm>
        </p:spPr>
        <p:txBody>
          <a:bodyPr>
            <a:normAutofit fontScale="77500" lnSpcReduction="20000"/>
          </a:bodyPr>
          <a:lstStyle/>
          <a:p>
            <a:pPr algn="just"/>
            <a:r>
              <a:rPr lang="hi-IN" sz="2800" dirty="0" smtClean="0"/>
              <a:t>299(1) 300(1) </a:t>
            </a:r>
            <a:r>
              <a:rPr lang="hi-IN" sz="2800" dirty="0" smtClean="0">
                <a:solidFill>
                  <a:srgbClr val="FF0000"/>
                </a:solidFill>
              </a:rPr>
              <a:t>साशय मृत्यु कारित करना सर्वदा हत्या है </a:t>
            </a:r>
          </a:p>
          <a:p>
            <a:pPr algn="just">
              <a:buNone/>
            </a:pPr>
            <a:r>
              <a:rPr lang="hi-IN" sz="2800" dirty="0" smtClean="0"/>
              <a:t>	धारा 299 (1) के आधार पर दोषसिद्धि नहीं की जा सकती यह दोष सिद्धि सर्वदा 300 (1) के आधार पर ही होगी।</a:t>
            </a:r>
          </a:p>
          <a:p>
            <a:pPr algn="just"/>
            <a:r>
              <a:rPr lang="hi-IN" sz="2800" dirty="0" smtClean="0"/>
              <a:t>300(2) विशेष खंड है </a:t>
            </a:r>
            <a:r>
              <a:rPr lang="hi-IN" sz="2800" dirty="0" smtClean="0">
                <a:solidFill>
                  <a:srgbClr val="FF0000"/>
                </a:solidFill>
              </a:rPr>
              <a:t>आशय व ज्ञान दोनों ही सुसंगत हैं </a:t>
            </a:r>
            <a:r>
              <a:rPr lang="hi-IN" sz="2800" dirty="0" smtClean="0"/>
              <a:t>जिस कार्य से मृत्यु कारित की गई है वह कार्य शारीरिक क्षति कार्य करने के आशय से किया जाए व अभियुक्त को ज्ञान है कि जिस व्यक्ति की वह शारीरिक क्षति कारित कार्य कर रहा है उसकी उस क्षति से मृत्यु हो जाने की संभावना है अपराध हत्या होगी । हृदय रोगी को मारना</a:t>
            </a:r>
          </a:p>
          <a:p>
            <a:pPr algn="just"/>
            <a:r>
              <a:rPr lang="hi-IN" sz="2800" dirty="0" smtClean="0"/>
              <a:t>धारा 299(2) 300(3) दोनों खंडों में </a:t>
            </a:r>
            <a:r>
              <a:rPr lang="hi-IN" sz="2800" dirty="0" smtClean="0">
                <a:solidFill>
                  <a:srgbClr val="FF0000"/>
                </a:solidFill>
              </a:rPr>
              <a:t>अपराधी का आशय शारीरिक क्षति कारित करना होना चाहिए।</a:t>
            </a:r>
          </a:p>
          <a:p>
            <a:pPr algn="just"/>
            <a:r>
              <a:rPr lang="hi-IN" sz="2800" dirty="0" smtClean="0"/>
              <a:t> </a:t>
            </a:r>
            <a:r>
              <a:rPr lang="hi-IN" sz="2800" dirty="0" smtClean="0">
                <a:solidFill>
                  <a:srgbClr val="FF0000"/>
                </a:solidFill>
              </a:rPr>
              <a:t>धारा 299(2</a:t>
            </a:r>
            <a:r>
              <a:rPr lang="hi-IN" sz="2800" dirty="0" smtClean="0"/>
              <a:t>) जब कारित की गई शारीरिक क्षति जिससे मृत्यु होने की संभावना हो। </a:t>
            </a:r>
          </a:p>
          <a:p>
            <a:pPr algn="just">
              <a:buNone/>
            </a:pPr>
            <a:r>
              <a:rPr lang="hi-IN" sz="2800" dirty="0" smtClean="0"/>
              <a:t>	</a:t>
            </a:r>
            <a:r>
              <a:rPr lang="hi-IN" sz="2800" dirty="0" smtClean="0">
                <a:solidFill>
                  <a:srgbClr val="FF0000"/>
                </a:solidFill>
              </a:rPr>
              <a:t>धारा 300(3) </a:t>
            </a:r>
            <a:r>
              <a:rPr lang="hi-IN" sz="2800" dirty="0" smtClean="0"/>
              <a:t>कारित क्षति </a:t>
            </a:r>
            <a:r>
              <a:rPr lang="hi-IN" sz="2800" dirty="0" smtClean="0">
                <a:solidFill>
                  <a:srgbClr val="FF0000"/>
                </a:solidFill>
              </a:rPr>
              <a:t>प्रकृति के मामूली अनुक्रम में मृत्यु </a:t>
            </a:r>
            <a:r>
              <a:rPr lang="hi-IN" sz="2800" dirty="0" smtClean="0"/>
              <a:t>कारित करने के लिए पर्याप्त हो।</a:t>
            </a:r>
          </a:p>
          <a:p>
            <a:pPr algn="just"/>
            <a:r>
              <a:rPr lang="hi-IN" sz="2800" dirty="0" smtClean="0"/>
              <a:t>धारा 299(3) व 300(4) दोनों खंड </a:t>
            </a:r>
            <a:r>
              <a:rPr lang="hi-IN" sz="2800" dirty="0" smtClean="0">
                <a:solidFill>
                  <a:srgbClr val="FF0000"/>
                </a:solidFill>
              </a:rPr>
              <a:t>ज्ञान पर आधारित हैं यदि मृत्यु होने की संभावना कम है तो आपराधिक मानव वध व संभावना अधिक है तो यह हत्या है। </a:t>
            </a:r>
          </a:p>
          <a:p>
            <a:pPr algn="just"/>
            <a:endParaRPr lang="hi-IN" sz="2800" dirty="0" smtClean="0"/>
          </a:p>
          <a:p>
            <a:pPr algn="just"/>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Of offence affecting life</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The first part of this chapter dealing with offences affecting life have been covered under sections </a:t>
            </a:r>
            <a:r>
              <a:rPr lang="en-US" dirty="0" smtClean="0">
                <a:solidFill>
                  <a:srgbClr val="FF0000"/>
                </a:solidFill>
                <a:latin typeface="Times New Roman" pitchFamily="18" charset="0"/>
                <a:cs typeface="Times New Roman" pitchFamily="18" charset="0"/>
              </a:rPr>
              <a:t>299 to 311 </a:t>
            </a:r>
            <a:r>
              <a:rPr lang="en-US" dirty="0" smtClean="0">
                <a:latin typeface="Times New Roman" pitchFamily="18" charset="0"/>
                <a:cs typeface="Times New Roman" pitchFamily="18" charset="0"/>
              </a:rPr>
              <a:t>of the code.</a:t>
            </a:r>
            <a:endParaRPr lang="hi-IN" dirty="0" smtClean="0">
              <a:latin typeface="Times New Roman" pitchFamily="18" charset="0"/>
              <a:cs typeface="Times New Roman" pitchFamily="18" charset="0"/>
            </a:endParaRPr>
          </a:p>
          <a:p>
            <a:pPr algn="just"/>
            <a:r>
              <a:rPr lang="hi-IN" dirty="0" smtClean="0">
                <a:latin typeface="Times New Roman" pitchFamily="18" charset="0"/>
                <a:cs typeface="Times New Roman" pitchFamily="18" charset="0"/>
              </a:rPr>
              <a:t>इस अध्याय के </a:t>
            </a:r>
            <a:r>
              <a:rPr lang="hi-IN" dirty="0" smtClean="0">
                <a:solidFill>
                  <a:srgbClr val="FF0000"/>
                </a:solidFill>
                <a:latin typeface="Times New Roman" pitchFamily="18" charset="0"/>
                <a:cs typeface="Times New Roman" pitchFamily="18" charset="0"/>
              </a:rPr>
              <a:t>प्रथम भाग में धारा 299 से 311 </a:t>
            </a:r>
            <a:r>
              <a:rPr lang="hi-IN" dirty="0" smtClean="0">
                <a:latin typeface="Times New Roman" pitchFamily="18" charset="0"/>
                <a:cs typeface="Times New Roman" pitchFamily="18" charset="0"/>
              </a:rPr>
              <a:t>के बीच </a:t>
            </a:r>
            <a:r>
              <a:rPr lang="hi-IN" dirty="0" smtClean="0">
                <a:solidFill>
                  <a:srgbClr val="FF0000"/>
                </a:solidFill>
                <a:latin typeface="Times New Roman" pitchFamily="18" charset="0"/>
                <a:cs typeface="Times New Roman" pitchFamily="18" charset="0"/>
              </a:rPr>
              <a:t>जीवन के लिए संकटकारी अपराधों </a:t>
            </a:r>
            <a:r>
              <a:rPr lang="hi-IN" dirty="0" smtClean="0">
                <a:latin typeface="Times New Roman" pitchFamily="18" charset="0"/>
                <a:cs typeface="Times New Roman" pitchFamily="18" charset="0"/>
              </a:rPr>
              <a:t>को सम्मिलित किया गया है ।</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Culpable Homicide </a:t>
            </a:r>
            <a:r>
              <a:rPr lang="hi-IN" sz="3600" dirty="0" smtClean="0">
                <a:solidFill>
                  <a:srgbClr val="FF0000"/>
                </a:solidFill>
                <a:latin typeface="Times New Roman" pitchFamily="18" charset="0"/>
                <a:cs typeface="Times New Roman" pitchFamily="18" charset="0"/>
              </a:rPr>
              <a:t>आपराधिक मानववध</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solidFill>
                  <a:srgbClr val="FF0000"/>
                </a:solidFill>
                <a:latin typeface="Times New Roman" pitchFamily="18" charset="0"/>
                <a:cs typeface="Times New Roman" pitchFamily="18" charset="0"/>
              </a:rPr>
              <a:t>SECTION 299</a:t>
            </a:r>
            <a:r>
              <a:rPr lang="hi-IN"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Culpable homicide</a:t>
            </a:r>
          </a:p>
          <a:p>
            <a:pPr algn="just"/>
            <a:r>
              <a:rPr lang="en-US" dirty="0" smtClean="0">
                <a:latin typeface="Times New Roman" pitchFamily="18" charset="0"/>
                <a:cs typeface="Times New Roman" pitchFamily="18" charset="0"/>
              </a:rPr>
              <a:t>Whoever causes death by doing an act </a:t>
            </a:r>
            <a:r>
              <a:rPr lang="en-US" dirty="0" smtClean="0">
                <a:solidFill>
                  <a:srgbClr val="FF0000"/>
                </a:solidFill>
                <a:latin typeface="Times New Roman" pitchFamily="18" charset="0"/>
                <a:cs typeface="Times New Roman" pitchFamily="18" charset="0"/>
              </a:rPr>
              <a:t>with the intention of causing death,</a:t>
            </a:r>
            <a:r>
              <a:rPr lang="en-US" dirty="0" smtClean="0">
                <a:latin typeface="Times New Roman" pitchFamily="18" charset="0"/>
                <a:cs typeface="Times New Roman" pitchFamily="18" charset="0"/>
              </a:rPr>
              <a:t> or </a:t>
            </a:r>
            <a:r>
              <a:rPr lang="en-US" dirty="0" smtClean="0">
                <a:solidFill>
                  <a:srgbClr val="FF0000"/>
                </a:solidFill>
                <a:latin typeface="Times New Roman" pitchFamily="18" charset="0"/>
                <a:cs typeface="Times New Roman" pitchFamily="18" charset="0"/>
              </a:rPr>
              <a:t>with the intention of causing such bodily injury as is likely to cause death</a:t>
            </a:r>
            <a:r>
              <a:rPr lang="en-US" dirty="0" smtClean="0">
                <a:latin typeface="Times New Roman" pitchFamily="18" charset="0"/>
                <a:cs typeface="Times New Roman" pitchFamily="18" charset="0"/>
              </a:rPr>
              <a:t>, or </a:t>
            </a:r>
            <a:r>
              <a:rPr lang="en-US" dirty="0" smtClean="0">
                <a:solidFill>
                  <a:srgbClr val="FF0000"/>
                </a:solidFill>
                <a:latin typeface="Times New Roman" pitchFamily="18" charset="0"/>
                <a:cs typeface="Times New Roman" pitchFamily="18" charset="0"/>
              </a:rPr>
              <a:t>with the knowledge that he is likely by such act to cause death</a:t>
            </a:r>
            <a:r>
              <a:rPr lang="en-US" dirty="0" smtClean="0">
                <a:latin typeface="Times New Roman" pitchFamily="18" charset="0"/>
                <a:cs typeface="Times New Roman" pitchFamily="18" charset="0"/>
              </a:rPr>
              <a:t>, commits the offence of culpable homicide.</a:t>
            </a:r>
            <a:endParaRPr lang="hi-IN" dirty="0" smtClean="0">
              <a:latin typeface="Times New Roman" pitchFamily="18" charset="0"/>
              <a:cs typeface="Times New Roman" pitchFamily="18" charset="0"/>
            </a:endParaRPr>
          </a:p>
          <a:p>
            <a:pPr algn="just"/>
            <a:r>
              <a:rPr lang="hi-IN" dirty="0" smtClean="0">
                <a:solidFill>
                  <a:srgbClr val="FF0000"/>
                </a:solidFill>
                <a:latin typeface="Times New Roman" pitchFamily="18" charset="0"/>
                <a:cs typeface="Times New Roman" pitchFamily="18" charset="0"/>
              </a:rPr>
              <a:t>आपराधिक मानववध</a:t>
            </a:r>
          </a:p>
          <a:p>
            <a:pPr algn="just">
              <a:buNone/>
            </a:pPr>
            <a:r>
              <a:rPr lang="hi-IN" dirty="0" smtClean="0">
                <a:solidFill>
                  <a:srgbClr val="FF0000"/>
                </a:solidFill>
                <a:latin typeface="Times New Roman" pitchFamily="18" charset="0"/>
                <a:cs typeface="Times New Roman" pitchFamily="18" charset="0"/>
              </a:rPr>
              <a:t>1 जो कोई मृत्यु कारीत करने के आशय से</a:t>
            </a:r>
            <a:r>
              <a:rPr lang="hi-IN" dirty="0" smtClean="0">
                <a:latin typeface="Times New Roman" pitchFamily="18" charset="0"/>
                <a:cs typeface="Times New Roman" pitchFamily="18" charset="0"/>
              </a:rPr>
              <a:t>, </a:t>
            </a:r>
          </a:p>
          <a:p>
            <a:pPr algn="just">
              <a:buNone/>
            </a:pPr>
            <a:r>
              <a:rPr lang="hi-IN" dirty="0" smtClean="0">
                <a:solidFill>
                  <a:srgbClr val="FF0000"/>
                </a:solidFill>
                <a:latin typeface="Times New Roman" pitchFamily="18" charset="0"/>
                <a:cs typeface="Times New Roman" pitchFamily="18" charset="0"/>
              </a:rPr>
              <a:t>2ऐसी शारीरिक क्षति कारीत करने के आशय से</a:t>
            </a:r>
            <a:r>
              <a:rPr lang="en-US" dirty="0" smtClean="0">
                <a:solidFill>
                  <a:srgbClr val="FF0000"/>
                </a:solidFill>
                <a:latin typeface="Times New Roman" pitchFamily="18" charset="0"/>
                <a:cs typeface="Times New Roman" pitchFamily="18" charset="0"/>
              </a:rPr>
              <a:t>,</a:t>
            </a:r>
            <a:r>
              <a:rPr lang="hi-IN" dirty="0" smtClean="0">
                <a:solidFill>
                  <a:srgbClr val="FF0000"/>
                </a:solidFill>
                <a:latin typeface="Times New Roman" pitchFamily="18" charset="0"/>
                <a:cs typeface="Times New Roman" pitchFamily="18" charset="0"/>
              </a:rPr>
              <a:t> जिससे मृत्यु हो जाना संभाव्य हो,</a:t>
            </a:r>
            <a:r>
              <a:rPr lang="hi-IN" dirty="0" smtClean="0">
                <a:latin typeface="Times New Roman" pitchFamily="18" charset="0"/>
                <a:cs typeface="Times New Roman" pitchFamily="18" charset="0"/>
              </a:rPr>
              <a:t> </a:t>
            </a:r>
          </a:p>
          <a:p>
            <a:pPr algn="just">
              <a:buNone/>
            </a:pPr>
            <a:r>
              <a:rPr lang="hi-IN" dirty="0" smtClean="0">
                <a:solidFill>
                  <a:srgbClr val="FF0000"/>
                </a:solidFill>
                <a:latin typeface="Times New Roman" pitchFamily="18" charset="0"/>
                <a:cs typeface="Times New Roman" pitchFamily="18" charset="0"/>
              </a:rPr>
              <a:t>3या यह ज्ञान रखते हुए कि संभाव्य है कि उस कार्य से मृत्यु कारित कर दे</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solidFill>
                  <a:srgbClr val="FF0000"/>
                </a:solidFill>
                <a:latin typeface="Times New Roman" pitchFamily="18" charset="0"/>
                <a:cs typeface="Times New Roman" pitchFamily="18" charset="0"/>
              </a:rPr>
              <a:t>Illustrations</a:t>
            </a:r>
            <a:endParaRPr lang="en-US" dirty="0">
              <a:solidFill>
                <a:srgbClr val="FF0000"/>
              </a:solidFill>
            </a:endParaRPr>
          </a:p>
        </p:txBody>
      </p:sp>
      <p:sp>
        <p:nvSpPr>
          <p:cNvPr id="3" name="Content Placeholder 2"/>
          <p:cNvSpPr>
            <a:spLocks noGrp="1"/>
          </p:cNvSpPr>
          <p:nvPr>
            <p:ph idx="1"/>
          </p:nvPr>
        </p:nvSpPr>
        <p:spPr>
          <a:xfrm>
            <a:off x="457200" y="762000"/>
            <a:ext cx="8229600" cy="5364163"/>
          </a:xfrm>
        </p:spPr>
        <p:txBody>
          <a:bodyPr>
            <a:normAutofit fontScale="77500" lnSpcReduction="20000"/>
          </a:bodyPr>
          <a:lstStyle/>
          <a:p>
            <a:pPr algn="just"/>
            <a:r>
              <a:rPr lang="en-US" dirty="0" smtClean="0">
                <a:latin typeface="Times New Roman" pitchFamily="18" charset="0"/>
                <a:cs typeface="Times New Roman" pitchFamily="18" charset="0"/>
              </a:rPr>
              <a:t>(a) A lays sticks and turf over a pit, with the intention of thereby causing death, or with the knowledge that death is likely to be thereby caused. Z believing the ground to be firm, treads on it, falls in and is killed. A has committed the offence of culpable homicide.</a:t>
            </a:r>
          </a:p>
          <a:p>
            <a:pPr algn="just"/>
            <a:r>
              <a:rPr lang="en-US" dirty="0" smtClean="0">
                <a:latin typeface="Times New Roman" pitchFamily="18" charset="0"/>
                <a:cs typeface="Times New Roman" pitchFamily="18" charset="0"/>
              </a:rPr>
              <a:t>(b) A knows Z to be behind a bush. B does not know it A, intend­ing to cause, or knowing it to be likely to cause Z’s death, induces B to fire at the bush. B fires and kills Z. Here B may be guilty of no offence; but A has committed the offence of culpable homicide.</a:t>
            </a:r>
          </a:p>
          <a:p>
            <a:pPr algn="just"/>
            <a:r>
              <a:rPr lang="en-US" dirty="0" smtClean="0">
                <a:latin typeface="Times New Roman" pitchFamily="18" charset="0"/>
                <a:cs typeface="Times New Roman" pitchFamily="18" charset="0"/>
              </a:rPr>
              <a:t>(c) A, by shooting at a fowl with intent to kill and steal it, kills B who is behind a bush; A not knowing that he was there. Here, although A was doing an unlawful act, he was not guilty of culpable homicide, as he did not intend to kill B, or to cause death by doing an act that he knew was likely to cause death. </a:t>
            </a:r>
          </a:p>
          <a:p>
            <a:pPr algn="just"/>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Explanation</a:t>
            </a:r>
            <a:endParaRPr lang="en-US" dirty="0">
              <a:solidFill>
                <a:srgbClr val="FF0000"/>
              </a:solidFill>
            </a:endParaRPr>
          </a:p>
        </p:txBody>
      </p:sp>
      <p:sp>
        <p:nvSpPr>
          <p:cNvPr id="3" name="Content Placeholder 2"/>
          <p:cNvSpPr>
            <a:spLocks noGrp="1"/>
          </p:cNvSpPr>
          <p:nvPr>
            <p:ph idx="1"/>
          </p:nvPr>
        </p:nvSpPr>
        <p:spPr>
          <a:xfrm>
            <a:off x="457200" y="1066800"/>
            <a:ext cx="8229600" cy="5334000"/>
          </a:xfrm>
        </p:spPr>
        <p:txBody>
          <a:bodyPr>
            <a:normAutofit fontScale="47500" lnSpcReduction="20000"/>
          </a:bodyPr>
          <a:lstStyle/>
          <a:p>
            <a:pPr algn="just"/>
            <a:r>
              <a:rPr lang="en-US" sz="3600" dirty="0" smtClean="0">
                <a:latin typeface="Times New Roman" pitchFamily="18" charset="0"/>
                <a:cs typeface="Times New Roman" pitchFamily="18" charset="0"/>
              </a:rPr>
              <a:t>Explanation 1.—A person who causes bodily injury to another who is labouring under a disorder, disease or bodily infirmity, and thereby accelerates the death of that other, shall be deemed to have caused his death.</a:t>
            </a:r>
            <a:endParaRPr lang="hi-IN"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 Explanation 2.—Where death is caused by bodily injury, the person who causes such bodily injury shall be deemed to have caused the death, although by resorting to proper remedies and skilful treatment the death might have been prevented. </a:t>
            </a:r>
            <a:endParaRPr lang="hi-IN"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Explanation 3.—The causing of the death of child in the mother’s womb is not homicide. But it may amount to culpable homicide to cause the death of a living child, if any part of that child has been brought forth, though the child may not have breathed or been completely born</a:t>
            </a:r>
          </a:p>
          <a:p>
            <a:pPr algn="just">
              <a:buNone/>
            </a:pPr>
            <a:r>
              <a:rPr lang="hi-IN" sz="3800" dirty="0" smtClean="0"/>
              <a:t/>
            </a:r>
            <a:br>
              <a:rPr lang="hi-IN" sz="3800" dirty="0" smtClean="0"/>
            </a:br>
            <a:r>
              <a:rPr lang="hi-IN" sz="3800" dirty="0" smtClean="0"/>
              <a:t>वह व्यक्ति, जो किसी दूसरे व्यक्ति को, जो किसी विकार रोग अंगशैथिल्य से ग्रस्त है, शारीरिक क्षति कारित करता है और तद्द्वारा उस दूसरे व्यक्ति की मॄत्यु शीघ्र कर देता है, उसकी मॄत्यु कारित करता है, यह समझा जाएगा ।</a:t>
            </a:r>
            <a:endParaRPr lang="en-US" sz="3800" dirty="0" smtClean="0"/>
          </a:p>
          <a:p>
            <a:pPr algn="just">
              <a:buNone/>
            </a:pPr>
            <a:r>
              <a:rPr lang="en-US" sz="3800" dirty="0" smtClean="0"/>
              <a:t>	</a:t>
            </a:r>
            <a:r>
              <a:rPr lang="hi-IN" sz="3800" dirty="0" smtClean="0"/>
              <a:t>जहां कि शारीरिक क्षति से मॄत्यु कारित की गई हो, वहां जिस व्यक्ति ने, ऐसी शारीरिक क्षति कारित की हो, उसने वह मॄत्यु कारित की है, यह समझा जाएगा, यद्यपि उचित उपचार और कौशलपूर्ण चिकित्सा करने से वह मॄत्यु रोकी जा सकती थी ।</a:t>
            </a:r>
            <a:endParaRPr lang="en-US" sz="3800" dirty="0" smtClean="0"/>
          </a:p>
          <a:p>
            <a:pPr algn="just">
              <a:buNone/>
            </a:pPr>
            <a:r>
              <a:rPr lang="en-US" sz="3800" dirty="0" smtClean="0"/>
              <a:t>	</a:t>
            </a:r>
            <a:r>
              <a:rPr lang="hi-IN" sz="3800" dirty="0" smtClean="0"/>
              <a:t>मां के गर्भ में स्थित किसी शिशु की मॄत्यु कारित करना मानव वध नहीं है । किन्तु किसी जीवित शिशु की मॄत्यु कारित करना आपराधिक मानव वध की कोटि में आ सकेगा, यदि उस शिशु का काई भाग बाहर निकल आया हो, यद्यपि उस शिशु ने श्वास न ली हो या वह पूर्णतः उत्पन्न न हुआ हो ।</a:t>
            </a:r>
            <a:endParaRPr lang="en-US" sz="3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smtClean="0">
                <a:solidFill>
                  <a:srgbClr val="FF0000"/>
                </a:solidFill>
                <a:latin typeface="Times New Roman" pitchFamily="18" charset="0"/>
                <a:cs typeface="Times New Roman" pitchFamily="18" charset="0"/>
              </a:rPr>
              <a:t>MURDER</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287963"/>
          </a:xfrm>
        </p:spPr>
        <p:txBody>
          <a:bodyPr>
            <a:normAutofit fontScale="77500" lnSpcReduction="20000"/>
          </a:bodyPr>
          <a:lstStyle/>
          <a:p>
            <a:pPr algn="just"/>
            <a:r>
              <a:rPr lang="en-US" dirty="0" smtClean="0">
                <a:solidFill>
                  <a:srgbClr val="FF0000"/>
                </a:solidFill>
                <a:latin typeface="Times New Roman" pitchFamily="18" charset="0"/>
                <a:cs typeface="Times New Roman" pitchFamily="18" charset="0"/>
              </a:rPr>
              <a:t>SECTION 300</a:t>
            </a:r>
          </a:p>
          <a:p>
            <a:pPr algn="just"/>
            <a:r>
              <a:rPr lang="en-US" dirty="0" smtClean="0">
                <a:latin typeface="Times New Roman" pitchFamily="18" charset="0"/>
                <a:cs typeface="Times New Roman" pitchFamily="18" charset="0"/>
              </a:rPr>
              <a:t>Except in the cases hereinafter excepted, culpable homicide is murder, if the act by which the death is caused is done with the intention of causing death, or—</a:t>
            </a:r>
          </a:p>
          <a:p>
            <a:pPr algn="just"/>
            <a:r>
              <a:rPr lang="en-US" dirty="0" smtClean="0">
                <a:solidFill>
                  <a:srgbClr val="FF0000"/>
                </a:solidFill>
                <a:latin typeface="Times New Roman" pitchFamily="18" charset="0"/>
                <a:cs typeface="Times New Roman" pitchFamily="18" charset="0"/>
              </a:rPr>
              <a:t>(Secondly)</a:t>
            </a:r>
            <a:r>
              <a:rPr lang="en-US" dirty="0" smtClean="0">
                <a:latin typeface="Times New Roman" pitchFamily="18" charset="0"/>
                <a:cs typeface="Times New Roman" pitchFamily="18" charset="0"/>
              </a:rPr>
              <a:t> If it is done with the intention of causing such bodily injury as the offender knows to be likely to cause the death of the person to whom the harm is caused, or—</a:t>
            </a:r>
          </a:p>
          <a:p>
            <a:pPr algn="just"/>
            <a:r>
              <a:rPr lang="en-US" dirty="0" smtClean="0">
                <a:solidFill>
                  <a:srgbClr val="FF0000"/>
                </a:solidFill>
                <a:latin typeface="Times New Roman" pitchFamily="18" charset="0"/>
                <a:cs typeface="Times New Roman" pitchFamily="18" charset="0"/>
              </a:rPr>
              <a:t>(Thirdly)</a:t>
            </a:r>
            <a:r>
              <a:rPr lang="en-US" dirty="0" smtClean="0">
                <a:latin typeface="Times New Roman" pitchFamily="18" charset="0"/>
                <a:cs typeface="Times New Roman" pitchFamily="18" charset="0"/>
              </a:rPr>
              <a:t> If it is done with the intention of causing bodily injury to any person and the bodily injury intended to be in­flicted </a:t>
            </a:r>
            <a:r>
              <a:rPr lang="en-US" dirty="0" smtClean="0">
                <a:solidFill>
                  <a:srgbClr val="FF0000"/>
                </a:solidFill>
                <a:latin typeface="Times New Roman" pitchFamily="18" charset="0"/>
                <a:cs typeface="Times New Roman" pitchFamily="18" charset="0"/>
              </a:rPr>
              <a:t>is sufficient in the ordinary course of nature to cause death, or</a:t>
            </a:r>
            <a:r>
              <a:rPr lang="en-US" dirty="0" smtClean="0">
                <a:latin typeface="Times New Roman" pitchFamily="18" charset="0"/>
                <a:cs typeface="Times New Roman" pitchFamily="18" charset="0"/>
              </a:rPr>
              <a:t>—</a:t>
            </a:r>
          </a:p>
          <a:p>
            <a:pPr algn="just"/>
            <a:r>
              <a:rPr lang="en-US" dirty="0" smtClean="0">
                <a:solidFill>
                  <a:srgbClr val="FF0000"/>
                </a:solidFill>
                <a:latin typeface="Times New Roman" pitchFamily="18" charset="0"/>
                <a:cs typeface="Times New Roman" pitchFamily="18" charset="0"/>
              </a:rPr>
              <a:t>(Fourthly)</a:t>
            </a:r>
            <a:r>
              <a:rPr lang="en-US" dirty="0" smtClean="0">
                <a:latin typeface="Times New Roman" pitchFamily="18" charset="0"/>
                <a:cs typeface="Times New Roman" pitchFamily="18" charset="0"/>
              </a:rPr>
              <a:t> If the person committing the act knows that it is </a:t>
            </a:r>
            <a:r>
              <a:rPr lang="en-US" dirty="0" smtClean="0">
                <a:solidFill>
                  <a:srgbClr val="FF0000"/>
                </a:solidFill>
                <a:latin typeface="Times New Roman" pitchFamily="18" charset="0"/>
                <a:cs typeface="Times New Roman" pitchFamily="18" charset="0"/>
              </a:rPr>
              <a:t>so imminently dangerous that it must, in all probability, cause death or such bodily injury as is likely to cause death, and commits such act without </a:t>
            </a:r>
            <a:r>
              <a:rPr lang="en-US" dirty="0" smtClean="0">
                <a:latin typeface="Times New Roman" pitchFamily="18" charset="0"/>
                <a:cs typeface="Times New Roman" pitchFamily="18" charset="0"/>
              </a:rPr>
              <a:t>any excuse for incurring the risk of causing death or such injury as aforesaid.</a:t>
            </a:r>
          </a:p>
          <a:p>
            <a:pPr algn="just"/>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solidFill>
                  <a:srgbClr val="FF0000"/>
                </a:solidFill>
              </a:rPr>
              <a:t>हत्या</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hi-IN" dirty="0" smtClean="0"/>
              <a:t>धारा 300 के अनुसार, इसके पश्चात अपवादित मामलों को छोड़कर आपराधिक गैर इरादतन मानव वध हत्या है, </a:t>
            </a:r>
            <a:endParaRPr lang="en-US" dirty="0" smtClean="0"/>
          </a:p>
          <a:p>
            <a:r>
              <a:rPr lang="hi-IN" dirty="0" smtClean="0">
                <a:solidFill>
                  <a:srgbClr val="FF0000"/>
                </a:solidFill>
              </a:rPr>
              <a:t>यदि ऐसा कार्य, </a:t>
            </a:r>
            <a:r>
              <a:rPr lang="hi-IN" dirty="0" smtClean="0"/>
              <a:t>जिसके द्वारा मॄत्यु कारित की गई हो, या </a:t>
            </a:r>
            <a:r>
              <a:rPr lang="hi-IN" dirty="0" smtClean="0">
                <a:solidFill>
                  <a:srgbClr val="FF0000"/>
                </a:solidFill>
              </a:rPr>
              <a:t>मॄत्यु कारित करने के आशय से किया गया हो,</a:t>
            </a:r>
            <a:r>
              <a:rPr lang="hi-IN" dirty="0" smtClean="0"/>
              <a:t> अथवा</a:t>
            </a:r>
            <a:br>
              <a:rPr lang="hi-IN" dirty="0" smtClean="0"/>
            </a:br>
            <a:r>
              <a:rPr lang="hi-IN" dirty="0" smtClean="0">
                <a:solidFill>
                  <a:srgbClr val="FF0000"/>
                </a:solidFill>
              </a:rPr>
              <a:t>यदि कोई कार्य ऐसी शारीरिक क्षति पहुँचाने के आशय</a:t>
            </a:r>
            <a:r>
              <a:rPr lang="hi-IN" dirty="0" smtClean="0"/>
              <a:t> से किया गया हो जिससे उस व्यक्ति की, जिसको </a:t>
            </a:r>
            <a:r>
              <a:rPr lang="hi-IN" dirty="0" smtClean="0">
                <a:solidFill>
                  <a:srgbClr val="FF0000"/>
                </a:solidFill>
              </a:rPr>
              <a:t>क्षति पहुँचाई गई है, मॄत्यु होना सम्भाव्य हो, </a:t>
            </a:r>
            <a:r>
              <a:rPr lang="hi-IN" dirty="0" smtClean="0"/>
              <a:t>अथवा</a:t>
            </a:r>
            <a:br>
              <a:rPr lang="hi-IN" dirty="0" smtClean="0"/>
            </a:br>
            <a:r>
              <a:rPr lang="hi-IN" dirty="0" smtClean="0"/>
              <a:t>यदि वह कार्य किसी व्यक्ति को शारीरिक क्षति पहुँचाने के आशय से किया गया हो और वह </a:t>
            </a:r>
            <a:r>
              <a:rPr lang="hi-IN" dirty="0" smtClean="0">
                <a:solidFill>
                  <a:srgbClr val="FF0000"/>
                </a:solidFill>
              </a:rPr>
              <a:t>आशयित शारीरिक क्षति, प्रकॄति के मामूली अनुक्रम में मॄत्यु कारित करने के लिए पर्याप्त हो</a:t>
            </a:r>
            <a:r>
              <a:rPr lang="hi-IN" dirty="0" smtClean="0"/>
              <a:t>, अथवा</a:t>
            </a:r>
            <a:br>
              <a:rPr lang="hi-IN" dirty="0" smtClean="0"/>
            </a:br>
            <a:r>
              <a:rPr lang="hi-IN" dirty="0" smtClean="0"/>
              <a:t> </a:t>
            </a:r>
            <a:br>
              <a:rPr lang="hi-IN" dirty="0" smtClean="0"/>
            </a:br>
            <a:r>
              <a:rPr lang="hi-IN" dirty="0" smtClean="0"/>
              <a:t>यदि कार्य करने वाला व्यक्ति यह जानता हो कि </a:t>
            </a:r>
            <a:r>
              <a:rPr lang="hi-IN" dirty="0" smtClean="0">
                <a:solidFill>
                  <a:srgbClr val="FF0000"/>
                </a:solidFill>
              </a:rPr>
              <a:t>कार्य इतना आसन्न संकट है कि मॄत्यु कारित होने की पूरी संभावना </a:t>
            </a:r>
            <a:r>
              <a:rPr lang="hi-IN" dirty="0" smtClean="0"/>
              <a:t>है या ऐसी शारीरिक क्षति कारित होगी जिससे मॄत्यु होना संभाव्य है और वह मॄत्यु कारित करने या पूर्वकथित रूप की क्षति पहुँचाने का जोखिम उठाने के लिए बिना किसी प्रतिहेतु के ऐसा कार्य करे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solidFill>
                  <a:srgbClr val="FF0000"/>
                </a:solidFill>
                <a:latin typeface="Times New Roman" pitchFamily="18" charset="0"/>
                <a:cs typeface="Times New Roman" pitchFamily="18" charset="0"/>
              </a:rPr>
              <a:t>Illustrations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211763"/>
          </a:xfrm>
        </p:spPr>
        <p:txBody>
          <a:bodyPr>
            <a:normAutofit fontScale="62500" lnSpcReduction="20000"/>
          </a:bodyPr>
          <a:lstStyle/>
          <a:p>
            <a:pPr algn="just"/>
            <a:r>
              <a:rPr lang="en-US" dirty="0" smtClean="0">
                <a:latin typeface="Times New Roman" pitchFamily="18" charset="0"/>
                <a:cs typeface="Times New Roman" pitchFamily="18" charset="0"/>
              </a:rPr>
              <a:t>(a) A shoots Z with the intention of killing him. Z dies in consequence. A commits murder.</a:t>
            </a:r>
          </a:p>
          <a:p>
            <a:pPr algn="just"/>
            <a:r>
              <a:rPr lang="en-US" dirty="0" smtClean="0">
                <a:latin typeface="Times New Roman" pitchFamily="18" charset="0"/>
                <a:cs typeface="Times New Roman" pitchFamily="18" charset="0"/>
              </a:rPr>
              <a:t>(b)</a:t>
            </a:r>
            <a:r>
              <a:rPr lang="en-US" dirty="0" smtClean="0">
                <a:solidFill>
                  <a:srgbClr val="FF0000"/>
                </a:solidFill>
                <a:latin typeface="Times New Roman" pitchFamily="18" charset="0"/>
                <a:cs typeface="Times New Roman" pitchFamily="18" charset="0"/>
              </a:rPr>
              <a:t> A, knowing that Z is labouring under such a disease that a blow is likely to cause his death, strikes him with the intention of causing bodily injury. Z dies in consequence of the blow. A is guilty of murder</a:t>
            </a:r>
            <a:r>
              <a:rPr lang="en-US" dirty="0" smtClean="0">
                <a:latin typeface="Times New Roman" pitchFamily="18" charset="0"/>
                <a:cs typeface="Times New Roman" pitchFamily="18" charset="0"/>
              </a:rPr>
              <a:t>, although the blow might not have been </a:t>
            </a:r>
            <a:r>
              <a:rPr lang="en-US" dirty="0" smtClean="0">
                <a:latin typeface="Times New Roman" pitchFamily="18" charset="0"/>
                <a:cs typeface="Times New Roman" pitchFamily="18" charset="0"/>
              </a:rPr>
              <a:t>sufficient </a:t>
            </a:r>
            <a:r>
              <a:rPr lang="en-US" dirty="0" smtClean="0">
                <a:latin typeface="Times New Roman" pitchFamily="18" charset="0"/>
                <a:cs typeface="Times New Roman" pitchFamily="18" charset="0"/>
              </a:rPr>
              <a:t>in the ordinary course of nature to cause the death of a person in a sound state of health. But if A, not knowing that Z is labouring under any disease, gives him such a blow as would not in the ordinary course of nature kill a person in a sound state of health, here A, although he may intend to cause bodily injury, is not guilty of murder, if he did not intend to cause death, or such bodily injury as in the ordinary course of nature would cause death.</a:t>
            </a:r>
          </a:p>
          <a:p>
            <a:pPr algn="just"/>
            <a:r>
              <a:rPr lang="en-US" dirty="0" smtClean="0">
                <a:latin typeface="Times New Roman" pitchFamily="18" charset="0"/>
                <a:cs typeface="Times New Roman" pitchFamily="18" charset="0"/>
              </a:rPr>
              <a:t>(c) A intentionally gives Z a sword-cut or club-wound sufficient to cause the death of a man in the ordinary course of nature. Z dies in consequence. Here, A is guilty of murder, although he may not have intended to cause Z’s death.</a:t>
            </a:r>
          </a:p>
          <a:p>
            <a:pPr algn="just"/>
            <a:r>
              <a:rPr lang="en-US" dirty="0" smtClean="0">
                <a:latin typeface="Times New Roman" pitchFamily="18" charset="0"/>
                <a:cs typeface="Times New Roman" pitchFamily="18" charset="0"/>
              </a:rPr>
              <a:t>(d) A without any excuse fires a loaded cannon into a crowd of persons and kills one of them. A is guilty of murder, although he may not have had a premeditated design to kill any particular individual. </a:t>
            </a:r>
            <a:endParaRPr lang="en-US" sz="4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solidFill>
                  <a:srgbClr val="FF0000"/>
                </a:solidFill>
                <a:latin typeface="Times New Roman" pitchFamily="18" charset="0"/>
                <a:cs typeface="Times New Roman" pitchFamily="18" charset="0"/>
              </a:rPr>
              <a:t>Exception 1</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pPr algn="just"/>
            <a:r>
              <a:rPr lang="en-US" dirty="0" smtClean="0">
                <a:solidFill>
                  <a:srgbClr val="FF0000"/>
                </a:solidFill>
                <a:latin typeface="Times New Roman" pitchFamily="18" charset="0"/>
                <a:cs typeface="Times New Roman" pitchFamily="18" charset="0"/>
              </a:rPr>
              <a:t>Exception</a:t>
            </a:r>
            <a:r>
              <a:rPr lang="en-US" dirty="0" smtClean="0">
                <a:latin typeface="Times New Roman" pitchFamily="18" charset="0"/>
                <a:cs typeface="Times New Roman" pitchFamily="18" charset="0"/>
              </a:rPr>
              <a:t> 1.—</a:t>
            </a:r>
            <a:r>
              <a:rPr lang="en-US" dirty="0" smtClean="0">
                <a:solidFill>
                  <a:srgbClr val="FF0000"/>
                </a:solidFill>
                <a:latin typeface="Times New Roman" pitchFamily="18" charset="0"/>
                <a:cs typeface="Times New Roman" pitchFamily="18" charset="0"/>
              </a:rPr>
              <a:t>When culpable homicide is not murder.</a:t>
            </a:r>
            <a:r>
              <a:rPr lang="en-US" dirty="0" smtClean="0">
                <a:latin typeface="Times New Roman" pitchFamily="18" charset="0"/>
                <a:cs typeface="Times New Roman" pitchFamily="18" charset="0"/>
              </a:rPr>
              <a:t>—Culpable homicide is not murder if the offender, whilst deprived of the power of self-control </a:t>
            </a:r>
            <a:r>
              <a:rPr lang="en-US" dirty="0" smtClean="0">
                <a:solidFill>
                  <a:srgbClr val="FF0000"/>
                </a:solidFill>
                <a:latin typeface="Times New Roman" pitchFamily="18" charset="0"/>
                <a:cs typeface="Times New Roman" pitchFamily="18" charset="0"/>
              </a:rPr>
              <a:t>by grave and sudden provocation, causes the death of the person </a:t>
            </a:r>
            <a:r>
              <a:rPr lang="en-US" dirty="0" smtClean="0">
                <a:latin typeface="Times New Roman" pitchFamily="18" charset="0"/>
                <a:cs typeface="Times New Roman" pitchFamily="18" charset="0"/>
              </a:rPr>
              <a:t>who gave the provocation or causes the death of any other person by mistake or accident. The above exception is subject to the following provisos:—</a:t>
            </a:r>
          </a:p>
          <a:p>
            <a:pPr algn="just"/>
            <a:r>
              <a:rPr lang="en-US" dirty="0" smtClean="0">
                <a:solidFill>
                  <a:srgbClr val="FF0000"/>
                </a:solidFill>
                <a:latin typeface="Times New Roman" pitchFamily="18" charset="0"/>
                <a:cs typeface="Times New Roman" pitchFamily="18" charset="0"/>
              </a:rPr>
              <a:t>(First)</a:t>
            </a:r>
            <a:r>
              <a:rPr lang="en-US" dirty="0" smtClean="0">
                <a:latin typeface="Times New Roman" pitchFamily="18" charset="0"/>
                <a:cs typeface="Times New Roman" pitchFamily="18" charset="0"/>
              </a:rPr>
              <a:t> —That the </a:t>
            </a:r>
            <a:r>
              <a:rPr lang="en-US" dirty="0" smtClean="0">
                <a:solidFill>
                  <a:srgbClr val="FF0000"/>
                </a:solidFill>
                <a:latin typeface="Times New Roman" pitchFamily="18" charset="0"/>
                <a:cs typeface="Times New Roman" pitchFamily="18" charset="0"/>
              </a:rPr>
              <a:t>provocation is not sought or voluntarily pro­voked by the offender </a:t>
            </a:r>
            <a:r>
              <a:rPr lang="en-US" dirty="0" smtClean="0">
                <a:latin typeface="Times New Roman" pitchFamily="18" charset="0"/>
                <a:cs typeface="Times New Roman" pitchFamily="18" charset="0"/>
              </a:rPr>
              <a:t>as an excuse for killing or doing harm to any person.</a:t>
            </a:r>
          </a:p>
          <a:p>
            <a:pPr algn="just"/>
            <a:r>
              <a:rPr lang="en-US" dirty="0" smtClean="0">
                <a:solidFill>
                  <a:srgbClr val="FF0000"/>
                </a:solidFill>
                <a:latin typeface="Times New Roman" pitchFamily="18" charset="0"/>
                <a:cs typeface="Times New Roman" pitchFamily="18" charset="0"/>
              </a:rPr>
              <a:t>(Secondly)</a:t>
            </a:r>
            <a:r>
              <a:rPr lang="en-US" dirty="0" smtClean="0">
                <a:latin typeface="Times New Roman" pitchFamily="18" charset="0"/>
                <a:cs typeface="Times New Roman" pitchFamily="18" charset="0"/>
              </a:rPr>
              <a:t> —That the </a:t>
            </a:r>
            <a:r>
              <a:rPr lang="en-US" dirty="0" smtClean="0">
                <a:solidFill>
                  <a:srgbClr val="FF0000"/>
                </a:solidFill>
                <a:latin typeface="Times New Roman" pitchFamily="18" charset="0"/>
                <a:cs typeface="Times New Roman" pitchFamily="18" charset="0"/>
              </a:rPr>
              <a:t>provocation is not given by anything done in obedience to the law</a:t>
            </a:r>
            <a:r>
              <a:rPr lang="en-US" dirty="0" smtClean="0">
                <a:latin typeface="Times New Roman" pitchFamily="18" charset="0"/>
                <a:cs typeface="Times New Roman" pitchFamily="18" charset="0"/>
              </a:rPr>
              <a:t>, or by a public servant in the lawful </a:t>
            </a:r>
            <a:r>
              <a:rPr lang="en-US" dirty="0" smtClean="0">
                <a:latin typeface="Times New Roman" pitchFamily="18" charset="0"/>
                <a:cs typeface="Times New Roman" pitchFamily="18" charset="0"/>
              </a:rPr>
              <a:t>exercise </a:t>
            </a:r>
            <a:r>
              <a:rPr lang="en-US" dirty="0" smtClean="0">
                <a:latin typeface="Times New Roman" pitchFamily="18" charset="0"/>
                <a:cs typeface="Times New Roman" pitchFamily="18" charset="0"/>
              </a:rPr>
              <a:t>of the powers of such public servant.</a:t>
            </a:r>
          </a:p>
          <a:p>
            <a:pPr algn="just"/>
            <a:r>
              <a:rPr lang="en-US" dirty="0" smtClean="0">
                <a:solidFill>
                  <a:srgbClr val="FF0000"/>
                </a:solidFill>
                <a:latin typeface="Times New Roman" pitchFamily="18" charset="0"/>
                <a:cs typeface="Times New Roman" pitchFamily="18" charset="0"/>
              </a:rPr>
              <a:t>(Thirdly)</a:t>
            </a:r>
            <a:r>
              <a:rPr lang="en-US" dirty="0" smtClean="0">
                <a:latin typeface="Times New Roman" pitchFamily="18" charset="0"/>
                <a:cs typeface="Times New Roman" pitchFamily="18" charset="0"/>
              </a:rPr>
              <a:t> —That the </a:t>
            </a:r>
            <a:r>
              <a:rPr lang="en-US" dirty="0" smtClean="0">
                <a:solidFill>
                  <a:srgbClr val="FF0000"/>
                </a:solidFill>
                <a:latin typeface="Times New Roman" pitchFamily="18" charset="0"/>
                <a:cs typeface="Times New Roman" pitchFamily="18" charset="0"/>
              </a:rPr>
              <a:t>provocation is not given by anything done in the lawful exercise of the right of private defence. </a:t>
            </a:r>
            <a:endParaRPr lang="hi-IN" dirty="0" smtClean="0">
              <a:solidFill>
                <a:srgbClr val="FF0000"/>
              </a:solidFill>
              <a:latin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1289</Words>
  <Application>Microsoft Office PowerPoint</Application>
  <PresentationFormat>On-screen Show (4:3)</PresentationFormat>
  <Paragraphs>97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CHAPTER 16 </vt:lpstr>
      <vt:lpstr>Of offence affecting life</vt:lpstr>
      <vt:lpstr>Culpable Homicide आपराधिक मानववध</vt:lpstr>
      <vt:lpstr>Illustrations</vt:lpstr>
      <vt:lpstr>Explanation</vt:lpstr>
      <vt:lpstr>MURDER</vt:lpstr>
      <vt:lpstr>हत्या</vt:lpstr>
      <vt:lpstr>Illustrations</vt:lpstr>
      <vt:lpstr>Exception 1</vt:lpstr>
      <vt:lpstr>Explanation </vt:lpstr>
      <vt:lpstr>Exception 2</vt:lpstr>
      <vt:lpstr>Exception 3.</vt:lpstr>
      <vt:lpstr>Exception 4</vt:lpstr>
      <vt:lpstr>Exception 5.</vt:lpstr>
      <vt:lpstr>Difference between Culpable Homicide and Murder</vt:lpstr>
      <vt:lpstr>Difference between 299 and 300</vt:lpstr>
      <vt:lpstr>Difference between 299 and 300 Culpable Homicide and Murder</vt:lpstr>
      <vt:lpstr>आपराधिक मानव वध एवं हत्या में अंतर</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 </dc:title>
  <dc:creator>admin</dc:creator>
  <cp:lastModifiedBy>admin</cp:lastModifiedBy>
  <cp:revision>24</cp:revision>
  <dcterms:created xsi:type="dcterms:W3CDTF">2006-08-16T00:00:00Z</dcterms:created>
  <dcterms:modified xsi:type="dcterms:W3CDTF">2020-10-29T06:23:24Z</dcterms:modified>
</cp:coreProperties>
</file>