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2" r:id="rId5"/>
    <p:sldId id="258" r:id="rId6"/>
    <p:sldId id="271" r:id="rId7"/>
    <p:sldId id="274" r:id="rId8"/>
    <p:sldId id="272" r:id="rId9"/>
    <p:sldId id="275" r:id="rId10"/>
    <p:sldId id="273" r:id="rId11"/>
    <p:sldId id="276" r:id="rId12"/>
    <p:sldId id="268"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84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990599"/>
          </a:xfrm>
        </p:spPr>
        <p:txBody>
          <a:bodyPr/>
          <a:lstStyle/>
          <a:p>
            <a:r>
              <a:rPr lang="en-US" dirty="0" smtClean="0">
                <a:solidFill>
                  <a:srgbClr val="FF0000"/>
                </a:solidFill>
                <a:latin typeface="Times New Roman" pitchFamily="18" charset="0"/>
                <a:cs typeface="Times New Roman" pitchFamily="18" charset="0"/>
              </a:rPr>
              <a:t>Chapter 4</a:t>
            </a:r>
            <a:endParaRPr lang="en-US" dirty="0"/>
          </a:p>
        </p:txBody>
      </p:sp>
      <p:sp>
        <p:nvSpPr>
          <p:cNvPr id="3" name="Subtitle 2"/>
          <p:cNvSpPr>
            <a:spLocks noGrp="1"/>
          </p:cNvSpPr>
          <p:nvPr>
            <p:ph type="subTitle" idx="1"/>
          </p:nvPr>
        </p:nvSpPr>
        <p:spPr>
          <a:xfrm>
            <a:off x="1371600" y="2514600"/>
            <a:ext cx="6400800" cy="3657600"/>
          </a:xfrm>
        </p:spPr>
        <p:txBody>
          <a:bodyPr>
            <a:noAutofit/>
          </a:bodyPr>
          <a:lstStyle/>
          <a:p>
            <a:pPr algn="just"/>
            <a:r>
              <a:rPr lang="en-US" sz="2800" dirty="0" smtClean="0">
                <a:solidFill>
                  <a:srgbClr val="FF0000"/>
                </a:solidFill>
                <a:latin typeface="Times New Roman" pitchFamily="18" charset="0"/>
                <a:cs typeface="Times New Roman" pitchFamily="18" charset="0"/>
              </a:rPr>
              <a:t>In chapter 4 dealing with General exceptions in the IPC 1860 a separate sub-heading “Of the Right of Private Defence” has been put before section 96 of the code. A total of 11 sections deal with the law relating to the right of private defence very comprehensively.</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latin typeface="Times New Roman" pitchFamily="18" charset="0"/>
                <a:cs typeface="Times New Roman" pitchFamily="18" charset="0"/>
              </a:rPr>
              <a:t>Section 105</a:t>
            </a:r>
            <a:br>
              <a:rPr lang="en-US" sz="3200" dirty="0" smtClean="0">
                <a:solidFill>
                  <a:srgbClr val="FF0000"/>
                </a:solidFill>
                <a:latin typeface="Times New Roman" pitchFamily="18" charset="0"/>
                <a:cs typeface="Times New Roman" pitchFamily="18" charset="0"/>
              </a:rPr>
            </a:br>
            <a:r>
              <a:rPr lang="en-US" sz="3200" dirty="0" smtClean="0">
                <a:solidFill>
                  <a:srgbClr val="FF0000"/>
                </a:solidFill>
                <a:latin typeface="Times New Roman" pitchFamily="18" charset="0"/>
                <a:cs typeface="Times New Roman" pitchFamily="18" charset="0"/>
              </a:rPr>
              <a:t>Commencement and continuance of the right of private defence of property</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The right of private defence of property commences when a reasonable apprehension of danger to the property com­mences. The right of private defence of property against theft continues till the offender has effected his retreat with the property or either the assistance of the public authorities is obtained, or the property has been recovered. The right of private defence of property against robbery contin­ues as long as the offender causes or attempts to cause to any person death or hurt or wrongful restraint or as long as the fear of instant death or of instant hurt or of instant personal re­straint continues. The right of private defence of property against criminal tres­pass or mischief continues as long as the offender continues in the commission of criminal trespass or mischief. The right of private defence of property against house-breaking by night continues as long as the house-trespass which has been begun by such house-breaking continues.</a:t>
            </a:r>
          </a:p>
          <a:p>
            <a:pPr algn="just">
              <a:buNone/>
            </a:pP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Right to private defence of </a:t>
            </a:r>
            <a:r>
              <a:rPr lang="en-US" dirty="0" smtClean="0">
                <a:solidFill>
                  <a:srgbClr val="FF0000"/>
                </a:solidFill>
                <a:latin typeface="Times New Roman" pitchFamily="18" charset="0"/>
                <a:cs typeface="Times New Roman" pitchFamily="18" charset="0"/>
              </a:rPr>
              <a:t>property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t>96 </a:t>
            </a:r>
            <a:r>
              <a:rPr lang="en-US" sz="2800" dirty="0" smtClean="0">
                <a:solidFill>
                  <a:srgbClr val="FF0000"/>
                </a:solidFill>
                <a:latin typeface="Times New Roman" pitchFamily="18" charset="0"/>
                <a:cs typeface="Times New Roman" pitchFamily="18" charset="0"/>
              </a:rPr>
              <a:t>Things done in private defence</a:t>
            </a:r>
            <a:endParaRPr lang="en-US" sz="2800" dirty="0" smtClean="0"/>
          </a:p>
          <a:p>
            <a:r>
              <a:rPr lang="en-US" dirty="0" smtClean="0"/>
              <a:t>97 </a:t>
            </a:r>
            <a:r>
              <a:rPr lang="en-US" sz="2800" dirty="0" smtClean="0">
                <a:solidFill>
                  <a:srgbClr val="FF0000"/>
                </a:solidFill>
                <a:latin typeface="Times New Roman" pitchFamily="18" charset="0"/>
                <a:cs typeface="Times New Roman" pitchFamily="18" charset="0"/>
              </a:rPr>
              <a:t>Right of private defence of the body and of property</a:t>
            </a:r>
            <a:endParaRPr lang="en-US" sz="2800" dirty="0" smtClean="0"/>
          </a:p>
          <a:p>
            <a:r>
              <a:rPr lang="en-US" dirty="0" smtClean="0"/>
              <a:t>103 </a:t>
            </a:r>
            <a:r>
              <a:rPr lang="en-US" sz="2800" dirty="0" smtClean="0">
                <a:solidFill>
                  <a:srgbClr val="FF0000"/>
                </a:solidFill>
                <a:latin typeface="Times New Roman" pitchFamily="18" charset="0"/>
                <a:cs typeface="Times New Roman" pitchFamily="18" charset="0"/>
              </a:rPr>
              <a:t>When the right of private defence of property extends to causing death</a:t>
            </a:r>
            <a:endParaRPr lang="en-US" sz="2800" dirty="0" smtClean="0"/>
          </a:p>
          <a:p>
            <a:r>
              <a:rPr lang="en-US" dirty="0" smtClean="0"/>
              <a:t>104 </a:t>
            </a:r>
            <a:r>
              <a:rPr lang="en-US" sz="2800" dirty="0" smtClean="0">
                <a:solidFill>
                  <a:srgbClr val="FF0000"/>
                </a:solidFill>
                <a:latin typeface="Times New Roman" pitchFamily="18" charset="0"/>
                <a:cs typeface="Times New Roman" pitchFamily="18" charset="0"/>
              </a:rPr>
              <a:t>When such right extends to causing any harm other than death</a:t>
            </a:r>
            <a:endParaRPr lang="en-US" sz="2800" dirty="0" smtClean="0"/>
          </a:p>
          <a:p>
            <a:r>
              <a:rPr lang="en-US" dirty="0" smtClean="0"/>
              <a:t>105 </a:t>
            </a:r>
            <a:r>
              <a:rPr lang="en-US" sz="2800" dirty="0" smtClean="0">
                <a:solidFill>
                  <a:srgbClr val="FF0000"/>
                </a:solidFill>
                <a:latin typeface="Times New Roman" pitchFamily="18" charset="0"/>
                <a:cs typeface="Times New Roman" pitchFamily="18" charset="0"/>
              </a:rPr>
              <a:t>Commencement and continuance of the right of private defence of property</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Imp. Case</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lnSpcReduction="10000"/>
          </a:bodyPr>
          <a:lstStyle/>
          <a:p>
            <a:pPr algn="just"/>
            <a:r>
              <a:rPr lang="en-US" sz="2800" dirty="0" err="1" smtClean="0">
                <a:latin typeface="Times New Roman" pitchFamily="18" charset="0"/>
                <a:cs typeface="Times New Roman" pitchFamily="18" charset="0"/>
              </a:rPr>
              <a:t>Yogendra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Morarji</a:t>
            </a:r>
            <a:r>
              <a:rPr lang="en-US" sz="2800" dirty="0" smtClean="0">
                <a:latin typeface="Times New Roman" pitchFamily="18" charset="0"/>
                <a:cs typeface="Times New Roman" pitchFamily="18" charset="0"/>
              </a:rPr>
              <a:t> v. State AIR 1980 SC 660</a:t>
            </a:r>
          </a:p>
          <a:p>
            <a:pPr algn="just">
              <a:buNone/>
            </a:pPr>
            <a:r>
              <a:rPr lang="en-US" sz="2800" dirty="0" smtClean="0">
                <a:latin typeface="Times New Roman" pitchFamily="18" charset="0"/>
                <a:cs typeface="Times New Roman" pitchFamily="18" charset="0"/>
              </a:rPr>
              <a:t> Justice </a:t>
            </a:r>
            <a:r>
              <a:rPr lang="en-US" sz="2800" dirty="0" err="1" smtClean="0">
                <a:latin typeface="Times New Roman" pitchFamily="18" charset="0"/>
                <a:cs typeface="Times New Roman" pitchFamily="18" charset="0"/>
              </a:rPr>
              <a:t>Sarkaria</a:t>
            </a:r>
            <a:r>
              <a:rPr lang="en-US" sz="2800" dirty="0" smtClean="0">
                <a:latin typeface="Times New Roman" pitchFamily="18" charset="0"/>
                <a:cs typeface="Times New Roman" pitchFamily="18" charset="0"/>
              </a:rPr>
              <a:t> suggests that one should first try to see the possibility of a retreat than to defend by using force.</a:t>
            </a:r>
          </a:p>
          <a:p>
            <a:pPr algn="just"/>
            <a:r>
              <a:rPr lang="en-US" sz="2800" dirty="0" err="1" smtClean="0">
                <a:latin typeface="Times New Roman" pitchFamily="18" charset="0"/>
                <a:cs typeface="Times New Roman" pitchFamily="18" charset="0"/>
              </a:rPr>
              <a:t>Jaidev</a:t>
            </a:r>
            <a:r>
              <a:rPr lang="en-US" sz="2800" dirty="0" smtClean="0">
                <a:latin typeface="Times New Roman" pitchFamily="18" charset="0"/>
                <a:cs typeface="Times New Roman" pitchFamily="18" charset="0"/>
              </a:rPr>
              <a:t> v. State AIR 1963 SC 612</a:t>
            </a:r>
          </a:p>
          <a:p>
            <a:pPr algn="just">
              <a:buNone/>
            </a:pPr>
            <a:r>
              <a:rPr lang="en-US" sz="2800" dirty="0" smtClean="0">
                <a:latin typeface="Times New Roman" pitchFamily="18" charset="0"/>
                <a:cs typeface="Times New Roman" pitchFamily="18" charset="0"/>
              </a:rPr>
              <a:t>Justice </a:t>
            </a:r>
            <a:r>
              <a:rPr lang="en-US" sz="2800" dirty="0" err="1" smtClean="0">
                <a:latin typeface="Times New Roman" pitchFamily="18" charset="0"/>
                <a:cs typeface="Times New Roman" pitchFamily="18" charset="0"/>
              </a:rPr>
              <a:t>Gajendra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Gadkar</a:t>
            </a:r>
            <a:r>
              <a:rPr lang="en-US" sz="2800" dirty="0" smtClean="0">
                <a:latin typeface="Times New Roman" pitchFamily="18" charset="0"/>
                <a:cs typeface="Times New Roman" pitchFamily="18" charset="0"/>
              </a:rPr>
              <a:t> said that in India there is no such rule which expects a person first to run away or at least try to do so before he can exercise his right of private defence.</a:t>
            </a:r>
          </a:p>
          <a:p>
            <a:pPr algn="just">
              <a:buNone/>
            </a:pPr>
            <a:r>
              <a:rPr lang="en-US" sz="2800" dirty="0" smtClean="0">
                <a:latin typeface="Times New Roman" pitchFamily="18" charset="0"/>
                <a:cs typeface="Times New Roman" pitchFamily="18" charset="0"/>
              </a:rPr>
              <a:t>It seems that </a:t>
            </a:r>
            <a:r>
              <a:rPr lang="en-US" sz="2800" dirty="0" err="1" smtClean="0">
                <a:latin typeface="Times New Roman" pitchFamily="18" charset="0"/>
                <a:cs typeface="Times New Roman" pitchFamily="18" charset="0"/>
              </a:rPr>
              <a:t>Jaidev’s</a:t>
            </a:r>
            <a:r>
              <a:rPr lang="en-US" sz="2800" dirty="0" smtClean="0">
                <a:latin typeface="Times New Roman" pitchFamily="18" charset="0"/>
                <a:cs typeface="Times New Roman" pitchFamily="18" charset="0"/>
              </a:rPr>
              <a:t> decision is the correct exposition of the law.</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Section 96</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Things done in private defence</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667000"/>
            <a:ext cx="8229600" cy="3459163"/>
          </a:xfrm>
        </p:spPr>
        <p:txBody>
          <a:bodyPr/>
          <a:lstStyle/>
          <a:p>
            <a:r>
              <a:rPr lang="en-US" dirty="0" smtClean="0">
                <a:latin typeface="Times New Roman" pitchFamily="18" charset="0"/>
                <a:cs typeface="Times New Roman" pitchFamily="18" charset="0"/>
              </a:rPr>
              <a:t>Nothing is an offence which is done in the exercise of the right of private defence</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96</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latin typeface="Times New Roman" pitchFamily="18" charset="0"/>
                <a:cs typeface="Times New Roman" pitchFamily="18" charset="0"/>
              </a:rPr>
              <a:t>Section 96 merely gives a recognition to the fact that whenever something is done in the exercise of one’s right of private defence, it would not amount to an offence. </a:t>
            </a:r>
          </a:p>
          <a:p>
            <a:pPr algn="just">
              <a:buNone/>
            </a:pPr>
            <a:r>
              <a:rPr lang="en-US" dirty="0" smtClean="0">
                <a:latin typeface="Times New Roman" pitchFamily="18" charset="0"/>
                <a:cs typeface="Times New Roman" pitchFamily="18" charset="0"/>
              </a:rPr>
              <a:t>No state wants its citizens to be cowards. Consequently, every person has a right to resist when attacked. </a:t>
            </a:r>
          </a:p>
          <a:p>
            <a:pPr algn="just">
              <a:buNone/>
            </a:pPr>
            <a:r>
              <a:rPr lang="en-US" dirty="0" smtClean="0">
                <a:latin typeface="Times New Roman" pitchFamily="18" charset="0"/>
                <a:cs typeface="Times New Roman" pitchFamily="18" charset="0"/>
              </a:rPr>
              <a:t>With the recognition of the right of private defence this section completely absolves a person from all guilt once the act is proved to be done in such defence.</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Section 97</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 Right of private defence of the body and of property</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3992563"/>
          </a:xfrm>
        </p:spPr>
        <p:txBody>
          <a:bodyPr>
            <a:normAutofit fontScale="77500" lnSpcReduction="20000"/>
          </a:bodyPr>
          <a:lstStyle/>
          <a:p>
            <a:pPr algn="just"/>
            <a:r>
              <a:rPr lang="en-US" dirty="0" smtClean="0">
                <a:latin typeface="Times New Roman" pitchFamily="18" charset="0"/>
                <a:cs typeface="Times New Roman" pitchFamily="18" charset="0"/>
              </a:rPr>
              <a:t>Every person has a right, subject to the restrictions contained in section 99, to defend—</a:t>
            </a:r>
          </a:p>
          <a:p>
            <a:pPr algn="just">
              <a:buNone/>
            </a:pPr>
            <a:r>
              <a:rPr lang="en-US" dirty="0" smtClean="0">
                <a:latin typeface="Times New Roman" pitchFamily="18" charset="0"/>
                <a:cs typeface="Times New Roman" pitchFamily="18" charset="0"/>
              </a:rPr>
              <a:t>	(First) — His own body, and the body of any other person, against any offence affecting the human body;</a:t>
            </a:r>
          </a:p>
          <a:p>
            <a:pPr algn="just">
              <a:buNone/>
            </a:pPr>
            <a:r>
              <a:rPr lang="en-US" dirty="0" smtClean="0">
                <a:latin typeface="Times New Roman" pitchFamily="18" charset="0"/>
                <a:cs typeface="Times New Roman" pitchFamily="18" charset="0"/>
              </a:rPr>
              <a:t>	(Secondly) —The property, whether movable or immovable, of himself or of any other person, against any act which is an offence falling under the definition of theft, robbery, mischief or criminal trespass, or which is an attempt to commit theft, rob­bery, mischief or criminal trespass.</a:t>
            </a:r>
          </a:p>
          <a:p>
            <a:pPr>
              <a:buNone/>
            </a:pP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97</a:t>
            </a:r>
            <a:endParaRPr lang="en-US" dirty="0"/>
          </a:p>
        </p:txBody>
      </p:sp>
      <p:sp>
        <p:nvSpPr>
          <p:cNvPr id="3" name="Content Placeholder 2"/>
          <p:cNvSpPr>
            <a:spLocks noGrp="1"/>
          </p:cNvSpPr>
          <p:nvPr>
            <p:ph idx="1"/>
          </p:nvPr>
        </p:nvSpPr>
        <p:spPr>
          <a:xfrm>
            <a:off x="457200" y="1066800"/>
            <a:ext cx="8229600" cy="5410200"/>
          </a:xfrm>
        </p:spPr>
        <p:txBody>
          <a:bodyPr>
            <a:normAutofit fontScale="70000" lnSpcReduction="20000"/>
          </a:bodyPr>
          <a:lstStyle/>
          <a:p>
            <a:pPr algn="just"/>
            <a:r>
              <a:rPr lang="en-US" dirty="0" smtClean="0">
                <a:latin typeface="Times New Roman" pitchFamily="18" charset="0"/>
                <a:cs typeface="Times New Roman" pitchFamily="18" charset="0"/>
              </a:rPr>
              <a:t>This section specifically provides that every person has a right to defend the person and property of his own and that of any other person.</a:t>
            </a:r>
          </a:p>
          <a:p>
            <a:pPr algn="just"/>
            <a:r>
              <a:rPr lang="en-US" dirty="0" smtClean="0">
                <a:latin typeface="Times New Roman" pitchFamily="18" charset="0"/>
                <a:cs typeface="Times New Roman" pitchFamily="18" charset="0"/>
              </a:rPr>
              <a:t>The right, however, is subject to </a:t>
            </a:r>
            <a:r>
              <a:rPr lang="en-US" dirty="0" smtClean="0">
                <a:solidFill>
                  <a:srgbClr val="FF0000"/>
                </a:solidFill>
                <a:latin typeface="Times New Roman" pitchFamily="18" charset="0"/>
                <a:cs typeface="Times New Roman" pitchFamily="18" charset="0"/>
              </a:rPr>
              <a:t>certain restrictions or limitations as stated under section 99 IPC.</a:t>
            </a:r>
          </a:p>
          <a:p>
            <a:pPr algn="just"/>
            <a:r>
              <a:rPr lang="en-US" dirty="0" smtClean="0">
                <a:latin typeface="Times New Roman" pitchFamily="18" charset="0"/>
                <a:cs typeface="Times New Roman" pitchFamily="18" charset="0"/>
              </a:rPr>
              <a:t>The </a:t>
            </a:r>
            <a:r>
              <a:rPr lang="en-US" dirty="0" smtClean="0">
                <a:solidFill>
                  <a:srgbClr val="FF0000"/>
                </a:solidFill>
                <a:latin typeface="Times New Roman" pitchFamily="18" charset="0"/>
                <a:cs typeface="Times New Roman" pitchFamily="18" charset="0"/>
              </a:rPr>
              <a:t>first part </a:t>
            </a:r>
            <a:r>
              <a:rPr lang="en-US" dirty="0" smtClean="0">
                <a:latin typeface="Times New Roman" pitchFamily="18" charset="0"/>
                <a:cs typeface="Times New Roman" pitchFamily="18" charset="0"/>
              </a:rPr>
              <a:t>of sec 97 states that </a:t>
            </a:r>
            <a:r>
              <a:rPr lang="en-US" dirty="0" smtClean="0">
                <a:solidFill>
                  <a:srgbClr val="FF0000"/>
                </a:solidFill>
                <a:latin typeface="Times New Roman" pitchFamily="18" charset="0"/>
                <a:cs typeface="Times New Roman" pitchFamily="18" charset="0"/>
              </a:rPr>
              <a:t>every person has a right to defend his own body and the body of any other person against any offence affecting the human body.</a:t>
            </a:r>
          </a:p>
          <a:p>
            <a:pPr algn="just"/>
            <a:r>
              <a:rPr lang="en-US" dirty="0" smtClean="0">
                <a:latin typeface="Times New Roman" pitchFamily="18" charset="0"/>
                <a:cs typeface="Times New Roman" pitchFamily="18" charset="0"/>
              </a:rPr>
              <a:t>The </a:t>
            </a:r>
            <a:r>
              <a:rPr lang="en-US" dirty="0" smtClean="0">
                <a:solidFill>
                  <a:srgbClr val="FF0000"/>
                </a:solidFill>
                <a:latin typeface="Times New Roman" pitchFamily="18" charset="0"/>
                <a:cs typeface="Times New Roman" pitchFamily="18" charset="0"/>
              </a:rPr>
              <a:t>second part </a:t>
            </a:r>
            <a:r>
              <a:rPr lang="en-US" dirty="0" smtClean="0">
                <a:latin typeface="Times New Roman" pitchFamily="18" charset="0"/>
                <a:cs typeface="Times New Roman" pitchFamily="18" charset="0"/>
              </a:rPr>
              <a:t>of this section states that </a:t>
            </a:r>
            <a:r>
              <a:rPr lang="en-US" dirty="0" smtClean="0">
                <a:solidFill>
                  <a:srgbClr val="FF0000"/>
                </a:solidFill>
                <a:latin typeface="Times New Roman" pitchFamily="18" charset="0"/>
                <a:cs typeface="Times New Roman" pitchFamily="18" charset="0"/>
              </a:rPr>
              <a:t>every person has a right to defend the property, both movable and immovable, of any person including his own, against any act which is an offence falling under the definition of </a:t>
            </a:r>
            <a:r>
              <a:rPr lang="en-US" i="1" u="sng" dirty="0" smtClean="0">
                <a:solidFill>
                  <a:srgbClr val="FF0000"/>
                </a:solidFill>
                <a:latin typeface="Times New Roman" pitchFamily="18" charset="0"/>
                <a:cs typeface="Times New Roman" pitchFamily="18" charset="0"/>
              </a:rPr>
              <a:t>theft, robbery, mischief or criminal trespass </a:t>
            </a:r>
            <a:r>
              <a:rPr lang="en-US" dirty="0" smtClean="0">
                <a:solidFill>
                  <a:srgbClr val="FF0000"/>
                </a:solidFill>
                <a:latin typeface="Times New Roman" pitchFamily="18" charset="0"/>
                <a:cs typeface="Times New Roman" pitchFamily="18" charset="0"/>
              </a:rPr>
              <a:t>or which is an attempt of any of these.</a:t>
            </a:r>
          </a:p>
          <a:p>
            <a:pPr algn="just"/>
            <a:r>
              <a:rPr lang="en-US" dirty="0" smtClean="0">
                <a:latin typeface="Times New Roman" pitchFamily="18" charset="0"/>
                <a:cs typeface="Times New Roman" pitchFamily="18" charset="0"/>
              </a:rPr>
              <a:t>The right of private defence of property is, therefore, comparatively restricted in the sense that it is </a:t>
            </a:r>
            <a:r>
              <a:rPr lang="en-US" dirty="0" smtClean="0">
                <a:solidFill>
                  <a:srgbClr val="FF0000"/>
                </a:solidFill>
                <a:latin typeface="Times New Roman" pitchFamily="18" charset="0"/>
                <a:cs typeface="Times New Roman" pitchFamily="18" charset="0"/>
              </a:rPr>
              <a:t>available only in cases of the four offences mentioned above and their attempts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latin typeface="Times New Roman" pitchFamily="18" charset="0"/>
                <a:cs typeface="Times New Roman" pitchFamily="18" charset="0"/>
              </a:rPr>
              <a:t>Section 103</a:t>
            </a:r>
            <a:br>
              <a:rPr lang="en-US" sz="3200" dirty="0" smtClean="0">
                <a:solidFill>
                  <a:srgbClr val="FF0000"/>
                </a:solidFill>
                <a:latin typeface="Times New Roman" pitchFamily="18" charset="0"/>
                <a:cs typeface="Times New Roman" pitchFamily="18" charset="0"/>
              </a:rPr>
            </a:br>
            <a:r>
              <a:rPr lang="en-US" sz="3200" dirty="0" smtClean="0">
                <a:solidFill>
                  <a:srgbClr val="FF0000"/>
                </a:solidFill>
                <a:latin typeface="Times New Roman" pitchFamily="18" charset="0"/>
                <a:cs typeface="Times New Roman" pitchFamily="18" charset="0"/>
              </a:rPr>
              <a:t>When the right of private defence of property extends to causing death</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The right of private defence of property extends, under the restrictions mentioned in section 99, to the voluntary causing of death or of any other harm to the wrong-doer, if the offence, the committing of which, or the attempting to commit which, occasions the exercise of the right, be an offence of any of the descriptions hereinafter enumerated, namely</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First) </a:t>
            </a:r>
            <a:r>
              <a:rPr lang="en-US" dirty="0" smtClean="0">
                <a:solidFill>
                  <a:srgbClr val="FF0000"/>
                </a:solidFill>
                <a:latin typeface="Times New Roman" pitchFamily="18" charset="0"/>
                <a:cs typeface="Times New Roman" pitchFamily="18" charset="0"/>
              </a:rPr>
              <a:t>— Robbery;</a:t>
            </a:r>
          </a:p>
          <a:p>
            <a:pPr algn="just"/>
            <a:r>
              <a:rPr lang="en-US" dirty="0" smtClean="0">
                <a:latin typeface="Times New Roman" pitchFamily="18" charset="0"/>
                <a:cs typeface="Times New Roman" pitchFamily="18" charset="0"/>
              </a:rPr>
              <a:t>(Secondly) —</a:t>
            </a:r>
            <a:r>
              <a:rPr lang="en-US" dirty="0" smtClean="0">
                <a:solidFill>
                  <a:srgbClr val="FF0000"/>
                </a:solidFill>
                <a:latin typeface="Times New Roman" pitchFamily="18" charset="0"/>
                <a:cs typeface="Times New Roman" pitchFamily="18" charset="0"/>
              </a:rPr>
              <a:t>House-breaking by night</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(Thirdly) — </a:t>
            </a:r>
            <a:r>
              <a:rPr lang="en-US" dirty="0" smtClean="0">
                <a:solidFill>
                  <a:srgbClr val="FF0000"/>
                </a:solidFill>
                <a:latin typeface="Times New Roman" pitchFamily="18" charset="0"/>
                <a:cs typeface="Times New Roman" pitchFamily="18" charset="0"/>
              </a:rPr>
              <a:t>Mischief by fire committed </a:t>
            </a:r>
            <a:r>
              <a:rPr lang="en-US" dirty="0" smtClean="0">
                <a:latin typeface="Times New Roman" pitchFamily="18" charset="0"/>
                <a:cs typeface="Times New Roman" pitchFamily="18" charset="0"/>
              </a:rPr>
              <a:t>on any building, tent or vessel, which building, tent or vessel is used as a human dwell­ing, or as a place for the custody of property;</a:t>
            </a:r>
          </a:p>
          <a:p>
            <a:pPr algn="just"/>
            <a:r>
              <a:rPr lang="en-US" dirty="0" smtClean="0">
                <a:latin typeface="Times New Roman" pitchFamily="18" charset="0"/>
                <a:cs typeface="Times New Roman" pitchFamily="18" charset="0"/>
              </a:rPr>
              <a:t>(Fourthly) —</a:t>
            </a:r>
            <a:r>
              <a:rPr lang="en-US" dirty="0" smtClean="0">
                <a:solidFill>
                  <a:srgbClr val="FF0000"/>
                </a:solidFill>
                <a:latin typeface="Times New Roman" pitchFamily="18" charset="0"/>
                <a:cs typeface="Times New Roman" pitchFamily="18" charset="0"/>
              </a:rPr>
              <a:t>Theft, mischief, or house-trespass, under such circum­stances as may reasonably cause apprehension that death or griev­ous hurt will be the consequence</a:t>
            </a:r>
            <a:r>
              <a:rPr lang="en-US" dirty="0" smtClean="0">
                <a:latin typeface="Times New Roman" pitchFamily="18" charset="0"/>
                <a:cs typeface="Times New Roman" pitchFamily="18" charset="0"/>
              </a:rPr>
              <a:t>, if such right of private de­fence is not exercised.</a:t>
            </a:r>
          </a:p>
          <a:p>
            <a:pPr algn="just"/>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a:t>
            </a:r>
            <a:endParaRPr lang="en-US" dirty="0"/>
          </a:p>
        </p:txBody>
      </p:sp>
      <p:sp>
        <p:nvSpPr>
          <p:cNvPr id="3" name="Content Placeholder 2"/>
          <p:cNvSpPr>
            <a:spLocks noGrp="1"/>
          </p:cNvSpPr>
          <p:nvPr>
            <p:ph idx="1"/>
          </p:nvPr>
        </p:nvSpPr>
        <p:spPr/>
        <p:txBody>
          <a:bodyPr>
            <a:normAutofit/>
          </a:bodyPr>
          <a:lstStyle/>
          <a:p>
            <a:r>
              <a:rPr lang="en-US" sz="2800" dirty="0" smtClean="0">
                <a:solidFill>
                  <a:srgbClr val="FF0000"/>
                </a:solidFill>
                <a:latin typeface="Times New Roman" pitchFamily="18" charset="0"/>
                <a:cs typeface="Times New Roman" pitchFamily="18" charset="0"/>
              </a:rPr>
              <a:t>This section relates exclusively to private defence of property only.</a:t>
            </a:r>
          </a:p>
          <a:p>
            <a:r>
              <a:rPr lang="en-US" sz="2800" dirty="0" smtClean="0">
                <a:solidFill>
                  <a:srgbClr val="FF0000"/>
                </a:solidFill>
                <a:latin typeface="Times New Roman" pitchFamily="18" charset="0"/>
                <a:cs typeface="Times New Roman" pitchFamily="18" charset="0"/>
              </a:rPr>
              <a:t>In case of commission of the offence of robbery or its attempt the defence extends to cause even death of wrong doer.</a:t>
            </a:r>
          </a:p>
          <a:p>
            <a:r>
              <a:rPr lang="en-US" sz="2800" dirty="0" smtClean="0">
                <a:solidFill>
                  <a:srgbClr val="FF0000"/>
                </a:solidFill>
                <a:latin typeface="Times New Roman" pitchFamily="18" charset="0"/>
                <a:cs typeface="Times New Roman" pitchFamily="18" charset="0"/>
              </a:rPr>
              <a:t>In case of house breaking by night, defined in section 446, or its attempt</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latin typeface="Times New Roman" pitchFamily="18" charset="0"/>
                <a:cs typeface="Times New Roman" pitchFamily="18" charset="0"/>
              </a:rPr>
              <a:t>Section 104</a:t>
            </a:r>
            <a:br>
              <a:rPr lang="en-US" sz="3200" dirty="0" smtClean="0">
                <a:solidFill>
                  <a:srgbClr val="FF0000"/>
                </a:solidFill>
                <a:latin typeface="Times New Roman" pitchFamily="18" charset="0"/>
                <a:cs typeface="Times New Roman" pitchFamily="18" charset="0"/>
              </a:rPr>
            </a:br>
            <a:r>
              <a:rPr lang="en-US" sz="3200" dirty="0" smtClean="0">
                <a:solidFill>
                  <a:srgbClr val="FF0000"/>
                </a:solidFill>
                <a:latin typeface="Times New Roman" pitchFamily="18" charset="0"/>
                <a:cs typeface="Times New Roman" pitchFamily="18" charset="0"/>
              </a:rPr>
              <a:t>When such right extends to causing any harm other than death</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dirty="0" smtClean="0">
                <a:solidFill>
                  <a:srgbClr val="FF0000"/>
                </a:solidFill>
                <a:latin typeface="Times New Roman" pitchFamily="18" charset="0"/>
                <a:cs typeface="Times New Roman" pitchFamily="18" charset="0"/>
              </a:rPr>
              <a:t>If the offence, the committing of which, or the attempt­ing to commit which, occasions the exercise of the right of private defence, be theft, mischief, or criminal trespass, not of any of the descriptions enumerated in the last preceding section, that right does not extend to the voluntary causing of death, but does extend, subject to the restrictions mentioned in section 99, to the voluntary causing to the wrong-doer of any harm other than death.</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104</a:t>
            </a:r>
            <a:endParaRPr lang="en-US" dirty="0"/>
          </a:p>
        </p:txBody>
      </p:sp>
      <p:sp>
        <p:nvSpPr>
          <p:cNvPr id="3" name="Content Placeholder 2"/>
          <p:cNvSpPr>
            <a:spLocks noGrp="1"/>
          </p:cNvSpPr>
          <p:nvPr>
            <p:ph idx="1"/>
          </p:nvPr>
        </p:nvSpPr>
        <p:spPr/>
        <p:txBody>
          <a:bodyPr/>
          <a:lstStyle/>
          <a:p>
            <a:pPr algn="just"/>
            <a:r>
              <a:rPr lang="en-US" dirty="0" smtClean="0">
                <a:solidFill>
                  <a:srgbClr val="FF0000"/>
                </a:solidFill>
                <a:latin typeface="Times New Roman" pitchFamily="18" charset="0"/>
                <a:cs typeface="Times New Roman" pitchFamily="18" charset="0"/>
              </a:rPr>
              <a:t>Where the offence of theft, mischief or criminal trespass has been committed or attempted but the description are different from those enumerated in section 103 of the code, the right of private defence of property extends only up to the extent to voluntary causing of any other harm than death.</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930</Words>
  <Application>Microsoft Office PowerPoint</Application>
  <PresentationFormat>On-screen Show (4:3)</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Chapter 4</vt:lpstr>
      <vt:lpstr>Section 96  Things done in private defence</vt:lpstr>
      <vt:lpstr>96</vt:lpstr>
      <vt:lpstr>Section 97  Right of private defence of the body and of property</vt:lpstr>
      <vt:lpstr>97</vt:lpstr>
      <vt:lpstr>Section 103 When the right of private defence of property extends to causing death</vt:lpstr>
      <vt:lpstr>103</vt:lpstr>
      <vt:lpstr>Section 104 When such right extends to causing any harm other than death</vt:lpstr>
      <vt:lpstr>104</vt:lpstr>
      <vt:lpstr>Section 105 Commencement and continuance of the right of private defence of property</vt:lpstr>
      <vt:lpstr>Slide 11</vt:lpstr>
      <vt:lpstr>Right to private defence of property</vt:lpstr>
      <vt:lpstr>Imp. Case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23</cp:revision>
  <dcterms:created xsi:type="dcterms:W3CDTF">2006-08-16T00:00:00Z</dcterms:created>
  <dcterms:modified xsi:type="dcterms:W3CDTF">2020-10-07T08:39:18Z</dcterms:modified>
</cp:coreProperties>
</file>