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972800" cy="8229600"/>
  <p:notesSz cx="5943600" cy="822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9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560" y="72"/>
      </p:cViewPr>
      <p:guideLst>
        <p:guide orient="horz" pos="2880"/>
        <p:guide pos="39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159" y="-10161"/>
            <a:ext cx="11003765" cy="824992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715" y="2885441"/>
            <a:ext cx="6992063" cy="1975562"/>
          </a:xfrm>
        </p:spPr>
        <p:txBody>
          <a:bodyPr anchor="b">
            <a:noAutofit/>
          </a:bodyPr>
          <a:lstStyle>
            <a:lvl1pPr algn="r">
              <a:defRPr sz="64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715" y="4861001"/>
            <a:ext cx="6992063" cy="131627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7617257" cy="40843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5364480"/>
            <a:ext cx="7617257" cy="1885154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3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62" y="731520"/>
            <a:ext cx="7286618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21289" y="4358640"/>
            <a:ext cx="6503765" cy="457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8" y="5364480"/>
            <a:ext cx="7617258" cy="1885154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9254" y="948454"/>
            <a:ext cx="548783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97239" y="3463867"/>
            <a:ext cx="548783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86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8" y="2318386"/>
            <a:ext cx="7617258" cy="3114552"/>
          </a:xfrm>
        </p:spPr>
        <p:txBody>
          <a:bodyPr anchor="b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8" y="5432938"/>
            <a:ext cx="7617258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62" y="731520"/>
            <a:ext cx="7286618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1517" y="4815840"/>
            <a:ext cx="7617259" cy="61709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8" y="5432938"/>
            <a:ext cx="7617258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9254" y="948454"/>
            <a:ext cx="548783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97239" y="3463867"/>
            <a:ext cx="548783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991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18" y="731520"/>
            <a:ext cx="7609758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1517" y="4815840"/>
            <a:ext cx="7617259" cy="61709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accent1"/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8" y="5432938"/>
            <a:ext cx="7617258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2775" y="731521"/>
            <a:ext cx="1174574" cy="630174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19" y="731521"/>
            <a:ext cx="6234031" cy="63017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8" y="3241042"/>
            <a:ext cx="7617258" cy="2191897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8" y="5432938"/>
            <a:ext cx="7617258" cy="103248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3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7617257" cy="1584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1" y="2592707"/>
            <a:ext cx="3705731" cy="4656926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045" y="2592708"/>
            <a:ext cx="3705732" cy="4656928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0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731520"/>
            <a:ext cx="7617256" cy="1584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9" y="2593180"/>
            <a:ext cx="3708806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19" y="3284696"/>
            <a:ext cx="3708806" cy="396494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968" y="2593180"/>
            <a:ext cx="3708806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9968" y="3284696"/>
            <a:ext cx="3708806" cy="396494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731520"/>
            <a:ext cx="7617257" cy="1584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2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1798325"/>
            <a:ext cx="3348218" cy="153415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31" y="617911"/>
            <a:ext cx="4063244" cy="66317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19" y="3332483"/>
            <a:ext cx="3348218" cy="3101339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5760720"/>
            <a:ext cx="7617257" cy="680086"/>
          </a:xfrm>
        </p:spPr>
        <p:txBody>
          <a:bodyPr anchor="b">
            <a:normAutofit/>
          </a:bodyPr>
          <a:lstStyle>
            <a:lvl1pPr algn="l">
              <a:defRPr sz="28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1519" y="731520"/>
            <a:ext cx="7617257" cy="4614862"/>
          </a:xfrm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19" y="6440806"/>
            <a:ext cx="7617257" cy="808829"/>
          </a:xfrm>
        </p:spPr>
        <p:txBody>
          <a:bodyPr>
            <a:normAutofit/>
          </a:bodyPr>
          <a:lstStyle>
            <a:lvl1pPr marL="0" indent="0">
              <a:buNone/>
              <a:defRPr sz="144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8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0160" y="-10161"/>
            <a:ext cx="11003766" cy="824992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19" y="731520"/>
            <a:ext cx="7617256" cy="15849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19" y="2592708"/>
            <a:ext cx="7617257" cy="465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6310" y="7249636"/>
            <a:ext cx="82095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17/04/2021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19" y="7249636"/>
            <a:ext cx="554756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3611" y="7249636"/>
            <a:ext cx="615166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548640" rtl="0" eaLnBrk="1" latinLnBrk="0" hangingPunct="1">
        <a:spcBef>
          <a:spcPct val="0"/>
        </a:spcBef>
        <a:buNone/>
        <a:defRPr sz="43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1480" indent="-41148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gyankosh.ac.in/bitstream/123456789/33130/1/Unit-12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32E2-7994-4E95-98E0-2D38A44F2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Catalogue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67D6E-015B-459F-B657-06677A364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8229600" cy="198691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NEHA KUMARI TELI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Faculty,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DLISc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UCSSH, MLSU, Udaipur</a:t>
            </a:r>
          </a:p>
        </p:txBody>
      </p:sp>
    </p:spTree>
    <p:extLst>
      <p:ext uri="{BB962C8B-B14F-4D97-AF65-F5344CB8AC3E}">
        <p14:creationId xmlns:p14="http://schemas.microsoft.com/office/powerpoint/2010/main" val="72416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6604" y="727607"/>
            <a:ext cx="4889196" cy="1786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algn="just">
              <a:lnSpc>
                <a:spcPct val="110800"/>
              </a:lnSpc>
              <a:spcBef>
                <a:spcPts val="95"/>
              </a:spcBef>
            </a:pPr>
            <a:r>
              <a:rPr sz="1100" spc="-10" dirty="0">
                <a:latin typeface="Times New Roman"/>
                <a:cs typeface="Times New Roman"/>
              </a:rPr>
              <a:t>title </a:t>
            </a:r>
            <a:r>
              <a:rPr sz="1100" spc="-5" dirty="0">
                <a:latin typeface="Times New Roman"/>
                <a:cs typeface="Times New Roman"/>
              </a:rPr>
              <a:t>if </a:t>
            </a:r>
            <a:r>
              <a:rPr sz="1100" dirty="0">
                <a:latin typeface="Times New Roman"/>
                <a:cs typeface="Times New Roman"/>
              </a:rPr>
              <a:t>any. A </a:t>
            </a:r>
            <a:r>
              <a:rPr sz="1100" spc="-5" dirty="0">
                <a:latin typeface="Times New Roman"/>
                <a:cs typeface="Times New Roman"/>
              </a:rPr>
              <a:t>full </a:t>
            </a:r>
            <a:r>
              <a:rPr sz="1100" dirty="0">
                <a:latin typeface="Times New Roman"/>
                <a:cs typeface="Times New Roman"/>
              </a:rPr>
              <a:t>stop(.) </a:t>
            </a:r>
            <a:r>
              <a:rPr sz="1100" spc="-5" dirty="0">
                <a:latin typeface="Times New Roman"/>
                <a:cs typeface="Times New Roman"/>
              </a:rPr>
              <a:t>is </a:t>
            </a:r>
            <a:r>
              <a:rPr sz="1100" dirty="0">
                <a:latin typeface="Times New Roman"/>
                <a:cs typeface="Times New Roman"/>
              </a:rPr>
              <a:t>to be put </a:t>
            </a:r>
            <a:r>
              <a:rPr sz="1100" spc="-5" dirty="0">
                <a:latin typeface="Times New Roman"/>
                <a:cs typeface="Times New Roman"/>
              </a:rPr>
              <a:t>before giving information regarding  edition, if any.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full </a:t>
            </a:r>
            <a:r>
              <a:rPr sz="1100" dirty="0">
                <a:latin typeface="Times New Roman"/>
                <a:cs typeface="Times New Roman"/>
              </a:rPr>
              <a:t>stop (.) </a:t>
            </a:r>
            <a:r>
              <a:rPr sz="1100" spc="-5" dirty="0">
                <a:latin typeface="Times New Roman"/>
                <a:cs typeface="Times New Roman"/>
              </a:rPr>
              <a:t>is to </a:t>
            </a:r>
            <a:r>
              <a:rPr sz="1100" dirty="0">
                <a:latin typeface="Times New Roman"/>
                <a:cs typeface="Times New Roman"/>
              </a:rPr>
              <a:t>be put </a:t>
            </a:r>
            <a:r>
              <a:rPr sz="1100" spc="-5" dirty="0">
                <a:latin typeface="Times New Roman"/>
                <a:cs typeface="Times New Roman"/>
              </a:rPr>
              <a:t>before giving information  regarding collaborators, if </a:t>
            </a:r>
            <a:r>
              <a:rPr sz="1100" dirty="0">
                <a:latin typeface="Times New Roman"/>
                <a:cs typeface="Times New Roman"/>
              </a:rPr>
              <a:t>any </a:t>
            </a:r>
            <a:r>
              <a:rPr sz="1100" spc="-5" dirty="0">
                <a:latin typeface="Times New Roman"/>
                <a:cs typeface="Times New Roman"/>
              </a:rPr>
              <a:t>viz. editor, translator, illustrator,  complier.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full </a:t>
            </a:r>
            <a:r>
              <a:rPr sz="1100" dirty="0">
                <a:latin typeface="Times New Roman"/>
                <a:cs typeface="Times New Roman"/>
              </a:rPr>
              <a:t>stop (.) </a:t>
            </a:r>
            <a:r>
              <a:rPr sz="1100" spc="-5" dirty="0">
                <a:latin typeface="Times New Roman"/>
                <a:cs typeface="Times New Roman"/>
              </a:rPr>
              <a:t>is to </a:t>
            </a:r>
            <a:r>
              <a:rPr sz="1100" dirty="0">
                <a:latin typeface="Times New Roman"/>
                <a:cs typeface="Times New Roman"/>
              </a:rPr>
              <a:t>be put at </a:t>
            </a:r>
            <a:r>
              <a:rPr sz="1100" spc="-5" dirty="0">
                <a:latin typeface="Times New Roman"/>
                <a:cs typeface="Times New Roman"/>
              </a:rPr>
              <a:t>the end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section.</a:t>
            </a:r>
            <a:endParaRPr sz="1100" dirty="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02699"/>
              </a:lnSpc>
              <a:spcBef>
                <a:spcPts val="41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100" spc="-10" dirty="0">
                <a:latin typeface="Times New Roman"/>
                <a:cs typeface="Times New Roman"/>
              </a:rPr>
              <a:t>If </a:t>
            </a:r>
            <a:r>
              <a:rPr sz="1100" dirty="0">
                <a:latin typeface="Times New Roman"/>
                <a:cs typeface="Times New Roman"/>
              </a:rPr>
              <a:t>series is </a:t>
            </a:r>
            <a:r>
              <a:rPr sz="1100" spc="-5" dirty="0">
                <a:latin typeface="Times New Roman"/>
                <a:cs typeface="Times New Roman"/>
              </a:rPr>
              <a:t>given </a:t>
            </a:r>
            <a:r>
              <a:rPr sz="1100" dirty="0">
                <a:latin typeface="Times New Roman"/>
                <a:cs typeface="Times New Roman"/>
              </a:rPr>
              <a:t>in any </a:t>
            </a:r>
            <a:r>
              <a:rPr sz="1100" spc="-5" dirty="0">
                <a:latin typeface="Times New Roman"/>
                <a:cs typeface="Times New Roman"/>
              </a:rPr>
              <a:t>document </a:t>
            </a:r>
            <a:r>
              <a:rPr sz="1100" dirty="0">
                <a:latin typeface="Times New Roman"/>
                <a:cs typeface="Times New Roman"/>
              </a:rPr>
              <a:t>it should </a:t>
            </a:r>
            <a:r>
              <a:rPr sz="1100" spc="10" dirty="0">
                <a:latin typeface="Times New Roman"/>
                <a:cs typeface="Times New Roman"/>
              </a:rPr>
              <a:t>be </a:t>
            </a:r>
            <a:r>
              <a:rPr sz="1100" spc="-5" dirty="0">
                <a:latin typeface="Times New Roman"/>
                <a:cs typeface="Times New Roman"/>
              </a:rPr>
              <a:t>enclosed with circular  brackets </a:t>
            </a:r>
            <a:r>
              <a:rPr sz="1100" dirty="0">
                <a:latin typeface="Times New Roman"/>
                <a:cs typeface="Times New Roman"/>
              </a:rPr>
              <a:t>(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).</a:t>
            </a:r>
          </a:p>
          <a:p>
            <a:pPr marL="241300" marR="361315" indent="-228600">
              <a:lnSpc>
                <a:spcPct val="101800"/>
              </a:lnSpc>
              <a:spcBef>
                <a:spcPts val="420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100" dirty="0">
                <a:latin typeface="Times New Roman"/>
                <a:cs typeface="Times New Roman"/>
              </a:rPr>
              <a:t>There is </a:t>
            </a:r>
            <a:r>
              <a:rPr sz="1100" spc="-5" dirty="0">
                <a:latin typeface="Times New Roman"/>
                <a:cs typeface="Times New Roman"/>
              </a:rPr>
              <a:t>no punctuation mark given </a:t>
            </a:r>
            <a:r>
              <a:rPr sz="1100" spc="5" dirty="0">
                <a:latin typeface="Times New Roman"/>
                <a:cs typeface="Times New Roman"/>
              </a:rPr>
              <a:t>by </a:t>
            </a:r>
            <a:r>
              <a:rPr sz="1100" spc="-5" dirty="0">
                <a:latin typeface="Times New Roman"/>
                <a:cs typeface="Times New Roman"/>
              </a:rPr>
              <a:t>Dr. </a:t>
            </a:r>
            <a:r>
              <a:rPr sz="1100" dirty="0">
                <a:latin typeface="Times New Roman"/>
                <a:cs typeface="Times New Roman"/>
              </a:rPr>
              <a:t>S R Ranganathan in  </a:t>
            </a:r>
            <a:r>
              <a:rPr sz="1100" spc="-5" dirty="0">
                <a:latin typeface="Times New Roman"/>
                <a:cs typeface="Times New Roman"/>
              </a:rPr>
              <a:t>Accession number.</a:t>
            </a:r>
            <a:endParaRPr sz="110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1300" spc="-5" dirty="0">
                <a:latin typeface="Times New Roman"/>
                <a:cs typeface="Times New Roman"/>
              </a:rPr>
              <a:t>Some Abbreviations </a:t>
            </a:r>
            <a:r>
              <a:rPr sz="1300" dirty="0">
                <a:latin typeface="Times New Roman"/>
                <a:cs typeface="Times New Roman"/>
              </a:rPr>
              <a:t>used </a:t>
            </a:r>
            <a:r>
              <a:rPr sz="1300" spc="-5" dirty="0">
                <a:latin typeface="Times New Roman"/>
                <a:cs typeface="Times New Roman"/>
              </a:rPr>
              <a:t>in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CCC</a:t>
            </a:r>
            <a:endParaRPr sz="13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9385"/>
              </p:ext>
            </p:extLst>
          </p:nvPr>
        </p:nvGraphicFramePr>
        <p:xfrm>
          <a:off x="3423208" y="2819400"/>
          <a:ext cx="4128135" cy="183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Full</a:t>
                      </a: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Abbreviated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3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Joint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author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Auth.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Edition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Ed.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Editor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8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Translator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Tr.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Illustrator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Ill.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23208" y="5410200"/>
            <a:ext cx="3288996" cy="23552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spcBef>
                <a:spcPts val="915"/>
              </a:spcBef>
            </a:pPr>
            <a:r>
              <a:rPr sz="1200" spc="-5" dirty="0">
                <a:latin typeface="Times New Roman"/>
                <a:cs typeface="Times New Roman"/>
              </a:rPr>
              <a:t>Some examples of </a:t>
            </a:r>
            <a:r>
              <a:rPr sz="1200" dirty="0">
                <a:latin typeface="Times New Roman"/>
                <a:cs typeface="Times New Roman"/>
              </a:rPr>
              <a:t>Classified </a:t>
            </a:r>
            <a:r>
              <a:rPr sz="1200" spc="-5" dirty="0">
                <a:latin typeface="Times New Roman"/>
                <a:cs typeface="Times New Roman"/>
              </a:rPr>
              <a:t>Catalogue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Code</a:t>
            </a:r>
          </a:p>
          <a:p>
            <a:pPr marL="1387475" marR="284480" indent="330200">
              <a:lnSpc>
                <a:spcPct val="129099"/>
              </a:lnSpc>
              <a:spcBef>
                <a:spcPts val="320"/>
              </a:spcBef>
            </a:pPr>
            <a:r>
              <a:rPr sz="1200" spc="-5" dirty="0">
                <a:latin typeface="Times New Roman"/>
                <a:cs typeface="Times New Roman"/>
              </a:rPr>
              <a:t>Joint Author  Principles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Economics</a:t>
            </a:r>
            <a:endParaRPr sz="1200" dirty="0">
              <a:latin typeface="Times New Roman"/>
              <a:cs typeface="Times New Roman"/>
            </a:endParaRPr>
          </a:p>
          <a:p>
            <a:pPr marL="1092835" algn="ctr">
              <a:spcBef>
                <a:spcPts val="385"/>
              </a:spcBef>
            </a:pPr>
            <a:r>
              <a:rPr sz="1200" spc="-5" dirty="0">
                <a:latin typeface="Times New Roman"/>
                <a:cs typeface="Times New Roman"/>
              </a:rPr>
              <a:t>By</a:t>
            </a:r>
            <a:endParaRPr sz="1200" dirty="0">
              <a:latin typeface="Times New Roman"/>
              <a:cs typeface="Times New Roman"/>
            </a:endParaRPr>
          </a:p>
          <a:p>
            <a:pPr marL="1722755" marR="618490" indent="-1905" algn="ctr">
              <a:lnSpc>
                <a:spcPts val="171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B K Jain  and K S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</a:t>
            </a:r>
          </a:p>
          <a:p>
            <a:pPr marL="1621790" marR="517525" algn="ctr">
              <a:lnSpc>
                <a:spcPts val="1689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Call </a:t>
            </a:r>
            <a:r>
              <a:rPr sz="1200" spc="-5" dirty="0">
                <a:latin typeface="Times New Roman"/>
                <a:cs typeface="Times New Roman"/>
              </a:rPr>
              <a:t>No. </a:t>
            </a:r>
            <a:r>
              <a:rPr sz="1200" dirty="0">
                <a:latin typeface="Times New Roman"/>
                <a:cs typeface="Times New Roman"/>
              </a:rPr>
              <a:t>X </a:t>
            </a:r>
            <a:r>
              <a:rPr sz="1200" spc="-5" dirty="0">
                <a:latin typeface="Times New Roman"/>
                <a:cs typeface="Times New Roman"/>
              </a:rPr>
              <a:t>P12  Acc. No.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256</a:t>
            </a:r>
          </a:p>
          <a:p>
            <a:pPr marL="12700" marR="773430">
              <a:lnSpc>
                <a:spcPts val="17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Should </a:t>
            </a:r>
            <a:r>
              <a:rPr sz="1200" spc="-5" dirty="0">
                <a:latin typeface="Times New Roman"/>
                <a:cs typeface="Times New Roman"/>
              </a:rPr>
              <a:t>be written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in Heading </a:t>
            </a:r>
            <a:r>
              <a:rPr sz="1200" dirty="0">
                <a:latin typeface="Times New Roman"/>
                <a:cs typeface="Times New Roman"/>
              </a:rPr>
              <a:t>Section  </a:t>
            </a:r>
            <a:r>
              <a:rPr sz="1200" spc="-5" dirty="0">
                <a:latin typeface="Times New Roman"/>
                <a:cs typeface="Times New Roman"/>
              </a:rPr>
              <a:t>JAIN </a:t>
            </a:r>
            <a:r>
              <a:rPr sz="1200" dirty="0">
                <a:latin typeface="Times New Roman"/>
                <a:cs typeface="Times New Roman"/>
              </a:rPr>
              <a:t>(B K) and SEN </a:t>
            </a:r>
            <a:r>
              <a:rPr sz="1200" spc="-5" dirty="0">
                <a:latin typeface="Times New Roman"/>
                <a:cs typeface="Times New Roman"/>
              </a:rPr>
              <a:t>(K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S).</a:t>
            </a:r>
            <a:endParaRPr sz="12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537577" y="786765"/>
            <a:ext cx="6350" cy="38100"/>
            <a:chOff x="5022977" y="786765"/>
            <a:chExt cx="6350" cy="38100"/>
          </a:xfrm>
        </p:grpSpPr>
        <p:sp>
          <p:nvSpPr>
            <p:cNvPr id="6" name="object 6"/>
            <p:cNvSpPr/>
            <p:nvPr/>
          </p:nvSpPr>
          <p:spPr>
            <a:xfrm>
              <a:off x="502729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2602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6860540" y="78676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6100" y="2157855"/>
            <a:ext cx="4800600" cy="24827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spcBef>
                <a:spcPts val="459"/>
              </a:spcBef>
            </a:pPr>
            <a:r>
              <a:rPr sz="2000" b="1" dirty="0">
                <a:latin typeface="Times New Roman"/>
                <a:cs typeface="Times New Roman"/>
              </a:rPr>
              <a:t>Three and </a:t>
            </a:r>
            <a:r>
              <a:rPr sz="2000" b="1" spc="-5" dirty="0">
                <a:latin typeface="Times New Roman"/>
                <a:cs typeface="Times New Roman"/>
              </a:rPr>
              <a:t>more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Author</a:t>
            </a:r>
            <a:endParaRPr sz="2000" dirty="0">
              <a:latin typeface="Times New Roman"/>
              <a:cs typeface="Times New Roman"/>
            </a:endParaRPr>
          </a:p>
          <a:p>
            <a:pPr marL="1987550" marR="1254125" indent="-600710">
              <a:lnSpc>
                <a:spcPts val="1689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Principles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Economics  By</a:t>
            </a:r>
            <a:endParaRPr sz="2000" dirty="0">
              <a:latin typeface="Times New Roman"/>
              <a:cs typeface="Times New Roman"/>
            </a:endParaRPr>
          </a:p>
          <a:p>
            <a:pPr marL="12700" marR="1030605" indent="1150620">
              <a:lnSpc>
                <a:spcPts val="1700"/>
              </a:lnSpc>
              <a:spcBef>
                <a:spcPts val="10"/>
              </a:spcBef>
            </a:pPr>
            <a:r>
              <a:rPr sz="2000" dirty="0">
                <a:latin typeface="Times New Roman"/>
                <a:cs typeface="Times New Roman"/>
              </a:rPr>
              <a:t>B K Jain, K S </a:t>
            </a:r>
            <a:r>
              <a:rPr sz="2000" spc="-5" dirty="0">
                <a:latin typeface="Times New Roman"/>
                <a:cs typeface="Times New Roman"/>
              </a:rPr>
              <a:t>Sen and </a:t>
            </a:r>
            <a:r>
              <a:rPr sz="2000" dirty="0">
                <a:latin typeface="Times New Roman"/>
                <a:cs typeface="Times New Roman"/>
              </a:rPr>
              <a:t>R C Roy  Should </a:t>
            </a:r>
            <a:r>
              <a:rPr sz="2000" spc="-5" dirty="0">
                <a:latin typeface="Times New Roman"/>
                <a:cs typeface="Times New Roman"/>
              </a:rPr>
              <a:t>be written </a:t>
            </a:r>
            <a:r>
              <a:rPr sz="200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heading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section</a:t>
            </a:r>
          </a:p>
          <a:p>
            <a:pPr marL="12700">
              <a:spcBef>
                <a:spcPts val="254"/>
              </a:spcBef>
            </a:pPr>
            <a:r>
              <a:rPr sz="2000" spc="-5" dirty="0">
                <a:latin typeface="Times New Roman"/>
                <a:cs typeface="Times New Roman"/>
              </a:rPr>
              <a:t>JAIN </a:t>
            </a:r>
            <a:r>
              <a:rPr sz="2000" dirty="0">
                <a:latin typeface="Times New Roman"/>
                <a:cs typeface="Times New Roman"/>
              </a:rPr>
              <a:t>(B </a:t>
            </a:r>
            <a:r>
              <a:rPr sz="2000" spc="5" dirty="0">
                <a:latin typeface="Times New Roman"/>
                <a:cs typeface="Times New Roman"/>
              </a:rPr>
              <a:t>K)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Others.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spcBef>
                <a:spcPts val="445"/>
              </a:spcBef>
            </a:pPr>
            <a:r>
              <a:rPr sz="2000" dirty="0">
                <a:latin typeface="Times New Roman"/>
                <a:cs typeface="Times New Roman"/>
              </a:rPr>
              <a:t>Note : - The </a:t>
            </a:r>
            <a:r>
              <a:rPr sz="2000" spc="-5" dirty="0">
                <a:latin typeface="Times New Roman"/>
                <a:cs typeface="Times New Roman"/>
              </a:rPr>
              <a:t>Same rule also applicable in </a:t>
            </a:r>
            <a:r>
              <a:rPr sz="2000" dirty="0">
                <a:latin typeface="Times New Roman"/>
                <a:cs typeface="Times New Roman"/>
              </a:rPr>
              <a:t>four and </a:t>
            </a:r>
            <a:r>
              <a:rPr sz="2000" spc="-5" dirty="0">
                <a:latin typeface="Times New Roman"/>
                <a:cs typeface="Times New Roman"/>
              </a:rPr>
              <a:t>more </a:t>
            </a:r>
            <a:r>
              <a:rPr sz="2000" dirty="0">
                <a:latin typeface="Times New Roman"/>
                <a:cs typeface="Times New Roman"/>
              </a:rPr>
              <a:t>than four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Authors.</a:t>
            </a:r>
          </a:p>
        </p:txBody>
      </p:sp>
      <p:sp>
        <p:nvSpPr>
          <p:cNvPr id="3" name="object 3"/>
          <p:cNvSpPr/>
          <p:nvPr/>
        </p:nvSpPr>
        <p:spPr>
          <a:xfrm>
            <a:off x="4111625" y="81280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428491" y="812800"/>
            <a:ext cx="6350" cy="38100"/>
            <a:chOff x="913891" y="812800"/>
            <a:chExt cx="6350" cy="38100"/>
          </a:xfrm>
        </p:grpSpPr>
        <p:sp>
          <p:nvSpPr>
            <p:cNvPr id="5" name="object 5"/>
            <p:cNvSpPr/>
            <p:nvPr/>
          </p:nvSpPr>
          <p:spPr>
            <a:xfrm>
              <a:off x="91566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693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0" y="1418589"/>
            <a:ext cx="4121150" cy="5128968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9685" algn="ctr">
              <a:spcBef>
                <a:spcPts val="605"/>
              </a:spcBef>
            </a:pPr>
            <a:r>
              <a:rPr sz="1600" spc="-5" dirty="0">
                <a:latin typeface="Times New Roman"/>
                <a:cs typeface="Times New Roman"/>
              </a:rPr>
              <a:t>TYPE</a:t>
            </a:r>
            <a:endParaRPr sz="1600" dirty="0">
              <a:latin typeface="Times New Roman"/>
              <a:cs typeface="Times New Roman"/>
            </a:endParaRPr>
          </a:p>
          <a:p>
            <a:pPr marL="17780" algn="ctr">
              <a:spcBef>
                <a:spcPts val="500"/>
              </a:spcBef>
            </a:pPr>
            <a:r>
              <a:rPr sz="1600" spc="-5" dirty="0">
                <a:latin typeface="Times New Roman"/>
                <a:cs typeface="Times New Roman"/>
              </a:rPr>
              <a:t>SINGLE </a:t>
            </a:r>
            <a:r>
              <a:rPr sz="1600" dirty="0">
                <a:latin typeface="Times New Roman"/>
                <a:cs typeface="Times New Roman"/>
              </a:rPr>
              <a:t>PERSONAL </a:t>
            </a:r>
            <a:r>
              <a:rPr sz="1600" spc="-5" dirty="0">
                <a:latin typeface="Times New Roman"/>
                <a:cs typeface="Times New Roman"/>
              </a:rPr>
              <a:t>AUTHOR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899"/>
              </a:lnSpc>
              <a:spcBef>
                <a:spcPts val="1050"/>
              </a:spcBef>
            </a:pPr>
            <a:r>
              <a:rPr sz="1600" spc="-5" dirty="0">
                <a:latin typeface="Times New Roman"/>
                <a:cs typeface="Times New Roman"/>
              </a:rPr>
              <a:t>Dr. Ranganathan explained </a:t>
            </a:r>
            <a:r>
              <a:rPr sz="1600" dirty="0">
                <a:latin typeface="Times New Roman"/>
                <a:cs typeface="Times New Roman"/>
              </a:rPr>
              <a:t>personal author in </a:t>
            </a:r>
            <a:r>
              <a:rPr sz="1600" spc="-5" dirty="0">
                <a:latin typeface="Times New Roman"/>
                <a:cs typeface="Times New Roman"/>
              </a:rPr>
              <a:t>Classified Catalogue </a:t>
            </a:r>
            <a:r>
              <a:rPr sz="1600" dirty="0">
                <a:latin typeface="Times New Roman"/>
                <a:cs typeface="Times New Roman"/>
              </a:rPr>
              <a:t>Code  </a:t>
            </a:r>
            <a:r>
              <a:rPr sz="1600" spc="-5" dirty="0">
                <a:latin typeface="Times New Roman"/>
                <a:cs typeface="Times New Roman"/>
              </a:rPr>
              <a:t>(CCC) rules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5" dirty="0">
                <a:latin typeface="Times New Roman"/>
                <a:cs typeface="Times New Roman"/>
              </a:rPr>
              <a:t> under: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68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Name </a:t>
            </a:r>
            <a:r>
              <a:rPr sz="1600" dirty="0">
                <a:latin typeface="Times New Roman"/>
                <a:cs typeface="Times New Roman"/>
              </a:rPr>
              <a:t>of a person </a:t>
            </a:r>
            <a:r>
              <a:rPr sz="1600" spc="-5" dirty="0">
                <a:latin typeface="Times New Roman"/>
                <a:cs typeface="Times New Roman"/>
              </a:rPr>
              <a:t>as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author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84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Name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joint </a:t>
            </a:r>
            <a:r>
              <a:rPr sz="1600" dirty="0">
                <a:latin typeface="Times New Roman"/>
                <a:cs typeface="Times New Roman"/>
              </a:rPr>
              <a:t>( </a:t>
            </a:r>
            <a:r>
              <a:rPr sz="1600" spc="-5" dirty="0">
                <a:latin typeface="Times New Roman"/>
                <a:cs typeface="Times New Roman"/>
              </a:rPr>
              <a:t>two </a:t>
            </a:r>
            <a:r>
              <a:rPr sz="1600" spc="-10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Times New Roman"/>
                <a:cs typeface="Times New Roman"/>
              </a:rPr>
              <a:t>more persons) as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author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7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name </a:t>
            </a:r>
            <a:r>
              <a:rPr sz="1600" dirty="0">
                <a:latin typeface="Times New Roman"/>
                <a:cs typeface="Times New Roman"/>
              </a:rPr>
              <a:t>of any corporate body as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authors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80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name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both person </a:t>
            </a:r>
            <a:r>
              <a:rPr sz="1600" dirty="0">
                <a:latin typeface="Times New Roman"/>
                <a:cs typeface="Times New Roman"/>
              </a:rPr>
              <a:t>or corporate </a:t>
            </a:r>
            <a:r>
              <a:rPr sz="1600" spc="-5" dirty="0">
                <a:latin typeface="Times New Roman"/>
                <a:cs typeface="Times New Roman"/>
              </a:rPr>
              <a:t>bodies </a:t>
            </a:r>
            <a:r>
              <a:rPr sz="1600" dirty="0">
                <a:latin typeface="Times New Roman"/>
                <a:cs typeface="Times New Roman"/>
              </a:rPr>
              <a:t>as author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</a:p>
          <a:p>
            <a:pPr marL="241300" indent="-228600">
              <a:spcBef>
                <a:spcPts val="37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name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joint corporate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authors</a:t>
            </a:r>
          </a:p>
          <a:p>
            <a:pPr marL="12700" marR="55880" indent="228600">
              <a:lnSpc>
                <a:spcPct val="104200"/>
              </a:lnSpc>
              <a:spcBef>
                <a:spcPts val="375"/>
              </a:spcBef>
            </a:pP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Classified Cataloguing </a:t>
            </a:r>
            <a:r>
              <a:rPr sz="1600" dirty="0">
                <a:latin typeface="Times New Roman"/>
                <a:cs typeface="Times New Roman"/>
              </a:rPr>
              <a:t>Code </a:t>
            </a:r>
            <a:r>
              <a:rPr sz="1600" spc="-5" dirty="0">
                <a:latin typeface="Times New Roman"/>
                <a:cs typeface="Times New Roman"/>
              </a:rPr>
              <a:t>Rule </a:t>
            </a:r>
            <a:r>
              <a:rPr sz="1600" dirty="0">
                <a:latin typeface="Times New Roman"/>
                <a:cs typeface="Times New Roman"/>
              </a:rPr>
              <a:t>(CCC, Ch. </a:t>
            </a:r>
            <a:r>
              <a:rPr sz="1600" spc="-5" dirty="0">
                <a:latin typeface="Times New Roman"/>
                <a:cs typeface="Times New Roman"/>
              </a:rPr>
              <a:t>MA) have  provision for the single author.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rule states that </a:t>
            </a:r>
            <a:r>
              <a:rPr sz="1600" dirty="0">
                <a:latin typeface="Times New Roman"/>
                <a:cs typeface="Times New Roman"/>
              </a:rPr>
              <a:t>the personal author  uses in the </a:t>
            </a:r>
            <a:r>
              <a:rPr sz="1600" spc="-5" dirty="0">
                <a:latin typeface="Times New Roman"/>
                <a:cs typeface="Times New Roman"/>
              </a:rPr>
              <a:t>heading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the main </a:t>
            </a:r>
            <a:r>
              <a:rPr sz="1600" dirty="0">
                <a:latin typeface="Times New Roman"/>
                <a:cs typeface="Times New Roman"/>
              </a:rPr>
              <a:t>entry by the </a:t>
            </a:r>
            <a:r>
              <a:rPr sz="1600" spc="-5" dirty="0">
                <a:latin typeface="Times New Roman"/>
                <a:cs typeface="Times New Roman"/>
              </a:rPr>
              <a:t>rendering surname </a:t>
            </a:r>
            <a:r>
              <a:rPr sz="1600" dirty="0">
                <a:latin typeface="Times New Roman"/>
                <a:cs typeface="Times New Roman"/>
              </a:rPr>
              <a:t>of the  author. The </a:t>
            </a:r>
            <a:r>
              <a:rPr sz="1600" spc="-10" dirty="0">
                <a:latin typeface="Times New Roman"/>
                <a:cs typeface="Times New Roman"/>
              </a:rPr>
              <a:t>CCC </a:t>
            </a:r>
            <a:r>
              <a:rPr sz="1600" dirty="0">
                <a:latin typeface="Times New Roman"/>
                <a:cs typeface="Times New Roman"/>
              </a:rPr>
              <a:t>also </a:t>
            </a:r>
            <a:r>
              <a:rPr sz="1600" spc="-5" dirty="0">
                <a:latin typeface="Times New Roman"/>
                <a:cs typeface="Times New Roman"/>
              </a:rPr>
              <a:t>advocates </a:t>
            </a:r>
            <a:r>
              <a:rPr sz="1600" dirty="0">
                <a:latin typeface="Times New Roman"/>
                <a:cs typeface="Times New Roman"/>
              </a:rPr>
              <a:t>not to </a:t>
            </a:r>
            <a:r>
              <a:rPr sz="1600" spc="-5" dirty="0">
                <a:latin typeface="Times New Roman"/>
                <a:cs typeface="Times New Roman"/>
              </a:rPr>
              <a:t>use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initials and honorific  words like </a:t>
            </a:r>
            <a:r>
              <a:rPr sz="1600" dirty="0">
                <a:latin typeface="Times New Roman"/>
                <a:cs typeface="Times New Roman"/>
              </a:rPr>
              <a:t>Rai </a:t>
            </a:r>
            <a:r>
              <a:rPr sz="1600" spc="-5" dirty="0">
                <a:latin typeface="Times New Roman"/>
                <a:cs typeface="Times New Roman"/>
              </a:rPr>
              <a:t>Sahib, Sir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Times New Roman"/>
                <a:cs typeface="Times New Roman"/>
              </a:rPr>
              <a:t>Padma </a:t>
            </a:r>
            <a:r>
              <a:rPr sz="1600" dirty="0">
                <a:latin typeface="Times New Roman"/>
                <a:cs typeface="Times New Roman"/>
              </a:rPr>
              <a:t>Shri, </a:t>
            </a:r>
            <a:r>
              <a:rPr sz="1600" spc="-5" dirty="0">
                <a:latin typeface="Times New Roman"/>
                <a:cs typeface="Times New Roman"/>
              </a:rPr>
              <a:t>etc. </a:t>
            </a:r>
            <a:r>
              <a:rPr sz="160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degrees like </a:t>
            </a:r>
            <a:r>
              <a:rPr sz="1600" dirty="0">
                <a:latin typeface="Times New Roman"/>
                <a:cs typeface="Times New Roman"/>
              </a:rPr>
              <a:t>Dr., </a:t>
            </a:r>
            <a:r>
              <a:rPr sz="1600" spc="-5" dirty="0">
                <a:latin typeface="Times New Roman"/>
                <a:cs typeface="Times New Roman"/>
              </a:rPr>
              <a:t>Prof.,  Ph.D. </a:t>
            </a:r>
            <a:r>
              <a:rPr sz="1600" dirty="0">
                <a:latin typeface="Times New Roman"/>
                <a:cs typeface="Times New Roman"/>
              </a:rPr>
              <a:t>etc </a:t>
            </a:r>
            <a:r>
              <a:rPr sz="1600" spc="-5" dirty="0">
                <a:latin typeface="Times New Roman"/>
                <a:cs typeface="Times New Roman"/>
              </a:rPr>
              <a:t>needed to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omitted.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9000" y="1418589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4769992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694424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37175" y="2078483"/>
            <a:ext cx="160020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950" b="1" spc="-5" dirty="0">
                <a:latin typeface="Times New Roman"/>
                <a:cs typeface="Times New Roman"/>
              </a:rPr>
              <a:t>nd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6114" y="1016865"/>
            <a:ext cx="2991486" cy="1922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0525" indent="781685">
              <a:lnSpc>
                <a:spcPct val="130900"/>
              </a:lnSpc>
              <a:spcBef>
                <a:spcPts val="100"/>
              </a:spcBef>
            </a:pPr>
            <a:r>
              <a:rPr sz="1300" b="1" spc="-5" dirty="0">
                <a:latin typeface="Times New Roman"/>
                <a:cs typeface="Times New Roman"/>
              </a:rPr>
              <a:t>Title: </a:t>
            </a:r>
            <a:r>
              <a:rPr sz="1300" b="1" dirty="0">
                <a:latin typeface="Times New Roman"/>
                <a:cs typeface="Times New Roman"/>
              </a:rPr>
              <a:t>1  </a:t>
            </a:r>
            <a:r>
              <a:rPr sz="1300" b="1" spc="-5" dirty="0">
                <a:latin typeface="Times New Roman"/>
                <a:cs typeface="Times New Roman"/>
              </a:rPr>
              <a:t>INTRODUCTION </a:t>
            </a:r>
            <a:r>
              <a:rPr sz="1300" b="1" dirty="0">
                <a:latin typeface="Times New Roman"/>
                <a:cs typeface="Times New Roman"/>
              </a:rPr>
              <a:t>TO</a:t>
            </a:r>
            <a:r>
              <a:rPr sz="1300" b="1" spc="-5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PHYSICS</a:t>
            </a:r>
            <a:endParaRPr sz="1300" dirty="0">
              <a:latin typeface="Times New Roman"/>
              <a:cs typeface="Times New Roman"/>
            </a:endParaRPr>
          </a:p>
          <a:p>
            <a:pPr marL="288290">
              <a:lnSpc>
                <a:spcPts val="1255"/>
              </a:lnSpc>
            </a:pPr>
            <a:r>
              <a:rPr sz="1300" b="1" dirty="0">
                <a:latin typeface="Times New Roman"/>
                <a:cs typeface="Times New Roman"/>
              </a:rPr>
              <a:t>By </a:t>
            </a:r>
            <a:r>
              <a:rPr sz="1300" b="1" spc="-5" dirty="0">
                <a:latin typeface="Times New Roman"/>
                <a:cs typeface="Times New Roman"/>
              </a:rPr>
              <a:t>BENETT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HOPKINS</a:t>
            </a:r>
            <a:endParaRPr sz="1300" dirty="0">
              <a:latin typeface="Times New Roman"/>
              <a:cs typeface="Times New Roman"/>
            </a:endParaRPr>
          </a:p>
          <a:p>
            <a:pPr marL="530860" marR="909955" indent="1270" algn="ctr">
              <a:lnSpc>
                <a:spcPct val="96800"/>
              </a:lnSpc>
              <a:spcBef>
                <a:spcPts val="20"/>
              </a:spcBef>
            </a:pPr>
            <a:r>
              <a:rPr sz="1300" b="1" dirty="0">
                <a:latin typeface="Times New Roman"/>
                <a:cs typeface="Times New Roman"/>
              </a:rPr>
              <a:t>London  </a:t>
            </a:r>
            <a:r>
              <a:rPr sz="1300" b="1" spc="-5" dirty="0">
                <a:latin typeface="Times New Roman"/>
                <a:cs typeface="Times New Roman"/>
              </a:rPr>
              <a:t>Medallion</a:t>
            </a:r>
            <a:r>
              <a:rPr sz="1300" b="1" spc="-7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Press  1955</a:t>
            </a:r>
            <a:endParaRPr sz="1300" dirty="0">
              <a:latin typeface="Times New Roman"/>
              <a:cs typeface="Times New Roman"/>
            </a:endParaRPr>
          </a:p>
          <a:p>
            <a:pPr marL="803275">
              <a:spcBef>
                <a:spcPts val="340"/>
              </a:spcBef>
              <a:tabLst>
                <a:tab pos="1042669" algn="l"/>
              </a:tabLst>
            </a:pPr>
            <a:r>
              <a:rPr sz="1100" b="1" dirty="0">
                <a:latin typeface="Times New Roman"/>
                <a:cs typeface="Times New Roman"/>
              </a:rPr>
              <a:t>2	ed.</a:t>
            </a:r>
            <a:endParaRPr sz="1100" dirty="0">
              <a:latin typeface="Times New Roman"/>
              <a:cs typeface="Times New Roman"/>
            </a:endParaRPr>
          </a:p>
          <a:p>
            <a:pPr marL="1379855">
              <a:spcBef>
                <a:spcPts val="85"/>
              </a:spcBef>
            </a:pPr>
            <a:r>
              <a:rPr sz="1100" spc="-5" dirty="0">
                <a:latin typeface="Times New Roman"/>
                <a:cs typeface="Times New Roman"/>
              </a:rPr>
              <a:t>Acc. </a:t>
            </a:r>
            <a:r>
              <a:rPr sz="1100" dirty="0">
                <a:latin typeface="Times New Roman"/>
                <a:cs typeface="Times New Roman"/>
              </a:rPr>
              <a:t>no.-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4489</a:t>
            </a:r>
          </a:p>
          <a:p>
            <a:pPr marL="1379855">
              <a:spcBef>
                <a:spcPts val="385"/>
              </a:spcBef>
            </a:pPr>
            <a:r>
              <a:rPr sz="1100" spc="-5" dirty="0">
                <a:latin typeface="Times New Roman"/>
                <a:cs typeface="Times New Roman"/>
              </a:rPr>
              <a:t>Size </a:t>
            </a:r>
            <a:r>
              <a:rPr sz="1100" dirty="0">
                <a:latin typeface="Times New Roman"/>
                <a:cs typeface="Times New Roman"/>
              </a:rPr>
              <a:t>- 26 x 24</a:t>
            </a:r>
            <a:r>
              <a:rPr sz="1100" spc="-8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cm.</a:t>
            </a:r>
            <a:endParaRPr sz="1100" dirty="0">
              <a:latin typeface="Times New Roman"/>
              <a:cs typeface="Times New Roman"/>
            </a:endParaRPr>
          </a:p>
          <a:p>
            <a:pPr marL="782320">
              <a:spcBef>
                <a:spcPts val="395"/>
              </a:spcBef>
            </a:pPr>
            <a:r>
              <a:rPr sz="1100" b="1" dirty="0">
                <a:latin typeface="Times New Roman"/>
                <a:cs typeface="Times New Roman"/>
              </a:rPr>
              <a:t>Main</a:t>
            </a:r>
            <a:r>
              <a:rPr sz="1100" b="1" spc="-5" dirty="0">
                <a:latin typeface="Times New Roman"/>
                <a:cs typeface="Times New Roman"/>
              </a:rPr>
              <a:t> Entry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6605" y="2277593"/>
            <a:ext cx="949325" cy="428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099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Call </a:t>
            </a:r>
            <a:r>
              <a:rPr sz="1100" spc="-5" dirty="0">
                <a:latin typeface="Times New Roman"/>
                <a:cs typeface="Times New Roman"/>
              </a:rPr>
              <a:t>No.- </a:t>
            </a:r>
            <a:r>
              <a:rPr sz="1100" dirty="0">
                <a:latin typeface="Times New Roman"/>
                <a:cs typeface="Times New Roman"/>
              </a:rPr>
              <a:t>C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N55  Pages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455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068"/>
              </p:ext>
            </p:extLst>
          </p:nvPr>
        </p:nvGraphicFramePr>
        <p:xfrm>
          <a:off x="3200400" y="3018409"/>
          <a:ext cx="5715000" cy="4165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1100" spc="1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N5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30480">
                        <a:lnSpc>
                          <a:spcPts val="104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4489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HOPKINS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(Benett).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physics. Ed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39">
                <a:tc>
                  <a:txBody>
                    <a:bodyPr/>
                    <a:lstStyle/>
                    <a:p>
                      <a:pPr marL="5657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Tracin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962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Physics.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6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3765">
                        <a:lnSpc>
                          <a:spcPts val="106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Hopkins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(Benett).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3765">
                        <a:lnSpc>
                          <a:spcPts val="106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physics.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219200" y="7285357"/>
            <a:ext cx="9372600" cy="1013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Note: For the purpose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deriving </a:t>
            </a:r>
            <a:r>
              <a:rPr sz="1000" dirty="0">
                <a:latin typeface="Times New Roman"/>
                <a:cs typeface="Times New Roman"/>
              </a:rPr>
              <a:t>class </a:t>
            </a:r>
            <a:r>
              <a:rPr sz="1000" spc="-5" dirty="0">
                <a:latin typeface="Times New Roman"/>
                <a:cs typeface="Times New Roman"/>
              </a:rPr>
              <a:t>index entries the classification number </a:t>
            </a:r>
            <a:r>
              <a:rPr sz="1000" dirty="0">
                <a:latin typeface="Times New Roman"/>
                <a:cs typeface="Times New Roman"/>
              </a:rPr>
              <a:t>is  </a:t>
            </a:r>
            <a:r>
              <a:rPr sz="1000" spc="-5" dirty="0">
                <a:latin typeface="Times New Roman"/>
                <a:cs typeface="Times New Roman"/>
              </a:rPr>
              <a:t>to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open using Sought link, unsought </a:t>
            </a:r>
            <a:r>
              <a:rPr sz="1000" dirty="0">
                <a:latin typeface="Times New Roman"/>
                <a:cs typeface="Times New Roman"/>
              </a:rPr>
              <a:t>link </a:t>
            </a:r>
            <a:r>
              <a:rPr sz="1000" spc="-5" dirty="0">
                <a:latin typeface="Times New Roman"/>
                <a:cs typeface="Times New Roman"/>
              </a:rPr>
              <a:t>and false link. Accordingly, </a:t>
            </a:r>
            <a:r>
              <a:rPr sz="1000" dirty="0">
                <a:latin typeface="Times New Roman"/>
                <a:cs typeface="Times New Roman"/>
              </a:rPr>
              <a:t>in </a:t>
            </a:r>
            <a:r>
              <a:rPr sz="1000" spc="-5" dirty="0">
                <a:latin typeface="Times New Roman"/>
                <a:cs typeface="Times New Roman"/>
              </a:rPr>
              <a:t>the  </a:t>
            </a:r>
            <a:r>
              <a:rPr sz="1000" dirty="0">
                <a:latin typeface="Times New Roman"/>
                <a:cs typeface="Times New Roman"/>
              </a:rPr>
              <a:t>below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example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only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one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Sought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links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found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i.e.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Physics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representing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in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the</a:t>
            </a:r>
            <a:r>
              <a:rPr lang="en-US" sz="1000" spc="-5" dirty="0">
                <a:latin typeface="Times New Roman"/>
                <a:cs typeface="Times New Roman"/>
              </a:rPr>
              <a:t> Colon Classification. Further in all the CIEs the </a:t>
            </a:r>
            <a:r>
              <a:rPr lang="en-US" sz="1000" dirty="0">
                <a:latin typeface="Times New Roman"/>
                <a:cs typeface="Times New Roman"/>
              </a:rPr>
              <a:t>class number </a:t>
            </a:r>
            <a:r>
              <a:rPr lang="en-US" sz="1000" spc="-5" dirty="0">
                <a:latin typeface="Times New Roman"/>
                <a:cs typeface="Times New Roman"/>
              </a:rPr>
              <a:t>and in the </a:t>
            </a:r>
            <a:r>
              <a:rPr lang="en-US" sz="1000" dirty="0">
                <a:latin typeface="Times New Roman"/>
                <a:cs typeface="Times New Roman"/>
              </a:rPr>
              <a:t>BIEs  </a:t>
            </a:r>
            <a:r>
              <a:rPr lang="en-US" sz="1000" spc="-5" dirty="0">
                <a:latin typeface="Times New Roman"/>
                <a:cs typeface="Times New Roman"/>
              </a:rPr>
              <a:t>the Call No. is to </a:t>
            </a:r>
            <a:r>
              <a:rPr lang="en-US" sz="1000" dirty="0">
                <a:latin typeface="Times New Roman"/>
                <a:cs typeface="Times New Roman"/>
              </a:rPr>
              <a:t>be </a:t>
            </a:r>
            <a:r>
              <a:rPr lang="en-US" sz="1000" spc="-5" dirty="0">
                <a:latin typeface="Times New Roman"/>
                <a:cs typeface="Times New Roman"/>
              </a:rPr>
              <a:t>written </a:t>
            </a:r>
            <a:r>
              <a:rPr lang="en-US" sz="1000" dirty="0">
                <a:latin typeface="Times New Roman"/>
                <a:cs typeface="Times New Roman"/>
              </a:rPr>
              <a:t>by</a:t>
            </a:r>
            <a:r>
              <a:rPr lang="en-US" sz="1000" spc="30" dirty="0">
                <a:latin typeface="Times New Roman"/>
                <a:cs typeface="Times New Roman"/>
              </a:rPr>
              <a:t> </a:t>
            </a:r>
            <a:r>
              <a:rPr lang="en-US" sz="1000" spc="-5" dirty="0">
                <a:latin typeface="Times New Roman"/>
                <a:cs typeface="Times New Roman"/>
              </a:rPr>
              <a:t>pencil.</a:t>
            </a:r>
            <a:endParaRPr lang="en-US" sz="10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lang="en-US" sz="1000" dirty="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lang="en-US" sz="1000" spc="-5" dirty="0">
                <a:latin typeface="Times New Roman"/>
                <a:cs typeface="Times New Roman"/>
              </a:rPr>
              <a:t>Chain</a:t>
            </a:r>
            <a:r>
              <a:rPr lang="en-US" sz="1000" spc="-10" dirty="0">
                <a:latin typeface="Times New Roman"/>
                <a:cs typeface="Times New Roman"/>
              </a:rPr>
              <a:t> </a:t>
            </a:r>
            <a:r>
              <a:rPr lang="en-US" sz="1000" spc="-5" dirty="0">
                <a:latin typeface="Times New Roman"/>
                <a:cs typeface="Times New Roman"/>
              </a:rPr>
              <a:t>Index</a:t>
            </a:r>
            <a:endParaRPr lang="en-US" sz="1000" dirty="0">
              <a:latin typeface="Times New Roman"/>
              <a:cs typeface="Times New Roman"/>
            </a:endParaRPr>
          </a:p>
          <a:p>
            <a:pPr marL="12700">
              <a:spcBef>
                <a:spcPts val="70"/>
              </a:spcBef>
            </a:pPr>
            <a:r>
              <a:rPr lang="en-US" sz="1000" spc="-5" dirty="0">
                <a:latin typeface="Times New Roman"/>
                <a:cs typeface="Times New Roman"/>
              </a:rPr>
              <a:t>C - Physics ( Sought</a:t>
            </a:r>
            <a:r>
              <a:rPr lang="en-US" sz="1000" spc="5" dirty="0">
                <a:latin typeface="Times New Roman"/>
                <a:cs typeface="Times New Roman"/>
              </a:rPr>
              <a:t> </a:t>
            </a:r>
            <a:r>
              <a:rPr lang="en-US" sz="1000" spc="-5" dirty="0">
                <a:latin typeface="Times New Roman"/>
                <a:cs typeface="Times New Roman"/>
              </a:rPr>
              <a:t>Link)</a:t>
            </a:r>
            <a:endParaRPr lang="en-US" sz="1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6500"/>
              </a:lnSpc>
              <a:spcBef>
                <a:spcPts val="95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8491" y="944244"/>
            <a:ext cx="6350" cy="38100"/>
            <a:chOff x="913891" y="944244"/>
            <a:chExt cx="6350" cy="38100"/>
          </a:xfrm>
        </p:grpSpPr>
        <p:sp>
          <p:nvSpPr>
            <p:cNvPr id="10" name="object 10"/>
            <p:cNvSpPr/>
            <p:nvPr/>
          </p:nvSpPr>
          <p:spPr>
            <a:xfrm>
              <a:off x="91566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693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4111625" y="94424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081654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34840" y="937007"/>
            <a:ext cx="11055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83582"/>
              </p:ext>
            </p:extLst>
          </p:nvPr>
        </p:nvGraphicFramePr>
        <p:xfrm>
          <a:off x="3214813" y="1210543"/>
          <a:ext cx="5852982" cy="4504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53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</a:t>
                      </a: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SICS.</a:t>
                      </a: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0" marR="29845">
                        <a:lnSpc>
                          <a:spcPct val="104400"/>
                        </a:lnSpc>
                      </a:pPr>
                      <a:r>
                        <a:rPr sz="15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 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</a:t>
                      </a: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151765" indent="-48260">
                        <a:lnSpc>
                          <a:spcPct val="105600"/>
                        </a:lnSpc>
                        <a:spcBef>
                          <a:spcPts val="10"/>
                        </a:spcBef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</a:t>
                      </a:r>
                      <a:r>
                        <a:rPr sz="15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Class and its Subdivisions,  the Classified Part 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catalogue under</a:t>
                      </a:r>
                      <a:r>
                        <a:rPr sz="15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</a:p>
                    <a:p>
                      <a:pPr marL="114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552065" algn="l"/>
                        </a:tabLst>
                      </a:pPr>
                      <a:r>
                        <a:rPr sz="15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5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</a:t>
                      </a:r>
                      <a:r>
                        <a:rPr sz="15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ber.	C</a:t>
                      </a: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7537577" y="786765"/>
            <a:ext cx="6350" cy="38100"/>
            <a:chOff x="5022977" y="786765"/>
            <a:chExt cx="6350" cy="38100"/>
          </a:xfrm>
        </p:grpSpPr>
        <p:sp>
          <p:nvSpPr>
            <p:cNvPr id="6" name="object 6"/>
            <p:cNvSpPr/>
            <p:nvPr/>
          </p:nvSpPr>
          <p:spPr>
            <a:xfrm>
              <a:off x="502729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2602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183889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6179184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57471" y="1068071"/>
            <a:ext cx="165988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8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(Author)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57601"/>
              </p:ext>
            </p:extLst>
          </p:nvPr>
        </p:nvGraphicFramePr>
        <p:xfrm>
          <a:off x="3708019" y="1300734"/>
          <a:ext cx="3906519" cy="2308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</a:t>
                      </a: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INS(Benett).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physics.</a:t>
                      </a:r>
                      <a:r>
                        <a:rPr sz="12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Ed2.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N55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6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735196" y="4003928"/>
            <a:ext cx="150431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8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(Title)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52106"/>
              </p:ext>
            </p:extLst>
          </p:nvPr>
        </p:nvGraphicFramePr>
        <p:xfrm>
          <a:off x="3708019" y="4296029"/>
          <a:ext cx="3851909" cy="2485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TO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physics.</a:t>
                      </a: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Hopkins.Ed</a:t>
                      </a:r>
                      <a:r>
                        <a:rPr sz="12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12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N55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30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3428491" y="944244"/>
            <a:ext cx="6350" cy="38100"/>
            <a:chOff x="913891" y="944244"/>
            <a:chExt cx="6350" cy="38100"/>
          </a:xfrm>
        </p:grpSpPr>
        <p:sp>
          <p:nvSpPr>
            <p:cNvPr id="9" name="object 9"/>
            <p:cNvSpPr/>
            <p:nvPr/>
          </p:nvSpPr>
          <p:spPr>
            <a:xfrm>
              <a:off x="91566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693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111625" y="94424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36402"/>
            <a:ext cx="7391399" cy="359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sz="25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16604" y="1220471"/>
            <a:ext cx="5117796" cy="2652777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6350" algn="just">
              <a:lnSpc>
                <a:spcPct val="104500"/>
              </a:lnSpc>
              <a:spcBef>
                <a:spcPts val="4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CCC Rule </a:t>
            </a:r>
            <a:r>
              <a:rPr sz="1200" dirty="0">
                <a:latin typeface="Times New Roman"/>
                <a:cs typeface="Times New Roman"/>
              </a:rPr>
              <a:t>( Ch. MD) </a:t>
            </a:r>
            <a:r>
              <a:rPr sz="1200" spc="-5" dirty="0">
                <a:latin typeface="Times New Roman"/>
                <a:cs typeface="Times New Roman"/>
              </a:rPr>
              <a:t>define that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case of the title page </a:t>
            </a:r>
            <a:r>
              <a:rPr sz="1200" dirty="0">
                <a:latin typeface="Times New Roman"/>
                <a:cs typeface="Times New Roman"/>
              </a:rPr>
              <a:t>consist </a:t>
            </a:r>
            <a:r>
              <a:rPr sz="1200" spc="-10" dirty="0">
                <a:latin typeface="Times New Roman"/>
                <a:cs typeface="Times New Roman"/>
              </a:rPr>
              <a:t>with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two name </a:t>
            </a:r>
            <a:r>
              <a:rPr sz="1200" dirty="0">
                <a:latin typeface="Times New Roman"/>
                <a:cs typeface="Times New Roman"/>
              </a:rPr>
              <a:t>of only </a:t>
            </a:r>
            <a:r>
              <a:rPr sz="1200" spc="-5" dirty="0">
                <a:latin typeface="Times New Roman"/>
                <a:cs typeface="Times New Roman"/>
              </a:rPr>
              <a:t>two joint </a:t>
            </a:r>
            <a:r>
              <a:rPr sz="1200" dirty="0">
                <a:latin typeface="Times New Roman"/>
                <a:cs typeface="Times New Roman"/>
              </a:rPr>
              <a:t>authors, </a:t>
            </a:r>
            <a:r>
              <a:rPr sz="1200" spc="-5" dirty="0">
                <a:latin typeface="Times New Roman"/>
                <a:cs typeface="Times New Roman"/>
              </a:rPr>
              <a:t>both name </a:t>
            </a:r>
            <a:r>
              <a:rPr sz="1200" dirty="0">
                <a:latin typeface="Times New Roman"/>
                <a:cs typeface="Times New Roman"/>
              </a:rPr>
              <a:t>can be used on the  heading as in the </a:t>
            </a:r>
            <a:r>
              <a:rPr sz="1200" spc="-5" dirty="0">
                <a:latin typeface="Times New Roman"/>
                <a:cs typeface="Times New Roman"/>
              </a:rPr>
              <a:t>sequence </a:t>
            </a:r>
            <a:r>
              <a:rPr sz="1200" dirty="0">
                <a:latin typeface="Times New Roman"/>
                <a:cs typeface="Times New Roman"/>
              </a:rPr>
              <a:t>they occurred </a:t>
            </a:r>
            <a:r>
              <a:rPr sz="1200" spc="-5" dirty="0">
                <a:latin typeface="Times New Roman"/>
                <a:cs typeface="Times New Roman"/>
              </a:rPr>
              <a:t>with conjunction ‘and’ to </a:t>
            </a:r>
            <a:r>
              <a:rPr sz="1200" dirty="0">
                <a:latin typeface="Times New Roman"/>
                <a:cs typeface="Times New Roman"/>
              </a:rPr>
              <a:t>be  used </a:t>
            </a:r>
            <a:r>
              <a:rPr sz="1200" spc="-5" dirty="0">
                <a:latin typeface="Times New Roman"/>
                <a:cs typeface="Times New Roman"/>
              </a:rPr>
              <a:t>while rendering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heading.</a:t>
            </a:r>
            <a:endParaRPr sz="1200" dirty="0">
              <a:latin typeface="Times New Roman"/>
              <a:cs typeface="Times New Roman"/>
            </a:endParaRPr>
          </a:p>
          <a:p>
            <a:pPr marL="12700" marR="8255" indent="228600">
              <a:lnSpc>
                <a:spcPct val="103899"/>
              </a:lnSpc>
              <a:spcBef>
                <a:spcPts val="690"/>
              </a:spcBef>
            </a:pPr>
            <a:r>
              <a:rPr sz="1200" dirty="0">
                <a:latin typeface="Times New Roman"/>
                <a:cs typeface="Times New Roman"/>
              </a:rPr>
              <a:t>Further, as </a:t>
            </a:r>
            <a:r>
              <a:rPr sz="1200" spc="-5" dirty="0">
                <a:latin typeface="Times New Roman"/>
                <a:cs typeface="Times New Roman"/>
              </a:rPr>
              <a:t>the rule state that </a:t>
            </a:r>
            <a:r>
              <a:rPr sz="1200" dirty="0">
                <a:latin typeface="Times New Roman"/>
                <a:cs typeface="Times New Roman"/>
              </a:rPr>
              <a:t>in such </a:t>
            </a:r>
            <a:r>
              <a:rPr sz="1200" spc="-5" dirty="0">
                <a:latin typeface="Times New Roman"/>
                <a:cs typeface="Times New Roman"/>
              </a:rPr>
              <a:t>cases the book index entry will 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made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 permutation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 names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 main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entry.</a:t>
            </a:r>
            <a:endParaRPr sz="1200" dirty="0">
              <a:latin typeface="Times New Roman"/>
              <a:cs typeface="Times New Roman"/>
            </a:endParaRPr>
          </a:p>
          <a:p>
            <a:pPr marL="12700" marR="9525" indent="228600">
              <a:lnSpc>
                <a:spcPct val="101800"/>
              </a:lnSpc>
              <a:spcBef>
                <a:spcPts val="710"/>
              </a:spcBef>
            </a:pPr>
            <a:r>
              <a:rPr sz="1200" spc="-5" dirty="0">
                <a:latin typeface="Times New Roman"/>
                <a:cs typeface="Times New Roman"/>
              </a:rPr>
              <a:t>This rule </a:t>
            </a:r>
            <a:r>
              <a:rPr sz="1200" dirty="0">
                <a:latin typeface="Times New Roman"/>
                <a:cs typeface="Times New Roman"/>
              </a:rPr>
              <a:t>also state </a:t>
            </a:r>
            <a:r>
              <a:rPr sz="1200" spc="-5" dirty="0">
                <a:latin typeface="Times New Roman"/>
                <a:cs typeface="Times New Roman"/>
              </a:rPr>
              <a:t>that book </a:t>
            </a:r>
            <a:r>
              <a:rPr sz="1200" dirty="0">
                <a:latin typeface="Times New Roman"/>
                <a:cs typeface="Times New Roman"/>
              </a:rPr>
              <a:t>index </a:t>
            </a:r>
            <a:r>
              <a:rPr sz="1200" spc="-5" dirty="0">
                <a:latin typeface="Times New Roman"/>
                <a:cs typeface="Times New Roman"/>
              </a:rPr>
              <a:t>entry </a:t>
            </a:r>
            <a:r>
              <a:rPr sz="1200" dirty="0">
                <a:latin typeface="Times New Roman"/>
                <a:cs typeface="Times New Roman"/>
              </a:rPr>
              <a:t>can </a:t>
            </a:r>
            <a:r>
              <a:rPr sz="1200" spc="-5" dirty="0">
                <a:latin typeface="Times New Roman"/>
                <a:cs typeface="Times New Roman"/>
              </a:rPr>
              <a:t>also </a:t>
            </a:r>
            <a:r>
              <a:rPr sz="1200" dirty="0">
                <a:latin typeface="Times New Roman"/>
                <a:cs typeface="Times New Roman"/>
              </a:rPr>
              <a:t>be rendered </a:t>
            </a:r>
            <a:r>
              <a:rPr sz="1200" spc="-5" dirty="0">
                <a:latin typeface="Times New Roman"/>
                <a:cs typeface="Times New Roman"/>
              </a:rPr>
              <a:t>under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collaborators like editors, illustrator, translator,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etc.</a:t>
            </a:r>
            <a:endParaRPr sz="1200" dirty="0">
              <a:latin typeface="Times New Roman"/>
              <a:cs typeface="Times New Roman"/>
            </a:endParaRPr>
          </a:p>
          <a:p>
            <a:pPr algn="ctr">
              <a:spcBef>
                <a:spcPts val="20"/>
              </a:spcBef>
            </a:pPr>
            <a:endParaRPr sz="1400" b="1" dirty="0">
              <a:latin typeface="Times New Roman"/>
              <a:cs typeface="Times New Roman"/>
            </a:endParaRPr>
          </a:p>
          <a:p>
            <a:pPr marL="12700" algn="ctr">
              <a:lnSpc>
                <a:spcPts val="1285"/>
              </a:lnSpc>
            </a:pPr>
            <a:r>
              <a:rPr sz="1400" b="1" spc="-5" dirty="0">
                <a:latin typeface="Times New Roman"/>
                <a:cs typeface="Times New Roman"/>
              </a:rPr>
              <a:t>Title:</a:t>
            </a:r>
            <a:r>
              <a:rPr sz="1400" b="1" dirty="0">
                <a:latin typeface="Times New Roman"/>
                <a:cs typeface="Times New Roman"/>
              </a:rPr>
              <a:t> 2</a:t>
            </a:r>
          </a:p>
          <a:p>
            <a:pPr marL="12700" algn="ctr">
              <a:lnSpc>
                <a:spcPts val="1285"/>
              </a:lnSpc>
            </a:pPr>
            <a:r>
              <a:rPr sz="1400" b="1" spc="-5" dirty="0">
                <a:latin typeface="Times New Roman"/>
                <a:cs typeface="Times New Roman"/>
              </a:rPr>
              <a:t>Mathematics: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New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Aspects/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by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S.N.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Roy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Bipin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Ghosh/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New</a:t>
            </a:r>
            <a:r>
              <a:rPr sz="1400" b="1" spc="7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Era</a:t>
            </a:r>
            <a:endParaRPr sz="1400" b="1" dirty="0">
              <a:latin typeface="Times New Roman"/>
              <a:cs typeface="Times New Roman"/>
            </a:endParaRPr>
          </a:p>
          <a:p>
            <a:pPr marL="12700" algn="ctr">
              <a:spcBef>
                <a:spcPts val="45"/>
              </a:spcBef>
            </a:pPr>
            <a:r>
              <a:rPr sz="1400" b="1" spc="-5" dirty="0">
                <a:latin typeface="Times New Roman"/>
                <a:cs typeface="Times New Roman"/>
              </a:rPr>
              <a:t>Publications/ New Delhi, Year </a:t>
            </a:r>
            <a:r>
              <a:rPr sz="1400" b="1" spc="-1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Publication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2011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6604" y="3834205"/>
            <a:ext cx="1054100" cy="428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2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Call </a:t>
            </a:r>
            <a:r>
              <a:rPr sz="1100" spc="-5" dirty="0">
                <a:latin typeface="Times New Roman"/>
                <a:cs typeface="Times New Roman"/>
              </a:rPr>
              <a:t>No.- </a:t>
            </a:r>
            <a:r>
              <a:rPr sz="1100" dirty="0">
                <a:latin typeface="Times New Roman"/>
                <a:cs typeface="Times New Roman"/>
              </a:rPr>
              <a:t>B P11  </a:t>
            </a:r>
            <a:r>
              <a:rPr sz="1100" spc="-5" dirty="0">
                <a:latin typeface="Times New Roman"/>
                <a:cs typeface="Times New Roman"/>
              </a:rPr>
              <a:t>Size: </a:t>
            </a:r>
            <a:r>
              <a:rPr sz="1100" dirty="0">
                <a:latin typeface="Times New Roman"/>
                <a:cs typeface="Times New Roman"/>
              </a:rPr>
              <a:t>20 x 18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cms.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8400" y="3992456"/>
            <a:ext cx="887094" cy="4591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spcBef>
                <a:spcPts val="484"/>
              </a:spcBef>
            </a:pPr>
            <a:r>
              <a:rPr sz="1100" spc="-5" dirty="0">
                <a:latin typeface="Times New Roman"/>
                <a:cs typeface="Times New Roman"/>
              </a:rPr>
              <a:t>Acc. No.-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3458</a:t>
            </a:r>
          </a:p>
          <a:p>
            <a:pPr marL="12700">
              <a:spcBef>
                <a:spcPts val="385"/>
              </a:spcBef>
            </a:pPr>
            <a:r>
              <a:rPr sz="1100" spc="-5" dirty="0">
                <a:latin typeface="Times New Roman"/>
                <a:cs typeface="Times New Roman"/>
              </a:rPr>
              <a:t>Page: iv,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350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261" y="4451561"/>
            <a:ext cx="72898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Main</a:t>
            </a:r>
            <a:r>
              <a:rPr sz="1100" b="1" spc="-5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Entry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46674"/>
              </p:ext>
            </p:extLst>
          </p:nvPr>
        </p:nvGraphicFramePr>
        <p:xfrm>
          <a:off x="3802484" y="4861123"/>
          <a:ext cx="3869054" cy="2636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8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>
                        <a:lnSpc>
                          <a:spcPts val="965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3458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 (S. N.)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GHOSH</a:t>
                      </a: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(Bipin).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06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Mathematics: New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aspects.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429000" y="1186814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7995" y="2543746"/>
            <a:ext cx="157162" cy="157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14115" y="880111"/>
            <a:ext cx="3823335" cy="15445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24485">
              <a:spcBef>
                <a:spcPts val="270"/>
              </a:spcBef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Tracing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01520">
              <a:spcBef>
                <a:spcPts val="60"/>
              </a:spcBef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01520" marR="275590" algn="just">
              <a:lnSpc>
                <a:spcPts val="1030"/>
              </a:lnSpc>
              <a:spcBef>
                <a:spcPts val="844"/>
              </a:spcBef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Roy (M.N.) and Ghosh (Bipin). 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Ghosh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(Bipin) and Roy (M.N.).  Mathematics.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155314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5442458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5203" y="735839"/>
            <a:ext cx="2603185" cy="664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00"/>
              </a:spcBef>
            </a:pP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Index</a:t>
            </a:r>
            <a:r>
              <a:rPr sz="1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2700">
              <a:lnSpc>
                <a:spcPts val="1055"/>
              </a:lnSpc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(sought</a:t>
            </a:r>
            <a:r>
              <a:rPr sz="1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link)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01750"/>
            <a:r>
              <a:rPr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sz="12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4159"/>
              </p:ext>
            </p:extLst>
          </p:nvPr>
        </p:nvGraphicFramePr>
        <p:xfrm>
          <a:off x="3561090" y="1709616"/>
          <a:ext cx="4369181" cy="2711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800" marR="2984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HEMATICS.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115570">
                        <a:lnSpc>
                          <a:spcPct val="105600"/>
                        </a:lnSpc>
                      </a:pP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  Cla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Class and its</a:t>
                      </a:r>
                      <a:r>
                        <a:rPr sz="1200" spc="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Subdivisions,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Classified Part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catalogue under</a:t>
                      </a:r>
                      <a:r>
                        <a:rPr sz="12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489835" algn="l"/>
                        </a:tabLst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Number	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35560" y="4619441"/>
            <a:ext cx="166052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7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(Author)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61766"/>
              </p:ext>
            </p:extLst>
          </p:nvPr>
        </p:nvGraphicFramePr>
        <p:xfrm>
          <a:off x="3605977" y="5164386"/>
          <a:ext cx="3823334" cy="230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Y(M.N.) and GHOSH</a:t>
                      </a:r>
                      <a:r>
                        <a:rPr sz="12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(Bipin).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55"/>
                        </a:spcBef>
                        <a:tabLst>
                          <a:tab pos="2261235" algn="l"/>
                        </a:tabLst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Mathematics.	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sz="1200" spc="19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3428491" y="1047114"/>
            <a:ext cx="6350" cy="38100"/>
            <a:chOff x="913891" y="1047114"/>
            <a:chExt cx="6350" cy="38100"/>
          </a:xfrm>
        </p:grpSpPr>
        <p:sp>
          <p:nvSpPr>
            <p:cNvPr id="9" name="object 9"/>
            <p:cNvSpPr/>
            <p:nvPr/>
          </p:nvSpPr>
          <p:spPr>
            <a:xfrm>
              <a:off x="915669" y="10471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6939" y="10471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11848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49456" y="914400"/>
            <a:ext cx="268954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Book Index Entry (Joint</a:t>
            </a:r>
            <a:r>
              <a:rPr sz="1300" b="1" spc="-114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Author</a:t>
            </a:r>
            <a:r>
              <a:rPr sz="1100" b="1" dirty="0">
                <a:latin typeface="Times New Roman"/>
                <a:cs typeface="Times New Roman"/>
              </a:rPr>
              <a:t>)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974349"/>
              </p:ext>
            </p:extLst>
          </p:nvPr>
        </p:nvGraphicFramePr>
        <p:xfrm>
          <a:off x="3763326" y="1523999"/>
          <a:ext cx="4847274" cy="3094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SH(Bipin)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ROY(M.N.).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7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Mathematics.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0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694598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24221" y="4142867"/>
            <a:ext cx="156845" cy="156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1200" y="755650"/>
            <a:ext cx="6934200" cy="1268937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639445" algn="ctr">
              <a:lnSpc>
                <a:spcPts val="1610"/>
              </a:lnSpc>
              <a:spcBef>
                <a:spcPts val="21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algn="ctr">
              <a:spcBef>
                <a:spcPts val="5"/>
              </a:spcBef>
            </a:pPr>
            <a:r>
              <a:rPr sz="1600" b="1" dirty="0">
                <a:latin typeface="Times New Roman"/>
                <a:cs typeface="Times New Roman"/>
              </a:rPr>
              <a:t>SELE</a:t>
            </a:r>
            <a:r>
              <a:rPr lang="en-US" sz="1600" b="1" dirty="0">
                <a:latin typeface="Times New Roman"/>
                <a:cs typeface="Times New Roman"/>
              </a:rPr>
              <a:t>C</a:t>
            </a:r>
            <a:r>
              <a:rPr sz="1600" b="1" dirty="0">
                <a:latin typeface="Times New Roman"/>
                <a:cs typeface="Times New Roman"/>
              </a:rPr>
              <a:t>TON </a:t>
            </a:r>
            <a:r>
              <a:rPr sz="1600" b="1" spc="-5" dirty="0">
                <a:latin typeface="Times New Roman"/>
                <a:cs typeface="Times New Roman"/>
              </a:rPr>
              <a:t>CARD OF </a:t>
            </a:r>
            <a:r>
              <a:rPr sz="1600" b="1" dirty="0">
                <a:latin typeface="Times New Roman"/>
                <a:cs typeface="Times New Roman"/>
              </a:rPr>
              <a:t>MAIN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ENTRY</a:t>
            </a:r>
            <a:endParaRPr sz="1600" dirty="0">
              <a:latin typeface="Times New Roman"/>
              <a:cs typeface="Times New Roman"/>
            </a:endParaRPr>
          </a:p>
          <a:p>
            <a:pPr marL="16510" algn="ctr">
              <a:spcBef>
                <a:spcPts val="380"/>
              </a:spcBef>
            </a:pPr>
            <a:r>
              <a:rPr sz="1600" b="1" spc="-5" dirty="0">
                <a:latin typeface="Times New Roman"/>
                <a:cs typeface="Times New Roman"/>
              </a:rPr>
              <a:t>According </a:t>
            </a:r>
            <a:r>
              <a:rPr sz="1600" b="1" dirty="0">
                <a:latin typeface="Times New Roman"/>
                <a:cs typeface="Times New Roman"/>
              </a:rPr>
              <a:t>to </a:t>
            </a:r>
            <a:r>
              <a:rPr sz="1600" b="1" spc="-5" dirty="0">
                <a:latin typeface="Times New Roman"/>
                <a:cs typeface="Times New Roman"/>
              </a:rPr>
              <a:t>CCC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3810" algn="ctr"/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Main Entry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Card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35922"/>
              </p:ext>
            </p:extLst>
          </p:nvPr>
        </p:nvGraphicFramePr>
        <p:xfrm>
          <a:off x="3276600" y="2291332"/>
          <a:ext cx="5257800" cy="2380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</a:t>
                      </a: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ding Section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7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 Section</a:t>
                      </a:r>
                      <a:r>
                        <a:rPr sz="1200" spc="1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6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Section</a:t>
                      </a:r>
                      <a:r>
                        <a:rPr sz="12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8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 Section</a:t>
                      </a:r>
                      <a:r>
                        <a:rPr sz="1200" spc="1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3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3937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ession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8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775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775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654423" y="4889372"/>
            <a:ext cx="1663064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(Front Portion </a:t>
            </a:r>
            <a:r>
              <a:rPr sz="1100" b="1" spc="-10" dirty="0">
                <a:latin typeface="Times New Roman"/>
                <a:cs typeface="Times New Roman"/>
              </a:rPr>
              <a:t>of </a:t>
            </a:r>
            <a:r>
              <a:rPr sz="1100" b="1" spc="-5" dirty="0">
                <a:latin typeface="Times New Roman"/>
                <a:cs typeface="Times New Roman"/>
              </a:rPr>
              <a:t>the</a:t>
            </a:r>
            <a:r>
              <a:rPr sz="1100" b="1" spc="-6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Card)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84133"/>
              </p:ext>
            </p:extLst>
          </p:nvPr>
        </p:nvGraphicFramePr>
        <p:xfrm>
          <a:off x="3276600" y="5179315"/>
          <a:ext cx="5257801" cy="2669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352">
                <a:tc>
                  <a:txBody>
                    <a:bodyPr/>
                    <a:lstStyle/>
                    <a:p>
                      <a:pPr marR="850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04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84455" marR="39370">
                        <a:lnSpc>
                          <a:spcPts val="1045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145"/>
                        </a:lnSpc>
                        <a:tabLst>
                          <a:tab pos="764540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900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Number +Collection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Number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933">
                <a:tc>
                  <a:txBody>
                    <a:bodyPr/>
                    <a:lstStyle/>
                    <a:p>
                      <a:pPr marR="850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ct val="105600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  Num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83820">
                        <a:lnSpc>
                          <a:spcPct val="1056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SURNAME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(Forename)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(Date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birth-Date</a:t>
                      </a:r>
                      <a:r>
                        <a:rPr sz="1200" spc="-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 the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Death).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54940">
                        <a:lnSpc>
                          <a:spcPct val="1333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title: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title. ED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. Ed.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-.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Tr. by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-  (Name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series.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Ed.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-.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Series</a:t>
                      </a: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Number).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180" marR="2320925" indent="-50800">
                        <a:lnSpc>
                          <a:spcPct val="105600"/>
                        </a:lnSpc>
                      </a:pP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429000" y="127381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297878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35196" y="773938"/>
            <a:ext cx="1894203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Book Index Entry</a:t>
            </a:r>
            <a:r>
              <a:rPr sz="1300" b="1" spc="-8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(Title</a:t>
            </a:r>
            <a:r>
              <a:rPr sz="1100" b="1" spc="-5" dirty="0">
                <a:latin typeface="Times New Roman"/>
                <a:cs typeface="Times New Roman"/>
              </a:rPr>
              <a:t>)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89156"/>
              </p:ext>
            </p:extLst>
          </p:nvPr>
        </p:nvGraphicFramePr>
        <p:xfrm>
          <a:off x="3383279" y="1447800"/>
          <a:ext cx="4648200" cy="2868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8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HEMATICS: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sz="13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aspects.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 and</a:t>
                      </a:r>
                      <a:r>
                        <a:rPr sz="13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Ghosh.</a:t>
                      </a: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sz="1300" spc="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85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3428491" y="812800"/>
            <a:ext cx="6350" cy="38100"/>
            <a:chOff x="913891" y="812800"/>
            <a:chExt cx="6350" cy="38100"/>
          </a:xfrm>
        </p:grpSpPr>
        <p:sp>
          <p:nvSpPr>
            <p:cNvPr id="6" name="object 6"/>
            <p:cNvSpPr/>
            <p:nvPr/>
          </p:nvSpPr>
          <p:spPr>
            <a:xfrm>
              <a:off x="91566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693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1" y="1015340"/>
            <a:ext cx="5562600" cy="478996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algn="ctr">
              <a:spcBef>
                <a:spcPts val="480"/>
              </a:spcBef>
            </a:pPr>
            <a:r>
              <a:rPr sz="3500" b="1" spc="-5" dirty="0">
                <a:latin typeface="Times New Roman"/>
                <a:cs typeface="Times New Roman"/>
              </a:rPr>
              <a:t>Title </a:t>
            </a:r>
            <a:r>
              <a:rPr sz="3500" b="1" dirty="0">
                <a:latin typeface="Times New Roman"/>
                <a:cs typeface="Times New Roman"/>
              </a:rPr>
              <a:t>2</a:t>
            </a:r>
            <a:endParaRPr sz="3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dirty="0">
                <a:latin typeface="Times New Roman"/>
                <a:cs typeface="Times New Roman"/>
              </a:rPr>
              <a:t>Education in </a:t>
            </a:r>
            <a:r>
              <a:rPr sz="3500" b="1" spc="-5" dirty="0">
                <a:latin typeface="Times New Roman"/>
                <a:cs typeface="Times New Roman"/>
              </a:rPr>
              <a:t>India</a:t>
            </a:r>
            <a:endParaRPr lang="en-US" sz="3500" b="1" spc="-5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spc="-5" dirty="0">
                <a:latin typeface="Times New Roman"/>
                <a:cs typeface="Times New Roman"/>
              </a:rPr>
              <a:t>by </a:t>
            </a:r>
            <a:endParaRPr lang="en-US" sz="3500" b="1" spc="-5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dirty="0" err="1">
                <a:latin typeface="Times New Roman"/>
                <a:cs typeface="Times New Roman"/>
              </a:rPr>
              <a:t>Jatin</a:t>
            </a:r>
            <a:r>
              <a:rPr sz="3500" b="1" dirty="0">
                <a:latin typeface="Times New Roman"/>
                <a:cs typeface="Times New Roman"/>
              </a:rPr>
              <a:t> </a:t>
            </a:r>
            <a:r>
              <a:rPr sz="3500" b="1" spc="-10" dirty="0">
                <a:latin typeface="Times New Roman"/>
                <a:cs typeface="Times New Roman"/>
              </a:rPr>
              <a:t>Rai </a:t>
            </a:r>
            <a:r>
              <a:rPr sz="3500" b="1" dirty="0">
                <a:latin typeface="Times New Roman"/>
                <a:cs typeface="Times New Roman"/>
              </a:rPr>
              <a:t>and </a:t>
            </a:r>
            <a:r>
              <a:rPr sz="3500" b="1" spc="-5" dirty="0">
                <a:latin typeface="Times New Roman"/>
                <a:cs typeface="Times New Roman"/>
              </a:rPr>
              <a:t>Siddharth </a:t>
            </a:r>
            <a:r>
              <a:rPr sz="3500" b="1" dirty="0">
                <a:latin typeface="Times New Roman"/>
                <a:cs typeface="Times New Roman"/>
              </a:rPr>
              <a:t>Mishra</a:t>
            </a:r>
            <a:endParaRPr lang="en-US" sz="3500" b="1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dirty="0">
                <a:latin typeface="Times New Roman"/>
                <a:cs typeface="Times New Roman"/>
              </a:rPr>
              <a:t>Golden  </a:t>
            </a:r>
            <a:r>
              <a:rPr sz="3500" b="1" spc="-5" dirty="0">
                <a:latin typeface="Times New Roman"/>
                <a:cs typeface="Times New Roman"/>
              </a:rPr>
              <a:t>Publishers </a:t>
            </a:r>
            <a:endParaRPr lang="en-US" sz="3500" b="1" spc="-5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spc="-5" dirty="0">
                <a:latin typeface="Times New Roman"/>
                <a:cs typeface="Times New Roman"/>
              </a:rPr>
              <a:t>New Delhi </a:t>
            </a:r>
            <a:r>
              <a:rPr sz="3500" b="1" spc="20" dirty="0">
                <a:latin typeface="Times New Roman"/>
                <a:cs typeface="Times New Roman"/>
              </a:rPr>
              <a:t> </a:t>
            </a:r>
            <a:endParaRPr lang="en-US" sz="3500" b="1" spc="2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5500"/>
              </a:lnSpc>
              <a:spcBef>
                <a:spcPts val="315"/>
              </a:spcBef>
            </a:pPr>
            <a:r>
              <a:rPr sz="3500" b="1" spc="-5" dirty="0">
                <a:latin typeface="Times New Roman"/>
                <a:cs typeface="Times New Roman"/>
              </a:rPr>
              <a:t>2014</a:t>
            </a:r>
            <a:endParaRPr sz="35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6400800"/>
            <a:ext cx="1295400" cy="89505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spcBef>
                <a:spcPts val="480"/>
              </a:spcBef>
            </a:pPr>
            <a:r>
              <a:rPr sz="1300" b="1" dirty="0">
                <a:latin typeface="Times New Roman"/>
                <a:cs typeface="Times New Roman"/>
              </a:rPr>
              <a:t>Call </a:t>
            </a:r>
            <a:r>
              <a:rPr sz="1300" b="1" spc="-5" dirty="0">
                <a:latin typeface="Times New Roman"/>
                <a:cs typeface="Times New Roman"/>
              </a:rPr>
              <a:t>no.- </a:t>
            </a:r>
            <a:r>
              <a:rPr sz="1300" b="1" dirty="0">
                <a:latin typeface="Times New Roman"/>
                <a:cs typeface="Times New Roman"/>
              </a:rPr>
              <a:t>T. 44 </a:t>
            </a:r>
            <a:r>
              <a:rPr sz="1300" b="1" spc="-10" dirty="0">
                <a:latin typeface="Times New Roman"/>
                <a:cs typeface="Times New Roman"/>
              </a:rPr>
              <a:t>'P</a:t>
            </a:r>
            <a:r>
              <a:rPr sz="1300" b="1" spc="-7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14</a:t>
            </a:r>
          </a:p>
          <a:p>
            <a:pPr marL="12700" marR="340360">
              <a:lnSpc>
                <a:spcPts val="1710"/>
              </a:lnSpc>
              <a:spcBef>
                <a:spcPts val="120"/>
              </a:spcBef>
            </a:pPr>
            <a:r>
              <a:rPr sz="1300" b="1" spc="-5" dirty="0">
                <a:latin typeface="Times New Roman"/>
                <a:cs typeface="Times New Roman"/>
              </a:rPr>
              <a:t>Acc </a:t>
            </a:r>
            <a:r>
              <a:rPr sz="1300" b="1" dirty="0">
                <a:latin typeface="Times New Roman"/>
                <a:cs typeface="Times New Roman"/>
              </a:rPr>
              <a:t>no.-</a:t>
            </a:r>
            <a:r>
              <a:rPr sz="1300" b="1" spc="-9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2386  </a:t>
            </a:r>
            <a:r>
              <a:rPr sz="1300" b="1" spc="-5" dirty="0">
                <a:latin typeface="Times New Roman"/>
                <a:cs typeface="Times New Roman"/>
              </a:rPr>
              <a:t>Page:</a:t>
            </a:r>
            <a:r>
              <a:rPr sz="1300" b="1" spc="-2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vi+520</a:t>
            </a:r>
            <a:endParaRPr sz="1300" b="1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9980" y="7086600"/>
            <a:ext cx="1295400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300" spc="-5" dirty="0">
                <a:latin typeface="Times New Roman"/>
                <a:cs typeface="Times New Roman"/>
              </a:rPr>
              <a:t>Size </a:t>
            </a:r>
            <a:r>
              <a:rPr sz="1300" dirty="0">
                <a:latin typeface="Times New Roman"/>
                <a:cs typeface="Times New Roman"/>
              </a:rPr>
              <a:t>- 26 x 24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675888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6163817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5204" y="735839"/>
            <a:ext cx="2205990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00"/>
              </a:spcBef>
            </a:pP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Index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04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-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Sought</a:t>
            </a:r>
            <a:r>
              <a:rPr sz="11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link)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040"/>
              </a:lnSpc>
            </a:pP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False</a:t>
            </a:r>
            <a:r>
              <a:rPr sz="11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030"/>
              </a:lnSpc>
            </a:pP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T.4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Asia,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(Unsought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link)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055"/>
              </a:lnSpc>
            </a:pP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T.44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India, Education (Sought</a:t>
            </a:r>
            <a:r>
              <a:rPr sz="11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link)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R="5080" algn="r"/>
            <a:r>
              <a:rPr sz="1100" b="1" dirty="0">
                <a:latin typeface="Times New Roman"/>
                <a:cs typeface="Times New Roman"/>
              </a:rPr>
              <a:t>Main</a:t>
            </a:r>
            <a:r>
              <a:rPr sz="1100" b="1" spc="-8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Entry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542342"/>
              </p:ext>
            </p:extLst>
          </p:nvPr>
        </p:nvGraphicFramePr>
        <p:xfrm>
          <a:off x="3382232" y="2051050"/>
          <a:ext cx="5210438" cy="2558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304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T.4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sz="12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56590" indent="48260">
                        <a:lnSpc>
                          <a:spcPct val="133300"/>
                        </a:lnSpc>
                        <a:spcBef>
                          <a:spcPts val="45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(Jatin) and MISHRA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(Siddharth). 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636009" y="4133493"/>
            <a:ext cx="3825240" cy="12700"/>
          </a:xfrm>
          <a:custGeom>
            <a:avLst/>
            <a:gdLst/>
            <a:ahLst/>
            <a:cxnLst/>
            <a:rect l="l" t="t" r="r" b="b"/>
            <a:pathLst>
              <a:path w="3825240" h="12700">
                <a:moveTo>
                  <a:pt x="1365758" y="0"/>
                </a:moveTo>
                <a:lnTo>
                  <a:pt x="0" y="0"/>
                </a:lnTo>
                <a:lnTo>
                  <a:pt x="0" y="12179"/>
                </a:lnTo>
                <a:lnTo>
                  <a:pt x="1365758" y="12179"/>
                </a:lnTo>
                <a:lnTo>
                  <a:pt x="1365758" y="0"/>
                </a:lnTo>
                <a:close/>
              </a:path>
              <a:path w="3825240" h="12700">
                <a:moveTo>
                  <a:pt x="3824681" y="0"/>
                </a:moveTo>
                <a:lnTo>
                  <a:pt x="1378026" y="0"/>
                </a:lnTo>
                <a:lnTo>
                  <a:pt x="1365834" y="0"/>
                </a:lnTo>
                <a:lnTo>
                  <a:pt x="1365834" y="12179"/>
                </a:lnTo>
                <a:lnTo>
                  <a:pt x="1378026" y="12179"/>
                </a:lnTo>
                <a:lnTo>
                  <a:pt x="3824681" y="12179"/>
                </a:lnTo>
                <a:lnTo>
                  <a:pt x="38246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83207"/>
              </p:ext>
            </p:extLst>
          </p:nvPr>
        </p:nvGraphicFramePr>
        <p:xfrm>
          <a:off x="4244836" y="5705389"/>
          <a:ext cx="3582924" cy="1713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>
                        <a:lnSpc>
                          <a:spcPts val="106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Tracing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3255">
                        <a:lnSpc>
                          <a:spcPts val="106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India, Education.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ts val="106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(Jatin)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Mishra (Siddharth).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Mishra (Siddharth) and Rai</a:t>
                      </a:r>
                      <a:r>
                        <a:rPr sz="12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(Jatin).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ts val="99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4111625" y="5384956"/>
            <a:ext cx="3849370" cy="2433320"/>
            <a:chOff x="1187500" y="4187317"/>
            <a:chExt cx="3849370" cy="2433320"/>
          </a:xfrm>
        </p:grpSpPr>
        <p:sp>
          <p:nvSpPr>
            <p:cNvPr id="9" name="object 9"/>
            <p:cNvSpPr/>
            <p:nvPr/>
          </p:nvSpPr>
          <p:spPr>
            <a:xfrm>
              <a:off x="1187488" y="4187329"/>
              <a:ext cx="3849370" cy="2353945"/>
            </a:xfrm>
            <a:custGeom>
              <a:avLst/>
              <a:gdLst/>
              <a:ahLst/>
              <a:cxnLst/>
              <a:rect l="l" t="t" r="r" b="b"/>
              <a:pathLst>
                <a:path w="3849370" h="2353945">
                  <a:moveTo>
                    <a:pt x="3849065" y="0"/>
                  </a:moveTo>
                  <a:lnTo>
                    <a:pt x="3836886" y="0"/>
                  </a:lnTo>
                  <a:lnTo>
                    <a:pt x="3836886" y="2341245"/>
                  </a:lnTo>
                  <a:lnTo>
                    <a:pt x="1381086" y="2341245"/>
                  </a:lnTo>
                  <a:lnTo>
                    <a:pt x="1377962" y="2341245"/>
                  </a:lnTo>
                  <a:lnTo>
                    <a:pt x="1368894" y="2341245"/>
                  </a:lnTo>
                  <a:lnTo>
                    <a:pt x="12204" y="2341245"/>
                  </a:lnTo>
                  <a:lnTo>
                    <a:pt x="12204" y="0"/>
                  </a:lnTo>
                  <a:lnTo>
                    <a:pt x="0" y="0"/>
                  </a:lnTo>
                  <a:lnTo>
                    <a:pt x="0" y="2353437"/>
                  </a:lnTo>
                  <a:lnTo>
                    <a:pt x="12204" y="2353437"/>
                  </a:lnTo>
                  <a:lnTo>
                    <a:pt x="1368894" y="2353424"/>
                  </a:lnTo>
                  <a:lnTo>
                    <a:pt x="1377962" y="2353424"/>
                  </a:lnTo>
                  <a:lnTo>
                    <a:pt x="1381086" y="2353424"/>
                  </a:lnTo>
                  <a:lnTo>
                    <a:pt x="3836886" y="2353424"/>
                  </a:lnTo>
                  <a:lnTo>
                    <a:pt x="3849065" y="2353437"/>
                  </a:lnTo>
                  <a:lnTo>
                    <a:pt x="38490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27295" y="658241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45939" y="6582410"/>
              <a:ext cx="680085" cy="38100"/>
            </a:xfrm>
            <a:custGeom>
              <a:avLst/>
              <a:gdLst/>
              <a:ahLst/>
              <a:cxnLst/>
              <a:rect l="l" t="t" r="r" b="b"/>
              <a:pathLst>
                <a:path w="680085" h="38100">
                  <a:moveTo>
                    <a:pt x="680085" y="0"/>
                  </a:moveTo>
                  <a:lnTo>
                    <a:pt x="680085" y="38100"/>
                  </a:lnTo>
                </a:path>
                <a:path w="680085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428491" y="1441450"/>
            <a:ext cx="6350" cy="38100"/>
            <a:chOff x="913891" y="1441450"/>
            <a:chExt cx="6350" cy="38100"/>
          </a:xfrm>
        </p:grpSpPr>
        <p:sp>
          <p:nvSpPr>
            <p:cNvPr id="13" name="object 13"/>
            <p:cNvSpPr/>
            <p:nvPr/>
          </p:nvSpPr>
          <p:spPr>
            <a:xfrm>
              <a:off x="915669" y="144145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6939" y="144145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4111625" y="144145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2954020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5293867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2459" y="894335"/>
            <a:ext cx="10902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08019" y="1202309"/>
          <a:ext cx="3869054" cy="211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400" marR="2540">
                        <a:lnSpc>
                          <a:spcPts val="1025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INDI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ts val="1025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A, EDUCATION.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56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see  Num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20955" indent="7620">
                        <a:lnSpc>
                          <a:spcPct val="105600"/>
                        </a:lnSpc>
                        <a:spcBef>
                          <a:spcPts val="244"/>
                        </a:spcBef>
                        <a:tabLst>
                          <a:tab pos="236918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Class  ber	T.44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942459" y="3302634"/>
            <a:ext cx="109029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08019" y="3634995"/>
          <a:ext cx="3869054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ts val="910"/>
                        </a:lnSpc>
                        <a:spcBef>
                          <a:spcPts val="66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EDU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ts val="910"/>
                        </a:lnSpc>
                        <a:spcBef>
                          <a:spcPts val="66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CATION.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marR="51435">
                        <a:lnSpc>
                          <a:spcPct val="1056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  Cla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92710" indent="48895">
                        <a:lnSpc>
                          <a:spcPct val="105600"/>
                        </a:lnSpc>
                        <a:spcBef>
                          <a:spcPts val="37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48094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Number.	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12864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583374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57471" y="1055878"/>
            <a:ext cx="16605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7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(Author)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08019" y="1376934"/>
          <a:ext cx="3878577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RA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(Jatin) and MISHRA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(Siddharth).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India.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84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T.44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88307" y="3757040"/>
            <a:ext cx="199771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 </a:t>
            </a:r>
            <a:r>
              <a:rPr sz="1100" b="1" spc="-5" dirty="0">
                <a:latin typeface="Times New Roman"/>
                <a:cs typeface="Times New Roman"/>
              </a:rPr>
              <a:t>(Joint</a:t>
            </a:r>
            <a:r>
              <a:rPr sz="1100" b="1" spc="-9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Author)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08020" y="4082035"/>
          <a:ext cx="3833494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HRA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(Siddharth)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RAI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(Jatin).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India.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T.44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3428491" y="812800"/>
            <a:ext cx="6350" cy="38100"/>
            <a:chOff x="913891" y="812800"/>
            <a:chExt cx="6350" cy="38100"/>
          </a:xfrm>
        </p:grpSpPr>
        <p:sp>
          <p:nvSpPr>
            <p:cNvPr id="9" name="object 9"/>
            <p:cNvSpPr/>
            <p:nvPr/>
          </p:nvSpPr>
          <p:spPr>
            <a:xfrm>
              <a:off x="91566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693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111625" y="81280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3168650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35196" y="1083311"/>
            <a:ext cx="15043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8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(Title)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08019" y="1416939"/>
          <a:ext cx="3869689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CATION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 india.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Rai and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Mishra.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T.44 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7537577" y="932814"/>
            <a:ext cx="6350" cy="38100"/>
            <a:chOff x="5022977" y="932814"/>
            <a:chExt cx="6350" cy="38100"/>
          </a:xfrm>
        </p:grpSpPr>
        <p:sp>
          <p:nvSpPr>
            <p:cNvPr id="6" name="object 6"/>
            <p:cNvSpPr/>
            <p:nvPr/>
          </p:nvSpPr>
          <p:spPr>
            <a:xfrm>
              <a:off x="502729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2602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6604" y="897381"/>
            <a:ext cx="4142740" cy="3557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0770"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THREE </a:t>
            </a:r>
            <a:r>
              <a:rPr sz="1200" spc="-5" dirty="0">
                <a:latin typeface="Times New Roman"/>
                <a:cs typeface="Times New Roman"/>
              </a:rPr>
              <a:t>OR MORE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AUTHORS</a:t>
            </a:r>
            <a:endParaRPr sz="12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318135">
              <a:lnSpc>
                <a:spcPct val="100899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Classified Cataloguing </a:t>
            </a:r>
            <a:r>
              <a:rPr sz="1100" dirty="0">
                <a:latin typeface="Times New Roman"/>
                <a:cs typeface="Times New Roman"/>
              </a:rPr>
              <a:t>Code </a:t>
            </a:r>
            <a:r>
              <a:rPr sz="1100" spc="-5" dirty="0">
                <a:latin typeface="Times New Roman"/>
                <a:cs typeface="Times New Roman"/>
              </a:rPr>
              <a:t>Rule </a:t>
            </a:r>
            <a:r>
              <a:rPr sz="1100" dirty="0">
                <a:latin typeface="Times New Roman"/>
                <a:cs typeface="Times New Roman"/>
              </a:rPr>
              <a:t>(Ch. MD) </a:t>
            </a:r>
            <a:r>
              <a:rPr sz="1100" spc="-5" dirty="0">
                <a:latin typeface="Times New Roman"/>
                <a:cs typeface="Times New Roman"/>
              </a:rPr>
              <a:t>have </a:t>
            </a:r>
            <a:r>
              <a:rPr sz="1100" dirty="0">
                <a:latin typeface="Times New Roman"/>
                <a:cs typeface="Times New Roman"/>
              </a:rPr>
              <a:t>provision </a:t>
            </a:r>
            <a:r>
              <a:rPr sz="1100" spc="-5" dirty="0">
                <a:latin typeface="Times New Roman"/>
                <a:cs typeface="Times New Roman"/>
              </a:rPr>
              <a:t>for  three and more personal author which state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that:</a:t>
            </a:r>
            <a:endParaRPr sz="1100">
              <a:latin typeface="Times New Roman"/>
              <a:cs typeface="Times New Roman"/>
            </a:endParaRPr>
          </a:p>
          <a:p>
            <a:pPr marL="241300" marR="30480" indent="-228600">
              <a:lnSpc>
                <a:spcPct val="101800"/>
              </a:lnSpc>
              <a:spcBef>
                <a:spcPts val="70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name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the first author alone </a:t>
            </a:r>
            <a:r>
              <a:rPr sz="1100" dirty="0">
                <a:latin typeface="Times New Roman"/>
                <a:cs typeface="Times New Roman"/>
              </a:rPr>
              <a:t>to be used as the </a:t>
            </a:r>
            <a:r>
              <a:rPr sz="1100" spc="-5" dirty="0">
                <a:latin typeface="Times New Roman"/>
                <a:cs typeface="Times New Roman"/>
              </a:rPr>
              <a:t>heading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after 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first name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others is </a:t>
            </a:r>
            <a:r>
              <a:rPr sz="1100" dirty="0">
                <a:latin typeface="Times New Roman"/>
                <a:cs typeface="Times New Roman"/>
              </a:rPr>
              <a:t>to be </a:t>
            </a:r>
            <a:r>
              <a:rPr sz="1100" spc="-5" dirty="0">
                <a:latin typeface="Times New Roman"/>
                <a:cs typeface="Times New Roman"/>
              </a:rPr>
              <a:t>followed </a:t>
            </a:r>
            <a:r>
              <a:rPr sz="1100" dirty="0">
                <a:latin typeface="Times New Roman"/>
                <a:cs typeface="Times New Roman"/>
              </a:rPr>
              <a:t>in the </a:t>
            </a:r>
            <a:r>
              <a:rPr sz="1100" spc="-5" dirty="0">
                <a:latin typeface="Times New Roman"/>
                <a:cs typeface="Times New Roman"/>
              </a:rPr>
              <a:t>main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entry.</a:t>
            </a:r>
            <a:endParaRPr sz="1100">
              <a:latin typeface="Times New Roman"/>
              <a:cs typeface="Times New Roman"/>
            </a:endParaRPr>
          </a:p>
          <a:p>
            <a:pPr marL="241300" marR="311150" indent="-228600">
              <a:lnSpc>
                <a:spcPct val="102000"/>
              </a:lnSpc>
              <a:spcBef>
                <a:spcPts val="40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100" dirty="0">
                <a:latin typeface="Times New Roman"/>
                <a:cs typeface="Times New Roman"/>
              </a:rPr>
              <a:t>The book </a:t>
            </a:r>
            <a:r>
              <a:rPr sz="1100" spc="-5" dirty="0">
                <a:latin typeface="Times New Roman"/>
                <a:cs typeface="Times New Roman"/>
              </a:rPr>
              <a:t>index entry shall </a:t>
            </a:r>
            <a:r>
              <a:rPr sz="1100" dirty="0">
                <a:latin typeface="Times New Roman"/>
                <a:cs typeface="Times New Roman"/>
              </a:rPr>
              <a:t>be </a:t>
            </a:r>
            <a:r>
              <a:rPr sz="1100" spc="-5" dirty="0">
                <a:latin typeface="Times New Roman"/>
                <a:cs typeface="Times New Roman"/>
              </a:rPr>
              <a:t>rendered under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heading </a:t>
            </a:r>
            <a:r>
              <a:rPr sz="1100" dirty="0">
                <a:latin typeface="Times New Roman"/>
                <a:cs typeface="Times New Roman"/>
              </a:rPr>
              <a:t>of the  </a:t>
            </a:r>
            <a:r>
              <a:rPr sz="1100" spc="-5" dirty="0">
                <a:latin typeface="Times New Roman"/>
                <a:cs typeface="Times New Roman"/>
              </a:rPr>
              <a:t>main entry.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spcBef>
                <a:spcPts val="400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100" spc="-5" dirty="0">
                <a:latin typeface="Times New Roman"/>
                <a:cs typeface="Times New Roman"/>
              </a:rPr>
              <a:t>No </a:t>
            </a:r>
            <a:r>
              <a:rPr sz="1100" dirty="0">
                <a:latin typeface="Times New Roman"/>
                <a:cs typeface="Times New Roman"/>
              </a:rPr>
              <a:t>book index </a:t>
            </a:r>
            <a:r>
              <a:rPr sz="1100" spc="-5" dirty="0">
                <a:latin typeface="Times New Roman"/>
                <a:cs typeface="Times New Roman"/>
              </a:rPr>
              <a:t>entry shall </a:t>
            </a:r>
            <a:r>
              <a:rPr sz="1100" spc="-10" dirty="0">
                <a:latin typeface="Times New Roman"/>
                <a:cs typeface="Times New Roman"/>
              </a:rPr>
              <a:t>be </a:t>
            </a:r>
            <a:r>
              <a:rPr sz="1100" spc="-5" dirty="0">
                <a:latin typeface="Times New Roman"/>
                <a:cs typeface="Times New Roman"/>
              </a:rPr>
              <a:t>rendered under </a:t>
            </a:r>
            <a:r>
              <a:rPr sz="1100" dirty="0">
                <a:latin typeface="Times New Roman"/>
                <a:cs typeface="Times New Roman"/>
              </a:rPr>
              <a:t>second or </a:t>
            </a:r>
            <a:r>
              <a:rPr sz="1100" spc="-5" dirty="0">
                <a:latin typeface="Times New Roman"/>
                <a:cs typeface="Times New Roman"/>
              </a:rPr>
              <a:t>third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author.</a:t>
            </a:r>
            <a:endParaRPr sz="11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5200"/>
              </a:lnSpc>
              <a:spcBef>
                <a:spcPts val="350"/>
              </a:spcBef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rule </a:t>
            </a:r>
            <a:r>
              <a:rPr sz="1100" dirty="0">
                <a:latin typeface="Times New Roman"/>
                <a:cs typeface="Times New Roman"/>
              </a:rPr>
              <a:t>(Ch MD) </a:t>
            </a:r>
            <a:r>
              <a:rPr sz="1100" spc="-5" dirty="0">
                <a:latin typeface="Times New Roman"/>
                <a:cs typeface="Times New Roman"/>
              </a:rPr>
              <a:t>states that </a:t>
            </a:r>
            <a:r>
              <a:rPr sz="1100" dirty="0">
                <a:latin typeface="Times New Roman"/>
                <a:cs typeface="Times New Roman"/>
              </a:rPr>
              <a:t>in </a:t>
            </a:r>
            <a:r>
              <a:rPr sz="1100" spc="-5" dirty="0">
                <a:latin typeface="Times New Roman"/>
                <a:cs typeface="Times New Roman"/>
              </a:rPr>
              <a:t>case if the title page consist </a:t>
            </a:r>
            <a:r>
              <a:rPr sz="1100" spc="-10" dirty="0">
                <a:latin typeface="Times New Roman"/>
                <a:cs typeface="Times New Roman"/>
              </a:rPr>
              <a:t>with  </a:t>
            </a:r>
            <a:r>
              <a:rPr sz="1100" spc="-5" dirty="0">
                <a:latin typeface="Times New Roman"/>
                <a:cs typeface="Times New Roman"/>
              </a:rPr>
              <a:t>name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three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more joint </a:t>
            </a:r>
            <a:r>
              <a:rPr sz="1100" dirty="0">
                <a:latin typeface="Times New Roman"/>
                <a:cs typeface="Times New Roman"/>
              </a:rPr>
              <a:t>authors, </a:t>
            </a:r>
            <a:r>
              <a:rPr sz="1100" spc="-5" dirty="0">
                <a:latin typeface="Times New Roman"/>
                <a:cs typeface="Times New Roman"/>
              </a:rPr>
              <a:t>the first </a:t>
            </a:r>
            <a:r>
              <a:rPr sz="1100" dirty="0">
                <a:latin typeface="Times New Roman"/>
                <a:cs typeface="Times New Roman"/>
              </a:rPr>
              <a:t>author alone to </a:t>
            </a:r>
            <a:r>
              <a:rPr sz="1100" spc="-10" dirty="0">
                <a:latin typeface="Times New Roman"/>
                <a:cs typeface="Times New Roman"/>
              </a:rPr>
              <a:t>be </a:t>
            </a:r>
            <a:r>
              <a:rPr sz="1100" spc="-5" dirty="0">
                <a:latin typeface="Times New Roman"/>
                <a:cs typeface="Times New Roman"/>
              </a:rPr>
              <a:t>used </a:t>
            </a:r>
            <a:r>
              <a:rPr sz="1100" dirty="0">
                <a:latin typeface="Times New Roman"/>
                <a:cs typeface="Times New Roman"/>
              </a:rPr>
              <a:t>in  the heading of the </a:t>
            </a:r>
            <a:r>
              <a:rPr sz="1100" spc="-5" dirty="0">
                <a:latin typeface="Times New Roman"/>
                <a:cs typeface="Times New Roman"/>
              </a:rPr>
              <a:t>main entry </a:t>
            </a:r>
            <a:r>
              <a:rPr sz="1100" dirty="0">
                <a:latin typeface="Times New Roman"/>
                <a:cs typeface="Times New Roman"/>
              </a:rPr>
              <a:t>by adding the phrase </a:t>
            </a:r>
            <a:r>
              <a:rPr sz="1100" spc="-5" dirty="0">
                <a:latin typeface="Times New Roman"/>
                <a:cs typeface="Times New Roman"/>
              </a:rPr>
              <a:t>and </a:t>
            </a:r>
            <a:r>
              <a:rPr sz="1100" dirty="0">
                <a:latin typeface="Times New Roman"/>
                <a:cs typeface="Times New Roman"/>
              </a:rPr>
              <a:t>others. </a:t>
            </a:r>
            <a:r>
              <a:rPr sz="1100" spc="-5" dirty="0">
                <a:latin typeface="Times New Roman"/>
                <a:cs typeface="Times New Roman"/>
              </a:rPr>
              <a:t>No </a:t>
            </a:r>
            <a:r>
              <a:rPr sz="1100" dirty="0">
                <a:latin typeface="Times New Roman"/>
                <a:cs typeface="Times New Roman"/>
              </a:rPr>
              <a:t>Book  </a:t>
            </a:r>
            <a:r>
              <a:rPr sz="1100" spc="-5" dirty="0">
                <a:latin typeface="Times New Roman"/>
                <a:cs typeface="Times New Roman"/>
              </a:rPr>
              <a:t>Index </a:t>
            </a:r>
            <a:r>
              <a:rPr sz="1100" dirty="0">
                <a:latin typeface="Times New Roman"/>
                <a:cs typeface="Times New Roman"/>
              </a:rPr>
              <a:t>Entry for </a:t>
            </a:r>
            <a:r>
              <a:rPr sz="1100" spc="-5" dirty="0">
                <a:latin typeface="Times New Roman"/>
                <a:cs typeface="Times New Roman"/>
              </a:rPr>
              <a:t>other authors </a:t>
            </a:r>
            <a:r>
              <a:rPr sz="1100" spc="5" dirty="0">
                <a:latin typeface="Times New Roman"/>
                <a:cs typeface="Times New Roman"/>
              </a:rPr>
              <a:t>i.e. </a:t>
            </a:r>
            <a:r>
              <a:rPr sz="1100" spc="-5" dirty="0">
                <a:latin typeface="Times New Roman"/>
                <a:cs typeface="Times New Roman"/>
              </a:rPr>
              <a:t>other than the first </a:t>
            </a:r>
            <a:r>
              <a:rPr sz="1100" dirty="0">
                <a:latin typeface="Times New Roman"/>
                <a:cs typeface="Times New Roman"/>
              </a:rPr>
              <a:t>author </a:t>
            </a:r>
            <a:r>
              <a:rPr sz="1100" spc="-5" dirty="0">
                <a:latin typeface="Times New Roman"/>
                <a:cs typeface="Times New Roman"/>
              </a:rPr>
              <a:t>has </a:t>
            </a:r>
            <a:r>
              <a:rPr sz="1100" dirty="0">
                <a:latin typeface="Times New Roman"/>
                <a:cs typeface="Times New Roman"/>
              </a:rPr>
              <a:t>to be  prepared.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spcBef>
                <a:spcPts val="1019"/>
              </a:spcBef>
            </a:pPr>
            <a:r>
              <a:rPr sz="1100" b="1" spc="-5" dirty="0">
                <a:latin typeface="Times New Roman"/>
                <a:cs typeface="Times New Roman"/>
              </a:rPr>
              <a:t>Title:</a:t>
            </a:r>
            <a:r>
              <a:rPr sz="1100" b="1" dirty="0">
                <a:latin typeface="Times New Roman"/>
                <a:cs typeface="Times New Roman"/>
              </a:rPr>
              <a:t> 1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05500"/>
              </a:lnSpc>
              <a:spcBef>
                <a:spcPts val="325"/>
              </a:spcBef>
            </a:pPr>
            <a:r>
              <a:rPr sz="1100" b="1" spc="-5" dirty="0">
                <a:latin typeface="Times New Roman"/>
                <a:cs typeface="Times New Roman"/>
              </a:rPr>
              <a:t>UNEMPLOYMENT </a:t>
            </a:r>
            <a:r>
              <a:rPr sz="1100" b="1" dirty="0">
                <a:latin typeface="Times New Roman"/>
                <a:cs typeface="Times New Roman"/>
              </a:rPr>
              <a:t>IN </a:t>
            </a:r>
            <a:r>
              <a:rPr sz="1100" b="1" spc="-5" dirty="0">
                <a:latin typeface="Times New Roman"/>
                <a:cs typeface="Times New Roman"/>
              </a:rPr>
              <a:t>INDIA </a:t>
            </a:r>
            <a:r>
              <a:rPr sz="1100" b="1" dirty="0">
                <a:latin typeface="Times New Roman"/>
                <a:cs typeface="Times New Roman"/>
              </a:rPr>
              <a:t>/by Aman </a:t>
            </a:r>
            <a:r>
              <a:rPr sz="1100" b="1" spc="-5" dirty="0">
                <a:latin typeface="Times New Roman"/>
                <a:cs typeface="Times New Roman"/>
              </a:rPr>
              <a:t>Verma, </a:t>
            </a:r>
            <a:r>
              <a:rPr sz="1100" b="1" dirty="0">
                <a:latin typeface="Times New Roman"/>
                <a:cs typeface="Times New Roman"/>
              </a:rPr>
              <a:t>Karan </a:t>
            </a:r>
            <a:r>
              <a:rPr sz="1100" b="1" spc="-5" dirty="0">
                <a:latin typeface="Times New Roman"/>
                <a:cs typeface="Times New Roman"/>
              </a:rPr>
              <a:t>Patel </a:t>
            </a:r>
            <a:r>
              <a:rPr sz="1100" b="1" dirty="0">
                <a:latin typeface="Times New Roman"/>
                <a:cs typeface="Times New Roman"/>
              </a:rPr>
              <a:t>and  </a:t>
            </a:r>
            <a:r>
              <a:rPr sz="1100" b="1" spc="-5" dirty="0">
                <a:latin typeface="Times New Roman"/>
                <a:cs typeface="Times New Roman"/>
              </a:rPr>
              <a:t>Ravi Sharma/Indian Press/New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Delhi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6605" y="4436693"/>
            <a:ext cx="1368425" cy="44830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spcBef>
                <a:spcPts val="465"/>
              </a:spcBef>
            </a:pPr>
            <a:r>
              <a:rPr sz="1050" dirty="0">
                <a:latin typeface="Times New Roman"/>
                <a:cs typeface="Times New Roman"/>
              </a:rPr>
              <a:t>Call no.- Y: 433. 44</a:t>
            </a:r>
            <a:r>
              <a:rPr sz="1050" spc="1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P12</a:t>
            </a:r>
            <a:endParaRPr sz="1050">
              <a:latin typeface="Times New Roman"/>
              <a:cs typeface="Times New Roman"/>
            </a:endParaRPr>
          </a:p>
          <a:p>
            <a:pPr marL="12700">
              <a:spcBef>
                <a:spcPts val="380"/>
              </a:spcBef>
            </a:pPr>
            <a:r>
              <a:rPr sz="1100" spc="-5" dirty="0">
                <a:latin typeface="Times New Roman"/>
                <a:cs typeface="Times New Roman"/>
              </a:rPr>
              <a:t>Page: </a:t>
            </a:r>
            <a:r>
              <a:rPr sz="1100" dirty="0">
                <a:latin typeface="Times New Roman"/>
                <a:cs typeface="Times New Roman"/>
              </a:rPr>
              <a:t>xi, </a:t>
            </a:r>
            <a:r>
              <a:rPr sz="1100" spc="-5" dirty="0">
                <a:latin typeface="Times New Roman"/>
                <a:cs typeface="Times New Roman"/>
              </a:rPr>
              <a:t>234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60390" y="4410158"/>
            <a:ext cx="751205" cy="48133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spcBef>
                <a:spcPts val="610"/>
              </a:spcBef>
            </a:pPr>
            <a:r>
              <a:rPr sz="1100" spc="-5" dirty="0">
                <a:latin typeface="Times New Roman"/>
                <a:cs typeface="Times New Roman"/>
              </a:rPr>
              <a:t>Acc </a:t>
            </a:r>
            <a:r>
              <a:rPr sz="1100" dirty="0">
                <a:latin typeface="Times New Roman"/>
                <a:cs typeface="Times New Roman"/>
              </a:rPr>
              <a:t>no.-</a:t>
            </a:r>
            <a:r>
              <a:rPr sz="1100" spc="-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556</a:t>
            </a:r>
            <a:endParaRPr sz="1100">
              <a:latin typeface="Times New Roman"/>
              <a:cs typeface="Times New Roman"/>
            </a:endParaRPr>
          </a:p>
          <a:p>
            <a:pPr marL="12700">
              <a:spcBef>
                <a:spcPts val="495"/>
              </a:spcBef>
            </a:pPr>
            <a:r>
              <a:rPr sz="1050" dirty="0">
                <a:latin typeface="Times New Roman"/>
                <a:cs typeface="Times New Roman"/>
              </a:rPr>
              <a:t>Year -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2012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8536" y="4704969"/>
            <a:ext cx="856615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50" dirty="0">
                <a:latin typeface="Times New Roman"/>
                <a:cs typeface="Times New Roman"/>
              </a:rPr>
              <a:t>Size: 21x19</a:t>
            </a:r>
            <a:r>
              <a:rPr sz="1050" spc="-8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cm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11625" y="94233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428491" y="942339"/>
            <a:ext cx="6350" cy="38100"/>
            <a:chOff x="913891" y="942339"/>
            <a:chExt cx="6350" cy="38100"/>
          </a:xfrm>
        </p:grpSpPr>
        <p:sp>
          <p:nvSpPr>
            <p:cNvPr id="8" name="object 8"/>
            <p:cNvSpPr/>
            <p:nvPr/>
          </p:nvSpPr>
          <p:spPr>
            <a:xfrm>
              <a:off x="915669" y="94233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6939" y="94233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429000" y="117856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2818764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19420" y="6438709"/>
            <a:ext cx="157162" cy="157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22291" y="746507"/>
            <a:ext cx="7289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Main</a:t>
            </a:r>
            <a:r>
              <a:rPr sz="1100" b="1" spc="-5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08019" y="1067054"/>
          <a:ext cx="3823334" cy="2164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Y:4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33.44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556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57605">
                        <a:lnSpc>
                          <a:spcPct val="105600"/>
                        </a:lnSpc>
                        <a:spcBef>
                          <a:spcPts val="16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VERMA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(Aman)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and others.  Unemployment in India.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038853" y="4637914"/>
            <a:ext cx="3949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Tracing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03698" y="4637914"/>
            <a:ext cx="1727835" cy="10839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07950" marR="5080" indent="-108585">
              <a:lnSpc>
                <a:spcPts val="1030"/>
              </a:lnSpc>
              <a:spcBef>
                <a:spcPts val="175"/>
              </a:spcBef>
            </a:pPr>
            <a:r>
              <a:rPr sz="900" spc="-5" dirty="0">
                <a:latin typeface="Arial"/>
                <a:cs typeface="Arial"/>
              </a:rPr>
              <a:t>India, Unemployment, Destitution,  Social Pathology, Sociology.</a:t>
            </a:r>
            <a:endParaRPr sz="900">
              <a:latin typeface="Arial"/>
              <a:cs typeface="Arial"/>
            </a:endParaRPr>
          </a:p>
          <a:p>
            <a:pPr marL="139700" marR="139065" indent="-128270">
              <a:lnSpc>
                <a:spcPts val="103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Unemployment, Destitution,  Social Pathology,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Sociology.</a:t>
            </a:r>
            <a:endParaRPr sz="900">
              <a:latin typeface="Arial"/>
              <a:cs typeface="Arial"/>
            </a:endParaRPr>
          </a:p>
          <a:p>
            <a:pPr marL="12065">
              <a:lnSpc>
                <a:spcPts val="985"/>
              </a:lnSpc>
            </a:pPr>
            <a:r>
              <a:rPr sz="900" spc="-5" dirty="0">
                <a:latin typeface="Arial"/>
                <a:cs typeface="Arial"/>
              </a:rPr>
              <a:t>Destitution, Social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Pathology,</a:t>
            </a:r>
            <a:endParaRPr sz="900">
              <a:latin typeface="Arial"/>
              <a:cs typeface="Arial"/>
            </a:endParaRPr>
          </a:p>
          <a:p>
            <a:pPr marL="159385">
              <a:lnSpc>
                <a:spcPts val="1040"/>
              </a:lnSpc>
            </a:pPr>
            <a:r>
              <a:rPr sz="900" spc="-5" dirty="0">
                <a:latin typeface="Arial"/>
                <a:cs typeface="Arial"/>
              </a:rPr>
              <a:t>Sociology.</a:t>
            </a:r>
            <a:endParaRPr sz="900">
              <a:latin typeface="Arial"/>
              <a:cs typeface="Arial"/>
            </a:endParaRPr>
          </a:p>
          <a:p>
            <a:pPr marR="265430" indent="12065">
              <a:lnSpc>
                <a:spcPts val="1030"/>
              </a:lnSpc>
              <a:spcBef>
                <a:spcPts val="60"/>
              </a:spcBef>
            </a:pPr>
            <a:r>
              <a:rPr sz="900" spc="-5" dirty="0">
                <a:latin typeface="Arial"/>
                <a:cs typeface="Arial"/>
              </a:rPr>
              <a:t>Social Pathology, Sociology.  Sociology.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5890" y="5907785"/>
            <a:ext cx="1360805" cy="3614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333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Verma </a:t>
            </a:r>
            <a:r>
              <a:rPr sz="900" spc="-5" dirty="0">
                <a:latin typeface="Arial"/>
                <a:cs typeface="Arial"/>
              </a:rPr>
              <a:t>(Aman) and others.  Unemployment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India.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537577" y="786765"/>
            <a:ext cx="6350" cy="38100"/>
            <a:chOff x="5022977" y="786765"/>
            <a:chExt cx="6350" cy="38100"/>
          </a:xfrm>
        </p:grpSpPr>
        <p:sp>
          <p:nvSpPr>
            <p:cNvPr id="10" name="object 10"/>
            <p:cNvSpPr/>
            <p:nvPr/>
          </p:nvSpPr>
          <p:spPr>
            <a:xfrm>
              <a:off x="502729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2602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860540" y="78676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08400" y="4578984"/>
            <a:ext cx="3835400" cy="2127250"/>
          </a:xfrm>
          <a:custGeom>
            <a:avLst/>
            <a:gdLst/>
            <a:ahLst/>
            <a:cxnLst/>
            <a:rect l="l" t="t" r="r" b="b"/>
            <a:pathLst>
              <a:path w="3835400" h="2127250">
                <a:moveTo>
                  <a:pt x="0" y="6350"/>
                </a:moveTo>
                <a:lnTo>
                  <a:pt x="3835400" y="6350"/>
                </a:lnTo>
              </a:path>
              <a:path w="3835400" h="2127250">
                <a:moveTo>
                  <a:pt x="3829050" y="0"/>
                </a:moveTo>
                <a:lnTo>
                  <a:pt x="3829050" y="2127250"/>
                </a:lnTo>
              </a:path>
              <a:path w="3835400" h="2127250">
                <a:moveTo>
                  <a:pt x="5715" y="0"/>
                </a:moveTo>
                <a:lnTo>
                  <a:pt x="5715" y="2127250"/>
                </a:lnTo>
              </a:path>
              <a:path w="3835400" h="2127250">
                <a:moveTo>
                  <a:pt x="0" y="2120900"/>
                </a:moveTo>
                <a:lnTo>
                  <a:pt x="3835400" y="21209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4599813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7392466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5204" y="761745"/>
            <a:ext cx="3862704" cy="181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Chain Index </a:t>
            </a:r>
            <a:r>
              <a:rPr sz="900" dirty="0">
                <a:latin typeface="Times New Roman"/>
                <a:cs typeface="Times New Roman"/>
              </a:rPr>
              <a:t>-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Y:433.44</a:t>
            </a:r>
            <a:endParaRPr sz="900">
              <a:latin typeface="Times New Roman"/>
              <a:cs typeface="Times New Roman"/>
            </a:endParaRPr>
          </a:p>
          <a:p>
            <a:pPr marL="12700" marR="2536825">
              <a:lnSpc>
                <a:spcPts val="1030"/>
              </a:lnSpc>
              <a:spcBef>
                <a:spcPts val="50"/>
              </a:spcBef>
            </a:pPr>
            <a:r>
              <a:rPr sz="900" spc="-5" dirty="0">
                <a:latin typeface="Times New Roman"/>
                <a:cs typeface="Times New Roman"/>
              </a:rPr>
              <a:t>Y </a:t>
            </a:r>
            <a:r>
              <a:rPr sz="900" dirty="0">
                <a:latin typeface="Times New Roman"/>
                <a:cs typeface="Times New Roman"/>
              </a:rPr>
              <a:t>- </a:t>
            </a:r>
            <a:r>
              <a:rPr sz="900" spc="-5" dirty="0">
                <a:latin typeface="Times New Roman"/>
                <a:cs typeface="Times New Roman"/>
              </a:rPr>
              <a:t>Sociology </a:t>
            </a:r>
            <a:r>
              <a:rPr sz="900" dirty="0">
                <a:latin typeface="Times New Roman"/>
                <a:cs typeface="Times New Roman"/>
              </a:rPr>
              <a:t>(Sought</a:t>
            </a:r>
            <a:r>
              <a:rPr sz="900" spc="-5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link)  Y: </a:t>
            </a:r>
            <a:r>
              <a:rPr sz="900" dirty="0">
                <a:latin typeface="Times New Roman"/>
                <a:cs typeface="Times New Roman"/>
              </a:rPr>
              <a:t>- </a:t>
            </a:r>
            <a:r>
              <a:rPr sz="900" spc="-5" dirty="0">
                <a:latin typeface="Times New Roman"/>
                <a:cs typeface="Times New Roman"/>
              </a:rPr>
              <a:t>False</a:t>
            </a:r>
            <a:r>
              <a:rPr sz="900" spc="-1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link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Times New Roman"/>
                <a:cs typeface="Times New Roman"/>
              </a:rPr>
              <a:t>Y:4 - </a:t>
            </a:r>
            <a:r>
              <a:rPr sz="900" spc="-5" dirty="0">
                <a:latin typeface="Times New Roman"/>
                <a:cs typeface="Times New Roman"/>
              </a:rPr>
              <a:t>Social Pathology, </a:t>
            </a:r>
            <a:r>
              <a:rPr sz="900" dirty="0">
                <a:latin typeface="Times New Roman"/>
                <a:cs typeface="Times New Roman"/>
              </a:rPr>
              <a:t>Sociology (Sought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link)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30"/>
              </a:lnSpc>
            </a:pPr>
            <a:r>
              <a:rPr sz="900" dirty="0">
                <a:latin typeface="Times New Roman"/>
                <a:cs typeface="Times New Roman"/>
              </a:rPr>
              <a:t>Y:43 - </a:t>
            </a:r>
            <a:r>
              <a:rPr sz="900" spc="-5" dirty="0">
                <a:latin typeface="Times New Roman"/>
                <a:cs typeface="Times New Roman"/>
              </a:rPr>
              <a:t>Destitution, Social Pathology, Sociology </a:t>
            </a:r>
            <a:r>
              <a:rPr sz="900" dirty="0">
                <a:latin typeface="Times New Roman"/>
                <a:cs typeface="Times New Roman"/>
              </a:rPr>
              <a:t>(Sought</a:t>
            </a:r>
            <a:r>
              <a:rPr sz="900" spc="-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link)</a:t>
            </a:r>
            <a:endParaRPr sz="900">
              <a:latin typeface="Times New Roman"/>
              <a:cs typeface="Times New Roman"/>
            </a:endParaRPr>
          </a:p>
          <a:p>
            <a:pPr marL="12700" marR="196215">
              <a:lnSpc>
                <a:spcPts val="1030"/>
              </a:lnSpc>
              <a:spcBef>
                <a:spcPts val="55"/>
              </a:spcBef>
            </a:pPr>
            <a:r>
              <a:rPr sz="900" dirty="0">
                <a:latin typeface="Times New Roman"/>
                <a:cs typeface="Times New Roman"/>
              </a:rPr>
              <a:t>Y:433 - </a:t>
            </a:r>
            <a:r>
              <a:rPr sz="900" spc="-5" dirty="0">
                <a:latin typeface="Times New Roman"/>
                <a:cs typeface="Times New Roman"/>
              </a:rPr>
              <a:t>Unemployment, Destitution, </a:t>
            </a:r>
            <a:r>
              <a:rPr sz="900" dirty="0">
                <a:latin typeface="Times New Roman"/>
                <a:cs typeface="Times New Roman"/>
              </a:rPr>
              <a:t>Social </a:t>
            </a:r>
            <a:r>
              <a:rPr sz="900" spc="-5" dirty="0">
                <a:latin typeface="Times New Roman"/>
                <a:cs typeface="Times New Roman"/>
              </a:rPr>
              <a:t>Pathology, </a:t>
            </a:r>
            <a:r>
              <a:rPr sz="900" dirty="0">
                <a:latin typeface="Times New Roman"/>
                <a:cs typeface="Times New Roman"/>
              </a:rPr>
              <a:t>Sociology (Sought </a:t>
            </a:r>
            <a:r>
              <a:rPr sz="900" spc="-5" dirty="0">
                <a:latin typeface="Times New Roman"/>
                <a:cs typeface="Times New Roman"/>
              </a:rPr>
              <a:t>link)  </a:t>
            </a:r>
            <a:r>
              <a:rPr sz="900" dirty="0">
                <a:latin typeface="Times New Roman"/>
                <a:cs typeface="Times New Roman"/>
              </a:rPr>
              <a:t>Y:433. - </a:t>
            </a:r>
            <a:r>
              <a:rPr sz="900" spc="-5" dirty="0">
                <a:latin typeface="Times New Roman"/>
                <a:cs typeface="Times New Roman"/>
              </a:rPr>
              <a:t>False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link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Times New Roman"/>
                <a:cs typeface="Times New Roman"/>
              </a:rPr>
              <a:t>Y:433.4 - </a:t>
            </a:r>
            <a:r>
              <a:rPr sz="900" spc="-5" dirty="0">
                <a:latin typeface="Times New Roman"/>
                <a:cs typeface="Times New Roman"/>
              </a:rPr>
              <a:t>Asia </a:t>
            </a:r>
            <a:r>
              <a:rPr sz="900" dirty="0">
                <a:latin typeface="Times New Roman"/>
                <a:cs typeface="Times New Roman"/>
              </a:rPr>
              <a:t>(Unsought</a:t>
            </a:r>
            <a:r>
              <a:rPr sz="900" spc="-1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link)</a:t>
            </a:r>
            <a:endParaRPr sz="900">
              <a:latin typeface="Times New Roman"/>
              <a:cs typeface="Times New Roman"/>
            </a:endParaRPr>
          </a:p>
          <a:p>
            <a:pPr marL="698500" marR="5080" indent="-686435">
              <a:lnSpc>
                <a:spcPts val="1030"/>
              </a:lnSpc>
              <a:spcBef>
                <a:spcPts val="50"/>
              </a:spcBef>
            </a:pPr>
            <a:r>
              <a:rPr sz="900" spc="-5" dirty="0">
                <a:latin typeface="Times New Roman"/>
                <a:cs typeface="Times New Roman"/>
              </a:rPr>
              <a:t>Y:433.44 </a:t>
            </a:r>
            <a:r>
              <a:rPr sz="900" dirty="0">
                <a:latin typeface="Times New Roman"/>
                <a:cs typeface="Times New Roman"/>
              </a:rPr>
              <a:t>- </a:t>
            </a:r>
            <a:r>
              <a:rPr sz="900" spc="-5" dirty="0">
                <a:latin typeface="Times New Roman"/>
                <a:cs typeface="Times New Roman"/>
              </a:rPr>
              <a:t>India, Unemployment, Destitution, </a:t>
            </a:r>
            <a:r>
              <a:rPr sz="900" dirty="0">
                <a:latin typeface="Times New Roman"/>
                <a:cs typeface="Times New Roman"/>
              </a:rPr>
              <a:t>Social </a:t>
            </a:r>
            <a:r>
              <a:rPr sz="900" spc="-5" dirty="0">
                <a:latin typeface="Times New Roman"/>
                <a:cs typeface="Times New Roman"/>
              </a:rPr>
              <a:t>Pathology, </a:t>
            </a:r>
            <a:r>
              <a:rPr sz="900" dirty="0">
                <a:latin typeface="Times New Roman"/>
                <a:cs typeface="Times New Roman"/>
              </a:rPr>
              <a:t>Sociology (Sought  </a:t>
            </a:r>
            <a:r>
              <a:rPr sz="900" spc="-5" dirty="0">
                <a:latin typeface="Times New Roman"/>
                <a:cs typeface="Times New Roman"/>
              </a:rPr>
              <a:t>link)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612900"/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08019" y="2716784"/>
          <a:ext cx="3869054" cy="211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marR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INDI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A,UNEMPLOYMENT,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DESTITUTION,SOCIAL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1430">
                        <a:lnSpc>
                          <a:spcPts val="81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PAT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44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see  Num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815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HOLOGY, SOCIOLOGY.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15" marR="21590" indent="-22225" algn="ctr">
                        <a:lnSpc>
                          <a:spcPct val="105000"/>
                        </a:lnSpc>
                        <a:spcBef>
                          <a:spcPts val="290"/>
                        </a:spcBef>
                        <a:tabLst>
                          <a:tab pos="213423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Class 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ber.	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Y:433.44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934840" y="5292091"/>
            <a:ext cx="11055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08019" y="5508879"/>
          <a:ext cx="3878579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0" marR="4889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UN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EMPLOYMENT, DESTITUTION,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SOCIAL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82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PAT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R="48895"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0" marR="60960">
                        <a:lnSpc>
                          <a:spcPct val="1056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  Cla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825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HOLOGY, SOCIOLOGY.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15" marR="92710" indent="48895">
                        <a:lnSpc>
                          <a:spcPct val="1056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369185" algn="l"/>
                        </a:tabLst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ber.	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3428491" y="2258695"/>
            <a:ext cx="6350" cy="38100"/>
            <a:chOff x="913891" y="2258695"/>
            <a:chExt cx="6350" cy="38100"/>
          </a:xfrm>
        </p:grpSpPr>
        <p:sp>
          <p:nvSpPr>
            <p:cNvPr id="9" name="object 9"/>
            <p:cNvSpPr/>
            <p:nvPr/>
          </p:nvSpPr>
          <p:spPr>
            <a:xfrm>
              <a:off x="915669" y="225869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6939" y="225869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111625" y="225869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2950210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5349747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48629" y="7792555"/>
            <a:ext cx="158750" cy="158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34840" y="979678"/>
            <a:ext cx="11055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08019" y="1197864"/>
          <a:ext cx="3896994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DES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594" marR="317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TITUTION, SOCIAL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PATHOLOGY,SOCIOLOGY.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400" marR="69850">
                        <a:lnSpc>
                          <a:spcPct val="1056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  Cla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102235" indent="48895">
                        <a:lnSpc>
                          <a:spcPct val="1056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433320" algn="l"/>
                        </a:tabLst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ber.	</a:t>
                      </a:r>
                      <a:r>
                        <a:rPr sz="85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934840" y="3380358"/>
            <a:ext cx="110553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708020" y="3597529"/>
          <a:ext cx="3832859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CIAL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PATHOLOGY,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SOCIOLOGY.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400" marR="5715">
                        <a:lnSpc>
                          <a:spcPct val="1056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  Cla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102235" indent="48895">
                        <a:lnSpc>
                          <a:spcPct val="105600"/>
                        </a:lnSpc>
                        <a:spcBef>
                          <a:spcPts val="9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496185" algn="l"/>
                        </a:tabLst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ber.	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:4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16604" y="4281298"/>
            <a:ext cx="6096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4840" y="5823966"/>
            <a:ext cx="11055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spc="-5" dirty="0">
                <a:latin typeface="Times New Roman"/>
                <a:cs typeface="Times New Roman"/>
              </a:rPr>
              <a:t>Class </a:t>
            </a:r>
            <a:r>
              <a:rPr sz="1100" b="1" dirty="0">
                <a:latin typeface="Times New Roman"/>
                <a:cs typeface="Times New Roman"/>
              </a:rPr>
              <a:t>Index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Entry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708019" y="6040374"/>
          <a:ext cx="3823334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CIOLOGY.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400" marR="5715">
                        <a:lnSpc>
                          <a:spcPct val="1057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  Cla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92710" indent="48895">
                        <a:lnSpc>
                          <a:spcPct val="105600"/>
                        </a:lnSpc>
                        <a:spcBef>
                          <a:spcPts val="8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this Class and its Subdivisions,  the Classified Part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catalogue under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50634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Number.	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7537577" y="786765"/>
            <a:ext cx="6350" cy="38100"/>
            <a:chOff x="5022977" y="786765"/>
            <a:chExt cx="6350" cy="38100"/>
          </a:xfrm>
        </p:grpSpPr>
        <p:sp>
          <p:nvSpPr>
            <p:cNvPr id="13" name="object 13"/>
            <p:cNvSpPr/>
            <p:nvPr/>
          </p:nvSpPr>
          <p:spPr>
            <a:xfrm>
              <a:off x="502729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26025" y="786765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1494408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88232" y="716636"/>
            <a:ext cx="4436568" cy="19569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algn="ctr">
              <a:spcBef>
                <a:spcPts val="459"/>
              </a:spcBef>
            </a:pPr>
            <a:r>
              <a:rPr sz="3000" b="1" dirty="0">
                <a:latin typeface="Times New Roman"/>
                <a:cs typeface="Times New Roman"/>
              </a:rPr>
              <a:t>SELE</a:t>
            </a:r>
            <a:r>
              <a:rPr lang="en-US" sz="3000" b="1" dirty="0">
                <a:latin typeface="Times New Roman"/>
                <a:cs typeface="Times New Roman"/>
              </a:rPr>
              <a:t>C</a:t>
            </a:r>
            <a:r>
              <a:rPr sz="3000" b="1" dirty="0">
                <a:latin typeface="Times New Roman"/>
                <a:cs typeface="Times New Roman"/>
              </a:rPr>
              <a:t>TON </a:t>
            </a:r>
            <a:r>
              <a:rPr sz="3000" b="1" spc="-5" dirty="0">
                <a:latin typeface="Times New Roman"/>
                <a:cs typeface="Times New Roman"/>
              </a:rPr>
              <a:t>CARD OF TRACING </a:t>
            </a:r>
            <a:endParaRPr sz="3000" dirty="0">
              <a:latin typeface="Times New Roman"/>
              <a:cs typeface="Times New Roman"/>
            </a:endParaRPr>
          </a:p>
          <a:p>
            <a:pPr marL="1270" algn="ctr">
              <a:spcBef>
                <a:spcPts val="359"/>
              </a:spcBef>
            </a:pPr>
            <a:r>
              <a:rPr sz="3000" b="1" dirty="0">
                <a:latin typeface="Times New Roman"/>
                <a:cs typeface="Times New Roman"/>
              </a:rPr>
              <a:t>(Back </a:t>
            </a:r>
            <a:r>
              <a:rPr sz="3000" b="1" spc="-5" dirty="0">
                <a:latin typeface="Times New Roman"/>
                <a:cs typeface="Times New Roman"/>
              </a:rPr>
              <a:t>side </a:t>
            </a:r>
            <a:r>
              <a:rPr sz="3000" b="1" spc="-10" dirty="0">
                <a:latin typeface="Times New Roman"/>
                <a:cs typeface="Times New Roman"/>
              </a:rPr>
              <a:t>of </a:t>
            </a:r>
            <a:r>
              <a:rPr sz="3000" b="1" spc="-5" dirty="0">
                <a:latin typeface="Times New Roman"/>
                <a:cs typeface="Times New Roman"/>
              </a:rPr>
              <a:t>the main entry</a:t>
            </a:r>
            <a:r>
              <a:rPr sz="3000" b="1" spc="20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card)</a:t>
            </a:r>
            <a:endParaRPr sz="30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6014"/>
              </p:ext>
            </p:extLst>
          </p:nvPr>
        </p:nvGraphicFramePr>
        <p:xfrm>
          <a:off x="2667000" y="3962400"/>
          <a:ext cx="5815329" cy="3359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9220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r>
                        <a:rPr sz="18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Entries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70205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Entries</a:t>
                      </a: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74">
                <a:tc>
                  <a:txBody>
                    <a:bodyPr/>
                    <a:lstStyle/>
                    <a:p>
                      <a:pPr marL="109220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74">
                <a:tc>
                  <a:txBody>
                    <a:bodyPr/>
                    <a:lstStyle/>
                    <a:p>
                      <a:pPr marL="109220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778">
                <a:tc>
                  <a:txBody>
                    <a:bodyPr/>
                    <a:lstStyle/>
                    <a:p>
                      <a:pPr marL="109220">
                        <a:lnSpc>
                          <a:spcPts val="106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6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6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Book Index</a:t>
                      </a:r>
                      <a:r>
                        <a:rPr sz="18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Entries</a:t>
                      </a:r>
                    </a:p>
                  </a:txBody>
                  <a:tcPr marL="0" marR="0" marT="165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6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6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Index</a:t>
                      </a:r>
                      <a:r>
                        <a:rPr sz="18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Entries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4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060"/>
                        </a:lnSpc>
                      </a:pPr>
                      <a:r>
                        <a:rPr sz="18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629" y="264858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5417184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57471" y="732790"/>
            <a:ext cx="165988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8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(Author)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08019" y="1079754"/>
          <a:ext cx="3860164" cy="211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VER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MA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(Aman)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others.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936750" algn="l"/>
                        </a:tabLst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Unemployment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India.	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Y:433.44</a:t>
                      </a:r>
                      <a:r>
                        <a:rPr sz="9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735196" y="3345307"/>
            <a:ext cx="150431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Book Index Entry</a:t>
            </a:r>
            <a:r>
              <a:rPr sz="1100" b="1" spc="-8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(Title)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08019" y="3665474"/>
          <a:ext cx="3823334" cy="211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UN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India.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By Verma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others.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Y:433.44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P12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760223"/>
            <a:ext cx="6477000" cy="19524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REFERENCES</a:t>
            </a:r>
            <a:endParaRPr sz="1000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</a:pPr>
            <a:r>
              <a:rPr sz="1100" spc="-10" dirty="0">
                <a:latin typeface="Times New Roman"/>
                <a:cs typeface="Times New Roman"/>
              </a:rPr>
              <a:t>IGNOU </a:t>
            </a:r>
            <a:r>
              <a:rPr sz="1100" dirty="0">
                <a:latin typeface="Times New Roman"/>
                <a:cs typeface="Times New Roman"/>
              </a:rPr>
              <a:t>Study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Material,</a:t>
            </a:r>
          </a:p>
          <a:p>
            <a:pPr marL="469265">
              <a:lnSpc>
                <a:spcPts val="994"/>
              </a:lnSpc>
            </a:pPr>
            <a:r>
              <a:rPr sz="1100" u="sng" spc="-5" dirty="0"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http://egyankosh.ac.in/bitstream/123456789/33130/1/Unit-</a:t>
            </a: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  <a:tabLst>
                <a:tab pos="469265" algn="l"/>
              </a:tabLst>
            </a:pPr>
            <a:r>
              <a:rPr sz="1100" u="sng" dirty="0">
                <a:solidFill>
                  <a:srgbClr val="99CA3C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	12.pdf</a:t>
            </a:r>
            <a:r>
              <a:rPr sz="1100" dirty="0">
                <a:latin typeface="Times New Roman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sz="1100" spc="-5" dirty="0">
                <a:latin typeface="Times New Roman"/>
                <a:cs typeface="Times New Roman"/>
              </a:rPr>
              <a:t>Accessed </a:t>
            </a:r>
            <a:r>
              <a:rPr sz="1100" spc="-10" dirty="0">
                <a:latin typeface="Times New Roman"/>
                <a:cs typeface="Times New Roman"/>
              </a:rPr>
              <a:t>on </a:t>
            </a:r>
            <a:r>
              <a:rPr sz="1100" dirty="0">
                <a:latin typeface="Times New Roman"/>
                <a:cs typeface="Times New Roman"/>
              </a:rPr>
              <a:t>22 </a:t>
            </a:r>
            <a:r>
              <a:rPr sz="1100" spc="-5" dirty="0">
                <a:latin typeface="Times New Roman"/>
                <a:cs typeface="Times New Roman"/>
              </a:rPr>
              <a:t>February </a:t>
            </a:r>
            <a:r>
              <a:rPr sz="1100" dirty="0">
                <a:latin typeface="Times New Roman"/>
                <a:cs typeface="Times New Roman"/>
              </a:rPr>
              <a:t>2020.</a:t>
            </a:r>
          </a:p>
          <a:p>
            <a:pPr marL="469265" marR="194310" indent="-457200">
              <a:lnSpc>
                <a:spcPct val="75500"/>
              </a:lnSpc>
              <a:spcBef>
                <a:spcPts val="1010"/>
              </a:spcBef>
            </a:pPr>
            <a:r>
              <a:rPr sz="1100" spc="-5" dirty="0">
                <a:latin typeface="Times New Roman"/>
                <a:cs typeface="Times New Roman"/>
              </a:rPr>
              <a:t>Krishan </a:t>
            </a:r>
            <a:r>
              <a:rPr sz="1100" dirty="0">
                <a:latin typeface="Times New Roman"/>
                <a:cs typeface="Times New Roman"/>
              </a:rPr>
              <a:t>Kumar. </a:t>
            </a:r>
            <a:r>
              <a:rPr sz="1100" i="1" dirty="0">
                <a:latin typeface="Times New Roman"/>
                <a:cs typeface="Times New Roman"/>
              </a:rPr>
              <a:t>An </a:t>
            </a:r>
            <a:r>
              <a:rPr sz="1100" i="1" spc="-5" dirty="0">
                <a:latin typeface="Times New Roman"/>
                <a:cs typeface="Times New Roman"/>
              </a:rPr>
              <a:t>Introduction </a:t>
            </a:r>
            <a:r>
              <a:rPr sz="1100" i="1" dirty="0">
                <a:latin typeface="Times New Roman"/>
                <a:cs typeface="Times New Roman"/>
              </a:rPr>
              <a:t>to </a:t>
            </a:r>
            <a:r>
              <a:rPr sz="1100" i="1" spc="-5" dirty="0">
                <a:latin typeface="Times New Roman"/>
                <a:cs typeface="Times New Roman"/>
              </a:rPr>
              <a:t>Cataloguing Practice</a:t>
            </a:r>
            <a:r>
              <a:rPr sz="1100" spc="-5" dirty="0">
                <a:latin typeface="Times New Roman"/>
                <a:cs typeface="Times New Roman"/>
              </a:rPr>
              <a:t>. New Delhi:  Vikas Publishing.</a:t>
            </a:r>
            <a:endParaRPr sz="11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3200"/>
              </a:lnSpc>
            </a:pPr>
            <a:r>
              <a:rPr sz="1100" spc="-5" dirty="0">
                <a:latin typeface="Times New Roman"/>
                <a:cs typeface="Times New Roman"/>
              </a:rPr>
              <a:t>Ranganathan, </a:t>
            </a:r>
            <a:r>
              <a:rPr sz="1100" dirty="0">
                <a:latin typeface="Times New Roman"/>
                <a:cs typeface="Times New Roman"/>
              </a:rPr>
              <a:t>S.R. 1960. </a:t>
            </a:r>
            <a:r>
              <a:rPr sz="1100" i="1" spc="-5" dirty="0">
                <a:latin typeface="Times New Roman"/>
                <a:cs typeface="Times New Roman"/>
              </a:rPr>
              <a:t>Classified Catalogue Code with Additional  </a:t>
            </a:r>
            <a:r>
              <a:rPr sz="1100" i="1" dirty="0">
                <a:latin typeface="Times New Roman"/>
                <a:cs typeface="Times New Roman"/>
              </a:rPr>
              <a:t>Rules for </a:t>
            </a:r>
            <a:r>
              <a:rPr sz="1100" i="1" spc="-5" dirty="0">
                <a:latin typeface="Times New Roman"/>
                <a:cs typeface="Times New Roman"/>
              </a:rPr>
              <a:t>Dictionary Catalogue </a:t>
            </a:r>
            <a:r>
              <a:rPr sz="1100" i="1" dirty="0">
                <a:latin typeface="Times New Roman"/>
                <a:cs typeface="Times New Roman"/>
              </a:rPr>
              <a:t>Code</a:t>
            </a:r>
            <a:r>
              <a:rPr sz="1100" dirty="0">
                <a:latin typeface="Times New Roman"/>
                <a:cs typeface="Times New Roman"/>
              </a:rPr>
              <a:t>. Ed. 5. </a:t>
            </a:r>
            <a:r>
              <a:rPr sz="1100" spc="-5" dirty="0">
                <a:latin typeface="Times New Roman"/>
                <a:cs typeface="Times New Roman"/>
              </a:rPr>
              <a:t>Bombay: </a:t>
            </a:r>
            <a:r>
              <a:rPr sz="1100" dirty="0">
                <a:latin typeface="Times New Roman"/>
                <a:cs typeface="Times New Roman"/>
              </a:rPr>
              <a:t>Asia  Publishing House,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Print.</a:t>
            </a:r>
            <a:endParaRPr sz="1100" dirty="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103600"/>
              </a:lnSpc>
              <a:spcBef>
                <a:spcPts val="780"/>
              </a:spcBef>
            </a:pPr>
            <a:r>
              <a:rPr sz="1100" spc="-5" dirty="0">
                <a:latin typeface="Times New Roman"/>
                <a:cs typeface="Times New Roman"/>
              </a:rPr>
              <a:t>Ranganathan, S.R. </a:t>
            </a:r>
            <a:r>
              <a:rPr sz="1100" dirty="0">
                <a:latin typeface="Times New Roman"/>
                <a:cs typeface="Times New Roman"/>
              </a:rPr>
              <a:t>2006. </a:t>
            </a:r>
            <a:r>
              <a:rPr sz="1100" i="1" dirty="0">
                <a:latin typeface="Times New Roman"/>
                <a:cs typeface="Times New Roman"/>
              </a:rPr>
              <a:t>Colon </a:t>
            </a:r>
            <a:r>
              <a:rPr sz="1100" i="1" spc="-5" dirty="0">
                <a:latin typeface="Times New Roman"/>
                <a:cs typeface="Times New Roman"/>
              </a:rPr>
              <a:t>Classification. </a:t>
            </a:r>
            <a:r>
              <a:rPr sz="1100" spc="-5" dirty="0">
                <a:latin typeface="Times New Roman"/>
                <a:cs typeface="Times New Roman"/>
              </a:rPr>
              <a:t>rep. </a:t>
            </a:r>
            <a:r>
              <a:rPr sz="1100" dirty="0">
                <a:latin typeface="Times New Roman"/>
                <a:cs typeface="Times New Roman"/>
              </a:rPr>
              <a:t>Ed. 6. </a:t>
            </a:r>
            <a:r>
              <a:rPr sz="1100" spc="-5" dirty="0">
                <a:latin typeface="Times New Roman"/>
                <a:cs typeface="Times New Roman"/>
              </a:rPr>
              <a:t>New Delhi:  </a:t>
            </a:r>
            <a:r>
              <a:rPr sz="1100" dirty="0">
                <a:latin typeface="Times New Roman"/>
                <a:cs typeface="Times New Roman"/>
              </a:rPr>
              <a:t>Ess Ess </a:t>
            </a:r>
            <a:r>
              <a:rPr sz="1100" spc="-5" dirty="0">
                <a:latin typeface="Times New Roman"/>
                <a:cs typeface="Times New Roman"/>
              </a:rPr>
              <a:t>Publications,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Print.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9000" y="1010919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905000" y="2286000"/>
            <a:ext cx="76200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3390900" y="1484064"/>
            <a:ext cx="464819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STRUCTURE </a:t>
            </a:r>
            <a:r>
              <a:rPr sz="2000" b="1" dirty="0">
                <a:latin typeface="Times New Roman"/>
                <a:cs typeface="Times New Roman"/>
              </a:rPr>
              <a:t>OF </a:t>
            </a:r>
            <a:r>
              <a:rPr sz="2000" b="1" spc="-5" dirty="0">
                <a:latin typeface="Times New Roman"/>
                <a:cs typeface="Times New Roman"/>
              </a:rPr>
              <a:t>CATALOGUE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CARD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28491" y="3247389"/>
            <a:ext cx="6350" cy="38100"/>
            <a:chOff x="913891" y="3247389"/>
            <a:chExt cx="6350" cy="38100"/>
          </a:xfrm>
        </p:grpSpPr>
        <p:sp>
          <p:nvSpPr>
            <p:cNvPr id="16" name="object 16"/>
            <p:cNvSpPr/>
            <p:nvPr/>
          </p:nvSpPr>
          <p:spPr>
            <a:xfrm>
              <a:off x="915669" y="324738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6939" y="324738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4111625" y="3247389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2500" y="4717971"/>
            <a:ext cx="3835400" cy="2632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02435" y="702014"/>
            <a:ext cx="7315200" cy="3470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1180"/>
              </a:lnSpc>
              <a:spcBef>
                <a:spcPts val="95"/>
              </a:spcBef>
            </a:pPr>
            <a:r>
              <a:rPr sz="1500" b="1" spc="-5" dirty="0">
                <a:latin typeface="Times New Roman"/>
                <a:cs typeface="Times New Roman"/>
              </a:rPr>
              <a:t>TYPES OF ENTRIES AS </a:t>
            </a:r>
            <a:r>
              <a:rPr sz="1500" b="1" dirty="0">
                <a:latin typeface="Times New Roman"/>
                <a:cs typeface="Times New Roman"/>
              </a:rPr>
              <a:t>PER</a:t>
            </a:r>
            <a:r>
              <a:rPr sz="1500" b="1" spc="1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CCC</a:t>
            </a:r>
            <a:endParaRPr sz="1500" dirty="0">
              <a:latin typeface="Times New Roman"/>
              <a:cs typeface="Times New Roman"/>
            </a:endParaRPr>
          </a:p>
          <a:p>
            <a:pPr marL="12700" algn="just">
              <a:lnSpc>
                <a:spcPts val="1540"/>
              </a:lnSpc>
            </a:pPr>
            <a:r>
              <a:rPr sz="1500" b="1" spc="-5" dirty="0">
                <a:latin typeface="Times New Roman"/>
                <a:cs typeface="Times New Roman"/>
              </a:rPr>
              <a:t>Main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Entry</a:t>
            </a: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800"/>
              </a:lnSpc>
              <a:spcBef>
                <a:spcPts val="650"/>
              </a:spcBef>
            </a:pPr>
            <a:r>
              <a:rPr sz="1500" dirty="0">
                <a:latin typeface="Times New Roman"/>
                <a:cs typeface="Times New Roman"/>
              </a:rPr>
              <a:t>The </a:t>
            </a:r>
            <a:r>
              <a:rPr sz="1500" spc="-5" dirty="0">
                <a:latin typeface="Times New Roman"/>
                <a:cs typeface="Times New Roman"/>
              </a:rPr>
              <a:t>main entry </a:t>
            </a:r>
            <a:r>
              <a:rPr sz="1500" dirty="0">
                <a:latin typeface="Times New Roman"/>
                <a:cs typeface="Times New Roman"/>
              </a:rPr>
              <a:t>contain </a:t>
            </a:r>
            <a:r>
              <a:rPr sz="1500" spc="-5" dirty="0">
                <a:latin typeface="Times New Roman"/>
                <a:cs typeface="Times New Roman"/>
              </a:rPr>
              <a:t>maximum bibliographic data </a:t>
            </a:r>
            <a:r>
              <a:rPr sz="1500" dirty="0">
                <a:latin typeface="Times New Roman"/>
                <a:cs typeface="Times New Roman"/>
              </a:rPr>
              <a:t>of a </a:t>
            </a:r>
            <a:r>
              <a:rPr sz="1500" spc="-5" dirty="0">
                <a:latin typeface="Times New Roman"/>
                <a:cs typeface="Times New Roman"/>
              </a:rPr>
              <a:t>document. </a:t>
            </a:r>
            <a:r>
              <a:rPr sz="1500" spc="-10" dirty="0">
                <a:latin typeface="Times New Roman"/>
                <a:cs typeface="Times New Roman"/>
              </a:rPr>
              <a:t>It </a:t>
            </a:r>
            <a:r>
              <a:rPr sz="1500" dirty="0">
                <a:latin typeface="Times New Roman"/>
                <a:cs typeface="Times New Roman"/>
              </a:rPr>
              <a:t>is  a </a:t>
            </a:r>
            <a:r>
              <a:rPr sz="1500" spc="-5" dirty="0">
                <a:latin typeface="Times New Roman"/>
                <a:cs typeface="Times New Roman"/>
              </a:rPr>
              <a:t>type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5" dirty="0">
                <a:latin typeface="Times New Roman"/>
                <a:cs typeface="Times New Roman"/>
              </a:rPr>
              <a:t>entry which provide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" dirty="0">
                <a:latin typeface="Times New Roman"/>
                <a:cs typeface="Times New Roman"/>
              </a:rPr>
              <a:t>bibliographic data to all other entries.  </a:t>
            </a:r>
            <a:r>
              <a:rPr sz="1500" dirty="0">
                <a:latin typeface="Times New Roman"/>
                <a:cs typeface="Times New Roman"/>
              </a:rPr>
              <a:t>The </a:t>
            </a:r>
            <a:r>
              <a:rPr sz="1500" spc="-5" dirty="0">
                <a:latin typeface="Times New Roman"/>
                <a:cs typeface="Times New Roman"/>
              </a:rPr>
              <a:t>main entry </a:t>
            </a:r>
            <a:r>
              <a:rPr sz="1500" dirty="0">
                <a:latin typeface="Times New Roman"/>
                <a:cs typeface="Times New Roman"/>
              </a:rPr>
              <a:t>in </a:t>
            </a:r>
            <a:r>
              <a:rPr sz="1500" spc="-5" dirty="0">
                <a:latin typeface="Times New Roman"/>
                <a:cs typeface="Times New Roman"/>
              </a:rPr>
              <a:t>classified catalogue </a:t>
            </a:r>
            <a:r>
              <a:rPr sz="1500" dirty="0">
                <a:latin typeface="Times New Roman"/>
                <a:cs typeface="Times New Roman"/>
              </a:rPr>
              <a:t>code </a:t>
            </a:r>
            <a:r>
              <a:rPr sz="1500" spc="-5" dirty="0">
                <a:latin typeface="Times New Roman"/>
                <a:cs typeface="Times New Roman"/>
              </a:rPr>
              <a:t>contain seven section </a:t>
            </a:r>
            <a:r>
              <a:rPr sz="1500" dirty="0">
                <a:latin typeface="Times New Roman"/>
                <a:cs typeface="Times New Roman"/>
              </a:rPr>
              <a:t>in  </a:t>
            </a:r>
            <a:r>
              <a:rPr sz="1500" spc="-5" dirty="0">
                <a:latin typeface="Times New Roman"/>
                <a:cs typeface="Times New Roman"/>
              </a:rPr>
              <a:t>which each section have </a:t>
            </a:r>
            <a:r>
              <a:rPr sz="1500" dirty="0">
                <a:latin typeface="Times New Roman"/>
                <a:cs typeface="Times New Roman"/>
              </a:rPr>
              <a:t>their </a:t>
            </a:r>
            <a:r>
              <a:rPr sz="1500" spc="-5" dirty="0">
                <a:latin typeface="Times New Roman"/>
                <a:cs typeface="Times New Roman"/>
              </a:rPr>
              <a:t>own respected data.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68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dirty="0">
                <a:latin typeface="Times New Roman"/>
                <a:cs typeface="Times New Roman"/>
              </a:rPr>
              <a:t>Leading</a:t>
            </a:r>
            <a:r>
              <a:rPr sz="1500" spc="-8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section;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7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dirty="0">
                <a:latin typeface="Times New Roman"/>
                <a:cs typeface="Times New Roman"/>
              </a:rPr>
              <a:t>Heading</a:t>
            </a:r>
            <a:r>
              <a:rPr sz="1500" spc="-7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section;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7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dirty="0">
                <a:latin typeface="Times New Roman"/>
                <a:cs typeface="Times New Roman"/>
              </a:rPr>
              <a:t>Title</a:t>
            </a:r>
            <a:r>
              <a:rPr sz="1500" spc="-8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section;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80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spc="-5" dirty="0">
                <a:latin typeface="Times New Roman"/>
                <a:cs typeface="Times New Roman"/>
              </a:rPr>
              <a:t>Note</a:t>
            </a:r>
            <a:r>
              <a:rPr sz="1500" spc="-7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section;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7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spc="-5" dirty="0">
                <a:latin typeface="Times New Roman"/>
                <a:cs typeface="Times New Roman"/>
              </a:rPr>
              <a:t>Accession number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section;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70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spc="-5" dirty="0">
                <a:latin typeface="Times New Roman"/>
                <a:cs typeface="Times New Roman"/>
              </a:rPr>
              <a:t>Tracing section;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and</a:t>
            </a:r>
            <a:endParaRPr sz="15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85"/>
              </a:spcBef>
              <a:buSzPct val="63636"/>
              <a:buFont typeface="Arial"/>
              <a:buChar char="●"/>
              <a:tabLst>
                <a:tab pos="240665" algn="l"/>
                <a:tab pos="241300" algn="l"/>
              </a:tabLst>
            </a:pPr>
            <a:r>
              <a:rPr sz="1500" spc="-5" dirty="0">
                <a:latin typeface="Times New Roman"/>
                <a:cs typeface="Times New Roman"/>
              </a:rPr>
              <a:t>Annotation section.</a:t>
            </a:r>
            <a:endParaRPr sz="1500" dirty="0">
              <a:latin typeface="Times New Roman"/>
              <a:cs typeface="Times New Roman"/>
            </a:endParaRPr>
          </a:p>
          <a:p>
            <a:pPr marL="241300">
              <a:spcBef>
                <a:spcPts val="370"/>
              </a:spcBef>
            </a:pPr>
            <a:r>
              <a:rPr sz="1500" spc="-5" dirty="0">
                <a:latin typeface="Times New Roman"/>
                <a:cs typeface="Times New Roman"/>
              </a:rPr>
              <a:t>Catalogue card </a:t>
            </a:r>
            <a:r>
              <a:rPr sz="1500" dirty="0">
                <a:latin typeface="Times New Roman"/>
                <a:cs typeface="Times New Roman"/>
              </a:rPr>
              <a:t>and </a:t>
            </a:r>
            <a:r>
              <a:rPr sz="1500" spc="-5" dirty="0">
                <a:latin typeface="Times New Roman"/>
                <a:cs typeface="Times New Roman"/>
              </a:rPr>
              <a:t>description </a:t>
            </a:r>
            <a:r>
              <a:rPr sz="1500" spc="-10" dirty="0">
                <a:latin typeface="Times New Roman"/>
                <a:cs typeface="Times New Roman"/>
              </a:rPr>
              <a:t>of </a:t>
            </a:r>
            <a:r>
              <a:rPr sz="1500" spc="-5" dirty="0">
                <a:latin typeface="Times New Roman"/>
                <a:cs typeface="Times New Roman"/>
              </a:rPr>
              <a:t>its different</a:t>
            </a:r>
            <a:r>
              <a:rPr sz="1500" spc="3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parts: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2500" y="4176421"/>
            <a:ext cx="2906700" cy="7683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spcBef>
                <a:spcPts val="894"/>
              </a:spcBef>
            </a:pPr>
            <a:r>
              <a:rPr sz="1300" spc="-5" dirty="0">
                <a:latin typeface="Times New Roman"/>
                <a:cs typeface="Times New Roman"/>
              </a:rPr>
              <a:t>Classified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Catalogue</a:t>
            </a:r>
            <a:endParaRPr sz="1300" dirty="0">
              <a:latin typeface="Times New Roman"/>
              <a:cs typeface="Times New Roman"/>
            </a:endParaRPr>
          </a:p>
          <a:p>
            <a:pPr marL="1308100">
              <a:spcBef>
                <a:spcPts val="555"/>
              </a:spcBef>
            </a:pPr>
            <a:r>
              <a:rPr sz="900" dirty="0">
                <a:latin typeface="Arial"/>
                <a:cs typeface="Arial"/>
              </a:rPr>
              <a:t>First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Indention</a:t>
            </a:r>
            <a:endParaRPr sz="900" dirty="0">
              <a:latin typeface="Arial"/>
              <a:cs typeface="Arial"/>
            </a:endParaRPr>
          </a:p>
          <a:p>
            <a:pPr marR="5080" algn="r">
              <a:spcBef>
                <a:spcPts val="535"/>
              </a:spcBef>
            </a:pPr>
            <a:r>
              <a:rPr sz="1100" dirty="0">
                <a:latin typeface="Arial"/>
                <a:cs typeface="Arial"/>
              </a:rPr>
              <a:t>12.5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8243" y="5360671"/>
            <a:ext cx="9163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Second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Indention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6278" y="6297930"/>
            <a:ext cx="68135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Leading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6008" y="5395875"/>
            <a:ext cx="169277" cy="516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/>
            <a:r>
              <a:rPr sz="1100" dirty="0">
                <a:latin typeface="Arial"/>
                <a:cs typeface="Arial"/>
              </a:rPr>
              <a:t>7.5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0035" y="7073901"/>
            <a:ext cx="6680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Hole of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Card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6897" y="7232395"/>
            <a:ext cx="275018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Left </a:t>
            </a:r>
            <a:r>
              <a:rPr sz="900" spc="-5" dirty="0">
                <a:latin typeface="Arial"/>
                <a:cs typeface="Arial"/>
              </a:rPr>
              <a:t>edge </a:t>
            </a:r>
            <a:r>
              <a:rPr sz="900" dirty="0">
                <a:latin typeface="Arial"/>
                <a:cs typeface="Arial"/>
              </a:rPr>
              <a:t>of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card</a:t>
            </a:r>
            <a:endParaRPr sz="900">
              <a:latin typeface="Arial"/>
              <a:cs typeface="Arial"/>
            </a:endParaRPr>
          </a:p>
          <a:p>
            <a:pPr marL="1301750">
              <a:lnSpc>
                <a:spcPts val="1050"/>
              </a:lnSpc>
            </a:pPr>
            <a:r>
              <a:rPr sz="900" spc="-5" dirty="0">
                <a:latin typeface="Arial"/>
                <a:cs typeface="Arial"/>
              </a:rPr>
              <a:t>Thickness </a:t>
            </a:r>
            <a:r>
              <a:rPr sz="900" dirty="0">
                <a:latin typeface="Arial"/>
                <a:cs typeface="Arial"/>
              </a:rPr>
              <a:t>of card </a:t>
            </a:r>
            <a:r>
              <a:rPr sz="900" spc="-5" dirty="0">
                <a:latin typeface="Arial"/>
                <a:cs typeface="Arial"/>
              </a:rPr>
              <a:t>0.025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69229" y="3048635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52415" y="7373606"/>
            <a:ext cx="158750" cy="15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56452" y="697244"/>
            <a:ext cx="4773147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Front </a:t>
            </a:r>
            <a:r>
              <a:rPr sz="1600" b="1" spc="-5" dirty="0" err="1">
                <a:latin typeface="Times New Roman"/>
                <a:cs typeface="Times New Roman"/>
              </a:rPr>
              <a:t>Po</a:t>
            </a:r>
            <a:r>
              <a:rPr lang="en-US" sz="1600" b="1" spc="-5" dirty="0" err="1">
                <a:latin typeface="Times New Roman"/>
                <a:cs typeface="Times New Roman"/>
              </a:rPr>
              <a:t>s</a:t>
            </a:r>
            <a:r>
              <a:rPr sz="1600" b="1" spc="-5" dirty="0" err="1">
                <a:latin typeface="Times New Roman"/>
                <a:cs typeface="Times New Roman"/>
              </a:rPr>
              <a:t>ion</a:t>
            </a:r>
            <a:r>
              <a:rPr sz="1600" b="1" spc="-5" dirty="0">
                <a:latin typeface="Times New Roman"/>
                <a:cs typeface="Times New Roman"/>
              </a:rPr>
              <a:t> of </a:t>
            </a:r>
            <a:r>
              <a:rPr lang="en-US" sz="1600" b="1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Main </a:t>
            </a:r>
            <a:r>
              <a:rPr sz="1600" b="1" dirty="0">
                <a:latin typeface="Times New Roman"/>
                <a:cs typeface="Times New Roman"/>
              </a:rPr>
              <a:t>Entry </a:t>
            </a:r>
            <a:r>
              <a:rPr sz="1600" b="1" spc="-5" dirty="0">
                <a:latin typeface="Times New Roman"/>
                <a:cs typeface="Times New Roman"/>
              </a:rPr>
              <a:t>in </a:t>
            </a:r>
            <a:r>
              <a:rPr sz="1600" b="1" dirty="0">
                <a:latin typeface="Times New Roman"/>
                <a:cs typeface="Times New Roman"/>
              </a:rPr>
              <a:t>Classified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Catalogue</a:t>
            </a:r>
            <a:endParaRPr sz="1600" b="1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98230"/>
              </p:ext>
            </p:extLst>
          </p:nvPr>
        </p:nvGraphicFramePr>
        <p:xfrm>
          <a:off x="2133604" y="1340326"/>
          <a:ext cx="6629391" cy="2609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1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6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sz="13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(Class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+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Book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+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No.)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SURNAME OR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5410" marR="357505">
                        <a:lnSpc>
                          <a:spcPts val="1140"/>
                        </a:lnSpc>
                        <a:spcBef>
                          <a:spcPts val="50"/>
                        </a:spcBef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(Forename)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(Year of birth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death.).  </a:t>
                      </a:r>
                      <a:r>
                        <a:rPr sz="13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: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Subtitle or Explanatory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5410" marR="244475">
                        <a:lnSpc>
                          <a:spcPts val="1040"/>
                        </a:lnSpc>
                        <a:spcBef>
                          <a:spcPts val="9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Title: Subtitle Edition. Collaborator statement.  Notes (Name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Series)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300" spc="-5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300" spc="-5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ession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Number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127904" y="4123765"/>
            <a:ext cx="4807771" cy="980397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1300" spc="-5" dirty="0">
                <a:latin typeface="Times New Roman"/>
                <a:cs typeface="Times New Roman"/>
              </a:rPr>
              <a:t>Note: </a:t>
            </a:r>
            <a:r>
              <a:rPr sz="1300" dirty="0">
                <a:latin typeface="Times New Roman"/>
                <a:cs typeface="Times New Roman"/>
              </a:rPr>
              <a:t>Tracing Section to </a:t>
            </a:r>
            <a:r>
              <a:rPr sz="1300" spc="-10" dirty="0">
                <a:latin typeface="Times New Roman"/>
                <a:cs typeface="Times New Roman"/>
              </a:rPr>
              <a:t>be </a:t>
            </a:r>
            <a:r>
              <a:rPr sz="1300" spc="-5" dirty="0">
                <a:latin typeface="Times New Roman"/>
                <a:cs typeface="Times New Roman"/>
              </a:rPr>
              <a:t>given </a:t>
            </a:r>
            <a:r>
              <a:rPr sz="1300" dirty="0">
                <a:latin typeface="Times New Roman"/>
                <a:cs typeface="Times New Roman"/>
              </a:rPr>
              <a:t>on the </a:t>
            </a:r>
            <a:r>
              <a:rPr sz="1300" spc="-5" dirty="0">
                <a:latin typeface="Times New Roman"/>
                <a:cs typeface="Times New Roman"/>
              </a:rPr>
              <a:t>back </a:t>
            </a:r>
            <a:r>
              <a:rPr sz="1300" dirty="0">
                <a:latin typeface="Times New Roman"/>
                <a:cs typeface="Times New Roman"/>
              </a:rPr>
              <a:t>of </a:t>
            </a:r>
            <a:r>
              <a:rPr sz="1300" spc="-5" dirty="0">
                <a:latin typeface="Times New Roman"/>
                <a:cs typeface="Times New Roman"/>
              </a:rPr>
              <a:t>the </a:t>
            </a:r>
            <a:r>
              <a:rPr sz="1300" dirty="0">
                <a:latin typeface="Times New Roman"/>
                <a:cs typeface="Times New Roman"/>
              </a:rPr>
              <a:t>Main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Card.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spcBef>
                <a:spcPts val="700"/>
              </a:spcBef>
            </a:pPr>
            <a:r>
              <a:rPr sz="1300" spc="-5" dirty="0">
                <a:latin typeface="Times New Roman"/>
                <a:cs typeface="Times New Roman"/>
              </a:rPr>
              <a:t>Back Portion of the </a:t>
            </a:r>
            <a:r>
              <a:rPr sz="1300" dirty="0">
                <a:latin typeface="Times New Roman"/>
                <a:cs typeface="Times New Roman"/>
              </a:rPr>
              <a:t>Main Entry </a:t>
            </a:r>
            <a:r>
              <a:rPr sz="1300" spc="-5" dirty="0">
                <a:latin typeface="Times New Roman"/>
                <a:cs typeface="Times New Roman"/>
              </a:rPr>
              <a:t>in Classified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Catalogue</a:t>
            </a:r>
            <a:endParaRPr sz="1300" dirty="0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/>
            <a:r>
              <a:rPr sz="1300" spc="-5" dirty="0">
                <a:latin typeface="Times New Roman"/>
                <a:cs typeface="Times New Roman"/>
              </a:rPr>
              <a:t>Tracing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4721" y="5731290"/>
            <a:ext cx="156450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sz="1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6004" y="5743364"/>
            <a:ext cx="99758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sz="1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46004" y="6372053"/>
            <a:ext cx="11403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Index</a:t>
            </a:r>
            <a:r>
              <a:rPr sz="1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25813" y="6930305"/>
            <a:ext cx="1037965" cy="3997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56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sz="12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 Index</a:t>
            </a:r>
            <a:r>
              <a:rPr sz="1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7537577" y="932814"/>
            <a:ext cx="6350" cy="38100"/>
            <a:chOff x="5022977" y="932814"/>
            <a:chExt cx="6350" cy="38100"/>
          </a:xfrm>
        </p:grpSpPr>
        <p:sp>
          <p:nvSpPr>
            <p:cNvPr id="12" name="object 12"/>
            <p:cNvSpPr/>
            <p:nvPr/>
          </p:nvSpPr>
          <p:spPr>
            <a:xfrm>
              <a:off x="502729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2602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6860540" y="93281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30599" y="5414451"/>
            <a:ext cx="3835400" cy="2127250"/>
          </a:xfrm>
          <a:custGeom>
            <a:avLst/>
            <a:gdLst/>
            <a:ahLst/>
            <a:cxnLst/>
            <a:rect l="l" t="t" r="r" b="b"/>
            <a:pathLst>
              <a:path w="3835400" h="2127250">
                <a:moveTo>
                  <a:pt x="0" y="5714"/>
                </a:moveTo>
                <a:lnTo>
                  <a:pt x="3835400" y="5714"/>
                </a:lnTo>
              </a:path>
              <a:path w="3835400" h="2127250">
                <a:moveTo>
                  <a:pt x="3829050" y="0"/>
                </a:moveTo>
                <a:lnTo>
                  <a:pt x="3829050" y="2127250"/>
                </a:lnTo>
              </a:path>
              <a:path w="3835400" h="2127250">
                <a:moveTo>
                  <a:pt x="5715" y="0"/>
                </a:moveTo>
                <a:lnTo>
                  <a:pt x="5715" y="2127250"/>
                </a:lnTo>
              </a:path>
              <a:path w="3835400" h="2127250">
                <a:moveTo>
                  <a:pt x="0" y="2120900"/>
                </a:moveTo>
                <a:lnTo>
                  <a:pt x="3835400" y="21209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8797" y="661308"/>
            <a:ext cx="4126865" cy="2035493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spcBef>
                <a:spcPts val="944"/>
              </a:spcBef>
            </a:pPr>
            <a:r>
              <a:rPr sz="1300" b="1" spc="-5" dirty="0">
                <a:latin typeface="Times New Roman"/>
                <a:cs typeface="Times New Roman"/>
              </a:rPr>
              <a:t>EXAMPLE</a:t>
            </a:r>
            <a:endParaRPr sz="1300" b="1" dirty="0">
              <a:latin typeface="Times New Roman"/>
              <a:cs typeface="Times New Roman"/>
            </a:endParaRPr>
          </a:p>
          <a:p>
            <a:pPr marL="12700" algn="just">
              <a:spcBef>
                <a:spcPts val="730"/>
              </a:spcBef>
            </a:pPr>
            <a:r>
              <a:rPr sz="1300" b="1" spc="-5" dirty="0">
                <a:latin typeface="Times New Roman"/>
                <a:cs typeface="Times New Roman"/>
              </a:rPr>
              <a:t>Title </a:t>
            </a:r>
            <a:r>
              <a:rPr sz="1300" b="1" dirty="0">
                <a:latin typeface="Times New Roman"/>
                <a:cs typeface="Times New Roman"/>
              </a:rPr>
              <a:t>Page</a:t>
            </a:r>
            <a:r>
              <a:rPr sz="1300" b="1" spc="-2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:-</a:t>
            </a:r>
          </a:p>
          <a:p>
            <a:pPr>
              <a:spcBef>
                <a:spcPts val="5"/>
              </a:spcBef>
            </a:pPr>
            <a:endParaRPr sz="1300" b="1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600"/>
              </a:lnSpc>
            </a:pPr>
            <a:r>
              <a:rPr sz="1300" b="1" spc="-5" dirty="0">
                <a:latin typeface="Times New Roman"/>
                <a:cs typeface="Times New Roman"/>
              </a:rPr>
              <a:t>Classified Catalogue Code with additional rules </a:t>
            </a:r>
            <a:r>
              <a:rPr sz="1300" b="1" dirty="0">
                <a:latin typeface="Times New Roman"/>
                <a:cs typeface="Times New Roman"/>
              </a:rPr>
              <a:t>for </a:t>
            </a:r>
            <a:r>
              <a:rPr sz="1300" b="1" spc="-5" dirty="0">
                <a:latin typeface="Times New Roman"/>
                <a:cs typeface="Times New Roman"/>
              </a:rPr>
              <a:t>Dictionary  Catalogue </a:t>
            </a:r>
            <a:r>
              <a:rPr sz="1300" b="1" dirty="0">
                <a:latin typeface="Times New Roman"/>
                <a:cs typeface="Times New Roman"/>
              </a:rPr>
              <a:t>Code by S R </a:t>
            </a:r>
            <a:r>
              <a:rPr sz="1300" b="1" spc="-5" dirty="0">
                <a:latin typeface="Times New Roman"/>
                <a:cs typeface="Times New Roman"/>
              </a:rPr>
              <a:t>RANGANATHAN, </a:t>
            </a:r>
            <a:r>
              <a:rPr sz="1300" b="1" dirty="0">
                <a:latin typeface="Times New Roman"/>
                <a:cs typeface="Times New Roman"/>
              </a:rPr>
              <a:t>Madras, Madras </a:t>
            </a:r>
            <a:r>
              <a:rPr sz="1300" b="1" spc="-5" dirty="0">
                <a:latin typeface="Times New Roman"/>
                <a:cs typeface="Times New Roman"/>
              </a:rPr>
              <a:t>Library  Association, 1960.</a:t>
            </a:r>
            <a:endParaRPr sz="13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b="1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300" b="1" dirty="0">
              <a:latin typeface="Times New Roman"/>
              <a:cs typeface="Times New Roman"/>
            </a:endParaRPr>
          </a:p>
          <a:p>
            <a:pPr marL="12700" algn="just"/>
            <a:r>
              <a:rPr sz="1300" b="1" dirty="0">
                <a:latin typeface="Times New Roman"/>
                <a:cs typeface="Times New Roman"/>
              </a:rPr>
              <a:t>Back </a:t>
            </a:r>
            <a:r>
              <a:rPr sz="1300" b="1" spc="-10" dirty="0">
                <a:latin typeface="Times New Roman"/>
                <a:cs typeface="Times New Roman"/>
              </a:rPr>
              <a:t>of </a:t>
            </a:r>
            <a:r>
              <a:rPr sz="1300" b="1" dirty="0">
                <a:latin typeface="Times New Roman"/>
                <a:cs typeface="Times New Roman"/>
              </a:rPr>
              <a:t>the </a:t>
            </a:r>
            <a:r>
              <a:rPr sz="1300" b="1" spc="-5" dirty="0">
                <a:latin typeface="Times New Roman"/>
                <a:cs typeface="Times New Roman"/>
              </a:rPr>
              <a:t>Title </a:t>
            </a:r>
            <a:r>
              <a:rPr sz="1300" b="1" dirty="0">
                <a:latin typeface="Times New Roman"/>
                <a:cs typeface="Times New Roman"/>
              </a:rPr>
              <a:t>Page</a:t>
            </a:r>
            <a:r>
              <a:rPr sz="1300" b="1" spc="-25" dirty="0">
                <a:latin typeface="Times New Roman"/>
                <a:cs typeface="Times New Roman"/>
              </a:rPr>
              <a:t> </a:t>
            </a:r>
            <a:r>
              <a:rPr sz="1300" b="1" spc="5" dirty="0">
                <a:latin typeface="Times New Roman"/>
                <a:cs typeface="Times New Roman"/>
              </a:rPr>
              <a:t>:-</a:t>
            </a:r>
            <a:endParaRPr sz="1300" b="1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64643"/>
              </p:ext>
            </p:extLst>
          </p:nvPr>
        </p:nvGraphicFramePr>
        <p:xfrm>
          <a:off x="3314497" y="2748434"/>
          <a:ext cx="2763573" cy="1011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18">
                <a:tc>
                  <a:txBody>
                    <a:bodyPr/>
                    <a:lstStyle/>
                    <a:p>
                      <a:pPr marL="127000">
                        <a:lnSpc>
                          <a:spcPts val="120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Shiyali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1205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Ramamrita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069" algn="ctr">
                        <a:lnSpc>
                          <a:spcPts val="120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Ranganathan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(1892)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18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Edition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1934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7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Edition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1945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9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Edition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1951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618">
                <a:tc>
                  <a:txBody>
                    <a:bodyPr/>
                    <a:lstStyle/>
                    <a:p>
                      <a:pPr marL="127000">
                        <a:lnSpc>
                          <a:spcPts val="1240"/>
                        </a:lnSpc>
                        <a:spcBef>
                          <a:spcPts val="11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Edition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240"/>
                        </a:lnSpc>
                        <a:spcBef>
                          <a:spcPts val="11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ts val="1240"/>
                        </a:lnSpc>
                        <a:spcBef>
                          <a:spcPts val="114"/>
                        </a:spcBef>
                      </a:pP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1958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58280" y="3751555"/>
            <a:ext cx="1134110" cy="4584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spcBef>
                <a:spcPts val="480"/>
              </a:spcBef>
              <a:tabLst>
                <a:tab pos="686435" algn="l"/>
              </a:tabLst>
            </a:pPr>
            <a:r>
              <a:rPr sz="1100" dirty="0">
                <a:latin typeface="Times New Roman"/>
                <a:cs typeface="Times New Roman"/>
              </a:rPr>
              <a:t>Class No.	</a:t>
            </a:r>
            <a:r>
              <a:rPr sz="1050" dirty="0">
                <a:latin typeface="Times New Roman"/>
                <a:cs typeface="Times New Roman"/>
              </a:rPr>
              <a:t>2:55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N3</a:t>
            </a:r>
            <a:endParaRPr sz="1050" dirty="0">
              <a:latin typeface="Times New Roman"/>
              <a:cs typeface="Times New Roman"/>
            </a:endParaRPr>
          </a:p>
          <a:p>
            <a:pPr marL="698500">
              <a:spcBef>
                <a:spcPts val="385"/>
              </a:spcBef>
            </a:pPr>
            <a:r>
              <a:rPr sz="1100" spc="-5" dirty="0">
                <a:latin typeface="Times New Roman"/>
                <a:cs typeface="Times New Roman"/>
              </a:rPr>
              <a:t>9N60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8280" y="4231004"/>
            <a:ext cx="52705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Acc.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No.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2270" y="4244722"/>
            <a:ext cx="3429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114</a:t>
            </a:r>
            <a:r>
              <a:rPr sz="1000" spc="-15" dirty="0">
                <a:latin typeface="Times New Roman"/>
                <a:cs typeface="Times New Roman"/>
              </a:rPr>
              <a:t>9</a:t>
            </a:r>
            <a:r>
              <a:rPr sz="1000" spc="-5" dirty="0">
                <a:latin typeface="Times New Roman"/>
                <a:cs typeface="Times New Roman"/>
              </a:rPr>
              <a:t>7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8797" y="4623282"/>
            <a:ext cx="4064635" cy="6654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spcBef>
                <a:spcPts val="445"/>
              </a:spcBef>
            </a:pPr>
            <a:r>
              <a:rPr sz="1100" b="1" spc="-5" dirty="0">
                <a:latin typeface="Times New Roman"/>
                <a:cs typeface="Times New Roman"/>
              </a:rPr>
              <a:t>Half Title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Page:-</a:t>
            </a:r>
            <a:endParaRPr sz="1100">
              <a:latin typeface="Times New Roman"/>
              <a:cs typeface="Times New Roman"/>
            </a:endParaRPr>
          </a:p>
          <a:p>
            <a:pPr marL="1155700" marR="5080">
              <a:lnSpc>
                <a:spcPts val="1700"/>
              </a:lnSpc>
              <a:spcBef>
                <a:spcPts val="90"/>
              </a:spcBef>
            </a:pPr>
            <a:r>
              <a:rPr sz="1100" dirty="0">
                <a:latin typeface="Times New Roman"/>
                <a:cs typeface="Times New Roman"/>
              </a:rPr>
              <a:t>Madras </a:t>
            </a:r>
            <a:r>
              <a:rPr sz="1100" spc="-5" dirty="0">
                <a:latin typeface="Times New Roman"/>
                <a:cs typeface="Times New Roman"/>
              </a:rPr>
              <a:t>Library Association, Publication Series, </a:t>
            </a:r>
            <a:r>
              <a:rPr sz="1100" dirty="0">
                <a:latin typeface="Times New Roman"/>
                <a:cs typeface="Times New Roman"/>
              </a:rPr>
              <a:t>24.  </a:t>
            </a:r>
            <a:r>
              <a:rPr sz="1100" spc="-5" dirty="0">
                <a:latin typeface="Times New Roman"/>
                <a:cs typeface="Times New Roman"/>
              </a:rPr>
              <a:t>Note </a:t>
            </a:r>
            <a:r>
              <a:rPr sz="1100" dirty="0">
                <a:latin typeface="Times New Roman"/>
                <a:cs typeface="Times New Roman"/>
              </a:rPr>
              <a:t>:- </a:t>
            </a:r>
            <a:r>
              <a:rPr sz="1100" spc="-5" dirty="0">
                <a:latin typeface="Times New Roman"/>
                <a:cs typeface="Times New Roman"/>
              </a:rPr>
              <a:t>No.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Pages </a:t>
            </a:r>
            <a:r>
              <a:rPr sz="1100" dirty="0">
                <a:latin typeface="Times New Roman"/>
                <a:cs typeface="Times New Roman"/>
              </a:rPr>
              <a:t>– </a:t>
            </a:r>
            <a:r>
              <a:rPr sz="1100" spc="-5" dirty="0">
                <a:latin typeface="Times New Roman"/>
                <a:cs typeface="Times New Roman"/>
              </a:rPr>
              <a:t>605, No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illustration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11625" y="812800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428491" y="812800"/>
            <a:ext cx="6350" cy="38100"/>
            <a:chOff x="913891" y="812800"/>
            <a:chExt cx="6350" cy="38100"/>
          </a:xfrm>
        </p:grpSpPr>
        <p:sp>
          <p:nvSpPr>
            <p:cNvPr id="10" name="object 10"/>
            <p:cNvSpPr/>
            <p:nvPr/>
          </p:nvSpPr>
          <p:spPr>
            <a:xfrm>
              <a:off x="91566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6939" y="812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4764" y="1231900"/>
            <a:ext cx="3709670" cy="2796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8629" y="6548119"/>
            <a:ext cx="158750" cy="15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04413" y="1110741"/>
            <a:ext cx="78295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Main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Entry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16604" y="2200784"/>
            <a:ext cx="407670" cy="2863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-5" dirty="0">
                <a:latin typeface="Arial"/>
                <a:cs typeface="Arial"/>
              </a:rPr>
              <a:t>Title  Se</a:t>
            </a:r>
            <a:r>
              <a:rPr sz="900" spc="5" dirty="0">
                <a:latin typeface="Arial"/>
                <a:cs typeface="Arial"/>
              </a:rPr>
              <a:t>c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10" dirty="0">
                <a:latin typeface="Arial"/>
                <a:cs typeface="Arial"/>
              </a:rPr>
              <a:t>i</a:t>
            </a:r>
            <a:r>
              <a:rPr sz="900" spc="-5" dirty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0321" y="2738755"/>
            <a:ext cx="2673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Not</a:t>
            </a:r>
            <a:r>
              <a:rPr sz="900" spc="-5" dirty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826635" y="1120553"/>
          <a:ext cx="2546985" cy="341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527">
                <a:tc>
                  <a:txBody>
                    <a:bodyPr/>
                    <a:lstStyle/>
                    <a:p>
                      <a:pPr marL="127000">
                        <a:lnSpc>
                          <a:spcPts val="994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Leading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1030"/>
                        </a:lnSpc>
                        <a:spcBef>
                          <a:spcPts val="21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Headi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527">
                <a:tc>
                  <a:txBody>
                    <a:bodyPr/>
                    <a:lstStyle/>
                    <a:p>
                      <a:pPr marL="127000">
                        <a:lnSpc>
                          <a:spcPts val="103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Section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ts val="99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852542" y="1564894"/>
            <a:ext cx="1987550" cy="44958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spcBef>
                <a:spcPts val="685"/>
              </a:spcBef>
            </a:pPr>
            <a:r>
              <a:rPr sz="900" spc="-5" dirty="0">
                <a:latin typeface="Arial"/>
                <a:cs typeface="Arial"/>
              </a:rPr>
              <a:t>2:55 N3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9N60</a:t>
            </a:r>
            <a:endParaRPr sz="900" dirty="0">
              <a:latin typeface="Arial"/>
              <a:cs typeface="Arial"/>
            </a:endParaRPr>
          </a:p>
          <a:p>
            <a:pPr marL="335280">
              <a:spcBef>
                <a:spcPts val="590"/>
              </a:spcBef>
            </a:pPr>
            <a:r>
              <a:rPr sz="900" spc="-5" dirty="0">
                <a:latin typeface="Arial"/>
                <a:cs typeface="Arial"/>
              </a:rPr>
              <a:t>RANGANATHAN </a:t>
            </a:r>
            <a:r>
              <a:rPr sz="900" dirty="0">
                <a:latin typeface="Arial"/>
                <a:cs typeface="Arial"/>
              </a:rPr>
              <a:t>(S R).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(1892.-)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52543" y="2263267"/>
            <a:ext cx="2393315" cy="28424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257175">
              <a:lnSpc>
                <a:spcPct val="103299"/>
              </a:lnSpc>
              <a:spcBef>
                <a:spcPts val="65"/>
              </a:spcBef>
            </a:pPr>
            <a:r>
              <a:rPr sz="900" spc="-5" dirty="0">
                <a:latin typeface="Arial"/>
                <a:cs typeface="Arial"/>
              </a:rPr>
              <a:t>Classified Catalogue Code with additional  rules </a:t>
            </a:r>
            <a:r>
              <a:rPr sz="900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Dictionary Catalogue Code. Ed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4.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05526" y="2749422"/>
            <a:ext cx="2063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(Madras Library Association, Publication  Series. 24)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6635" y="3430652"/>
            <a:ext cx="3454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11497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6605" y="3940767"/>
            <a:ext cx="1945639" cy="734817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56515" algn="r">
              <a:spcBef>
                <a:spcPts val="630"/>
              </a:spcBef>
            </a:pPr>
            <a:r>
              <a:rPr sz="900" dirty="0">
                <a:latin typeface="Arial"/>
                <a:cs typeface="Arial"/>
              </a:rPr>
              <a:t>Acc.</a:t>
            </a:r>
            <a:r>
              <a:rPr sz="900" spc="-9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No.</a:t>
            </a:r>
            <a:endParaRPr sz="900" dirty="0">
              <a:latin typeface="Arial"/>
              <a:cs typeface="Arial"/>
            </a:endParaRPr>
          </a:p>
          <a:p>
            <a:pPr marL="12700">
              <a:spcBef>
                <a:spcPts val="765"/>
              </a:spcBef>
            </a:pPr>
            <a:r>
              <a:rPr sz="1300" spc="-5" dirty="0">
                <a:latin typeface="Times New Roman"/>
                <a:cs typeface="Times New Roman"/>
              </a:rPr>
              <a:t>Tracing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Section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spcBef>
                <a:spcPts val="60"/>
              </a:spcBef>
            </a:pPr>
            <a:r>
              <a:rPr sz="1300" spc="-5" dirty="0">
                <a:latin typeface="Times New Roman"/>
                <a:cs typeface="Times New Roman"/>
              </a:rPr>
              <a:t>Back of the Main </a:t>
            </a:r>
            <a:r>
              <a:rPr sz="1300" dirty="0">
                <a:latin typeface="Times New Roman"/>
                <a:cs typeface="Times New Roman"/>
              </a:rPr>
              <a:t>Entry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Card</a:t>
            </a:r>
            <a:endParaRPr sz="1300" dirty="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94004"/>
              </p:ext>
            </p:extLst>
          </p:nvPr>
        </p:nvGraphicFramePr>
        <p:xfrm>
          <a:off x="3708019" y="4795774"/>
          <a:ext cx="4369173" cy="2999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37">
                <a:tc>
                  <a:txBody>
                    <a:bodyPr/>
                    <a:lstStyle/>
                    <a:p>
                      <a:pPr marL="57785">
                        <a:lnSpc>
                          <a:spcPts val="905"/>
                        </a:lnSpc>
                        <a:spcBef>
                          <a:spcPts val="715"/>
                        </a:spcBef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Entry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905"/>
                        </a:lnSpc>
                        <a:spcBef>
                          <a:spcPts val="71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Classified Catalogue</a:t>
                      </a:r>
                      <a:r>
                        <a:rPr sz="13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Code.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9080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55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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590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10"/>
                        </a:lnSpc>
                      </a:pPr>
                      <a:r>
                        <a:rPr sz="800" dirty="0">
                          <a:latin typeface="Symbol"/>
                          <a:cs typeface="Symbol"/>
                        </a:rPr>
                        <a:t></a:t>
                      </a:r>
                      <a:endParaRPr sz="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905"/>
                        </a:lnSpc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Cataloguing Practice.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940"/>
                        </a:lnSpc>
                      </a:pPr>
                      <a:r>
                        <a:rPr sz="1100" spc="-5" dirty="0">
                          <a:latin typeface="Symbol"/>
                          <a:cs typeface="Symbol"/>
                        </a:rPr>
                        <a:t>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045"/>
                        </a:lnSpc>
                        <a:spcBef>
                          <a:spcPts val="110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sz="13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Science.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55"/>
                        </a:lnSpc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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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444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910"/>
                        </a:lnSpc>
                        <a:spcBef>
                          <a:spcPts val="44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Ranganthan (Shiyali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65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55"/>
                        </a:lnSpc>
                        <a:spcBef>
                          <a:spcPts val="195"/>
                        </a:spcBef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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2476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ts val="919"/>
                        </a:lnSpc>
                        <a:spcBef>
                          <a:spcPts val="9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Ramamrita) (1892).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015"/>
                        </a:lnSpc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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910"/>
                        </a:lnSpc>
                        <a:spcBef>
                          <a:spcPts val="85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Classified Catalogue</a:t>
                      </a:r>
                      <a:r>
                        <a:rPr sz="13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994"/>
                        </a:lnSpc>
                      </a:pPr>
                      <a:r>
                        <a:rPr sz="1100" spc="-30" dirty="0">
                          <a:latin typeface="Symbol"/>
                          <a:cs typeface="Symbol"/>
                        </a:rPr>
                        <a:t>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BIE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ts val="1040"/>
                        </a:lnSpc>
                        <a:spcBef>
                          <a:spcPts val="80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additional rules</a:t>
                      </a:r>
                      <a:r>
                        <a:rPr sz="13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20"/>
                        </a:lnSpc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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2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33400">
                        <a:lnSpc>
                          <a:spcPts val="1210"/>
                        </a:lnSpc>
                        <a:spcBef>
                          <a:spcPts val="40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dictionary Catalogue</a:t>
                      </a:r>
                      <a:r>
                        <a:rPr sz="13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Code.</a:t>
                      </a:r>
                    </a:p>
                    <a:p>
                      <a:pPr marR="282575" algn="r">
                        <a:lnSpc>
                          <a:spcPts val="1210"/>
                        </a:lnSpc>
                      </a:pP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</a:t>
                      </a:r>
                    </a:p>
                    <a:p>
                      <a:pPr marL="367665">
                        <a:lnSpc>
                          <a:spcPts val="905"/>
                        </a:lnSpc>
                        <a:spcBef>
                          <a:spcPts val="110"/>
                        </a:spcBef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Madras </a:t>
                      </a:r>
                      <a:r>
                        <a:rPr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Association,</a:t>
                      </a:r>
                      <a:r>
                        <a:rPr sz="1300" spc="-7" baseline="-10416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</a:t>
                      </a:r>
                      <a:r>
                        <a:rPr sz="1300" spc="-7" baseline="-1190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CRIE</a:t>
                      </a:r>
                      <a:endParaRPr sz="1300" baseline="-11904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69265">
                        <a:lnSpc>
                          <a:spcPts val="1025"/>
                        </a:lnSpc>
                      </a:pPr>
                      <a:r>
                        <a:rPr sz="13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Publication Series.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08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7537577" y="932814"/>
            <a:ext cx="6350" cy="38100"/>
            <a:chOff x="5022977" y="932814"/>
            <a:chExt cx="6350" cy="38100"/>
          </a:xfrm>
        </p:grpSpPr>
        <p:sp>
          <p:nvSpPr>
            <p:cNvPr id="15" name="object 15"/>
            <p:cNvSpPr/>
            <p:nvPr/>
          </p:nvSpPr>
          <p:spPr>
            <a:xfrm>
              <a:off x="502729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26025" y="93281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6860540" y="93281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4412" y="795685"/>
            <a:ext cx="4154804" cy="7217169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 algn="just">
              <a:spcBef>
                <a:spcPts val="930"/>
              </a:spcBef>
            </a:pPr>
            <a:r>
              <a:rPr sz="1200" spc="-5" dirty="0">
                <a:latin typeface="Times New Roman"/>
                <a:cs typeface="Times New Roman"/>
              </a:rPr>
              <a:t>A catalogue card has 6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sections:</a:t>
            </a:r>
            <a:endParaRPr sz="1200" dirty="0">
              <a:latin typeface="Times New Roman"/>
              <a:cs typeface="Times New Roman"/>
            </a:endParaRPr>
          </a:p>
          <a:p>
            <a:pPr marL="241300" marR="6985" indent="-228600" algn="just">
              <a:lnSpc>
                <a:spcPct val="105000"/>
              </a:lnSpc>
              <a:spcBef>
                <a:spcPts val="650"/>
              </a:spcBef>
              <a:buAutoNum type="arabicParenR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Call Number: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Leading section(call Number)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Classified  Catalogue </a:t>
            </a:r>
            <a:r>
              <a:rPr sz="1200" dirty="0">
                <a:latin typeface="Times New Roman"/>
                <a:cs typeface="Times New Roman"/>
              </a:rPr>
              <a:t>Code </a:t>
            </a:r>
            <a:r>
              <a:rPr sz="1200" spc="-5" dirty="0">
                <a:latin typeface="Times New Roman"/>
                <a:cs typeface="Times New Roman"/>
              </a:rPr>
              <a:t>commenced 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indention </a:t>
            </a:r>
            <a:r>
              <a:rPr sz="1200" dirty="0">
                <a:latin typeface="Times New Roman"/>
                <a:cs typeface="Times New Roman"/>
              </a:rPr>
              <a:t>on the </a:t>
            </a:r>
            <a:r>
              <a:rPr sz="1200" spc="-5" dirty="0">
                <a:latin typeface="Times New Roman"/>
                <a:cs typeface="Times New Roman"/>
              </a:rPr>
              <a:t>leading  line with call </a:t>
            </a:r>
            <a:r>
              <a:rPr sz="1200" dirty="0">
                <a:latin typeface="Times New Roman"/>
                <a:cs typeface="Times New Roman"/>
              </a:rPr>
              <a:t>no.</a:t>
            </a:r>
          </a:p>
          <a:p>
            <a:pPr marL="241300" marR="5080" indent="-228600" algn="just">
              <a:lnSpc>
                <a:spcPct val="104900"/>
              </a:lnSpc>
              <a:spcBef>
                <a:spcPts val="345"/>
              </a:spcBef>
              <a:buAutoNum type="arabicParenR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Heading Section: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Commenced 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second indention </a:t>
            </a:r>
            <a:r>
              <a:rPr sz="1200" dirty="0">
                <a:latin typeface="Times New Roman"/>
                <a:cs typeface="Times New Roman"/>
              </a:rPr>
              <a:t>on the  </a:t>
            </a:r>
            <a:r>
              <a:rPr sz="1200" spc="-5" dirty="0">
                <a:latin typeface="Times New Roman"/>
                <a:cs typeface="Times New Roman"/>
              </a:rPr>
              <a:t>line below the leading </a:t>
            </a:r>
            <a:r>
              <a:rPr sz="1200" dirty="0">
                <a:latin typeface="Times New Roman"/>
                <a:cs typeface="Times New Roman"/>
              </a:rPr>
              <a:t>section.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contains </a:t>
            </a:r>
            <a:r>
              <a:rPr sz="1200" spc="-5" dirty="0">
                <a:latin typeface="Times New Roman"/>
                <a:cs typeface="Times New Roman"/>
              </a:rPr>
              <a:t>the creator </a:t>
            </a:r>
            <a:r>
              <a:rPr sz="1200" spc="-1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document(author) and the continuation line start </a:t>
            </a:r>
            <a:r>
              <a:rPr sz="1200" dirty="0">
                <a:latin typeface="Times New Roman"/>
                <a:cs typeface="Times New Roman"/>
              </a:rPr>
              <a:t>from second  </a:t>
            </a:r>
            <a:r>
              <a:rPr sz="1200" spc="-5" dirty="0">
                <a:latin typeface="Times New Roman"/>
                <a:cs typeface="Times New Roman"/>
              </a:rPr>
              <a:t>indention.</a:t>
            </a:r>
            <a:endParaRPr sz="12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5500"/>
              </a:lnSpc>
              <a:spcBef>
                <a:spcPts val="335"/>
              </a:spcBef>
              <a:buAutoNum type="arabicParenR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Title section: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starts from </a:t>
            </a:r>
            <a:r>
              <a:rPr sz="1200" dirty="0">
                <a:latin typeface="Times New Roman"/>
                <a:cs typeface="Times New Roman"/>
              </a:rPr>
              <a:t>the second </a:t>
            </a:r>
            <a:r>
              <a:rPr sz="1200" spc="-5" dirty="0">
                <a:latin typeface="Times New Roman"/>
                <a:cs typeface="Times New Roman"/>
              </a:rPr>
              <a:t>indention </a:t>
            </a:r>
            <a:r>
              <a:rPr sz="1200" spc="-10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below </a:t>
            </a:r>
            <a:r>
              <a:rPr sz="1200" spc="-10" dirty="0">
                <a:latin typeface="Times New Roman"/>
                <a:cs typeface="Times New Roman"/>
              </a:rPr>
              <a:t>of  </a:t>
            </a:r>
            <a:r>
              <a:rPr sz="1200" dirty="0">
                <a:latin typeface="Times New Roman"/>
                <a:cs typeface="Times New Roman"/>
              </a:rPr>
              <a:t>heading section.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contains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title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document.</a:t>
            </a:r>
          </a:p>
          <a:p>
            <a:pPr marL="241300" marR="5080" indent="-228600" algn="just">
              <a:lnSpc>
                <a:spcPct val="105900"/>
              </a:lnSpc>
              <a:spcBef>
                <a:spcPts val="320"/>
              </a:spcBef>
              <a:buAutoNum type="arabicParenR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Note Section: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Note </a:t>
            </a:r>
            <a:r>
              <a:rPr sz="1200" dirty="0">
                <a:latin typeface="Times New Roman"/>
                <a:cs typeface="Times New Roman"/>
              </a:rPr>
              <a:t>section </a:t>
            </a:r>
            <a:r>
              <a:rPr sz="1200" spc="-5" dirty="0">
                <a:latin typeface="Times New Roman"/>
                <a:cs typeface="Times New Roman"/>
              </a:rPr>
              <a:t>than also starts </a:t>
            </a:r>
            <a:r>
              <a:rPr sz="1200" dirty="0">
                <a:latin typeface="Times New Roman"/>
                <a:cs typeface="Times New Roman"/>
              </a:rPr>
              <a:t>from second  </a:t>
            </a:r>
            <a:r>
              <a:rPr sz="1200" spc="-5" dirty="0">
                <a:latin typeface="Times New Roman"/>
                <a:cs typeface="Times New Roman"/>
              </a:rPr>
              <a:t>indention. </a:t>
            </a:r>
            <a:r>
              <a:rPr sz="1200" spc="-10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document has more than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note than </a:t>
            </a:r>
            <a:r>
              <a:rPr sz="1200" dirty="0">
                <a:latin typeface="Times New Roman"/>
                <a:cs typeface="Times New Roman"/>
              </a:rPr>
              <a:t>each </a:t>
            </a:r>
            <a:r>
              <a:rPr sz="1200" spc="-5" dirty="0">
                <a:latin typeface="Times New Roman"/>
                <a:cs typeface="Times New Roman"/>
              </a:rPr>
              <a:t>note  </a:t>
            </a:r>
            <a:r>
              <a:rPr sz="1200" dirty="0">
                <a:latin typeface="Times New Roman"/>
                <a:cs typeface="Times New Roman"/>
              </a:rPr>
              <a:t>has </a:t>
            </a:r>
            <a:r>
              <a:rPr sz="1200" spc="-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given separately </a:t>
            </a:r>
            <a:r>
              <a:rPr sz="1200" dirty="0">
                <a:latin typeface="Times New Roman"/>
                <a:cs typeface="Times New Roman"/>
              </a:rPr>
              <a:t>ain </a:t>
            </a:r>
            <a:r>
              <a:rPr sz="1200" spc="-5" dirty="0">
                <a:latin typeface="Times New Roman"/>
                <a:cs typeface="Times New Roman"/>
              </a:rPr>
              <a:t>fresh line starts from </a:t>
            </a:r>
            <a:r>
              <a:rPr sz="1200" dirty="0">
                <a:latin typeface="Times New Roman"/>
                <a:cs typeface="Times New Roman"/>
              </a:rPr>
              <a:t>second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indention.</a:t>
            </a:r>
            <a:endParaRPr sz="1200" dirty="0">
              <a:latin typeface="Times New Roman"/>
              <a:cs typeface="Times New Roman"/>
            </a:endParaRPr>
          </a:p>
          <a:p>
            <a:pPr marL="241300" marR="6350" indent="-228600" algn="just">
              <a:lnSpc>
                <a:spcPct val="115399"/>
              </a:lnSpc>
              <a:spcBef>
                <a:spcPts val="190"/>
              </a:spcBef>
              <a:buAutoNum type="arabicParenR"/>
              <a:tabLst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Accession Number </a:t>
            </a:r>
            <a:r>
              <a:rPr sz="1200" b="1" spc="-5" dirty="0">
                <a:latin typeface="Times New Roman"/>
                <a:cs typeface="Times New Roman"/>
              </a:rPr>
              <a:t>Section: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spc="-5" dirty="0">
                <a:latin typeface="Times New Roman"/>
                <a:cs typeface="Times New Roman"/>
              </a:rPr>
              <a:t>given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the bottom –most line and  </a:t>
            </a:r>
            <a:r>
              <a:rPr sz="1200" spc="-10" dirty="0">
                <a:latin typeface="Times New Roman"/>
                <a:cs typeface="Times New Roman"/>
              </a:rPr>
              <a:t>will </a:t>
            </a:r>
            <a:r>
              <a:rPr sz="1200" dirty="0">
                <a:latin typeface="Times New Roman"/>
                <a:cs typeface="Times New Roman"/>
              </a:rPr>
              <a:t>commence </a:t>
            </a:r>
            <a:r>
              <a:rPr sz="1200" spc="-5" dirty="0">
                <a:latin typeface="Times New Roman"/>
                <a:cs typeface="Times New Roman"/>
              </a:rPr>
              <a:t>from the first vertical.</a:t>
            </a:r>
            <a:endParaRPr sz="1200" dirty="0">
              <a:latin typeface="Times New Roman"/>
              <a:cs typeface="Times New Roman"/>
            </a:endParaRPr>
          </a:p>
          <a:p>
            <a:pPr marL="241300" marR="7620" indent="-228600" algn="just">
              <a:lnSpc>
                <a:spcPct val="105000"/>
              </a:lnSpc>
              <a:spcBef>
                <a:spcPts val="330"/>
              </a:spcBef>
              <a:buAutoNum type="arabicParenR"/>
              <a:tabLst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Tracing </a:t>
            </a:r>
            <a:r>
              <a:rPr sz="1200" b="1" spc="-5" dirty="0">
                <a:latin typeface="Times New Roman"/>
                <a:cs typeface="Times New Roman"/>
              </a:rPr>
              <a:t>Section: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last </a:t>
            </a:r>
            <a:r>
              <a:rPr sz="1200" dirty="0">
                <a:latin typeface="Times New Roman"/>
                <a:cs typeface="Times New Roman"/>
              </a:rPr>
              <a:t>section in the </a:t>
            </a:r>
            <a:r>
              <a:rPr sz="1200" spc="-5" dirty="0">
                <a:latin typeface="Times New Roman"/>
                <a:cs typeface="Times New Roman"/>
              </a:rPr>
              <a:t>classified catalogue code  given </a:t>
            </a:r>
            <a:r>
              <a:rPr sz="1200" dirty="0">
                <a:latin typeface="Times New Roman"/>
                <a:cs typeface="Times New Roman"/>
              </a:rPr>
              <a:t>on the back side of </a:t>
            </a:r>
            <a:r>
              <a:rPr sz="1200" spc="-5" dirty="0">
                <a:latin typeface="Times New Roman"/>
                <a:cs typeface="Times New Roman"/>
              </a:rPr>
              <a:t>main </a:t>
            </a:r>
            <a:r>
              <a:rPr sz="1200" dirty="0">
                <a:latin typeface="Times New Roman"/>
                <a:cs typeface="Times New Roman"/>
              </a:rPr>
              <a:t>card.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contains heading of all </a:t>
            </a:r>
            <a:r>
              <a:rPr sz="1200" spc="-5" dirty="0">
                <a:latin typeface="Times New Roman"/>
                <a:cs typeface="Times New Roman"/>
              </a:rPr>
              <a:t>the  </a:t>
            </a:r>
            <a:r>
              <a:rPr sz="1200" dirty="0">
                <a:latin typeface="Times New Roman"/>
                <a:cs typeface="Times New Roman"/>
              </a:rPr>
              <a:t>added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entries.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algn="just"/>
            <a:r>
              <a:rPr sz="1200" spc="-5" dirty="0">
                <a:latin typeface="Times New Roman"/>
                <a:cs typeface="Times New Roman"/>
              </a:rPr>
              <a:t>Punctuation marks and style of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writing</a:t>
            </a:r>
            <a:endParaRPr sz="1200" dirty="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ct val="111200"/>
              </a:lnSpc>
              <a:spcBef>
                <a:spcPts val="625"/>
              </a:spcBef>
              <a:buSzPct val="61904"/>
              <a:buFont typeface="Arial"/>
              <a:buChar char="●"/>
              <a:tabLst>
                <a:tab pos="241300" algn="l"/>
              </a:tabLst>
            </a:pP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 leading section (call </a:t>
            </a:r>
            <a:r>
              <a:rPr sz="1200" dirty="0">
                <a:latin typeface="Times New Roman"/>
                <a:cs typeface="Times New Roman"/>
              </a:rPr>
              <a:t>no.) </a:t>
            </a:r>
            <a:r>
              <a:rPr sz="1200" spc="-5" dirty="0">
                <a:latin typeface="Times New Roman"/>
                <a:cs typeface="Times New Roman"/>
              </a:rPr>
              <a:t>class number and book should </a:t>
            </a:r>
            <a:r>
              <a:rPr sz="1200" spc="-15" dirty="0">
                <a:latin typeface="Times New Roman"/>
                <a:cs typeface="Times New Roman"/>
              </a:rPr>
              <a:t>be  </a:t>
            </a:r>
            <a:r>
              <a:rPr sz="1200" dirty="0">
                <a:latin typeface="Times New Roman"/>
                <a:cs typeface="Times New Roman"/>
              </a:rPr>
              <a:t>separated from each other </a:t>
            </a:r>
            <a:r>
              <a:rPr sz="1200" spc="-5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a double space. No </a:t>
            </a:r>
            <a:r>
              <a:rPr sz="1200" spc="-5" dirty="0">
                <a:latin typeface="Times New Roman"/>
                <a:cs typeface="Times New Roman"/>
              </a:rPr>
              <a:t>punctuation mark is  </a:t>
            </a:r>
            <a:r>
              <a:rPr sz="1200" dirty="0">
                <a:latin typeface="Times New Roman"/>
                <a:cs typeface="Times New Roman"/>
              </a:rPr>
              <a:t>required </a:t>
            </a:r>
            <a:r>
              <a:rPr sz="1200" spc="-5" dirty="0">
                <a:latin typeface="Times New Roman"/>
                <a:cs typeface="Times New Roman"/>
              </a:rPr>
              <a:t>after call number </a:t>
            </a:r>
            <a:r>
              <a:rPr sz="1200" dirty="0">
                <a:latin typeface="Times New Roman"/>
                <a:cs typeface="Times New Roman"/>
              </a:rPr>
              <a:t>and Book </a:t>
            </a:r>
            <a:r>
              <a:rPr sz="1200" spc="-5" dirty="0">
                <a:latin typeface="Times New Roman"/>
                <a:cs typeface="Times New Roman"/>
              </a:rPr>
              <a:t>number. The call number must </a:t>
            </a:r>
            <a:r>
              <a:rPr sz="1200" dirty="0">
                <a:latin typeface="Times New Roman"/>
                <a:cs typeface="Times New Roman"/>
              </a:rPr>
              <a:t>be  </a:t>
            </a:r>
            <a:r>
              <a:rPr sz="1200" spc="-5" dirty="0">
                <a:latin typeface="Times New Roman"/>
                <a:cs typeface="Times New Roman"/>
              </a:rPr>
              <a:t>write in </a:t>
            </a:r>
            <a:r>
              <a:rPr sz="1200" dirty="0">
                <a:latin typeface="Times New Roman"/>
                <a:cs typeface="Times New Roman"/>
              </a:rPr>
              <a:t>pencil </a:t>
            </a:r>
            <a:r>
              <a:rPr sz="1200" spc="-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a catalogue card as </a:t>
            </a:r>
            <a:r>
              <a:rPr sz="1200" spc="-5" dirty="0">
                <a:latin typeface="Times New Roman"/>
                <a:cs typeface="Times New Roman"/>
              </a:rPr>
              <a:t>these are </a:t>
            </a:r>
            <a:r>
              <a:rPr sz="1200" dirty="0">
                <a:latin typeface="Times New Roman"/>
                <a:cs typeface="Times New Roman"/>
              </a:rPr>
              <a:t>subject </a:t>
            </a:r>
            <a:r>
              <a:rPr sz="1200" spc="-5" dirty="0">
                <a:latin typeface="Times New Roman"/>
                <a:cs typeface="Times New Roman"/>
              </a:rPr>
              <a:t>to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change.</a:t>
            </a:r>
          </a:p>
          <a:p>
            <a:pPr marL="241300" marR="5715" indent="-228600" algn="just">
              <a:lnSpc>
                <a:spcPct val="104500"/>
              </a:lnSpc>
              <a:spcBef>
                <a:spcPts val="385"/>
              </a:spcBef>
              <a:buSzPct val="63636"/>
              <a:buFont typeface="Arial"/>
              <a:buChar char="●"/>
              <a:tabLst>
                <a:tab pos="241300" algn="l"/>
              </a:tabLst>
            </a:pP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heading </a:t>
            </a:r>
            <a:r>
              <a:rPr sz="1200" dirty="0">
                <a:latin typeface="Times New Roman"/>
                <a:cs typeface="Times New Roman"/>
              </a:rPr>
              <a:t>section, the </a:t>
            </a:r>
            <a:r>
              <a:rPr sz="1200" spc="-5" dirty="0">
                <a:latin typeface="Times New Roman"/>
                <a:cs typeface="Times New Roman"/>
              </a:rPr>
              <a:t>surname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author </a:t>
            </a:r>
            <a:r>
              <a:rPr sz="1200" spc="-5" dirty="0">
                <a:latin typeface="Times New Roman"/>
                <a:cs typeface="Times New Roman"/>
              </a:rPr>
              <a:t>should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written in  capital letter </a:t>
            </a:r>
            <a:r>
              <a:rPr sz="1200" dirty="0">
                <a:latin typeface="Times New Roman"/>
                <a:cs typeface="Times New Roman"/>
              </a:rPr>
              <a:t>i.e </a:t>
            </a:r>
            <a:r>
              <a:rPr sz="1200" spc="-5" dirty="0">
                <a:latin typeface="Times New Roman"/>
                <a:cs typeface="Times New Roman"/>
              </a:rPr>
              <a:t>RANGANATHAN (SR)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Forename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circular  brackets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running letters. The full stop(.) without circular brackets 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put </a:t>
            </a:r>
            <a:r>
              <a:rPr sz="1200" dirty="0">
                <a:latin typeface="Times New Roman"/>
                <a:cs typeface="Times New Roman"/>
              </a:rPr>
              <a:t>at the end </a:t>
            </a:r>
            <a:r>
              <a:rPr sz="1200" spc="-5" dirty="0">
                <a:latin typeface="Times New Roman"/>
                <a:cs typeface="Times New Roman"/>
              </a:rPr>
              <a:t>of 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section.</a:t>
            </a:r>
          </a:p>
          <a:p>
            <a:pPr marL="241300" marR="5715" indent="-228600" algn="just">
              <a:lnSpc>
                <a:spcPct val="104200"/>
              </a:lnSpc>
              <a:spcBef>
                <a:spcPts val="375"/>
              </a:spcBef>
              <a:buSzPct val="63636"/>
              <a:buFont typeface="Arial"/>
              <a:buChar char="●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Title </a:t>
            </a:r>
            <a:r>
              <a:rPr sz="1200" spc="-5" dirty="0">
                <a:latin typeface="Times New Roman"/>
                <a:cs typeface="Times New Roman"/>
              </a:rPr>
              <a:t>section: Excluding </a:t>
            </a:r>
            <a:r>
              <a:rPr sz="1200" dirty="0">
                <a:latin typeface="Times New Roman"/>
                <a:cs typeface="Times New Roman"/>
              </a:rPr>
              <a:t>all </a:t>
            </a:r>
            <a:r>
              <a:rPr sz="1200" spc="-5" dirty="0">
                <a:latin typeface="Times New Roman"/>
                <a:cs typeface="Times New Roman"/>
              </a:rPr>
              <a:t>initial </a:t>
            </a:r>
            <a:r>
              <a:rPr sz="1200" dirty="0">
                <a:latin typeface="Times New Roman"/>
                <a:cs typeface="Times New Roman"/>
              </a:rPr>
              <a:t>article </a:t>
            </a:r>
            <a:r>
              <a:rPr sz="1200" spc="-5" dirty="0">
                <a:latin typeface="Times New Roman"/>
                <a:cs typeface="Times New Roman"/>
              </a:rPr>
              <a:t>(A, An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5" dirty="0">
                <a:latin typeface="Times New Roman"/>
                <a:cs typeface="Times New Roman"/>
              </a:rPr>
              <a:t>the)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honorific  word,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title </a:t>
            </a:r>
            <a:r>
              <a:rPr sz="1200" spc="-10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document </a:t>
            </a:r>
            <a:r>
              <a:rPr sz="1200" dirty="0">
                <a:latin typeface="Times New Roman"/>
                <a:cs typeface="Times New Roman"/>
              </a:rPr>
              <a:t>is to </a:t>
            </a:r>
            <a:r>
              <a:rPr sz="1200" spc="-1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recorded in </a:t>
            </a:r>
            <a:r>
              <a:rPr sz="1200" spc="-1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main entry. </a:t>
            </a:r>
            <a:r>
              <a:rPr sz="1200" dirty="0">
                <a:latin typeface="Times New Roman"/>
                <a:cs typeface="Times New Roman"/>
              </a:rPr>
              <a:t>A  colon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(:)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put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between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main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title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subtitle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explanatory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11625" y="944244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428491" y="944244"/>
            <a:ext cx="6350" cy="38100"/>
            <a:chOff x="913891" y="944244"/>
            <a:chExt cx="6350" cy="38100"/>
          </a:xfrm>
        </p:grpSpPr>
        <p:sp>
          <p:nvSpPr>
            <p:cNvPr id="5" name="object 5"/>
            <p:cNvSpPr/>
            <p:nvPr/>
          </p:nvSpPr>
          <p:spPr>
            <a:xfrm>
              <a:off x="91566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6939" y="944244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2741</Words>
  <Application>Microsoft Office PowerPoint</Application>
  <PresentationFormat>Custom</PresentationFormat>
  <Paragraphs>572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Symbol</vt:lpstr>
      <vt:lpstr>Times New Roman</vt:lpstr>
      <vt:lpstr>Trebuchet MS</vt:lpstr>
      <vt:lpstr>Wingdings 3</vt:lpstr>
      <vt:lpstr>Facet</vt:lpstr>
      <vt:lpstr>Classified Catalogue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PERSONAL AUTHORS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Naveen Chhaparwal</cp:lastModifiedBy>
  <cp:revision>21</cp:revision>
  <dcterms:created xsi:type="dcterms:W3CDTF">2021-04-17T05:19:10Z</dcterms:created>
  <dcterms:modified xsi:type="dcterms:W3CDTF">2021-04-17T07:05:26Z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2021-04-17T00:00:00Z</vt:filetime>
  </property>
</Properties>
</file>