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sldIdLst>
    <p:sldId id="28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0972800" cy="8229600"/>
  <p:notesSz cx="5943600" cy="8229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98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1560" y="72"/>
      </p:cViewPr>
      <p:guideLst>
        <p:guide orient="horz" pos="2880"/>
        <p:guide pos="398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0159" y="-10161"/>
            <a:ext cx="11003765" cy="824992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6715" y="2885441"/>
            <a:ext cx="6992063" cy="1975562"/>
          </a:xfrm>
        </p:spPr>
        <p:txBody>
          <a:bodyPr anchor="b">
            <a:noAutofit/>
          </a:bodyPr>
          <a:lstStyle>
            <a:lvl1pPr algn="r">
              <a:defRPr sz="648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6715" y="4861001"/>
            <a:ext cx="6992063" cy="131627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8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0"/>
            <a:ext cx="7617257" cy="4084320"/>
          </a:xfrm>
        </p:spPr>
        <p:txBody>
          <a:bodyPr anchor="ctr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5364480"/>
            <a:ext cx="7617257" cy="1885154"/>
          </a:xfrm>
        </p:spPr>
        <p:txBody>
          <a:bodyPr anchor="ctr">
            <a:normAutofit/>
          </a:bodyPr>
          <a:lstStyle>
            <a:lvl1pPr marL="0" indent="0" algn="l">
              <a:buNone/>
              <a:defRPr sz="21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03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862" y="731520"/>
            <a:ext cx="7286618" cy="3627120"/>
          </a:xfrm>
        </p:spPr>
        <p:txBody>
          <a:bodyPr anchor="ctr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21289" y="4358640"/>
            <a:ext cx="6503765" cy="4572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92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8640" indent="0">
              <a:buFontTx/>
              <a:buNone/>
              <a:defRPr/>
            </a:lvl2pPr>
            <a:lvl3pPr marL="1097280" indent="0">
              <a:buFontTx/>
              <a:buNone/>
              <a:defRPr/>
            </a:lvl3pPr>
            <a:lvl4pPr marL="1645920" indent="0">
              <a:buFontTx/>
              <a:buNone/>
              <a:defRPr/>
            </a:lvl4pPr>
            <a:lvl5pPr marL="219456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18" y="5364480"/>
            <a:ext cx="7617258" cy="1885154"/>
          </a:xfrm>
        </p:spPr>
        <p:txBody>
          <a:bodyPr anchor="ctr">
            <a:normAutofit/>
          </a:bodyPr>
          <a:lstStyle>
            <a:lvl1pPr marL="0" indent="0" algn="l">
              <a:buNone/>
              <a:defRPr sz="21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79254" y="948454"/>
            <a:ext cx="548783" cy="70173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lvl="0"/>
            <a:r>
              <a:rPr lang="en-US" sz="96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097239" y="3463867"/>
            <a:ext cx="548783" cy="70173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lvl="0"/>
            <a:r>
              <a:rPr lang="en-US" sz="96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5868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8" y="2318386"/>
            <a:ext cx="7617258" cy="3114552"/>
          </a:xfrm>
        </p:spPr>
        <p:txBody>
          <a:bodyPr anchor="b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18" y="5432938"/>
            <a:ext cx="7617258" cy="1816697"/>
          </a:xfrm>
        </p:spPr>
        <p:txBody>
          <a:bodyPr anchor="t">
            <a:normAutofit/>
          </a:bodyPr>
          <a:lstStyle>
            <a:lvl1pPr marL="0" indent="0" algn="l">
              <a:buNone/>
              <a:defRPr sz="216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034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862" y="731520"/>
            <a:ext cx="7286618" cy="3627120"/>
          </a:xfrm>
        </p:spPr>
        <p:txBody>
          <a:bodyPr anchor="ctr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31517" y="4815840"/>
            <a:ext cx="7617259" cy="61709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48640" indent="0">
              <a:buFontTx/>
              <a:buNone/>
              <a:defRPr/>
            </a:lvl2pPr>
            <a:lvl3pPr marL="1097280" indent="0">
              <a:buFontTx/>
              <a:buNone/>
              <a:defRPr/>
            </a:lvl3pPr>
            <a:lvl4pPr marL="1645920" indent="0">
              <a:buFontTx/>
              <a:buNone/>
              <a:defRPr/>
            </a:lvl4pPr>
            <a:lvl5pPr marL="219456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18" y="5432938"/>
            <a:ext cx="7617258" cy="1816697"/>
          </a:xfrm>
        </p:spPr>
        <p:txBody>
          <a:bodyPr anchor="t">
            <a:normAutofit/>
          </a:bodyPr>
          <a:lstStyle>
            <a:lvl1pPr marL="0" indent="0" algn="l">
              <a:buNone/>
              <a:defRPr sz="21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79254" y="948454"/>
            <a:ext cx="548783" cy="70173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lvl="0"/>
            <a:r>
              <a:rPr lang="en-US" sz="96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097239" y="3463867"/>
            <a:ext cx="548783" cy="701731"/>
          </a:xfrm>
          <a:prstGeom prst="rect">
            <a:avLst/>
          </a:prstGeom>
        </p:spPr>
        <p:txBody>
          <a:bodyPr vert="horz" lIns="109728" tIns="54864" rIns="109728" bIns="54864" rtlCol="0" anchor="ctr">
            <a:noAutofit/>
          </a:bodyPr>
          <a:lstStyle/>
          <a:p>
            <a:pPr lvl="0"/>
            <a:r>
              <a:rPr lang="en-US" sz="96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86991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018" y="731520"/>
            <a:ext cx="7609758" cy="3627120"/>
          </a:xfrm>
        </p:spPr>
        <p:txBody>
          <a:bodyPr anchor="ctr">
            <a:normAutofit/>
          </a:bodyPr>
          <a:lstStyle>
            <a:lvl1pPr algn="l">
              <a:defRPr sz="528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31517" y="4815840"/>
            <a:ext cx="7617259" cy="61709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80">
                <a:solidFill>
                  <a:schemeClr val="accent1"/>
                </a:solidFill>
              </a:defRPr>
            </a:lvl1pPr>
            <a:lvl2pPr marL="548640" indent="0">
              <a:buFontTx/>
              <a:buNone/>
              <a:defRPr/>
            </a:lvl2pPr>
            <a:lvl3pPr marL="1097280" indent="0">
              <a:buFontTx/>
              <a:buNone/>
              <a:defRPr/>
            </a:lvl3pPr>
            <a:lvl4pPr marL="1645920" indent="0">
              <a:buFontTx/>
              <a:buNone/>
              <a:defRPr/>
            </a:lvl4pPr>
            <a:lvl5pPr marL="219456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18" y="5432938"/>
            <a:ext cx="7617258" cy="1816697"/>
          </a:xfrm>
        </p:spPr>
        <p:txBody>
          <a:bodyPr anchor="t">
            <a:normAutofit/>
          </a:bodyPr>
          <a:lstStyle>
            <a:lvl1pPr marL="0" indent="0" algn="l">
              <a:buNone/>
              <a:defRPr sz="216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13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98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72775" y="731521"/>
            <a:ext cx="1174574" cy="630174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519" y="731521"/>
            <a:ext cx="6234031" cy="630174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20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76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8" y="3241042"/>
            <a:ext cx="7617258" cy="2191897"/>
          </a:xfrm>
        </p:spPr>
        <p:txBody>
          <a:bodyPr anchor="b"/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18" y="5432938"/>
            <a:ext cx="7617258" cy="1032480"/>
          </a:xfrm>
        </p:spPr>
        <p:txBody>
          <a:bodyPr anchor="t"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338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731520"/>
            <a:ext cx="7617257" cy="1584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1" y="2592707"/>
            <a:ext cx="3705731" cy="4656926"/>
          </a:xfrm>
        </p:spPr>
        <p:txBody>
          <a:bodyPr>
            <a:normAutofit/>
          </a:bodyPr>
          <a:lstStyle>
            <a:lvl1pPr>
              <a:defRPr sz="2160"/>
            </a:lvl1pPr>
            <a:lvl2pPr>
              <a:defRPr sz="1920"/>
            </a:lvl2pPr>
            <a:lvl3pPr>
              <a:defRPr sz="1680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045" y="2592708"/>
            <a:ext cx="3705732" cy="4656928"/>
          </a:xfrm>
        </p:spPr>
        <p:txBody>
          <a:bodyPr>
            <a:normAutofit/>
          </a:bodyPr>
          <a:lstStyle>
            <a:lvl1pPr>
              <a:defRPr sz="2160"/>
            </a:lvl1pPr>
            <a:lvl2pPr>
              <a:defRPr sz="1920"/>
            </a:lvl2pPr>
            <a:lvl3pPr>
              <a:defRPr sz="1680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10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9" y="731520"/>
            <a:ext cx="7617256" cy="158496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19" y="2593180"/>
            <a:ext cx="3708806" cy="691514"/>
          </a:xfrm>
        </p:spPr>
        <p:txBody>
          <a:bodyPr anchor="b">
            <a:noAutofit/>
          </a:bodyPr>
          <a:lstStyle>
            <a:lvl1pPr marL="0" indent="0">
              <a:buNone/>
              <a:defRPr sz="2880" b="0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19" y="3284696"/>
            <a:ext cx="3708806" cy="396494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9968" y="2593180"/>
            <a:ext cx="3708806" cy="691514"/>
          </a:xfrm>
        </p:spPr>
        <p:txBody>
          <a:bodyPr anchor="b">
            <a:noAutofit/>
          </a:bodyPr>
          <a:lstStyle>
            <a:lvl1pPr marL="0" indent="0">
              <a:buNone/>
              <a:defRPr sz="2880" b="0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9968" y="3284696"/>
            <a:ext cx="3708806" cy="396494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033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9" y="731520"/>
            <a:ext cx="7617257" cy="158496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08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42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9" y="1798325"/>
            <a:ext cx="3348218" cy="1534159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31" y="617911"/>
            <a:ext cx="4063244" cy="663172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19" y="3332483"/>
            <a:ext cx="3348218" cy="3101339"/>
          </a:xfrm>
        </p:spPr>
        <p:txBody>
          <a:bodyPr>
            <a:normAutofit/>
          </a:bodyPr>
          <a:lstStyle>
            <a:lvl1pPr marL="0" indent="0">
              <a:buNone/>
              <a:defRPr sz="168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414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9" y="5760720"/>
            <a:ext cx="7617257" cy="680086"/>
          </a:xfrm>
        </p:spPr>
        <p:txBody>
          <a:bodyPr anchor="b">
            <a:normAutofit/>
          </a:bodyPr>
          <a:lstStyle>
            <a:lvl1pPr algn="l">
              <a:defRPr sz="288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1519" y="731520"/>
            <a:ext cx="7617257" cy="4614862"/>
          </a:xfrm>
        </p:spPr>
        <p:txBody>
          <a:bodyPr anchor="t">
            <a:normAutofit/>
          </a:bodyPr>
          <a:lstStyle>
            <a:lvl1pPr marL="0" indent="0" algn="ctr">
              <a:buNone/>
              <a:defRPr sz="1920"/>
            </a:lvl1pPr>
            <a:lvl2pPr marL="548640" indent="0">
              <a:buNone/>
              <a:defRPr sz="1920"/>
            </a:lvl2pPr>
            <a:lvl3pPr marL="1097280" indent="0">
              <a:buNone/>
              <a:defRPr sz="1920"/>
            </a:lvl3pPr>
            <a:lvl4pPr marL="1645920" indent="0">
              <a:buNone/>
              <a:defRPr sz="1920"/>
            </a:lvl4pPr>
            <a:lvl5pPr marL="2194560" indent="0">
              <a:buNone/>
              <a:defRPr sz="1920"/>
            </a:lvl5pPr>
            <a:lvl6pPr marL="2743200" indent="0">
              <a:buNone/>
              <a:defRPr sz="1920"/>
            </a:lvl6pPr>
            <a:lvl7pPr marL="3291840" indent="0">
              <a:buNone/>
              <a:defRPr sz="1920"/>
            </a:lvl7pPr>
            <a:lvl8pPr marL="3840480" indent="0">
              <a:buNone/>
              <a:defRPr sz="1920"/>
            </a:lvl8pPr>
            <a:lvl9pPr marL="4389120" indent="0">
              <a:buNone/>
              <a:defRPr sz="192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19" y="6440806"/>
            <a:ext cx="7617257" cy="808829"/>
          </a:xfrm>
        </p:spPr>
        <p:txBody>
          <a:bodyPr>
            <a:normAutofit/>
          </a:bodyPr>
          <a:lstStyle>
            <a:lvl1pPr marL="0" indent="0">
              <a:buNone/>
              <a:defRPr sz="144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68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0160" y="-10161"/>
            <a:ext cx="11003766" cy="824992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19" y="731520"/>
            <a:ext cx="7617256" cy="15849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19" y="2592708"/>
            <a:ext cx="7617257" cy="46569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86310" y="7249636"/>
            <a:ext cx="820958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17/04/2021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1519" y="7249636"/>
            <a:ext cx="5547568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33611" y="7249636"/>
            <a:ext cx="615166" cy="4381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89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548640" rtl="0" eaLnBrk="1" latinLnBrk="0" hangingPunct="1">
        <a:spcBef>
          <a:spcPct val="0"/>
        </a:spcBef>
        <a:buNone/>
        <a:defRPr sz="432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411480" indent="-41148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16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91540" indent="-34290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2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37160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92024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46888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01752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56616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11480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663440" indent="-274320" algn="l" defTabSz="548640" rtl="0" eaLnBrk="1" latinLnBrk="0" hangingPunct="1">
        <a:spcBef>
          <a:spcPts val="12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4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54864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egyankosh.ac.in/bitstream/123456789/33130/1/Unit-12.pdf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232E2-7994-4E95-98E0-2D38A44F2D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Classified Catalogue Code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367D6E-015B-459F-B657-06677A364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5486400"/>
            <a:ext cx="8229600" cy="1986914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NEHA KUMARI TELI</a:t>
            </a: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Guest Faculty,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DLISc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UCSSH, MLSU, Udaipur</a:t>
            </a:r>
          </a:p>
        </p:txBody>
      </p:sp>
    </p:spTree>
    <p:extLst>
      <p:ext uri="{BB962C8B-B14F-4D97-AF65-F5344CB8AC3E}">
        <p14:creationId xmlns:p14="http://schemas.microsoft.com/office/powerpoint/2010/main" val="724169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16604" y="727607"/>
            <a:ext cx="4889196" cy="1786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algn="just">
              <a:lnSpc>
                <a:spcPct val="110800"/>
              </a:lnSpc>
              <a:spcBef>
                <a:spcPts val="95"/>
              </a:spcBef>
            </a:pPr>
            <a:r>
              <a:rPr sz="1100" spc="-10" dirty="0">
                <a:latin typeface="Times New Roman"/>
                <a:cs typeface="Times New Roman"/>
              </a:rPr>
              <a:t>title </a:t>
            </a:r>
            <a:r>
              <a:rPr sz="1100" spc="-5" dirty="0">
                <a:latin typeface="Times New Roman"/>
                <a:cs typeface="Times New Roman"/>
              </a:rPr>
              <a:t>if </a:t>
            </a:r>
            <a:r>
              <a:rPr sz="1100" dirty="0">
                <a:latin typeface="Times New Roman"/>
                <a:cs typeface="Times New Roman"/>
              </a:rPr>
              <a:t>any. A </a:t>
            </a:r>
            <a:r>
              <a:rPr sz="1100" spc="-5" dirty="0">
                <a:latin typeface="Times New Roman"/>
                <a:cs typeface="Times New Roman"/>
              </a:rPr>
              <a:t>full </a:t>
            </a:r>
            <a:r>
              <a:rPr sz="1100" dirty="0">
                <a:latin typeface="Times New Roman"/>
                <a:cs typeface="Times New Roman"/>
              </a:rPr>
              <a:t>stop(.) </a:t>
            </a:r>
            <a:r>
              <a:rPr sz="1100" spc="-5" dirty="0">
                <a:latin typeface="Times New Roman"/>
                <a:cs typeface="Times New Roman"/>
              </a:rPr>
              <a:t>is </a:t>
            </a:r>
            <a:r>
              <a:rPr sz="1100" dirty="0">
                <a:latin typeface="Times New Roman"/>
                <a:cs typeface="Times New Roman"/>
              </a:rPr>
              <a:t>to be put </a:t>
            </a:r>
            <a:r>
              <a:rPr sz="1100" spc="-5" dirty="0">
                <a:latin typeface="Times New Roman"/>
                <a:cs typeface="Times New Roman"/>
              </a:rPr>
              <a:t>before giving information regarding  edition, if any. </a:t>
            </a:r>
            <a:r>
              <a:rPr sz="1100" dirty="0">
                <a:latin typeface="Times New Roman"/>
                <a:cs typeface="Times New Roman"/>
              </a:rPr>
              <a:t>A </a:t>
            </a:r>
            <a:r>
              <a:rPr sz="1100" spc="-5" dirty="0">
                <a:latin typeface="Times New Roman"/>
                <a:cs typeface="Times New Roman"/>
              </a:rPr>
              <a:t>full </a:t>
            </a:r>
            <a:r>
              <a:rPr sz="1100" dirty="0">
                <a:latin typeface="Times New Roman"/>
                <a:cs typeface="Times New Roman"/>
              </a:rPr>
              <a:t>stop (.) </a:t>
            </a:r>
            <a:r>
              <a:rPr sz="1100" spc="-5" dirty="0">
                <a:latin typeface="Times New Roman"/>
                <a:cs typeface="Times New Roman"/>
              </a:rPr>
              <a:t>is to </a:t>
            </a:r>
            <a:r>
              <a:rPr sz="1100" dirty="0">
                <a:latin typeface="Times New Roman"/>
                <a:cs typeface="Times New Roman"/>
              </a:rPr>
              <a:t>be put </a:t>
            </a:r>
            <a:r>
              <a:rPr sz="1100" spc="-5" dirty="0">
                <a:latin typeface="Times New Roman"/>
                <a:cs typeface="Times New Roman"/>
              </a:rPr>
              <a:t>before giving information  regarding collaborators, if </a:t>
            </a:r>
            <a:r>
              <a:rPr sz="1100" dirty="0">
                <a:latin typeface="Times New Roman"/>
                <a:cs typeface="Times New Roman"/>
              </a:rPr>
              <a:t>any </a:t>
            </a:r>
            <a:r>
              <a:rPr sz="1100" spc="-5" dirty="0">
                <a:latin typeface="Times New Roman"/>
                <a:cs typeface="Times New Roman"/>
              </a:rPr>
              <a:t>viz. editor, translator, illustrator,  complier. </a:t>
            </a:r>
            <a:r>
              <a:rPr sz="1100" dirty="0">
                <a:latin typeface="Times New Roman"/>
                <a:cs typeface="Times New Roman"/>
              </a:rPr>
              <a:t>A </a:t>
            </a:r>
            <a:r>
              <a:rPr sz="1100" spc="-5" dirty="0">
                <a:latin typeface="Times New Roman"/>
                <a:cs typeface="Times New Roman"/>
              </a:rPr>
              <a:t>full </a:t>
            </a:r>
            <a:r>
              <a:rPr sz="1100" dirty="0">
                <a:latin typeface="Times New Roman"/>
                <a:cs typeface="Times New Roman"/>
              </a:rPr>
              <a:t>stop (.) </a:t>
            </a:r>
            <a:r>
              <a:rPr sz="1100" spc="-5" dirty="0">
                <a:latin typeface="Times New Roman"/>
                <a:cs typeface="Times New Roman"/>
              </a:rPr>
              <a:t>is to </a:t>
            </a:r>
            <a:r>
              <a:rPr sz="1100" dirty="0">
                <a:latin typeface="Times New Roman"/>
                <a:cs typeface="Times New Roman"/>
              </a:rPr>
              <a:t>be put at </a:t>
            </a:r>
            <a:r>
              <a:rPr sz="1100" spc="-5" dirty="0">
                <a:latin typeface="Times New Roman"/>
                <a:cs typeface="Times New Roman"/>
              </a:rPr>
              <a:t>the end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the</a:t>
            </a:r>
            <a:r>
              <a:rPr sz="1100" spc="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section.</a:t>
            </a:r>
            <a:endParaRPr sz="1100" dirty="0">
              <a:latin typeface="Times New Roman"/>
              <a:cs typeface="Times New Roman"/>
            </a:endParaRPr>
          </a:p>
          <a:p>
            <a:pPr marL="241300" marR="5715" indent="-228600">
              <a:lnSpc>
                <a:spcPct val="102699"/>
              </a:lnSpc>
              <a:spcBef>
                <a:spcPts val="415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100" spc="-10" dirty="0">
                <a:latin typeface="Times New Roman"/>
                <a:cs typeface="Times New Roman"/>
              </a:rPr>
              <a:t>If </a:t>
            </a:r>
            <a:r>
              <a:rPr sz="1100" dirty="0">
                <a:latin typeface="Times New Roman"/>
                <a:cs typeface="Times New Roman"/>
              </a:rPr>
              <a:t>series is </a:t>
            </a:r>
            <a:r>
              <a:rPr sz="1100" spc="-5" dirty="0">
                <a:latin typeface="Times New Roman"/>
                <a:cs typeface="Times New Roman"/>
              </a:rPr>
              <a:t>given </a:t>
            </a:r>
            <a:r>
              <a:rPr sz="1100" dirty="0">
                <a:latin typeface="Times New Roman"/>
                <a:cs typeface="Times New Roman"/>
              </a:rPr>
              <a:t>in any </a:t>
            </a:r>
            <a:r>
              <a:rPr sz="1100" spc="-5" dirty="0">
                <a:latin typeface="Times New Roman"/>
                <a:cs typeface="Times New Roman"/>
              </a:rPr>
              <a:t>document </a:t>
            </a:r>
            <a:r>
              <a:rPr sz="1100" dirty="0">
                <a:latin typeface="Times New Roman"/>
                <a:cs typeface="Times New Roman"/>
              </a:rPr>
              <a:t>it should </a:t>
            </a:r>
            <a:r>
              <a:rPr sz="1100" spc="10" dirty="0">
                <a:latin typeface="Times New Roman"/>
                <a:cs typeface="Times New Roman"/>
              </a:rPr>
              <a:t>be </a:t>
            </a:r>
            <a:r>
              <a:rPr sz="1100" spc="-5" dirty="0">
                <a:latin typeface="Times New Roman"/>
                <a:cs typeface="Times New Roman"/>
              </a:rPr>
              <a:t>enclosed with circular  brackets </a:t>
            </a:r>
            <a:r>
              <a:rPr sz="1100" dirty="0">
                <a:latin typeface="Times New Roman"/>
                <a:cs typeface="Times New Roman"/>
              </a:rPr>
              <a:t>(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).</a:t>
            </a:r>
          </a:p>
          <a:p>
            <a:pPr marL="241300" marR="361315" indent="-228600">
              <a:lnSpc>
                <a:spcPct val="101800"/>
              </a:lnSpc>
              <a:spcBef>
                <a:spcPts val="420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100" dirty="0">
                <a:latin typeface="Times New Roman"/>
                <a:cs typeface="Times New Roman"/>
              </a:rPr>
              <a:t>There is </a:t>
            </a:r>
            <a:r>
              <a:rPr sz="1100" spc="-5" dirty="0">
                <a:latin typeface="Times New Roman"/>
                <a:cs typeface="Times New Roman"/>
              </a:rPr>
              <a:t>no punctuation mark given </a:t>
            </a:r>
            <a:r>
              <a:rPr sz="1100" spc="5" dirty="0">
                <a:latin typeface="Times New Roman"/>
                <a:cs typeface="Times New Roman"/>
              </a:rPr>
              <a:t>by </a:t>
            </a:r>
            <a:r>
              <a:rPr sz="1100" spc="-5" dirty="0">
                <a:latin typeface="Times New Roman"/>
                <a:cs typeface="Times New Roman"/>
              </a:rPr>
              <a:t>Dr. </a:t>
            </a:r>
            <a:r>
              <a:rPr sz="1100" dirty="0">
                <a:latin typeface="Times New Roman"/>
                <a:cs typeface="Times New Roman"/>
              </a:rPr>
              <a:t>S R Ranganathan in  </a:t>
            </a:r>
            <a:r>
              <a:rPr sz="1100" spc="-5" dirty="0">
                <a:latin typeface="Times New Roman"/>
                <a:cs typeface="Times New Roman"/>
              </a:rPr>
              <a:t>Accession number.</a:t>
            </a:r>
            <a:endParaRPr sz="110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2700">
              <a:spcBef>
                <a:spcPts val="5"/>
              </a:spcBef>
            </a:pPr>
            <a:r>
              <a:rPr sz="1300" spc="-5" dirty="0">
                <a:latin typeface="Times New Roman"/>
                <a:cs typeface="Times New Roman"/>
              </a:rPr>
              <a:t>Some Abbreviations </a:t>
            </a:r>
            <a:r>
              <a:rPr sz="1300" dirty="0">
                <a:latin typeface="Times New Roman"/>
                <a:cs typeface="Times New Roman"/>
              </a:rPr>
              <a:t>used </a:t>
            </a:r>
            <a:r>
              <a:rPr sz="1300" spc="-5" dirty="0">
                <a:latin typeface="Times New Roman"/>
                <a:cs typeface="Times New Roman"/>
              </a:rPr>
              <a:t>in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CCC</a:t>
            </a:r>
            <a:endParaRPr sz="1300" dirty="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29385"/>
              </p:ext>
            </p:extLst>
          </p:nvPr>
        </p:nvGraphicFramePr>
        <p:xfrm>
          <a:off x="3423208" y="2819400"/>
          <a:ext cx="4128135" cy="1833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627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3606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Full</a:t>
                      </a: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Abbreviated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831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Joint</a:t>
                      </a:r>
                      <a:r>
                        <a:rPr sz="12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author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J</a:t>
                      </a:r>
                      <a:r>
                        <a:rPr sz="12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200" spc="-5" dirty="0">
                          <a:latin typeface="Times New Roman"/>
                          <a:cs typeface="Times New Roman"/>
                        </a:rPr>
                        <a:t>Auth.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9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Edition</a:t>
                      </a: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Ed.</a:t>
                      </a: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994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Editor</a:t>
                      </a: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dirty="0">
                          <a:latin typeface="Times New Roman"/>
                          <a:cs typeface="Times New Roman"/>
                        </a:rPr>
                        <a:t>Ed.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83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Translator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Tr.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27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399">
                <a:tc>
                  <a:txBody>
                    <a:bodyPr/>
                    <a:lstStyle/>
                    <a:p>
                      <a:pPr marL="8191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Illustrator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033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1200" spc="-5" dirty="0">
                          <a:latin typeface="Times New Roman"/>
                          <a:cs typeface="Times New Roman"/>
                        </a:rPr>
                        <a:t>Ill.</a:t>
                      </a: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14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3423208" y="5410200"/>
            <a:ext cx="3288996" cy="2355260"/>
          </a:xfrm>
          <a:prstGeom prst="rect">
            <a:avLst/>
          </a:prstGeom>
        </p:spPr>
        <p:txBody>
          <a:bodyPr vert="horz" wrap="square" lIns="0" tIns="116205" rIns="0" bIns="0" rtlCol="0">
            <a:spAutoFit/>
          </a:bodyPr>
          <a:lstStyle/>
          <a:p>
            <a:pPr marL="12700">
              <a:spcBef>
                <a:spcPts val="915"/>
              </a:spcBef>
            </a:pPr>
            <a:r>
              <a:rPr sz="1200" spc="-5" dirty="0">
                <a:latin typeface="Times New Roman"/>
                <a:cs typeface="Times New Roman"/>
              </a:rPr>
              <a:t>Some examples of </a:t>
            </a:r>
            <a:r>
              <a:rPr sz="1200" dirty="0">
                <a:latin typeface="Times New Roman"/>
                <a:cs typeface="Times New Roman"/>
              </a:rPr>
              <a:t>Classified </a:t>
            </a:r>
            <a:r>
              <a:rPr sz="1200" spc="-5" dirty="0">
                <a:latin typeface="Times New Roman"/>
                <a:cs typeface="Times New Roman"/>
              </a:rPr>
              <a:t>Catalogue</a:t>
            </a:r>
            <a:r>
              <a:rPr sz="1200" spc="-1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Code</a:t>
            </a:r>
          </a:p>
          <a:p>
            <a:pPr marL="1387475" marR="284480" indent="330200">
              <a:lnSpc>
                <a:spcPct val="129099"/>
              </a:lnSpc>
              <a:spcBef>
                <a:spcPts val="320"/>
              </a:spcBef>
            </a:pPr>
            <a:r>
              <a:rPr sz="1200" spc="-5" dirty="0">
                <a:latin typeface="Times New Roman"/>
                <a:cs typeface="Times New Roman"/>
              </a:rPr>
              <a:t>Joint Author  Principles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Economics</a:t>
            </a:r>
            <a:endParaRPr sz="1200" dirty="0">
              <a:latin typeface="Times New Roman"/>
              <a:cs typeface="Times New Roman"/>
            </a:endParaRPr>
          </a:p>
          <a:p>
            <a:pPr marL="1092835" algn="ctr">
              <a:spcBef>
                <a:spcPts val="385"/>
              </a:spcBef>
            </a:pPr>
            <a:r>
              <a:rPr sz="1200" spc="-5" dirty="0">
                <a:latin typeface="Times New Roman"/>
                <a:cs typeface="Times New Roman"/>
              </a:rPr>
              <a:t>By</a:t>
            </a:r>
            <a:endParaRPr sz="1200" dirty="0">
              <a:latin typeface="Times New Roman"/>
              <a:cs typeface="Times New Roman"/>
            </a:endParaRPr>
          </a:p>
          <a:p>
            <a:pPr marL="1722755" marR="618490" indent="-1905" algn="ctr">
              <a:lnSpc>
                <a:spcPts val="1710"/>
              </a:lnSpc>
              <a:spcBef>
                <a:spcPts val="105"/>
              </a:spcBef>
            </a:pPr>
            <a:r>
              <a:rPr sz="1200" dirty="0">
                <a:latin typeface="Times New Roman"/>
                <a:cs typeface="Times New Roman"/>
              </a:rPr>
              <a:t>B K Jain  and K S</a:t>
            </a:r>
            <a:r>
              <a:rPr sz="1200" spc="-10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Sen</a:t>
            </a:r>
          </a:p>
          <a:p>
            <a:pPr marL="1621790" marR="517525" algn="ctr">
              <a:lnSpc>
                <a:spcPts val="1689"/>
              </a:lnSpc>
              <a:spcBef>
                <a:spcPts val="5"/>
              </a:spcBef>
            </a:pPr>
            <a:r>
              <a:rPr sz="1200" dirty="0">
                <a:latin typeface="Times New Roman"/>
                <a:cs typeface="Times New Roman"/>
              </a:rPr>
              <a:t>Call </a:t>
            </a:r>
            <a:r>
              <a:rPr sz="1200" spc="-5" dirty="0">
                <a:latin typeface="Times New Roman"/>
                <a:cs typeface="Times New Roman"/>
              </a:rPr>
              <a:t>No. </a:t>
            </a:r>
            <a:r>
              <a:rPr sz="1200" dirty="0">
                <a:latin typeface="Times New Roman"/>
                <a:cs typeface="Times New Roman"/>
              </a:rPr>
              <a:t>X </a:t>
            </a:r>
            <a:r>
              <a:rPr sz="1200" spc="-5" dirty="0">
                <a:latin typeface="Times New Roman"/>
                <a:cs typeface="Times New Roman"/>
              </a:rPr>
              <a:t>P12  Acc. No.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256</a:t>
            </a:r>
          </a:p>
          <a:p>
            <a:pPr marL="12700" marR="773430">
              <a:lnSpc>
                <a:spcPts val="1700"/>
              </a:lnSpc>
              <a:spcBef>
                <a:spcPts val="10"/>
              </a:spcBef>
            </a:pPr>
            <a:r>
              <a:rPr sz="1200" dirty="0">
                <a:latin typeface="Times New Roman"/>
                <a:cs typeface="Times New Roman"/>
              </a:rPr>
              <a:t>Should </a:t>
            </a:r>
            <a:r>
              <a:rPr sz="1200" spc="-5" dirty="0">
                <a:latin typeface="Times New Roman"/>
                <a:cs typeface="Times New Roman"/>
              </a:rPr>
              <a:t>be written </a:t>
            </a:r>
            <a:r>
              <a:rPr sz="1200" dirty="0">
                <a:latin typeface="Times New Roman"/>
                <a:cs typeface="Times New Roman"/>
              </a:rPr>
              <a:t>as </a:t>
            </a:r>
            <a:r>
              <a:rPr sz="1200" spc="-5" dirty="0">
                <a:latin typeface="Times New Roman"/>
                <a:cs typeface="Times New Roman"/>
              </a:rPr>
              <a:t>in Heading </a:t>
            </a:r>
            <a:r>
              <a:rPr sz="1200" dirty="0">
                <a:latin typeface="Times New Roman"/>
                <a:cs typeface="Times New Roman"/>
              </a:rPr>
              <a:t>Section  </a:t>
            </a:r>
            <a:r>
              <a:rPr sz="1200" spc="-5" dirty="0">
                <a:latin typeface="Times New Roman"/>
                <a:cs typeface="Times New Roman"/>
              </a:rPr>
              <a:t>JAIN </a:t>
            </a:r>
            <a:r>
              <a:rPr sz="1200" dirty="0">
                <a:latin typeface="Times New Roman"/>
                <a:cs typeface="Times New Roman"/>
              </a:rPr>
              <a:t>(B K) and SEN </a:t>
            </a:r>
            <a:r>
              <a:rPr sz="1200" spc="-5" dirty="0">
                <a:latin typeface="Times New Roman"/>
                <a:cs typeface="Times New Roman"/>
              </a:rPr>
              <a:t>(K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S).</a:t>
            </a:r>
            <a:endParaRPr sz="1200" dirty="0">
              <a:latin typeface="Times New Roman"/>
              <a:cs typeface="Times New Roman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537577" y="786765"/>
            <a:ext cx="6350" cy="38100"/>
            <a:chOff x="5022977" y="786765"/>
            <a:chExt cx="6350" cy="38100"/>
          </a:xfrm>
        </p:grpSpPr>
        <p:sp>
          <p:nvSpPr>
            <p:cNvPr id="6" name="object 6"/>
            <p:cNvSpPr/>
            <p:nvPr/>
          </p:nvSpPr>
          <p:spPr>
            <a:xfrm>
              <a:off x="5027295" y="786765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026025" y="786765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6860540" y="786765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86100" y="2157855"/>
            <a:ext cx="4800600" cy="248273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spcBef>
                <a:spcPts val="459"/>
              </a:spcBef>
            </a:pPr>
            <a:r>
              <a:rPr sz="2000" b="1" dirty="0">
                <a:latin typeface="Times New Roman"/>
                <a:cs typeface="Times New Roman"/>
              </a:rPr>
              <a:t>Three and </a:t>
            </a:r>
            <a:r>
              <a:rPr sz="2000" b="1" spc="-5" dirty="0">
                <a:latin typeface="Times New Roman"/>
                <a:cs typeface="Times New Roman"/>
              </a:rPr>
              <a:t>more</a:t>
            </a:r>
            <a:r>
              <a:rPr sz="2000" b="1" spc="-20" dirty="0">
                <a:latin typeface="Times New Roman"/>
                <a:cs typeface="Times New Roman"/>
              </a:rPr>
              <a:t> </a:t>
            </a:r>
            <a:r>
              <a:rPr sz="2000" b="1" dirty="0">
                <a:latin typeface="Times New Roman"/>
                <a:cs typeface="Times New Roman"/>
              </a:rPr>
              <a:t>Author</a:t>
            </a:r>
            <a:endParaRPr sz="2000" dirty="0">
              <a:latin typeface="Times New Roman"/>
              <a:cs typeface="Times New Roman"/>
            </a:endParaRPr>
          </a:p>
          <a:p>
            <a:pPr marL="1987550" marR="1254125" indent="-600710">
              <a:lnSpc>
                <a:spcPts val="1689"/>
              </a:lnSpc>
              <a:spcBef>
                <a:spcPts val="105"/>
              </a:spcBef>
            </a:pPr>
            <a:r>
              <a:rPr sz="2000" spc="-5" dirty="0">
                <a:latin typeface="Times New Roman"/>
                <a:cs typeface="Times New Roman"/>
              </a:rPr>
              <a:t>Principles</a:t>
            </a:r>
            <a:r>
              <a:rPr lang="en-US" sz="2000" spc="-5" dirty="0">
                <a:latin typeface="Times New Roman"/>
                <a:cs typeface="Times New Roman"/>
              </a:rPr>
              <a:t> </a:t>
            </a:r>
            <a:r>
              <a:rPr lang="en-US" sz="2000" dirty="0">
                <a:latin typeface="Times New Roman"/>
                <a:cs typeface="Times New Roman"/>
              </a:rPr>
              <a:t>of </a:t>
            </a:r>
            <a:r>
              <a:rPr sz="2000" spc="-5" dirty="0">
                <a:latin typeface="Times New Roman"/>
                <a:cs typeface="Times New Roman"/>
              </a:rPr>
              <a:t>Economics  By</a:t>
            </a:r>
            <a:endParaRPr sz="2000" dirty="0">
              <a:latin typeface="Times New Roman"/>
              <a:cs typeface="Times New Roman"/>
            </a:endParaRPr>
          </a:p>
          <a:p>
            <a:pPr marL="12700" marR="1030605" indent="1150620">
              <a:lnSpc>
                <a:spcPts val="1700"/>
              </a:lnSpc>
              <a:spcBef>
                <a:spcPts val="10"/>
              </a:spcBef>
            </a:pPr>
            <a:r>
              <a:rPr sz="2000" dirty="0">
                <a:latin typeface="Times New Roman"/>
                <a:cs typeface="Times New Roman"/>
              </a:rPr>
              <a:t>B K Jain, K S </a:t>
            </a:r>
            <a:r>
              <a:rPr sz="2000" spc="-5" dirty="0">
                <a:latin typeface="Times New Roman"/>
                <a:cs typeface="Times New Roman"/>
              </a:rPr>
              <a:t>Sen and </a:t>
            </a:r>
            <a:r>
              <a:rPr sz="2000" dirty="0">
                <a:latin typeface="Times New Roman"/>
                <a:cs typeface="Times New Roman"/>
              </a:rPr>
              <a:t>R C Roy  Should </a:t>
            </a:r>
            <a:r>
              <a:rPr sz="2000" spc="-5" dirty="0">
                <a:latin typeface="Times New Roman"/>
                <a:cs typeface="Times New Roman"/>
              </a:rPr>
              <a:t>be written </a:t>
            </a:r>
            <a:r>
              <a:rPr sz="2000" dirty="0">
                <a:latin typeface="Times New Roman"/>
                <a:cs typeface="Times New Roman"/>
              </a:rPr>
              <a:t>as </a:t>
            </a:r>
            <a:r>
              <a:rPr sz="2000" spc="-5" dirty="0">
                <a:latin typeface="Times New Roman"/>
                <a:cs typeface="Times New Roman"/>
              </a:rPr>
              <a:t>heading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section</a:t>
            </a:r>
          </a:p>
          <a:p>
            <a:pPr marL="12700">
              <a:spcBef>
                <a:spcPts val="254"/>
              </a:spcBef>
            </a:pPr>
            <a:r>
              <a:rPr sz="2000" spc="-5" dirty="0">
                <a:latin typeface="Times New Roman"/>
                <a:cs typeface="Times New Roman"/>
              </a:rPr>
              <a:t>JAIN </a:t>
            </a:r>
            <a:r>
              <a:rPr sz="2000" dirty="0">
                <a:latin typeface="Times New Roman"/>
                <a:cs typeface="Times New Roman"/>
              </a:rPr>
              <a:t>(B </a:t>
            </a:r>
            <a:r>
              <a:rPr sz="2000" spc="5" dirty="0">
                <a:latin typeface="Times New Roman"/>
                <a:cs typeface="Times New Roman"/>
              </a:rPr>
              <a:t>K) </a:t>
            </a:r>
            <a:r>
              <a:rPr sz="2000" dirty="0">
                <a:latin typeface="Times New Roman"/>
                <a:cs typeface="Times New Roman"/>
              </a:rPr>
              <a:t>and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Others.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spcBef>
                <a:spcPts val="445"/>
              </a:spcBef>
            </a:pPr>
            <a:r>
              <a:rPr sz="2000" dirty="0">
                <a:latin typeface="Times New Roman"/>
                <a:cs typeface="Times New Roman"/>
              </a:rPr>
              <a:t>Note : - The </a:t>
            </a:r>
            <a:r>
              <a:rPr sz="2000" spc="-5" dirty="0">
                <a:latin typeface="Times New Roman"/>
                <a:cs typeface="Times New Roman"/>
              </a:rPr>
              <a:t>Same rule also applicable in </a:t>
            </a:r>
            <a:r>
              <a:rPr sz="2000" dirty="0">
                <a:latin typeface="Times New Roman"/>
                <a:cs typeface="Times New Roman"/>
              </a:rPr>
              <a:t>four and </a:t>
            </a:r>
            <a:r>
              <a:rPr sz="2000" spc="-5" dirty="0">
                <a:latin typeface="Times New Roman"/>
                <a:cs typeface="Times New Roman"/>
              </a:rPr>
              <a:t>more </a:t>
            </a:r>
            <a:r>
              <a:rPr sz="2000" dirty="0">
                <a:latin typeface="Times New Roman"/>
                <a:cs typeface="Times New Roman"/>
              </a:rPr>
              <a:t>than four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Authors.</a:t>
            </a:r>
          </a:p>
        </p:txBody>
      </p:sp>
      <p:sp>
        <p:nvSpPr>
          <p:cNvPr id="3" name="object 3"/>
          <p:cNvSpPr/>
          <p:nvPr/>
        </p:nvSpPr>
        <p:spPr>
          <a:xfrm>
            <a:off x="4111625" y="81280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428491" y="812800"/>
            <a:ext cx="6350" cy="38100"/>
            <a:chOff x="913891" y="812800"/>
            <a:chExt cx="6350" cy="38100"/>
          </a:xfrm>
        </p:grpSpPr>
        <p:sp>
          <p:nvSpPr>
            <p:cNvPr id="5" name="object 5"/>
            <p:cNvSpPr/>
            <p:nvPr/>
          </p:nvSpPr>
          <p:spPr>
            <a:xfrm>
              <a:off x="915669" y="812800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16939" y="812800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9000" y="1418589"/>
            <a:ext cx="4121150" cy="5128968"/>
          </a:xfrm>
          <a:prstGeom prst="rect">
            <a:avLst/>
          </a:prstGeom>
        </p:spPr>
        <p:txBody>
          <a:bodyPr vert="horz" wrap="square" lIns="0" tIns="76835" rIns="0" bIns="0" rtlCol="0">
            <a:spAutoFit/>
          </a:bodyPr>
          <a:lstStyle/>
          <a:p>
            <a:pPr marL="19685" algn="ctr">
              <a:spcBef>
                <a:spcPts val="605"/>
              </a:spcBef>
            </a:pPr>
            <a:r>
              <a:rPr sz="1600" spc="-5" dirty="0">
                <a:latin typeface="Times New Roman"/>
                <a:cs typeface="Times New Roman"/>
              </a:rPr>
              <a:t>TYPE</a:t>
            </a:r>
            <a:endParaRPr sz="1600" dirty="0">
              <a:latin typeface="Times New Roman"/>
              <a:cs typeface="Times New Roman"/>
            </a:endParaRPr>
          </a:p>
          <a:p>
            <a:pPr marL="17780" algn="ctr">
              <a:spcBef>
                <a:spcPts val="500"/>
              </a:spcBef>
            </a:pPr>
            <a:r>
              <a:rPr sz="1600" spc="-5" dirty="0">
                <a:latin typeface="Times New Roman"/>
                <a:cs typeface="Times New Roman"/>
              </a:rPr>
              <a:t>SINGLE </a:t>
            </a:r>
            <a:r>
              <a:rPr sz="1600" dirty="0">
                <a:latin typeface="Times New Roman"/>
                <a:cs typeface="Times New Roman"/>
              </a:rPr>
              <a:t>PERSONAL </a:t>
            </a:r>
            <a:r>
              <a:rPr sz="1600" spc="-5" dirty="0">
                <a:latin typeface="Times New Roman"/>
                <a:cs typeface="Times New Roman"/>
              </a:rPr>
              <a:t>AUTHOR</a:t>
            </a:r>
            <a:endParaRPr sz="16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899"/>
              </a:lnSpc>
              <a:spcBef>
                <a:spcPts val="1050"/>
              </a:spcBef>
            </a:pPr>
            <a:r>
              <a:rPr sz="1600" spc="-5" dirty="0">
                <a:latin typeface="Times New Roman"/>
                <a:cs typeface="Times New Roman"/>
              </a:rPr>
              <a:t>Dr. Ranganathan explained </a:t>
            </a:r>
            <a:r>
              <a:rPr sz="1600" dirty="0">
                <a:latin typeface="Times New Roman"/>
                <a:cs typeface="Times New Roman"/>
              </a:rPr>
              <a:t>personal author in </a:t>
            </a:r>
            <a:r>
              <a:rPr sz="1600" spc="-5" dirty="0">
                <a:latin typeface="Times New Roman"/>
                <a:cs typeface="Times New Roman"/>
              </a:rPr>
              <a:t>Classified Catalogue </a:t>
            </a:r>
            <a:r>
              <a:rPr sz="1600" dirty="0">
                <a:latin typeface="Times New Roman"/>
                <a:cs typeface="Times New Roman"/>
              </a:rPr>
              <a:t>Code  </a:t>
            </a:r>
            <a:r>
              <a:rPr sz="1600" spc="-5" dirty="0">
                <a:latin typeface="Times New Roman"/>
                <a:cs typeface="Times New Roman"/>
              </a:rPr>
              <a:t>(CCC) rules </a:t>
            </a:r>
            <a:r>
              <a:rPr sz="1600" dirty="0">
                <a:latin typeface="Times New Roman"/>
                <a:cs typeface="Times New Roman"/>
              </a:rPr>
              <a:t>as</a:t>
            </a:r>
            <a:r>
              <a:rPr sz="1600" spc="-5" dirty="0">
                <a:latin typeface="Times New Roman"/>
                <a:cs typeface="Times New Roman"/>
              </a:rPr>
              <a:t> under:</a:t>
            </a:r>
            <a:endParaRPr sz="16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685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600" spc="-10" dirty="0">
                <a:latin typeface="Times New Roman"/>
                <a:cs typeface="Times New Roman"/>
              </a:rPr>
              <a:t>Name </a:t>
            </a:r>
            <a:r>
              <a:rPr sz="1600" dirty="0">
                <a:latin typeface="Times New Roman"/>
                <a:cs typeface="Times New Roman"/>
              </a:rPr>
              <a:t>of a person </a:t>
            </a:r>
            <a:r>
              <a:rPr sz="1600" spc="-5" dirty="0">
                <a:latin typeface="Times New Roman"/>
                <a:cs typeface="Times New Roman"/>
              </a:rPr>
              <a:t>as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author</a:t>
            </a:r>
            <a:endParaRPr sz="16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84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600" spc="-10" dirty="0">
                <a:latin typeface="Times New Roman"/>
                <a:cs typeface="Times New Roman"/>
              </a:rPr>
              <a:t>Name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5" dirty="0">
                <a:latin typeface="Times New Roman"/>
                <a:cs typeface="Times New Roman"/>
              </a:rPr>
              <a:t>joint </a:t>
            </a:r>
            <a:r>
              <a:rPr sz="1600" dirty="0">
                <a:latin typeface="Times New Roman"/>
                <a:cs typeface="Times New Roman"/>
              </a:rPr>
              <a:t>( </a:t>
            </a:r>
            <a:r>
              <a:rPr sz="1600" spc="-5" dirty="0">
                <a:latin typeface="Times New Roman"/>
                <a:cs typeface="Times New Roman"/>
              </a:rPr>
              <a:t>two </a:t>
            </a:r>
            <a:r>
              <a:rPr sz="1600" spc="-10" dirty="0">
                <a:latin typeface="Times New Roman"/>
                <a:cs typeface="Times New Roman"/>
              </a:rPr>
              <a:t>or </a:t>
            </a:r>
            <a:r>
              <a:rPr sz="1600" spc="-5" dirty="0">
                <a:latin typeface="Times New Roman"/>
                <a:cs typeface="Times New Roman"/>
              </a:rPr>
              <a:t>more persons) as</a:t>
            </a:r>
            <a:r>
              <a:rPr sz="1600" spc="4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author</a:t>
            </a:r>
            <a:endParaRPr sz="16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75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600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name </a:t>
            </a:r>
            <a:r>
              <a:rPr sz="1600" dirty="0">
                <a:latin typeface="Times New Roman"/>
                <a:cs typeface="Times New Roman"/>
              </a:rPr>
              <a:t>of any corporate body as</a:t>
            </a:r>
            <a:r>
              <a:rPr sz="1600" spc="-5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authors</a:t>
            </a:r>
            <a:endParaRPr sz="16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80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600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name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5" dirty="0">
                <a:latin typeface="Times New Roman"/>
                <a:cs typeface="Times New Roman"/>
              </a:rPr>
              <a:t>both person </a:t>
            </a:r>
            <a:r>
              <a:rPr sz="1600" dirty="0">
                <a:latin typeface="Times New Roman"/>
                <a:cs typeface="Times New Roman"/>
              </a:rPr>
              <a:t>or corporate </a:t>
            </a:r>
            <a:r>
              <a:rPr sz="1600" spc="-5" dirty="0">
                <a:latin typeface="Times New Roman"/>
                <a:cs typeface="Times New Roman"/>
              </a:rPr>
              <a:t>bodies </a:t>
            </a:r>
            <a:r>
              <a:rPr sz="1600" dirty="0">
                <a:latin typeface="Times New Roman"/>
                <a:cs typeface="Times New Roman"/>
              </a:rPr>
              <a:t>as author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and</a:t>
            </a:r>
          </a:p>
          <a:p>
            <a:pPr marL="241300" indent="-228600">
              <a:spcBef>
                <a:spcPts val="375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600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name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5" dirty="0">
                <a:latin typeface="Times New Roman"/>
                <a:cs typeface="Times New Roman"/>
              </a:rPr>
              <a:t>joint corporate</a:t>
            </a:r>
            <a:r>
              <a:rPr sz="1600" spc="-2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Times New Roman"/>
                <a:cs typeface="Times New Roman"/>
              </a:rPr>
              <a:t>authors</a:t>
            </a:r>
          </a:p>
          <a:p>
            <a:pPr marL="12700" marR="55880" indent="228600">
              <a:lnSpc>
                <a:spcPct val="104200"/>
              </a:lnSpc>
              <a:spcBef>
                <a:spcPts val="375"/>
              </a:spcBef>
            </a:pPr>
            <a:r>
              <a:rPr sz="1600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Classified Cataloguing </a:t>
            </a:r>
            <a:r>
              <a:rPr sz="1600" dirty="0">
                <a:latin typeface="Times New Roman"/>
                <a:cs typeface="Times New Roman"/>
              </a:rPr>
              <a:t>Code </a:t>
            </a:r>
            <a:r>
              <a:rPr sz="1600" spc="-5" dirty="0">
                <a:latin typeface="Times New Roman"/>
                <a:cs typeface="Times New Roman"/>
              </a:rPr>
              <a:t>Rule </a:t>
            </a:r>
            <a:r>
              <a:rPr sz="1600" dirty="0">
                <a:latin typeface="Times New Roman"/>
                <a:cs typeface="Times New Roman"/>
              </a:rPr>
              <a:t>(CCC, Ch. </a:t>
            </a:r>
            <a:r>
              <a:rPr sz="1600" spc="-5" dirty="0">
                <a:latin typeface="Times New Roman"/>
                <a:cs typeface="Times New Roman"/>
              </a:rPr>
              <a:t>MA) have  provision for the single author. </a:t>
            </a:r>
            <a:r>
              <a:rPr sz="1600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rule states that </a:t>
            </a:r>
            <a:r>
              <a:rPr sz="1600" dirty="0">
                <a:latin typeface="Times New Roman"/>
                <a:cs typeface="Times New Roman"/>
              </a:rPr>
              <a:t>the personal author  uses in the </a:t>
            </a:r>
            <a:r>
              <a:rPr sz="1600" spc="-5" dirty="0">
                <a:latin typeface="Times New Roman"/>
                <a:cs typeface="Times New Roman"/>
              </a:rPr>
              <a:t>heading </a:t>
            </a:r>
            <a:r>
              <a:rPr sz="1600" dirty="0">
                <a:latin typeface="Times New Roman"/>
                <a:cs typeface="Times New Roman"/>
              </a:rPr>
              <a:t>of </a:t>
            </a:r>
            <a:r>
              <a:rPr sz="1600" spc="-5" dirty="0">
                <a:latin typeface="Times New Roman"/>
                <a:cs typeface="Times New Roman"/>
              </a:rPr>
              <a:t>the main </a:t>
            </a:r>
            <a:r>
              <a:rPr sz="1600" dirty="0">
                <a:latin typeface="Times New Roman"/>
                <a:cs typeface="Times New Roman"/>
              </a:rPr>
              <a:t>entry by the </a:t>
            </a:r>
            <a:r>
              <a:rPr sz="1600" spc="-5" dirty="0">
                <a:latin typeface="Times New Roman"/>
                <a:cs typeface="Times New Roman"/>
              </a:rPr>
              <a:t>rendering surname </a:t>
            </a:r>
            <a:r>
              <a:rPr sz="1600" dirty="0">
                <a:latin typeface="Times New Roman"/>
                <a:cs typeface="Times New Roman"/>
              </a:rPr>
              <a:t>of the  author. The </a:t>
            </a:r>
            <a:r>
              <a:rPr sz="1600" spc="-10" dirty="0">
                <a:latin typeface="Times New Roman"/>
                <a:cs typeface="Times New Roman"/>
              </a:rPr>
              <a:t>CCC </a:t>
            </a:r>
            <a:r>
              <a:rPr sz="1600" dirty="0">
                <a:latin typeface="Times New Roman"/>
                <a:cs typeface="Times New Roman"/>
              </a:rPr>
              <a:t>also </a:t>
            </a:r>
            <a:r>
              <a:rPr sz="1600" spc="-5" dirty="0">
                <a:latin typeface="Times New Roman"/>
                <a:cs typeface="Times New Roman"/>
              </a:rPr>
              <a:t>advocates </a:t>
            </a:r>
            <a:r>
              <a:rPr sz="1600" dirty="0">
                <a:latin typeface="Times New Roman"/>
                <a:cs typeface="Times New Roman"/>
              </a:rPr>
              <a:t>not to </a:t>
            </a:r>
            <a:r>
              <a:rPr sz="1600" spc="-5" dirty="0">
                <a:latin typeface="Times New Roman"/>
                <a:cs typeface="Times New Roman"/>
              </a:rPr>
              <a:t>use </a:t>
            </a:r>
            <a:r>
              <a:rPr sz="1600" dirty="0">
                <a:latin typeface="Times New Roman"/>
                <a:cs typeface="Times New Roman"/>
              </a:rPr>
              <a:t>the </a:t>
            </a:r>
            <a:r>
              <a:rPr sz="1600" spc="-5" dirty="0">
                <a:latin typeface="Times New Roman"/>
                <a:cs typeface="Times New Roman"/>
              </a:rPr>
              <a:t>initials and honorific  words like </a:t>
            </a:r>
            <a:r>
              <a:rPr sz="1600" dirty="0">
                <a:latin typeface="Times New Roman"/>
                <a:cs typeface="Times New Roman"/>
              </a:rPr>
              <a:t>Rai </a:t>
            </a:r>
            <a:r>
              <a:rPr sz="1600" spc="-5" dirty="0">
                <a:latin typeface="Times New Roman"/>
                <a:cs typeface="Times New Roman"/>
              </a:rPr>
              <a:t>Sahib, Sir </a:t>
            </a:r>
            <a:r>
              <a:rPr sz="1600" dirty="0">
                <a:latin typeface="Times New Roman"/>
                <a:cs typeface="Times New Roman"/>
              </a:rPr>
              <a:t>or </a:t>
            </a:r>
            <a:r>
              <a:rPr sz="1600" spc="-5" dirty="0">
                <a:latin typeface="Times New Roman"/>
                <a:cs typeface="Times New Roman"/>
              </a:rPr>
              <a:t>Padma </a:t>
            </a:r>
            <a:r>
              <a:rPr sz="1600" dirty="0">
                <a:latin typeface="Times New Roman"/>
                <a:cs typeface="Times New Roman"/>
              </a:rPr>
              <a:t>Shri, </a:t>
            </a:r>
            <a:r>
              <a:rPr sz="1600" spc="-5" dirty="0">
                <a:latin typeface="Times New Roman"/>
                <a:cs typeface="Times New Roman"/>
              </a:rPr>
              <a:t>etc. </a:t>
            </a:r>
            <a:r>
              <a:rPr sz="1600" dirty="0">
                <a:latin typeface="Times New Roman"/>
                <a:cs typeface="Times New Roman"/>
              </a:rPr>
              <a:t>and </a:t>
            </a:r>
            <a:r>
              <a:rPr sz="1600" spc="-5" dirty="0">
                <a:latin typeface="Times New Roman"/>
                <a:cs typeface="Times New Roman"/>
              </a:rPr>
              <a:t>degrees like </a:t>
            </a:r>
            <a:r>
              <a:rPr sz="1600" dirty="0">
                <a:latin typeface="Times New Roman"/>
                <a:cs typeface="Times New Roman"/>
              </a:rPr>
              <a:t>Dr., </a:t>
            </a:r>
            <a:r>
              <a:rPr sz="1600" spc="-5" dirty="0">
                <a:latin typeface="Times New Roman"/>
                <a:cs typeface="Times New Roman"/>
              </a:rPr>
              <a:t>Prof.,  Ph.D. </a:t>
            </a:r>
            <a:r>
              <a:rPr sz="1600" dirty="0">
                <a:latin typeface="Times New Roman"/>
                <a:cs typeface="Times New Roman"/>
              </a:rPr>
              <a:t>etc </a:t>
            </a:r>
            <a:r>
              <a:rPr sz="1600" spc="-5" dirty="0">
                <a:latin typeface="Times New Roman"/>
                <a:cs typeface="Times New Roman"/>
              </a:rPr>
              <a:t>needed to </a:t>
            </a:r>
            <a:r>
              <a:rPr sz="1600" dirty="0">
                <a:latin typeface="Times New Roman"/>
                <a:cs typeface="Times New Roman"/>
              </a:rPr>
              <a:t>be </a:t>
            </a:r>
            <a:r>
              <a:rPr sz="1600" spc="-5" dirty="0">
                <a:latin typeface="Times New Roman"/>
                <a:cs typeface="Times New Roman"/>
              </a:rPr>
              <a:t>omitted.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29000" y="1418589"/>
            <a:ext cx="4114800" cy="0"/>
          </a:xfrm>
          <a:custGeom>
            <a:avLst/>
            <a:gdLst/>
            <a:ahLst/>
            <a:cxnLst/>
            <a:rect l="l" t="t" r="r" b="b"/>
            <a:pathLst>
              <a:path w="4114800">
                <a:moveTo>
                  <a:pt x="0" y="0"/>
                </a:moveTo>
                <a:lnTo>
                  <a:pt x="41148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4769992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48629" y="6944245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37175" y="2078483"/>
            <a:ext cx="160020" cy="1583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950" b="1" spc="-5" dirty="0">
                <a:latin typeface="Times New Roman"/>
                <a:cs typeface="Times New Roman"/>
              </a:rPr>
              <a:t>nd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76114" y="1016865"/>
            <a:ext cx="2991486" cy="19227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90525" indent="781685">
              <a:lnSpc>
                <a:spcPct val="130900"/>
              </a:lnSpc>
              <a:spcBef>
                <a:spcPts val="100"/>
              </a:spcBef>
            </a:pPr>
            <a:r>
              <a:rPr sz="1300" b="1" spc="-5" dirty="0">
                <a:latin typeface="Times New Roman"/>
                <a:cs typeface="Times New Roman"/>
              </a:rPr>
              <a:t>Title: </a:t>
            </a:r>
            <a:r>
              <a:rPr sz="1300" b="1" dirty="0">
                <a:latin typeface="Times New Roman"/>
                <a:cs typeface="Times New Roman"/>
              </a:rPr>
              <a:t>1  </a:t>
            </a:r>
            <a:r>
              <a:rPr sz="1300" b="1" spc="-5" dirty="0">
                <a:latin typeface="Times New Roman"/>
                <a:cs typeface="Times New Roman"/>
              </a:rPr>
              <a:t>INTRODUCTION </a:t>
            </a:r>
            <a:r>
              <a:rPr sz="1300" b="1" dirty="0">
                <a:latin typeface="Times New Roman"/>
                <a:cs typeface="Times New Roman"/>
              </a:rPr>
              <a:t>TO</a:t>
            </a:r>
            <a:r>
              <a:rPr sz="1300" b="1" spc="-55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PHYSICS</a:t>
            </a:r>
            <a:endParaRPr sz="1300" dirty="0">
              <a:latin typeface="Times New Roman"/>
              <a:cs typeface="Times New Roman"/>
            </a:endParaRPr>
          </a:p>
          <a:p>
            <a:pPr marL="288290">
              <a:lnSpc>
                <a:spcPts val="1255"/>
              </a:lnSpc>
            </a:pPr>
            <a:r>
              <a:rPr sz="1300" b="1" dirty="0">
                <a:latin typeface="Times New Roman"/>
                <a:cs typeface="Times New Roman"/>
              </a:rPr>
              <a:t>By </a:t>
            </a:r>
            <a:r>
              <a:rPr sz="1300" b="1" spc="-5" dirty="0">
                <a:latin typeface="Times New Roman"/>
                <a:cs typeface="Times New Roman"/>
              </a:rPr>
              <a:t>BENETT</a:t>
            </a:r>
            <a:r>
              <a:rPr sz="1300" b="1" spc="-1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HOPKINS</a:t>
            </a:r>
            <a:endParaRPr sz="1300" dirty="0">
              <a:latin typeface="Times New Roman"/>
              <a:cs typeface="Times New Roman"/>
            </a:endParaRPr>
          </a:p>
          <a:p>
            <a:pPr marL="530860" marR="909955" indent="1270" algn="ctr">
              <a:lnSpc>
                <a:spcPct val="96800"/>
              </a:lnSpc>
              <a:spcBef>
                <a:spcPts val="20"/>
              </a:spcBef>
            </a:pPr>
            <a:r>
              <a:rPr sz="1300" b="1" dirty="0">
                <a:latin typeface="Times New Roman"/>
                <a:cs typeface="Times New Roman"/>
              </a:rPr>
              <a:t>London  </a:t>
            </a:r>
            <a:r>
              <a:rPr sz="1300" b="1" spc="-5" dirty="0">
                <a:latin typeface="Times New Roman"/>
                <a:cs typeface="Times New Roman"/>
              </a:rPr>
              <a:t>Medallion</a:t>
            </a:r>
            <a:r>
              <a:rPr sz="1300" b="1" spc="-7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Press  1955</a:t>
            </a:r>
            <a:endParaRPr sz="1300" dirty="0">
              <a:latin typeface="Times New Roman"/>
              <a:cs typeface="Times New Roman"/>
            </a:endParaRPr>
          </a:p>
          <a:p>
            <a:pPr marL="803275">
              <a:spcBef>
                <a:spcPts val="340"/>
              </a:spcBef>
              <a:tabLst>
                <a:tab pos="1042669" algn="l"/>
              </a:tabLst>
            </a:pPr>
            <a:r>
              <a:rPr sz="1100" b="1" dirty="0">
                <a:latin typeface="Times New Roman"/>
                <a:cs typeface="Times New Roman"/>
              </a:rPr>
              <a:t>2	ed.</a:t>
            </a:r>
            <a:endParaRPr sz="1100" dirty="0">
              <a:latin typeface="Times New Roman"/>
              <a:cs typeface="Times New Roman"/>
            </a:endParaRPr>
          </a:p>
          <a:p>
            <a:pPr marL="1379855">
              <a:spcBef>
                <a:spcPts val="85"/>
              </a:spcBef>
            </a:pPr>
            <a:r>
              <a:rPr sz="1100" spc="-5" dirty="0">
                <a:latin typeface="Times New Roman"/>
                <a:cs typeface="Times New Roman"/>
              </a:rPr>
              <a:t>Acc. </a:t>
            </a:r>
            <a:r>
              <a:rPr sz="1100" dirty="0">
                <a:latin typeface="Times New Roman"/>
                <a:cs typeface="Times New Roman"/>
              </a:rPr>
              <a:t>no.-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4489</a:t>
            </a:r>
          </a:p>
          <a:p>
            <a:pPr marL="1379855">
              <a:spcBef>
                <a:spcPts val="385"/>
              </a:spcBef>
            </a:pPr>
            <a:r>
              <a:rPr sz="1100" spc="-5" dirty="0">
                <a:latin typeface="Times New Roman"/>
                <a:cs typeface="Times New Roman"/>
              </a:rPr>
              <a:t>Size </a:t>
            </a:r>
            <a:r>
              <a:rPr sz="1100" dirty="0">
                <a:latin typeface="Times New Roman"/>
                <a:cs typeface="Times New Roman"/>
              </a:rPr>
              <a:t>- 26 x 24</a:t>
            </a:r>
            <a:r>
              <a:rPr sz="1100" spc="-8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cm.</a:t>
            </a:r>
            <a:endParaRPr sz="1100" dirty="0">
              <a:latin typeface="Times New Roman"/>
              <a:cs typeface="Times New Roman"/>
            </a:endParaRPr>
          </a:p>
          <a:p>
            <a:pPr marL="782320">
              <a:spcBef>
                <a:spcPts val="395"/>
              </a:spcBef>
            </a:pPr>
            <a:r>
              <a:rPr sz="1100" b="1" dirty="0">
                <a:latin typeface="Times New Roman"/>
                <a:cs typeface="Times New Roman"/>
              </a:rPr>
              <a:t>Main</a:t>
            </a:r>
            <a:r>
              <a:rPr sz="1100" b="1" spc="-5" dirty="0">
                <a:latin typeface="Times New Roman"/>
                <a:cs typeface="Times New Roman"/>
              </a:rPr>
              <a:t> Entry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16605" y="2277593"/>
            <a:ext cx="949325" cy="4281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099"/>
              </a:lnSpc>
              <a:spcBef>
                <a:spcPts val="100"/>
              </a:spcBef>
            </a:pPr>
            <a:r>
              <a:rPr sz="1100" dirty="0">
                <a:latin typeface="Times New Roman"/>
                <a:cs typeface="Times New Roman"/>
              </a:rPr>
              <a:t>Call </a:t>
            </a:r>
            <a:r>
              <a:rPr sz="1100" spc="-5" dirty="0">
                <a:latin typeface="Times New Roman"/>
                <a:cs typeface="Times New Roman"/>
              </a:rPr>
              <a:t>No.- </a:t>
            </a:r>
            <a:r>
              <a:rPr sz="1100" dirty="0">
                <a:latin typeface="Times New Roman"/>
                <a:cs typeface="Times New Roman"/>
              </a:rPr>
              <a:t>C</a:t>
            </a:r>
            <a:r>
              <a:rPr sz="1100" spc="-7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N55  Pages </a:t>
            </a:r>
            <a:r>
              <a:rPr sz="1100" dirty="0">
                <a:latin typeface="Times New Roman"/>
                <a:cs typeface="Times New Roman"/>
              </a:rPr>
              <a:t>-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455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91068"/>
              </p:ext>
            </p:extLst>
          </p:nvPr>
        </p:nvGraphicFramePr>
        <p:xfrm>
          <a:off x="3200400" y="3018409"/>
          <a:ext cx="5715000" cy="41659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81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6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371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71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>
                        <a:lnSpc>
                          <a:spcPct val="100000"/>
                        </a:lnSpc>
                      </a:pP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sz="1100" spc="16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N5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1280">
                        <a:lnSpc>
                          <a:spcPct val="100000"/>
                        </a:lnSpc>
                      </a:pP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61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7620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985" marR="30480">
                        <a:lnSpc>
                          <a:spcPts val="1040"/>
                        </a:lnSpc>
                      </a:pP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4489</a:t>
                      </a: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HOPKINS 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(Benett).</a:t>
                      </a:r>
                    </a:p>
                    <a:p>
                      <a:pPr marL="67945">
                        <a:lnSpc>
                          <a:spcPct val="100000"/>
                        </a:lnSpc>
                        <a:spcBef>
                          <a:spcPts val="359"/>
                        </a:spcBef>
                      </a:pP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 to physics. Ed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28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65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639">
                <a:tc>
                  <a:txBody>
                    <a:bodyPr/>
                    <a:lstStyle/>
                    <a:p>
                      <a:pPr marL="56578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Tracin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3962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Physics.</a:t>
                      </a: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62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33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13765">
                        <a:lnSpc>
                          <a:spcPts val="1060"/>
                        </a:lnSpc>
                        <a:spcBef>
                          <a:spcPts val="605"/>
                        </a:spcBef>
                      </a:pP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Hopkins</a:t>
                      </a:r>
                      <a:r>
                        <a:rPr sz="11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(Benett).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52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3765">
                        <a:lnSpc>
                          <a:spcPts val="1060"/>
                        </a:lnSpc>
                      </a:pP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 to</a:t>
                      </a:r>
                      <a:r>
                        <a:rPr sz="11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1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physics.</a:t>
                      </a:r>
                      <a:endParaRPr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1219200" y="7285357"/>
            <a:ext cx="9372600" cy="101309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7000"/>
              </a:lnSpc>
              <a:spcBef>
                <a:spcPts val="100"/>
              </a:spcBef>
            </a:pPr>
            <a:r>
              <a:rPr sz="1000" spc="-5" dirty="0">
                <a:latin typeface="Times New Roman"/>
                <a:cs typeface="Times New Roman"/>
              </a:rPr>
              <a:t>Note: For the purpose </a:t>
            </a:r>
            <a:r>
              <a:rPr sz="1000" spc="5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deriving </a:t>
            </a:r>
            <a:r>
              <a:rPr sz="1000" dirty="0">
                <a:latin typeface="Times New Roman"/>
                <a:cs typeface="Times New Roman"/>
              </a:rPr>
              <a:t>class </a:t>
            </a:r>
            <a:r>
              <a:rPr sz="1000" spc="-5" dirty="0">
                <a:latin typeface="Times New Roman"/>
                <a:cs typeface="Times New Roman"/>
              </a:rPr>
              <a:t>index entries the classification number </a:t>
            </a:r>
            <a:r>
              <a:rPr sz="1000" dirty="0">
                <a:latin typeface="Times New Roman"/>
                <a:cs typeface="Times New Roman"/>
              </a:rPr>
              <a:t>is  </a:t>
            </a:r>
            <a:r>
              <a:rPr sz="1000" spc="-5" dirty="0">
                <a:latin typeface="Times New Roman"/>
                <a:cs typeface="Times New Roman"/>
              </a:rPr>
              <a:t>to </a:t>
            </a:r>
            <a:r>
              <a:rPr sz="1000" dirty="0">
                <a:latin typeface="Times New Roman"/>
                <a:cs typeface="Times New Roman"/>
              </a:rPr>
              <a:t>be </a:t>
            </a:r>
            <a:r>
              <a:rPr sz="1000" spc="-5" dirty="0">
                <a:latin typeface="Times New Roman"/>
                <a:cs typeface="Times New Roman"/>
              </a:rPr>
              <a:t>open using Sought link, unsought </a:t>
            </a:r>
            <a:r>
              <a:rPr sz="1000" dirty="0">
                <a:latin typeface="Times New Roman"/>
                <a:cs typeface="Times New Roman"/>
              </a:rPr>
              <a:t>link </a:t>
            </a:r>
            <a:r>
              <a:rPr sz="1000" spc="-5" dirty="0">
                <a:latin typeface="Times New Roman"/>
                <a:cs typeface="Times New Roman"/>
              </a:rPr>
              <a:t>and false link. Accordingly, </a:t>
            </a:r>
            <a:r>
              <a:rPr sz="1000" dirty="0">
                <a:latin typeface="Times New Roman"/>
                <a:cs typeface="Times New Roman"/>
              </a:rPr>
              <a:t>in </a:t>
            </a:r>
            <a:r>
              <a:rPr sz="1000" spc="-5" dirty="0">
                <a:latin typeface="Times New Roman"/>
                <a:cs typeface="Times New Roman"/>
              </a:rPr>
              <a:t>the  </a:t>
            </a:r>
            <a:r>
              <a:rPr sz="1000" dirty="0">
                <a:latin typeface="Times New Roman"/>
                <a:cs typeface="Times New Roman"/>
              </a:rPr>
              <a:t>below</a:t>
            </a:r>
            <a:r>
              <a:rPr sz="1000" spc="1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example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only</a:t>
            </a:r>
            <a:r>
              <a:rPr sz="1000" spc="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one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Sought</a:t>
            </a:r>
            <a:r>
              <a:rPr sz="1000" spc="4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links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is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found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i.e.</a:t>
            </a:r>
            <a:r>
              <a:rPr sz="1000" spc="5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Physics</a:t>
            </a:r>
            <a:r>
              <a:rPr sz="1000" spc="4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representing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in</a:t>
            </a:r>
            <a:r>
              <a:rPr sz="1000" spc="3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the</a:t>
            </a:r>
            <a:r>
              <a:rPr lang="en-US" sz="1000" spc="-5" dirty="0">
                <a:latin typeface="Times New Roman"/>
                <a:cs typeface="Times New Roman"/>
              </a:rPr>
              <a:t> Colon Classification. Further in all the CIEs the </a:t>
            </a:r>
            <a:r>
              <a:rPr lang="en-US" sz="1000" dirty="0">
                <a:latin typeface="Times New Roman"/>
                <a:cs typeface="Times New Roman"/>
              </a:rPr>
              <a:t>class number </a:t>
            </a:r>
            <a:r>
              <a:rPr lang="en-US" sz="1000" spc="-5" dirty="0">
                <a:latin typeface="Times New Roman"/>
                <a:cs typeface="Times New Roman"/>
              </a:rPr>
              <a:t>and in the </a:t>
            </a:r>
            <a:r>
              <a:rPr lang="en-US" sz="1000" dirty="0">
                <a:latin typeface="Times New Roman"/>
                <a:cs typeface="Times New Roman"/>
              </a:rPr>
              <a:t>BIEs  </a:t>
            </a:r>
            <a:r>
              <a:rPr lang="en-US" sz="1000" spc="-5" dirty="0">
                <a:latin typeface="Times New Roman"/>
                <a:cs typeface="Times New Roman"/>
              </a:rPr>
              <a:t>the Call No. is to </a:t>
            </a:r>
            <a:r>
              <a:rPr lang="en-US" sz="1000" dirty="0">
                <a:latin typeface="Times New Roman"/>
                <a:cs typeface="Times New Roman"/>
              </a:rPr>
              <a:t>be </a:t>
            </a:r>
            <a:r>
              <a:rPr lang="en-US" sz="1000" spc="-5" dirty="0">
                <a:latin typeface="Times New Roman"/>
                <a:cs typeface="Times New Roman"/>
              </a:rPr>
              <a:t>written </a:t>
            </a:r>
            <a:r>
              <a:rPr lang="en-US" sz="1000" dirty="0">
                <a:latin typeface="Times New Roman"/>
                <a:cs typeface="Times New Roman"/>
              </a:rPr>
              <a:t>by</a:t>
            </a:r>
            <a:r>
              <a:rPr lang="en-US" sz="1000" spc="30" dirty="0">
                <a:latin typeface="Times New Roman"/>
                <a:cs typeface="Times New Roman"/>
              </a:rPr>
              <a:t> </a:t>
            </a:r>
            <a:r>
              <a:rPr lang="en-US" sz="1000" spc="-5" dirty="0">
                <a:latin typeface="Times New Roman"/>
                <a:cs typeface="Times New Roman"/>
              </a:rPr>
              <a:t>pencil.</a:t>
            </a:r>
            <a:endParaRPr lang="en-US" sz="1000" dirty="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lang="en-US" sz="1000" dirty="0">
              <a:latin typeface="Times New Roman"/>
              <a:cs typeface="Times New Roman"/>
            </a:endParaRPr>
          </a:p>
          <a:p>
            <a:pPr marL="12700">
              <a:spcBef>
                <a:spcPts val="5"/>
              </a:spcBef>
            </a:pPr>
            <a:r>
              <a:rPr lang="en-US" sz="1000" spc="-5" dirty="0">
                <a:latin typeface="Times New Roman"/>
                <a:cs typeface="Times New Roman"/>
              </a:rPr>
              <a:t>Chain</a:t>
            </a:r>
            <a:r>
              <a:rPr lang="en-US" sz="1000" spc="-10" dirty="0">
                <a:latin typeface="Times New Roman"/>
                <a:cs typeface="Times New Roman"/>
              </a:rPr>
              <a:t> </a:t>
            </a:r>
            <a:r>
              <a:rPr lang="en-US" sz="1000" spc="-5" dirty="0">
                <a:latin typeface="Times New Roman"/>
                <a:cs typeface="Times New Roman"/>
              </a:rPr>
              <a:t>Index</a:t>
            </a:r>
            <a:endParaRPr lang="en-US" sz="1000" dirty="0">
              <a:latin typeface="Times New Roman"/>
              <a:cs typeface="Times New Roman"/>
            </a:endParaRPr>
          </a:p>
          <a:p>
            <a:pPr marL="12700">
              <a:spcBef>
                <a:spcPts val="70"/>
              </a:spcBef>
            </a:pPr>
            <a:r>
              <a:rPr lang="en-US" sz="1000" spc="-5" dirty="0">
                <a:latin typeface="Times New Roman"/>
                <a:cs typeface="Times New Roman"/>
              </a:rPr>
              <a:t>C - Physics ( Sought</a:t>
            </a:r>
            <a:r>
              <a:rPr lang="en-US" sz="1000" spc="5" dirty="0">
                <a:latin typeface="Times New Roman"/>
                <a:cs typeface="Times New Roman"/>
              </a:rPr>
              <a:t> </a:t>
            </a:r>
            <a:r>
              <a:rPr lang="en-US" sz="1000" spc="-5" dirty="0">
                <a:latin typeface="Times New Roman"/>
                <a:cs typeface="Times New Roman"/>
              </a:rPr>
              <a:t>Link)</a:t>
            </a:r>
            <a:endParaRPr lang="en-US" sz="10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6500"/>
              </a:lnSpc>
              <a:spcBef>
                <a:spcPts val="95"/>
              </a:spcBef>
            </a:pPr>
            <a:endParaRPr sz="1200" dirty="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3428491" y="944244"/>
            <a:ext cx="6350" cy="38100"/>
            <a:chOff x="913891" y="944244"/>
            <a:chExt cx="6350" cy="38100"/>
          </a:xfrm>
        </p:grpSpPr>
        <p:sp>
          <p:nvSpPr>
            <p:cNvPr id="10" name="object 10"/>
            <p:cNvSpPr/>
            <p:nvPr/>
          </p:nvSpPr>
          <p:spPr>
            <a:xfrm>
              <a:off x="915669" y="94424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16939" y="94424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4111625" y="94424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3081654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934840" y="937007"/>
            <a:ext cx="110553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b="1" spc="-5" dirty="0">
                <a:latin typeface="Times New Roman"/>
                <a:cs typeface="Times New Roman"/>
              </a:rPr>
              <a:t>Class </a:t>
            </a:r>
            <a:r>
              <a:rPr sz="1100" b="1" dirty="0">
                <a:latin typeface="Times New Roman"/>
                <a:cs typeface="Times New Roman"/>
              </a:rPr>
              <a:t>Index</a:t>
            </a:r>
            <a:r>
              <a:rPr sz="1100" b="1" spc="-7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Entry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8283582"/>
              </p:ext>
            </p:extLst>
          </p:nvPr>
        </p:nvGraphicFramePr>
        <p:xfrm>
          <a:off x="3214813" y="1210543"/>
          <a:ext cx="5852982" cy="45044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6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924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539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PHY</a:t>
                      </a: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5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0325">
                        <a:lnSpc>
                          <a:spcPct val="100000"/>
                        </a:lnSpc>
                      </a:pPr>
                      <a:r>
                        <a:rPr sz="15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SICS.</a:t>
                      </a:r>
                      <a:endParaRPr sz="15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0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0" marR="29845">
                        <a:lnSpc>
                          <a:spcPct val="104400"/>
                        </a:lnSpc>
                      </a:pPr>
                      <a:r>
                        <a:rPr sz="15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ee  </a:t>
                      </a:r>
                      <a:r>
                        <a:rPr sz="15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</a:t>
                      </a:r>
                      <a:endParaRPr sz="15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515" marR="151765" indent="-48260">
                        <a:lnSpc>
                          <a:spcPct val="105600"/>
                        </a:lnSpc>
                        <a:spcBef>
                          <a:spcPts val="10"/>
                        </a:spcBef>
                      </a:pPr>
                      <a:r>
                        <a:rPr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 </a:t>
                      </a:r>
                      <a:r>
                        <a:rPr sz="15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documents </a:t>
                      </a:r>
                      <a:r>
                        <a:rPr sz="15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sz="15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this Class and its Subdivisions,  the Classified Part </a:t>
                      </a:r>
                      <a:r>
                        <a:rPr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the </a:t>
                      </a:r>
                      <a:r>
                        <a:rPr sz="15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catalogue under</a:t>
                      </a:r>
                      <a:r>
                        <a:rPr sz="1500" spc="-3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</a:p>
                    <a:p>
                      <a:pPr marL="11430">
                        <a:lnSpc>
                          <a:spcPct val="100000"/>
                        </a:lnSpc>
                        <a:spcBef>
                          <a:spcPts val="50"/>
                        </a:spcBef>
                        <a:tabLst>
                          <a:tab pos="2552065" algn="l"/>
                        </a:tabLst>
                      </a:pPr>
                      <a:r>
                        <a:rPr sz="15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sz="15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</a:t>
                      </a:r>
                      <a:r>
                        <a:rPr sz="15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sz="15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ber.	C</a:t>
                      </a: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7537577" y="786765"/>
            <a:ext cx="6350" cy="38100"/>
            <a:chOff x="5022977" y="786765"/>
            <a:chExt cx="6350" cy="38100"/>
          </a:xfrm>
        </p:grpSpPr>
        <p:sp>
          <p:nvSpPr>
            <p:cNvPr id="6" name="object 6"/>
            <p:cNvSpPr/>
            <p:nvPr/>
          </p:nvSpPr>
          <p:spPr>
            <a:xfrm>
              <a:off x="5027295" y="786765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026025" y="786765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3183889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48629" y="6179184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57471" y="1068071"/>
            <a:ext cx="165988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b="1" dirty="0">
                <a:latin typeface="Times New Roman"/>
                <a:cs typeface="Times New Roman"/>
              </a:rPr>
              <a:t>Book Index Entry</a:t>
            </a:r>
            <a:r>
              <a:rPr sz="1100" b="1" spc="-8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(Author)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157601"/>
              </p:ext>
            </p:extLst>
          </p:nvPr>
        </p:nvGraphicFramePr>
        <p:xfrm>
          <a:off x="3708019" y="1300734"/>
          <a:ext cx="3906519" cy="23082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67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PK</a:t>
                      </a: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36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INS(Benett).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5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620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Introduction to physics.</a:t>
                      </a:r>
                      <a:r>
                        <a:rPr sz="12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Ed2.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16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460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sz="12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N55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16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735196" y="4003928"/>
            <a:ext cx="150431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b="1" dirty="0">
                <a:latin typeface="Times New Roman"/>
                <a:cs typeface="Times New Roman"/>
              </a:rPr>
              <a:t>Book Index Entry</a:t>
            </a:r>
            <a:r>
              <a:rPr sz="1100" b="1" spc="-8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(Title)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252106"/>
              </p:ext>
            </p:extLst>
          </p:nvPr>
        </p:nvGraphicFramePr>
        <p:xfrm>
          <a:off x="3708019" y="4296029"/>
          <a:ext cx="3851909" cy="248577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6350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INT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RODUCTION TO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physics.</a:t>
                      </a:r>
                    </a:p>
                  </a:txBody>
                  <a:tcPr marL="0" marR="0" marT="635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36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Hopkins.Ed</a:t>
                      </a:r>
                      <a:r>
                        <a:rPr sz="12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</a:p>
                  </a:txBody>
                  <a:tcPr marL="0" marR="0" marT="27305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08965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sz="12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N55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730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object 8"/>
          <p:cNvGrpSpPr/>
          <p:nvPr/>
        </p:nvGrpSpPr>
        <p:grpSpPr>
          <a:xfrm>
            <a:off x="3428491" y="944244"/>
            <a:ext cx="6350" cy="38100"/>
            <a:chOff x="913891" y="944244"/>
            <a:chExt cx="6350" cy="38100"/>
          </a:xfrm>
        </p:grpSpPr>
        <p:sp>
          <p:nvSpPr>
            <p:cNvPr id="9" name="object 9"/>
            <p:cNvSpPr/>
            <p:nvPr/>
          </p:nvSpPr>
          <p:spPr>
            <a:xfrm>
              <a:off x="915669" y="94424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6939" y="94424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4111625" y="94424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336402"/>
            <a:ext cx="7391399" cy="35907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5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</a:t>
            </a:r>
            <a:r>
              <a:rPr sz="25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16604" y="1220471"/>
            <a:ext cx="5117796" cy="2652777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12700" marR="6350" algn="just">
              <a:lnSpc>
                <a:spcPct val="104500"/>
              </a:lnSpc>
              <a:spcBef>
                <a:spcPts val="45"/>
              </a:spcBef>
            </a:pP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CCC Rule </a:t>
            </a:r>
            <a:r>
              <a:rPr sz="1200" dirty="0">
                <a:latin typeface="Times New Roman"/>
                <a:cs typeface="Times New Roman"/>
              </a:rPr>
              <a:t>( Ch. MD) </a:t>
            </a:r>
            <a:r>
              <a:rPr sz="1200" spc="-5" dirty="0">
                <a:latin typeface="Times New Roman"/>
                <a:cs typeface="Times New Roman"/>
              </a:rPr>
              <a:t>define that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case of the title page </a:t>
            </a:r>
            <a:r>
              <a:rPr sz="1200" dirty="0">
                <a:latin typeface="Times New Roman"/>
                <a:cs typeface="Times New Roman"/>
              </a:rPr>
              <a:t>consist </a:t>
            </a:r>
            <a:r>
              <a:rPr sz="1200" spc="-10" dirty="0">
                <a:latin typeface="Times New Roman"/>
                <a:cs typeface="Times New Roman"/>
              </a:rPr>
              <a:t>with 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two name </a:t>
            </a:r>
            <a:r>
              <a:rPr sz="1200" dirty="0">
                <a:latin typeface="Times New Roman"/>
                <a:cs typeface="Times New Roman"/>
              </a:rPr>
              <a:t>of only </a:t>
            </a:r>
            <a:r>
              <a:rPr sz="1200" spc="-5" dirty="0">
                <a:latin typeface="Times New Roman"/>
                <a:cs typeface="Times New Roman"/>
              </a:rPr>
              <a:t>two joint </a:t>
            </a:r>
            <a:r>
              <a:rPr sz="1200" dirty="0">
                <a:latin typeface="Times New Roman"/>
                <a:cs typeface="Times New Roman"/>
              </a:rPr>
              <a:t>authors, </a:t>
            </a:r>
            <a:r>
              <a:rPr sz="1200" spc="-5" dirty="0">
                <a:latin typeface="Times New Roman"/>
                <a:cs typeface="Times New Roman"/>
              </a:rPr>
              <a:t>both name </a:t>
            </a:r>
            <a:r>
              <a:rPr sz="1200" dirty="0">
                <a:latin typeface="Times New Roman"/>
                <a:cs typeface="Times New Roman"/>
              </a:rPr>
              <a:t>can be used on the  heading as in the </a:t>
            </a:r>
            <a:r>
              <a:rPr sz="1200" spc="-5" dirty="0">
                <a:latin typeface="Times New Roman"/>
                <a:cs typeface="Times New Roman"/>
              </a:rPr>
              <a:t>sequence </a:t>
            </a:r>
            <a:r>
              <a:rPr sz="1200" dirty="0">
                <a:latin typeface="Times New Roman"/>
                <a:cs typeface="Times New Roman"/>
              </a:rPr>
              <a:t>they occurred </a:t>
            </a:r>
            <a:r>
              <a:rPr sz="1200" spc="-5" dirty="0">
                <a:latin typeface="Times New Roman"/>
                <a:cs typeface="Times New Roman"/>
              </a:rPr>
              <a:t>with conjunction ‘and’ to </a:t>
            </a:r>
            <a:r>
              <a:rPr sz="1200" dirty="0">
                <a:latin typeface="Times New Roman"/>
                <a:cs typeface="Times New Roman"/>
              </a:rPr>
              <a:t>be  used </a:t>
            </a:r>
            <a:r>
              <a:rPr sz="1200" spc="-5" dirty="0">
                <a:latin typeface="Times New Roman"/>
                <a:cs typeface="Times New Roman"/>
              </a:rPr>
              <a:t>while rendering </a:t>
            </a:r>
            <a:r>
              <a:rPr sz="1200" dirty="0">
                <a:latin typeface="Times New Roman"/>
                <a:cs typeface="Times New Roman"/>
              </a:rPr>
              <a:t>the</a:t>
            </a:r>
            <a:r>
              <a:rPr sz="1200" spc="-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heading.</a:t>
            </a:r>
            <a:endParaRPr sz="1200" dirty="0">
              <a:latin typeface="Times New Roman"/>
              <a:cs typeface="Times New Roman"/>
            </a:endParaRPr>
          </a:p>
          <a:p>
            <a:pPr marL="12700" marR="8255" indent="228600">
              <a:lnSpc>
                <a:spcPct val="103899"/>
              </a:lnSpc>
              <a:spcBef>
                <a:spcPts val="690"/>
              </a:spcBef>
            </a:pPr>
            <a:r>
              <a:rPr sz="1200" dirty="0">
                <a:latin typeface="Times New Roman"/>
                <a:cs typeface="Times New Roman"/>
              </a:rPr>
              <a:t>Further, as </a:t>
            </a:r>
            <a:r>
              <a:rPr sz="1200" spc="-5" dirty="0">
                <a:latin typeface="Times New Roman"/>
                <a:cs typeface="Times New Roman"/>
              </a:rPr>
              <a:t>the rule state that </a:t>
            </a:r>
            <a:r>
              <a:rPr sz="1200" dirty="0">
                <a:latin typeface="Times New Roman"/>
                <a:cs typeface="Times New Roman"/>
              </a:rPr>
              <a:t>in such </a:t>
            </a:r>
            <a:r>
              <a:rPr sz="1200" spc="-5" dirty="0">
                <a:latin typeface="Times New Roman"/>
                <a:cs typeface="Times New Roman"/>
              </a:rPr>
              <a:t>cases the book index entry will  </a:t>
            </a:r>
            <a:r>
              <a:rPr sz="1200" dirty="0">
                <a:latin typeface="Times New Roman"/>
                <a:cs typeface="Times New Roman"/>
              </a:rPr>
              <a:t>be </a:t>
            </a:r>
            <a:r>
              <a:rPr sz="1200" spc="-5" dirty="0">
                <a:latin typeface="Times New Roman"/>
                <a:cs typeface="Times New Roman"/>
              </a:rPr>
              <a:t>made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the permutation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the names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the main</a:t>
            </a:r>
            <a:r>
              <a:rPr sz="1200" spc="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entry.</a:t>
            </a:r>
            <a:endParaRPr sz="1200" dirty="0">
              <a:latin typeface="Times New Roman"/>
              <a:cs typeface="Times New Roman"/>
            </a:endParaRPr>
          </a:p>
          <a:p>
            <a:pPr marL="12700" marR="9525" indent="228600">
              <a:lnSpc>
                <a:spcPct val="101800"/>
              </a:lnSpc>
              <a:spcBef>
                <a:spcPts val="710"/>
              </a:spcBef>
            </a:pPr>
            <a:r>
              <a:rPr sz="1200" spc="-5" dirty="0">
                <a:latin typeface="Times New Roman"/>
                <a:cs typeface="Times New Roman"/>
              </a:rPr>
              <a:t>This rule </a:t>
            </a:r>
            <a:r>
              <a:rPr sz="1200" dirty="0">
                <a:latin typeface="Times New Roman"/>
                <a:cs typeface="Times New Roman"/>
              </a:rPr>
              <a:t>also state </a:t>
            </a:r>
            <a:r>
              <a:rPr sz="1200" spc="-5" dirty="0">
                <a:latin typeface="Times New Roman"/>
                <a:cs typeface="Times New Roman"/>
              </a:rPr>
              <a:t>that book </a:t>
            </a:r>
            <a:r>
              <a:rPr sz="1200" dirty="0">
                <a:latin typeface="Times New Roman"/>
                <a:cs typeface="Times New Roman"/>
              </a:rPr>
              <a:t>index </a:t>
            </a:r>
            <a:r>
              <a:rPr sz="1200" spc="-5" dirty="0">
                <a:latin typeface="Times New Roman"/>
                <a:cs typeface="Times New Roman"/>
              </a:rPr>
              <a:t>entry </a:t>
            </a:r>
            <a:r>
              <a:rPr sz="1200" dirty="0">
                <a:latin typeface="Times New Roman"/>
                <a:cs typeface="Times New Roman"/>
              </a:rPr>
              <a:t>can </a:t>
            </a:r>
            <a:r>
              <a:rPr sz="1200" spc="-5" dirty="0">
                <a:latin typeface="Times New Roman"/>
                <a:cs typeface="Times New Roman"/>
              </a:rPr>
              <a:t>also </a:t>
            </a:r>
            <a:r>
              <a:rPr sz="1200" dirty="0">
                <a:latin typeface="Times New Roman"/>
                <a:cs typeface="Times New Roman"/>
              </a:rPr>
              <a:t>be rendered </a:t>
            </a:r>
            <a:r>
              <a:rPr sz="1200" spc="-5" dirty="0">
                <a:latin typeface="Times New Roman"/>
                <a:cs typeface="Times New Roman"/>
              </a:rPr>
              <a:t>under 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collaborators like editors, illustrator, translator,</a:t>
            </a:r>
            <a:r>
              <a:rPr sz="1200" spc="1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etc.</a:t>
            </a:r>
            <a:endParaRPr sz="1200" dirty="0">
              <a:latin typeface="Times New Roman"/>
              <a:cs typeface="Times New Roman"/>
            </a:endParaRPr>
          </a:p>
          <a:p>
            <a:pPr algn="ctr">
              <a:spcBef>
                <a:spcPts val="20"/>
              </a:spcBef>
            </a:pPr>
            <a:endParaRPr sz="1400" b="1" dirty="0">
              <a:latin typeface="Times New Roman"/>
              <a:cs typeface="Times New Roman"/>
            </a:endParaRPr>
          </a:p>
          <a:p>
            <a:pPr marL="12700" algn="ctr">
              <a:lnSpc>
                <a:spcPts val="1285"/>
              </a:lnSpc>
            </a:pPr>
            <a:r>
              <a:rPr sz="1400" b="1" spc="-5" dirty="0">
                <a:latin typeface="Times New Roman"/>
                <a:cs typeface="Times New Roman"/>
              </a:rPr>
              <a:t>Title:</a:t>
            </a:r>
            <a:r>
              <a:rPr sz="1400" b="1" dirty="0">
                <a:latin typeface="Times New Roman"/>
                <a:cs typeface="Times New Roman"/>
              </a:rPr>
              <a:t> 2</a:t>
            </a:r>
          </a:p>
          <a:p>
            <a:pPr marL="12700" algn="ctr">
              <a:lnSpc>
                <a:spcPts val="1285"/>
              </a:lnSpc>
            </a:pPr>
            <a:r>
              <a:rPr sz="1400" b="1" spc="-5" dirty="0">
                <a:latin typeface="Times New Roman"/>
                <a:cs typeface="Times New Roman"/>
              </a:rPr>
              <a:t>Mathematics: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New</a:t>
            </a:r>
            <a:r>
              <a:rPr sz="1400" b="1" spc="7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Aspects/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by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S.N.</a:t>
            </a:r>
            <a:r>
              <a:rPr sz="1400" b="1" spc="6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Roy</a:t>
            </a:r>
            <a:r>
              <a:rPr sz="1400" b="1" spc="65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and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Bipin</a:t>
            </a:r>
            <a:r>
              <a:rPr sz="1400" b="1" spc="50" dirty="0">
                <a:latin typeface="Times New Roman"/>
                <a:cs typeface="Times New Roman"/>
              </a:rPr>
              <a:t> </a:t>
            </a:r>
            <a:r>
              <a:rPr sz="1400" b="1" dirty="0">
                <a:latin typeface="Times New Roman"/>
                <a:cs typeface="Times New Roman"/>
              </a:rPr>
              <a:t>Ghosh/</a:t>
            </a:r>
            <a:r>
              <a:rPr sz="1400" b="1" spc="7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New</a:t>
            </a:r>
            <a:r>
              <a:rPr sz="1400" b="1" spc="75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Era</a:t>
            </a:r>
            <a:endParaRPr sz="1400" b="1" dirty="0">
              <a:latin typeface="Times New Roman"/>
              <a:cs typeface="Times New Roman"/>
            </a:endParaRPr>
          </a:p>
          <a:p>
            <a:pPr marL="12700" algn="ctr">
              <a:spcBef>
                <a:spcPts val="45"/>
              </a:spcBef>
            </a:pPr>
            <a:r>
              <a:rPr sz="1400" b="1" spc="-5" dirty="0">
                <a:latin typeface="Times New Roman"/>
                <a:cs typeface="Times New Roman"/>
              </a:rPr>
              <a:t>Publications/ New Delhi, Year </a:t>
            </a:r>
            <a:r>
              <a:rPr sz="1400" b="1" spc="-10" dirty="0">
                <a:latin typeface="Times New Roman"/>
                <a:cs typeface="Times New Roman"/>
              </a:rPr>
              <a:t>of </a:t>
            </a:r>
            <a:r>
              <a:rPr sz="1400" b="1" spc="-5" dirty="0">
                <a:latin typeface="Times New Roman"/>
                <a:cs typeface="Times New Roman"/>
              </a:rPr>
              <a:t>Publication</a:t>
            </a:r>
            <a:r>
              <a:rPr sz="1400" b="1" spc="40" dirty="0">
                <a:latin typeface="Times New Roman"/>
                <a:cs typeface="Times New Roman"/>
              </a:rPr>
              <a:t> </a:t>
            </a:r>
            <a:r>
              <a:rPr sz="1400" b="1" spc="-5" dirty="0">
                <a:latin typeface="Times New Roman"/>
                <a:cs typeface="Times New Roman"/>
              </a:rPr>
              <a:t>2011</a:t>
            </a:r>
            <a:endParaRPr sz="1400" b="1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16604" y="3834205"/>
            <a:ext cx="1054100" cy="42813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9200"/>
              </a:lnSpc>
              <a:spcBef>
                <a:spcPts val="100"/>
              </a:spcBef>
            </a:pPr>
            <a:r>
              <a:rPr sz="1100" dirty="0">
                <a:latin typeface="Times New Roman"/>
                <a:cs typeface="Times New Roman"/>
              </a:rPr>
              <a:t>Call </a:t>
            </a:r>
            <a:r>
              <a:rPr sz="1100" spc="-5" dirty="0">
                <a:latin typeface="Times New Roman"/>
                <a:cs typeface="Times New Roman"/>
              </a:rPr>
              <a:t>No.- </a:t>
            </a:r>
            <a:r>
              <a:rPr sz="1100" dirty="0">
                <a:latin typeface="Times New Roman"/>
                <a:cs typeface="Times New Roman"/>
              </a:rPr>
              <a:t>B P11  </a:t>
            </a:r>
            <a:r>
              <a:rPr sz="1100" spc="-5" dirty="0">
                <a:latin typeface="Times New Roman"/>
                <a:cs typeface="Times New Roman"/>
              </a:rPr>
              <a:t>Size: </a:t>
            </a:r>
            <a:r>
              <a:rPr sz="1100" dirty="0">
                <a:latin typeface="Times New Roman"/>
                <a:cs typeface="Times New Roman"/>
              </a:rPr>
              <a:t>20 x 18</a:t>
            </a:r>
            <a:r>
              <a:rPr sz="1100" spc="-6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cms.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48400" y="3992456"/>
            <a:ext cx="887094" cy="459105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>
              <a:spcBef>
                <a:spcPts val="484"/>
              </a:spcBef>
            </a:pPr>
            <a:r>
              <a:rPr sz="1100" spc="-5" dirty="0">
                <a:latin typeface="Times New Roman"/>
                <a:cs typeface="Times New Roman"/>
              </a:rPr>
              <a:t>Acc. No.-</a:t>
            </a:r>
            <a:r>
              <a:rPr sz="1100" spc="-6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3458</a:t>
            </a:r>
          </a:p>
          <a:p>
            <a:pPr marL="12700">
              <a:spcBef>
                <a:spcPts val="385"/>
              </a:spcBef>
            </a:pPr>
            <a:r>
              <a:rPr sz="1100" spc="-5" dirty="0">
                <a:latin typeface="Times New Roman"/>
                <a:cs typeface="Times New Roman"/>
              </a:rPr>
              <a:t>Page: iv,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350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3835261" y="4451561"/>
            <a:ext cx="72898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b="1" dirty="0">
                <a:latin typeface="Times New Roman"/>
                <a:cs typeface="Times New Roman"/>
              </a:rPr>
              <a:t>Main</a:t>
            </a:r>
            <a:r>
              <a:rPr sz="1100" b="1" spc="-5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Entry</a:t>
            </a:r>
            <a:endParaRPr sz="1100" dirty="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946674"/>
              </p:ext>
            </p:extLst>
          </p:nvPr>
        </p:nvGraphicFramePr>
        <p:xfrm>
          <a:off x="3802484" y="4861123"/>
          <a:ext cx="3869054" cy="26366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27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805" marR="393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60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P11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686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">
                        <a:lnSpc>
                          <a:spcPts val="965"/>
                        </a:lnSpc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3458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ROY (S. N.)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GHOSH</a:t>
                      </a:r>
                      <a:r>
                        <a:rPr sz="12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(Bipin).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0643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Mathematics: New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aspects.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3429000" y="1186814"/>
            <a:ext cx="4114800" cy="0"/>
          </a:xfrm>
          <a:custGeom>
            <a:avLst/>
            <a:gdLst/>
            <a:ahLst/>
            <a:cxnLst/>
            <a:rect l="l" t="t" r="r" b="b"/>
            <a:pathLst>
              <a:path w="4114800">
                <a:moveTo>
                  <a:pt x="0" y="0"/>
                </a:moveTo>
                <a:lnTo>
                  <a:pt x="41148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7995" y="2543746"/>
            <a:ext cx="157162" cy="157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714115" y="880111"/>
            <a:ext cx="3823335" cy="1544525"/>
          </a:xfrm>
          <a:prstGeom prst="rect">
            <a:avLst/>
          </a:prstGeom>
          <a:ln w="12192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324485">
              <a:spcBef>
                <a:spcPts val="270"/>
              </a:spcBef>
            </a:pP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Tracing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01520">
              <a:spcBef>
                <a:spcPts val="60"/>
              </a:spcBef>
            </a:pP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Mathematics.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001520" marR="275590" algn="just">
              <a:lnSpc>
                <a:spcPts val="1030"/>
              </a:lnSpc>
              <a:spcBef>
                <a:spcPts val="844"/>
              </a:spcBef>
            </a:pP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Roy (M.N.) and Ghosh (Bipin).  </a:t>
            </a:r>
            <a:r>
              <a:rPr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Ghosh </a:t>
            </a:r>
            <a:r>
              <a:rPr sz="16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(Bipin) and Roy (M.N.).  Mathematics.</a:t>
            </a:r>
            <a:endParaRPr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3155314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48629" y="5442458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45203" y="735839"/>
            <a:ext cx="2603185" cy="6642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00"/>
              </a:spcBef>
            </a:pPr>
            <a:r>
              <a:rPr sz="1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Chain Index</a:t>
            </a:r>
            <a:r>
              <a:rPr sz="12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marL="12700">
              <a:lnSpc>
                <a:spcPts val="1055"/>
              </a:lnSpc>
            </a:pPr>
            <a:r>
              <a:rPr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- </a:t>
            </a:r>
            <a:r>
              <a:rPr sz="1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(sought</a:t>
            </a:r>
            <a:r>
              <a:rPr sz="12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link)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01750"/>
            <a:r>
              <a:rPr sz="1200" b="1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sz="1200" b="1" spc="-7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Entry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64159"/>
              </p:ext>
            </p:extLst>
          </p:nvPr>
        </p:nvGraphicFramePr>
        <p:xfrm>
          <a:off x="3561090" y="1709616"/>
          <a:ext cx="4369181" cy="27111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52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457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32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350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800" marR="29845">
                        <a:lnSpc>
                          <a:spcPct val="100000"/>
                        </a:lnSpc>
                      </a:pP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604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HEMATICS.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28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400" marR="115570">
                        <a:lnSpc>
                          <a:spcPct val="105600"/>
                        </a:lnSpc>
                      </a:pPr>
                      <a:r>
                        <a:rPr sz="12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ee  Cla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314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documents 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this Class and its</a:t>
                      </a:r>
                      <a:r>
                        <a:rPr sz="1200" spc="4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Subdivisions,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4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Classified Part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the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catalogue under</a:t>
                      </a:r>
                      <a:r>
                        <a:rPr sz="12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2489835" algn="l"/>
                        </a:tabLst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ss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Number	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435560" y="4619441"/>
            <a:ext cx="166052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b="1" dirty="0">
                <a:latin typeface="Times New Roman"/>
                <a:cs typeface="Times New Roman"/>
              </a:rPr>
              <a:t>Book Index Entry</a:t>
            </a:r>
            <a:r>
              <a:rPr sz="1100" b="1" spc="-7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(Author)</a:t>
            </a:r>
            <a:endParaRPr sz="1100" dirty="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9061766"/>
              </p:ext>
            </p:extLst>
          </p:nvPr>
        </p:nvGraphicFramePr>
        <p:xfrm>
          <a:off x="3605977" y="5164386"/>
          <a:ext cx="3823334" cy="2308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1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Y(M.N.) and GHOSH</a:t>
                      </a:r>
                      <a:r>
                        <a:rPr sz="12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(Bipin).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7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555"/>
                        </a:spcBef>
                        <a:tabLst>
                          <a:tab pos="2261235" algn="l"/>
                        </a:tabLst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Mathematics.	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sz="1200" spc="19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P11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704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object 8"/>
          <p:cNvGrpSpPr/>
          <p:nvPr/>
        </p:nvGrpSpPr>
        <p:grpSpPr>
          <a:xfrm>
            <a:off x="3428491" y="1047114"/>
            <a:ext cx="6350" cy="38100"/>
            <a:chOff x="913891" y="1047114"/>
            <a:chExt cx="6350" cy="38100"/>
          </a:xfrm>
        </p:grpSpPr>
        <p:sp>
          <p:nvSpPr>
            <p:cNvPr id="9" name="object 9"/>
            <p:cNvSpPr/>
            <p:nvPr/>
          </p:nvSpPr>
          <p:spPr>
            <a:xfrm>
              <a:off x="915669" y="104711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6939" y="104711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3118485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49456" y="914400"/>
            <a:ext cx="2689544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300" b="1" dirty="0">
                <a:latin typeface="Times New Roman"/>
                <a:cs typeface="Times New Roman"/>
              </a:rPr>
              <a:t>Book Index Entry (Joint</a:t>
            </a:r>
            <a:r>
              <a:rPr sz="1300" b="1" spc="-114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Author</a:t>
            </a:r>
            <a:r>
              <a:rPr sz="1100" b="1" dirty="0">
                <a:latin typeface="Times New Roman"/>
                <a:cs typeface="Times New Roman"/>
              </a:rPr>
              <a:t>)</a:t>
            </a:r>
            <a:endParaRPr sz="1100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974349"/>
              </p:ext>
            </p:extLst>
          </p:nvPr>
        </p:nvGraphicFramePr>
        <p:xfrm>
          <a:off x="3763326" y="1523999"/>
          <a:ext cx="4847274" cy="30944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811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9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96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70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69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96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SH(Bipin)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ROY(M.N.).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75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Mathematics.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255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01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2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sz="12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3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P11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825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6945985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824221" y="4142867"/>
            <a:ext cx="156845" cy="1568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981200" y="755650"/>
            <a:ext cx="6934200" cy="1268937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 indent="639445" algn="ctr">
              <a:lnSpc>
                <a:spcPts val="1610"/>
              </a:lnSpc>
              <a:spcBef>
                <a:spcPts val="215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 algn="ctr">
              <a:spcBef>
                <a:spcPts val="5"/>
              </a:spcBef>
            </a:pPr>
            <a:r>
              <a:rPr sz="1600" b="1" dirty="0">
                <a:latin typeface="Times New Roman"/>
                <a:cs typeface="Times New Roman"/>
              </a:rPr>
              <a:t>SELE</a:t>
            </a:r>
            <a:r>
              <a:rPr lang="en-US" sz="1600" b="1" dirty="0">
                <a:latin typeface="Times New Roman"/>
                <a:cs typeface="Times New Roman"/>
              </a:rPr>
              <a:t>C</a:t>
            </a:r>
            <a:r>
              <a:rPr sz="1600" b="1" dirty="0">
                <a:latin typeface="Times New Roman"/>
                <a:cs typeface="Times New Roman"/>
              </a:rPr>
              <a:t>TON </a:t>
            </a:r>
            <a:r>
              <a:rPr sz="1600" b="1" spc="-5" dirty="0">
                <a:latin typeface="Times New Roman"/>
                <a:cs typeface="Times New Roman"/>
              </a:rPr>
              <a:t>CARD OF </a:t>
            </a:r>
            <a:r>
              <a:rPr sz="1600" b="1" dirty="0">
                <a:latin typeface="Times New Roman"/>
                <a:cs typeface="Times New Roman"/>
              </a:rPr>
              <a:t>MAIN</a:t>
            </a:r>
            <a:r>
              <a:rPr sz="1600" b="1" spc="-2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ENTRY</a:t>
            </a:r>
            <a:endParaRPr sz="1600" dirty="0">
              <a:latin typeface="Times New Roman"/>
              <a:cs typeface="Times New Roman"/>
            </a:endParaRPr>
          </a:p>
          <a:p>
            <a:pPr marL="16510" algn="ctr">
              <a:spcBef>
                <a:spcPts val="380"/>
              </a:spcBef>
            </a:pPr>
            <a:r>
              <a:rPr sz="1600" b="1" spc="-5" dirty="0">
                <a:latin typeface="Times New Roman"/>
                <a:cs typeface="Times New Roman"/>
              </a:rPr>
              <a:t>According </a:t>
            </a:r>
            <a:r>
              <a:rPr sz="1600" b="1" dirty="0">
                <a:latin typeface="Times New Roman"/>
                <a:cs typeface="Times New Roman"/>
              </a:rPr>
              <a:t>to </a:t>
            </a:r>
            <a:r>
              <a:rPr sz="1600" b="1" spc="-5" dirty="0">
                <a:latin typeface="Times New Roman"/>
                <a:cs typeface="Times New Roman"/>
              </a:rPr>
              <a:t>CCC</a:t>
            </a:r>
            <a:endParaRPr sz="1600" dirty="0">
              <a:latin typeface="Times New Roman"/>
              <a:cs typeface="Times New Roman"/>
            </a:endParaRPr>
          </a:p>
          <a:p>
            <a:pPr>
              <a:spcBef>
                <a:spcPts val="35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3810" algn="ctr"/>
            <a:r>
              <a:rPr sz="1600" b="1" spc="-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Main Entry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dirty="0">
                <a:latin typeface="Times New Roman"/>
                <a:cs typeface="Times New Roman"/>
              </a:rPr>
              <a:t>Card</a:t>
            </a:r>
            <a:endParaRPr sz="1600" dirty="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535922"/>
              </p:ext>
            </p:extLst>
          </p:nvPr>
        </p:nvGraphicFramePr>
        <p:xfrm>
          <a:off x="3276600" y="2291332"/>
          <a:ext cx="5257800" cy="23805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7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67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3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98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400" marR="393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Lea</a:t>
                      </a: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ding Section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074">
                <a:tc row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Heading Section</a:t>
                      </a:r>
                      <a:r>
                        <a:rPr sz="1200" spc="13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...................................................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618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Section</a:t>
                      </a:r>
                      <a:r>
                        <a:rPr sz="1200" spc="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.........................................................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872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48895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Note Section</a:t>
                      </a:r>
                      <a:r>
                        <a:rPr sz="1200" spc="1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..........................................................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77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333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400" marR="3937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ession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382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775"/>
                        </a:lnSpc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ts val="775"/>
                        </a:lnSpc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654423" y="4889372"/>
            <a:ext cx="1663064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b="1" dirty="0">
                <a:latin typeface="Times New Roman"/>
                <a:cs typeface="Times New Roman"/>
              </a:rPr>
              <a:t>(Front Portion </a:t>
            </a:r>
            <a:r>
              <a:rPr sz="1100" b="1" spc="-10" dirty="0">
                <a:latin typeface="Times New Roman"/>
                <a:cs typeface="Times New Roman"/>
              </a:rPr>
              <a:t>of </a:t>
            </a:r>
            <a:r>
              <a:rPr sz="1100" b="1" spc="-5" dirty="0">
                <a:latin typeface="Times New Roman"/>
                <a:cs typeface="Times New Roman"/>
              </a:rPr>
              <a:t>the</a:t>
            </a:r>
            <a:r>
              <a:rPr sz="1100" b="1" spc="-6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Card)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784133"/>
              </p:ext>
            </p:extLst>
          </p:nvPr>
        </p:nvGraphicFramePr>
        <p:xfrm>
          <a:off x="3276600" y="5179315"/>
          <a:ext cx="5257801" cy="26692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791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03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3352"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ts val="1045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Cl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50" dirty="0">
                        <a:latin typeface="Times New Roman"/>
                        <a:cs typeface="Times New Roman"/>
                      </a:endParaRPr>
                    </a:p>
                    <a:p>
                      <a:pPr marL="84455" marR="39370">
                        <a:lnSpc>
                          <a:spcPts val="104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as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145"/>
                        </a:lnSpc>
                        <a:tabLst>
                          <a:tab pos="764540" algn="l"/>
                        </a:tabLst>
                      </a:pPr>
                      <a:r>
                        <a:rPr sz="9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Number </a:t>
                      </a:r>
                      <a:r>
                        <a:rPr sz="900" spc="204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latin typeface="Times New Roman"/>
                          <a:cs typeface="Times New Roman"/>
                        </a:rPr>
                        <a:t>+	</a:t>
                      </a:r>
                      <a:r>
                        <a:rPr sz="850" spc="-10" dirty="0">
                          <a:latin typeface="Arial"/>
                          <a:cs typeface="Arial"/>
                        </a:rPr>
                        <a:t>Book 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Number +Collection</a:t>
                      </a:r>
                      <a:r>
                        <a:rPr sz="8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Number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5933">
                <a:tc>
                  <a:txBody>
                    <a:bodyPr/>
                    <a:lstStyle/>
                    <a:p>
                      <a:pPr marR="8509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400">
                        <a:lnSpc>
                          <a:spcPct val="105600"/>
                        </a:lnSpc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  Num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83820">
                        <a:lnSpc>
                          <a:spcPct val="105600"/>
                        </a:lnSpc>
                        <a:spcBef>
                          <a:spcPts val="280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SURNAME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(Forename)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(Date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the birth-Date</a:t>
                      </a:r>
                      <a:r>
                        <a:rPr sz="1200" spc="-8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 the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Death).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7945" marR="154940">
                        <a:lnSpc>
                          <a:spcPct val="133300"/>
                        </a:lnSpc>
                        <a:spcBef>
                          <a:spcPts val="10"/>
                        </a:spcBef>
                      </a:pP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Main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title: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 title. ED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. Ed.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-.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Tr. by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-  (Name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series.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Ed.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-.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Series</a:t>
                      </a:r>
                      <a:r>
                        <a:rPr sz="12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Number).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3180" marR="2320925" indent="-50800">
                        <a:lnSpc>
                          <a:spcPct val="105600"/>
                        </a:lnSpc>
                      </a:pP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sz="12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ion 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355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object 8"/>
          <p:cNvSpPr/>
          <p:nvPr/>
        </p:nvSpPr>
        <p:spPr>
          <a:xfrm>
            <a:off x="3429000" y="1273810"/>
            <a:ext cx="4114800" cy="0"/>
          </a:xfrm>
          <a:custGeom>
            <a:avLst/>
            <a:gdLst/>
            <a:ahLst/>
            <a:cxnLst/>
            <a:rect l="l" t="t" r="r" b="b"/>
            <a:pathLst>
              <a:path w="4114800">
                <a:moveTo>
                  <a:pt x="0" y="0"/>
                </a:moveTo>
                <a:lnTo>
                  <a:pt x="41148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2978785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35196" y="773938"/>
            <a:ext cx="1894203" cy="2128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300" b="1" dirty="0">
                <a:latin typeface="Times New Roman"/>
                <a:cs typeface="Times New Roman"/>
              </a:rPr>
              <a:t>Book Index Entry</a:t>
            </a:r>
            <a:r>
              <a:rPr sz="1300" b="1" spc="-85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(Title</a:t>
            </a:r>
            <a:r>
              <a:rPr sz="1100" b="1" spc="-5" dirty="0">
                <a:latin typeface="Times New Roman"/>
                <a:cs typeface="Times New Roman"/>
              </a:rPr>
              <a:t>)</a:t>
            </a:r>
            <a:endParaRPr sz="1100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6689156"/>
              </p:ext>
            </p:extLst>
          </p:nvPr>
        </p:nvGraphicFramePr>
        <p:xfrm>
          <a:off x="3383279" y="1447800"/>
          <a:ext cx="4648200" cy="28685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80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1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457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402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13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000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HEMATICS: 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New</a:t>
                      </a:r>
                      <a:r>
                        <a:rPr sz="13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aspects.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655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Roy and</a:t>
                      </a:r>
                      <a:r>
                        <a:rPr sz="13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Ghosh.</a:t>
                      </a:r>
                    </a:p>
                  </a:txBody>
                  <a:tcPr marL="0" marR="0" marT="28575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9435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3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sz="1300" spc="3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3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P11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857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3428491" y="812800"/>
            <a:ext cx="6350" cy="38100"/>
            <a:chOff x="913891" y="812800"/>
            <a:chExt cx="6350" cy="38100"/>
          </a:xfrm>
        </p:grpSpPr>
        <p:sp>
          <p:nvSpPr>
            <p:cNvPr id="6" name="object 6"/>
            <p:cNvSpPr/>
            <p:nvPr/>
          </p:nvSpPr>
          <p:spPr>
            <a:xfrm>
              <a:off x="915669" y="812800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16939" y="812800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401" y="1015340"/>
            <a:ext cx="5562600" cy="4789966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algn="ctr">
              <a:spcBef>
                <a:spcPts val="480"/>
              </a:spcBef>
            </a:pPr>
            <a:r>
              <a:rPr sz="3500" b="1" spc="-5" dirty="0">
                <a:latin typeface="Times New Roman"/>
                <a:cs typeface="Times New Roman"/>
              </a:rPr>
              <a:t>Title </a:t>
            </a:r>
            <a:r>
              <a:rPr sz="3500" b="1" dirty="0">
                <a:latin typeface="Times New Roman"/>
                <a:cs typeface="Times New Roman"/>
              </a:rPr>
              <a:t>2</a:t>
            </a:r>
            <a:endParaRPr sz="3500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05500"/>
              </a:lnSpc>
              <a:spcBef>
                <a:spcPts val="315"/>
              </a:spcBef>
            </a:pPr>
            <a:r>
              <a:rPr sz="3500" b="1" dirty="0">
                <a:latin typeface="Times New Roman"/>
                <a:cs typeface="Times New Roman"/>
              </a:rPr>
              <a:t>Education in </a:t>
            </a:r>
            <a:r>
              <a:rPr sz="3500" b="1" spc="-5" dirty="0">
                <a:latin typeface="Times New Roman"/>
                <a:cs typeface="Times New Roman"/>
              </a:rPr>
              <a:t>India</a:t>
            </a:r>
            <a:endParaRPr lang="en-US" sz="3500" b="1" spc="-5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05500"/>
              </a:lnSpc>
              <a:spcBef>
                <a:spcPts val="315"/>
              </a:spcBef>
            </a:pPr>
            <a:r>
              <a:rPr sz="3500" b="1" spc="-5" dirty="0">
                <a:latin typeface="Times New Roman"/>
                <a:cs typeface="Times New Roman"/>
              </a:rPr>
              <a:t>by </a:t>
            </a:r>
            <a:endParaRPr lang="en-US" sz="3500" b="1" spc="-5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05500"/>
              </a:lnSpc>
              <a:spcBef>
                <a:spcPts val="315"/>
              </a:spcBef>
            </a:pPr>
            <a:r>
              <a:rPr sz="3500" b="1" dirty="0" err="1">
                <a:latin typeface="Times New Roman"/>
                <a:cs typeface="Times New Roman"/>
              </a:rPr>
              <a:t>Jatin</a:t>
            </a:r>
            <a:r>
              <a:rPr sz="3500" b="1" dirty="0">
                <a:latin typeface="Times New Roman"/>
                <a:cs typeface="Times New Roman"/>
              </a:rPr>
              <a:t> </a:t>
            </a:r>
            <a:r>
              <a:rPr sz="3500" b="1" spc="-10" dirty="0">
                <a:latin typeface="Times New Roman"/>
                <a:cs typeface="Times New Roman"/>
              </a:rPr>
              <a:t>Rai </a:t>
            </a:r>
            <a:r>
              <a:rPr sz="3500" b="1" dirty="0">
                <a:latin typeface="Times New Roman"/>
                <a:cs typeface="Times New Roman"/>
              </a:rPr>
              <a:t>and </a:t>
            </a:r>
            <a:r>
              <a:rPr sz="3500" b="1" spc="-5" dirty="0">
                <a:latin typeface="Times New Roman"/>
                <a:cs typeface="Times New Roman"/>
              </a:rPr>
              <a:t>Siddharth </a:t>
            </a:r>
            <a:r>
              <a:rPr sz="3500" b="1" dirty="0">
                <a:latin typeface="Times New Roman"/>
                <a:cs typeface="Times New Roman"/>
              </a:rPr>
              <a:t>Mishra</a:t>
            </a:r>
            <a:endParaRPr lang="en-US" sz="3500" b="1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05500"/>
              </a:lnSpc>
              <a:spcBef>
                <a:spcPts val="315"/>
              </a:spcBef>
            </a:pPr>
            <a:r>
              <a:rPr sz="3500" b="1" dirty="0">
                <a:latin typeface="Times New Roman"/>
                <a:cs typeface="Times New Roman"/>
              </a:rPr>
              <a:t>Golden  </a:t>
            </a:r>
            <a:r>
              <a:rPr sz="3500" b="1" spc="-5" dirty="0">
                <a:latin typeface="Times New Roman"/>
                <a:cs typeface="Times New Roman"/>
              </a:rPr>
              <a:t>Publishers </a:t>
            </a:r>
            <a:endParaRPr lang="en-US" sz="3500" b="1" spc="-5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05500"/>
              </a:lnSpc>
              <a:spcBef>
                <a:spcPts val="315"/>
              </a:spcBef>
            </a:pPr>
            <a:r>
              <a:rPr sz="3500" b="1" spc="-5" dirty="0">
                <a:latin typeface="Times New Roman"/>
                <a:cs typeface="Times New Roman"/>
              </a:rPr>
              <a:t>New Delhi </a:t>
            </a:r>
            <a:r>
              <a:rPr sz="3500" b="1" spc="20" dirty="0">
                <a:latin typeface="Times New Roman"/>
                <a:cs typeface="Times New Roman"/>
              </a:rPr>
              <a:t> </a:t>
            </a:r>
            <a:endParaRPr lang="en-US" sz="3500" b="1" spc="20" dirty="0">
              <a:latin typeface="Times New Roman"/>
              <a:cs typeface="Times New Roman"/>
            </a:endParaRPr>
          </a:p>
          <a:p>
            <a:pPr marL="12700" marR="5080" algn="ctr">
              <a:lnSpc>
                <a:spcPct val="105500"/>
              </a:lnSpc>
              <a:spcBef>
                <a:spcPts val="315"/>
              </a:spcBef>
            </a:pPr>
            <a:r>
              <a:rPr sz="3500" b="1" spc="-5" dirty="0">
                <a:latin typeface="Times New Roman"/>
                <a:cs typeface="Times New Roman"/>
              </a:rPr>
              <a:t>2014</a:t>
            </a:r>
            <a:endParaRPr sz="35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219200" y="6400800"/>
            <a:ext cx="1295400" cy="895053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spcBef>
                <a:spcPts val="480"/>
              </a:spcBef>
            </a:pPr>
            <a:r>
              <a:rPr sz="1300" b="1" dirty="0">
                <a:latin typeface="Times New Roman"/>
                <a:cs typeface="Times New Roman"/>
              </a:rPr>
              <a:t>Call </a:t>
            </a:r>
            <a:r>
              <a:rPr sz="1300" b="1" spc="-5" dirty="0">
                <a:latin typeface="Times New Roman"/>
                <a:cs typeface="Times New Roman"/>
              </a:rPr>
              <a:t>no.- </a:t>
            </a:r>
            <a:r>
              <a:rPr sz="1300" b="1" dirty="0">
                <a:latin typeface="Times New Roman"/>
                <a:cs typeface="Times New Roman"/>
              </a:rPr>
              <a:t>T. 44 </a:t>
            </a:r>
            <a:r>
              <a:rPr sz="1300" b="1" spc="-10" dirty="0">
                <a:latin typeface="Times New Roman"/>
                <a:cs typeface="Times New Roman"/>
              </a:rPr>
              <a:t>'P</a:t>
            </a:r>
            <a:r>
              <a:rPr sz="1300" b="1" spc="-7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14</a:t>
            </a:r>
          </a:p>
          <a:p>
            <a:pPr marL="12700" marR="340360">
              <a:lnSpc>
                <a:spcPts val="1710"/>
              </a:lnSpc>
              <a:spcBef>
                <a:spcPts val="120"/>
              </a:spcBef>
            </a:pPr>
            <a:r>
              <a:rPr sz="1300" b="1" spc="-5" dirty="0">
                <a:latin typeface="Times New Roman"/>
                <a:cs typeface="Times New Roman"/>
              </a:rPr>
              <a:t>Acc </a:t>
            </a:r>
            <a:r>
              <a:rPr sz="1300" b="1" dirty="0">
                <a:latin typeface="Times New Roman"/>
                <a:cs typeface="Times New Roman"/>
              </a:rPr>
              <a:t>no.-</a:t>
            </a:r>
            <a:r>
              <a:rPr sz="1300" b="1" spc="-9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2386  </a:t>
            </a:r>
            <a:r>
              <a:rPr sz="1300" b="1" spc="-5" dirty="0">
                <a:latin typeface="Times New Roman"/>
                <a:cs typeface="Times New Roman"/>
              </a:rPr>
              <a:t>Page:</a:t>
            </a:r>
            <a:r>
              <a:rPr sz="1300" b="1" spc="-20" dirty="0">
                <a:latin typeface="Times New Roman"/>
                <a:cs typeface="Times New Roman"/>
              </a:rPr>
              <a:t> </a:t>
            </a:r>
            <a:r>
              <a:rPr sz="1300" b="1" spc="-5" dirty="0">
                <a:latin typeface="Times New Roman"/>
                <a:cs typeface="Times New Roman"/>
              </a:rPr>
              <a:t>vi+520</a:t>
            </a:r>
            <a:endParaRPr sz="1300" b="1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559980" y="7086600"/>
            <a:ext cx="1295400" cy="2135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300" spc="-5" dirty="0">
                <a:latin typeface="Times New Roman"/>
                <a:cs typeface="Times New Roman"/>
              </a:rPr>
              <a:t>Size </a:t>
            </a:r>
            <a:r>
              <a:rPr sz="1300" dirty="0">
                <a:latin typeface="Times New Roman"/>
                <a:cs typeface="Times New Roman"/>
              </a:rPr>
              <a:t>- 26 x 24</a:t>
            </a:r>
            <a:r>
              <a:rPr sz="1300" spc="-8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cm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3675888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48629" y="6163817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45204" y="735839"/>
            <a:ext cx="2205990" cy="1064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00"/>
              </a:spcBef>
            </a:pP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Chain Index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1040"/>
              </a:lnSpc>
            </a:pP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 - </a:t>
            </a: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Sought</a:t>
            </a:r>
            <a:r>
              <a:rPr sz="11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link)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1040"/>
              </a:lnSpc>
            </a:pP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 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False</a:t>
            </a:r>
            <a:r>
              <a:rPr sz="1100"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1030"/>
              </a:lnSpc>
            </a:pP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T.4 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Asia, </a:t>
            </a: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Education (Unsought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link)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ts val="1055"/>
              </a:lnSpc>
            </a:pP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T.44 </a:t>
            </a:r>
            <a:r>
              <a:rPr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India, Education (Sought</a:t>
            </a:r>
            <a:r>
              <a:rPr sz="1100" spc="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1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link)</a:t>
            </a:r>
            <a:endParaRPr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/>
              <a:cs typeface="Arial"/>
            </a:endParaRPr>
          </a:p>
          <a:p>
            <a:pPr marR="5080" algn="r"/>
            <a:r>
              <a:rPr sz="1100" b="1" dirty="0">
                <a:latin typeface="Times New Roman"/>
                <a:cs typeface="Times New Roman"/>
              </a:rPr>
              <a:t>Main</a:t>
            </a:r>
            <a:r>
              <a:rPr sz="1100" b="1" spc="-8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Entry</a:t>
            </a:r>
            <a:endParaRPr sz="1100" dirty="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9542342"/>
              </p:ext>
            </p:extLst>
          </p:nvPr>
        </p:nvGraphicFramePr>
        <p:xfrm>
          <a:off x="3382232" y="2051050"/>
          <a:ext cx="5210438" cy="25584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788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2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9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3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400" marR="30480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T.4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sz="1200" spc="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24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048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048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048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048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048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048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048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30480"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017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2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656590" indent="48260">
                        <a:lnSpc>
                          <a:spcPct val="133300"/>
                        </a:lnSpc>
                        <a:spcBef>
                          <a:spcPts val="455"/>
                        </a:spcBef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RAI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(Jatin) and MISHRA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(Siddharth). 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India.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</a:pP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</a:p>
                  </a:txBody>
                  <a:tcPr marL="0" marR="0" marT="577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3636009" y="4133493"/>
            <a:ext cx="3825240" cy="12700"/>
          </a:xfrm>
          <a:custGeom>
            <a:avLst/>
            <a:gdLst/>
            <a:ahLst/>
            <a:cxnLst/>
            <a:rect l="l" t="t" r="r" b="b"/>
            <a:pathLst>
              <a:path w="3825240" h="12700">
                <a:moveTo>
                  <a:pt x="1365758" y="0"/>
                </a:moveTo>
                <a:lnTo>
                  <a:pt x="0" y="0"/>
                </a:lnTo>
                <a:lnTo>
                  <a:pt x="0" y="12179"/>
                </a:lnTo>
                <a:lnTo>
                  <a:pt x="1365758" y="12179"/>
                </a:lnTo>
                <a:lnTo>
                  <a:pt x="1365758" y="0"/>
                </a:lnTo>
                <a:close/>
              </a:path>
              <a:path w="3825240" h="12700">
                <a:moveTo>
                  <a:pt x="3824681" y="0"/>
                </a:moveTo>
                <a:lnTo>
                  <a:pt x="1378026" y="0"/>
                </a:lnTo>
                <a:lnTo>
                  <a:pt x="1365834" y="0"/>
                </a:lnTo>
                <a:lnTo>
                  <a:pt x="1365834" y="12179"/>
                </a:lnTo>
                <a:lnTo>
                  <a:pt x="1378026" y="12179"/>
                </a:lnTo>
                <a:lnTo>
                  <a:pt x="3824681" y="12179"/>
                </a:lnTo>
                <a:lnTo>
                  <a:pt x="382468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383207"/>
              </p:ext>
            </p:extLst>
          </p:nvPr>
        </p:nvGraphicFramePr>
        <p:xfrm>
          <a:off x="4244836" y="5705389"/>
          <a:ext cx="3582924" cy="17131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095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3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7000">
                        <a:lnSpc>
                          <a:spcPts val="1060"/>
                        </a:lnSpc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Tracing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43255">
                        <a:lnSpc>
                          <a:spcPts val="1060"/>
                        </a:lnSpc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India, Education.</a:t>
                      </a: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90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89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3255">
                        <a:lnSpc>
                          <a:spcPts val="1060"/>
                        </a:lnSpc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43255">
                        <a:lnSpc>
                          <a:spcPct val="100000"/>
                        </a:lnSpc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Rai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(Jatin)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 Mishra (Siddharth).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08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30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325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Mishra (Siddharth) and Rai</a:t>
                      </a:r>
                      <a:r>
                        <a:rPr sz="1200" spc="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(Jatin).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43255">
                        <a:lnSpc>
                          <a:spcPts val="990"/>
                        </a:lnSpc>
                        <a:spcBef>
                          <a:spcPts val="130"/>
                        </a:spcBef>
                      </a:pP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 </a:t>
                      </a:r>
                      <a:r>
                        <a:rPr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</a:t>
                      </a:r>
                      <a:r>
                        <a:rPr sz="12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2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India.</a:t>
                      </a:r>
                      <a:endParaRPr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8" name="object 8"/>
          <p:cNvGrpSpPr/>
          <p:nvPr/>
        </p:nvGrpSpPr>
        <p:grpSpPr>
          <a:xfrm>
            <a:off x="4111625" y="5384956"/>
            <a:ext cx="3849370" cy="2433320"/>
            <a:chOff x="1187500" y="4187317"/>
            <a:chExt cx="3849370" cy="2433320"/>
          </a:xfrm>
        </p:grpSpPr>
        <p:sp>
          <p:nvSpPr>
            <p:cNvPr id="9" name="object 9"/>
            <p:cNvSpPr/>
            <p:nvPr/>
          </p:nvSpPr>
          <p:spPr>
            <a:xfrm>
              <a:off x="1187488" y="4187329"/>
              <a:ext cx="3849370" cy="2353945"/>
            </a:xfrm>
            <a:custGeom>
              <a:avLst/>
              <a:gdLst/>
              <a:ahLst/>
              <a:cxnLst/>
              <a:rect l="l" t="t" r="r" b="b"/>
              <a:pathLst>
                <a:path w="3849370" h="2353945">
                  <a:moveTo>
                    <a:pt x="3849065" y="0"/>
                  </a:moveTo>
                  <a:lnTo>
                    <a:pt x="3836886" y="0"/>
                  </a:lnTo>
                  <a:lnTo>
                    <a:pt x="3836886" y="2341245"/>
                  </a:lnTo>
                  <a:lnTo>
                    <a:pt x="1381086" y="2341245"/>
                  </a:lnTo>
                  <a:lnTo>
                    <a:pt x="1377962" y="2341245"/>
                  </a:lnTo>
                  <a:lnTo>
                    <a:pt x="1368894" y="2341245"/>
                  </a:lnTo>
                  <a:lnTo>
                    <a:pt x="12204" y="2341245"/>
                  </a:lnTo>
                  <a:lnTo>
                    <a:pt x="12204" y="0"/>
                  </a:lnTo>
                  <a:lnTo>
                    <a:pt x="0" y="0"/>
                  </a:lnTo>
                  <a:lnTo>
                    <a:pt x="0" y="2353437"/>
                  </a:lnTo>
                  <a:lnTo>
                    <a:pt x="12204" y="2353437"/>
                  </a:lnTo>
                  <a:lnTo>
                    <a:pt x="1368894" y="2353424"/>
                  </a:lnTo>
                  <a:lnTo>
                    <a:pt x="1377962" y="2353424"/>
                  </a:lnTo>
                  <a:lnTo>
                    <a:pt x="1381086" y="2353424"/>
                  </a:lnTo>
                  <a:lnTo>
                    <a:pt x="3836886" y="2353424"/>
                  </a:lnTo>
                  <a:lnTo>
                    <a:pt x="3849065" y="2353437"/>
                  </a:lnTo>
                  <a:lnTo>
                    <a:pt x="384906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027295" y="6582410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345939" y="6582410"/>
              <a:ext cx="680085" cy="38100"/>
            </a:xfrm>
            <a:custGeom>
              <a:avLst/>
              <a:gdLst/>
              <a:ahLst/>
              <a:cxnLst/>
              <a:rect l="l" t="t" r="r" b="b"/>
              <a:pathLst>
                <a:path w="680085" h="38100">
                  <a:moveTo>
                    <a:pt x="680085" y="0"/>
                  </a:moveTo>
                  <a:lnTo>
                    <a:pt x="680085" y="38100"/>
                  </a:lnTo>
                </a:path>
                <a:path w="680085"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3428491" y="1441450"/>
            <a:ext cx="6350" cy="38100"/>
            <a:chOff x="913891" y="1441450"/>
            <a:chExt cx="6350" cy="38100"/>
          </a:xfrm>
        </p:grpSpPr>
        <p:sp>
          <p:nvSpPr>
            <p:cNvPr id="13" name="object 13"/>
            <p:cNvSpPr/>
            <p:nvPr/>
          </p:nvSpPr>
          <p:spPr>
            <a:xfrm>
              <a:off x="915669" y="1441450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16939" y="1441450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4111625" y="144145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2954020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48629" y="5293867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942459" y="894335"/>
            <a:ext cx="109029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b="1" spc="-5" dirty="0">
                <a:latin typeface="Times New Roman"/>
                <a:cs typeface="Times New Roman"/>
              </a:rPr>
              <a:t>Class </a:t>
            </a:r>
            <a:r>
              <a:rPr sz="1100" b="1" dirty="0">
                <a:latin typeface="Times New Roman"/>
                <a:cs typeface="Times New Roman"/>
              </a:rPr>
              <a:t>index</a:t>
            </a:r>
            <a:r>
              <a:rPr sz="1100" b="1" spc="-7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Entry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08019" y="1202309"/>
          <a:ext cx="3869054" cy="2115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5400" marR="2540">
                        <a:lnSpc>
                          <a:spcPts val="1025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INDI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ts val="1025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A, EDUCATION.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5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56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see  Num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20955" indent="7620">
                        <a:lnSpc>
                          <a:spcPct val="105600"/>
                        </a:lnSpc>
                        <a:spcBef>
                          <a:spcPts val="244"/>
                        </a:spcBef>
                        <a:tabLst>
                          <a:tab pos="2369185" algn="l"/>
                        </a:tabLst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documents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this Class and its Subdivisions,  the Classified Part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of 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catalogue under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Class  ber	T.44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1114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942459" y="3302634"/>
            <a:ext cx="109029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b="1" spc="-5" dirty="0">
                <a:latin typeface="Times New Roman"/>
                <a:cs typeface="Times New Roman"/>
              </a:rPr>
              <a:t>Class </a:t>
            </a:r>
            <a:r>
              <a:rPr sz="1100" b="1" dirty="0">
                <a:latin typeface="Times New Roman"/>
                <a:cs typeface="Times New Roman"/>
              </a:rPr>
              <a:t>index</a:t>
            </a:r>
            <a:r>
              <a:rPr sz="1100" b="1" spc="-7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Entry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708019" y="3634995"/>
          <a:ext cx="3869054" cy="2115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ts val="910"/>
                        </a:lnSpc>
                        <a:spcBef>
                          <a:spcPts val="66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EDU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ts val="910"/>
                        </a:lnSpc>
                        <a:spcBef>
                          <a:spcPts val="66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CATION.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6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400" marR="51435">
                        <a:lnSpc>
                          <a:spcPct val="1056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ee  Cla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92710" indent="48895">
                        <a:lnSpc>
                          <a:spcPct val="105600"/>
                        </a:lnSpc>
                        <a:spcBef>
                          <a:spcPts val="37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documents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this Class and its Subdivisions,  the Classified Part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of 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catalogue under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the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2480945" algn="l"/>
                        </a:tabLst>
                      </a:pPr>
                      <a:r>
                        <a:rPr sz="900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Number.	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699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3128645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48629" y="5833745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57471" y="1055878"/>
            <a:ext cx="166052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b="1" dirty="0">
                <a:latin typeface="Times New Roman"/>
                <a:cs typeface="Times New Roman"/>
              </a:rPr>
              <a:t>Book Index Entry</a:t>
            </a:r>
            <a:r>
              <a:rPr sz="1100" b="1" spc="-7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(Author)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08019" y="1376934"/>
          <a:ext cx="3878577" cy="2115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87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9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11176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RA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4635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(Jatin) and MISHRA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(Siddharth).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3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6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Education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India.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8480">
                        <a:lnSpc>
                          <a:spcPct val="100000"/>
                        </a:lnSpc>
                        <a:spcBef>
                          <a:spcPts val="229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T.44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P14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9209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488307" y="3757040"/>
            <a:ext cx="199771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b="1" dirty="0">
                <a:latin typeface="Times New Roman"/>
                <a:cs typeface="Times New Roman"/>
              </a:rPr>
              <a:t>Book Index Entry </a:t>
            </a:r>
            <a:r>
              <a:rPr sz="1100" b="1" spc="-5" dirty="0">
                <a:latin typeface="Times New Roman"/>
                <a:cs typeface="Times New Roman"/>
              </a:rPr>
              <a:t>(Joint</a:t>
            </a:r>
            <a:r>
              <a:rPr sz="1100" b="1" spc="-9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Author)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708020" y="4082035"/>
          <a:ext cx="3833494" cy="2115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2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17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HRA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(Siddharth)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and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RAI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(Jatin).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6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Education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India.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105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T.44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object 8"/>
          <p:cNvGrpSpPr/>
          <p:nvPr/>
        </p:nvGrpSpPr>
        <p:grpSpPr>
          <a:xfrm>
            <a:off x="3428491" y="812800"/>
            <a:ext cx="6350" cy="38100"/>
            <a:chOff x="913891" y="812800"/>
            <a:chExt cx="6350" cy="38100"/>
          </a:xfrm>
        </p:grpSpPr>
        <p:sp>
          <p:nvSpPr>
            <p:cNvPr id="9" name="object 9"/>
            <p:cNvSpPr/>
            <p:nvPr/>
          </p:nvSpPr>
          <p:spPr>
            <a:xfrm>
              <a:off x="915669" y="812800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6939" y="812800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4111625" y="81280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3168650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35196" y="1083311"/>
            <a:ext cx="150431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b="1" dirty="0">
                <a:latin typeface="Times New Roman"/>
                <a:cs typeface="Times New Roman"/>
              </a:rPr>
              <a:t>Book Index Entry</a:t>
            </a:r>
            <a:r>
              <a:rPr sz="1100" b="1" spc="-8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(Title)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08019" y="1416939"/>
          <a:ext cx="3869689" cy="2115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02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8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DU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4191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CATION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 india.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70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By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Rai and</a:t>
                      </a:r>
                      <a:r>
                        <a:rPr sz="9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Mishra.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257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sz="900" spc="-10" dirty="0">
                          <a:latin typeface="Arial"/>
                          <a:cs typeface="Arial"/>
                        </a:rPr>
                        <a:t>T.44 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5" dirty="0">
                          <a:latin typeface="Arial"/>
                          <a:cs typeface="Arial"/>
                        </a:rPr>
                        <a:t>14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714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7537577" y="932814"/>
            <a:ext cx="6350" cy="38100"/>
            <a:chOff x="5022977" y="932814"/>
            <a:chExt cx="6350" cy="38100"/>
          </a:xfrm>
        </p:grpSpPr>
        <p:sp>
          <p:nvSpPr>
            <p:cNvPr id="6" name="object 6"/>
            <p:cNvSpPr/>
            <p:nvPr/>
          </p:nvSpPr>
          <p:spPr>
            <a:xfrm>
              <a:off x="5027295" y="93281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026025" y="93281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16604" y="897381"/>
            <a:ext cx="4142740" cy="35579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80770">
              <a:spcBef>
                <a:spcPts val="100"/>
              </a:spcBef>
            </a:pPr>
            <a:r>
              <a:rPr sz="1200" dirty="0">
                <a:latin typeface="Times New Roman"/>
                <a:cs typeface="Times New Roman"/>
              </a:rPr>
              <a:t>THREE </a:t>
            </a:r>
            <a:r>
              <a:rPr sz="1200" spc="-5" dirty="0">
                <a:latin typeface="Times New Roman"/>
                <a:cs typeface="Times New Roman"/>
              </a:rPr>
              <a:t>OR MORE</a:t>
            </a:r>
            <a:r>
              <a:rPr sz="120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AUTHORS</a:t>
            </a:r>
            <a:endParaRPr sz="1200">
              <a:latin typeface="Times New Roman"/>
              <a:cs typeface="Times New Roman"/>
            </a:endParaRPr>
          </a:p>
          <a:p>
            <a:pPr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318135">
              <a:lnSpc>
                <a:spcPct val="100899"/>
              </a:lnSpc>
              <a:spcBef>
                <a:spcPts val="5"/>
              </a:spcBef>
            </a:pP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Classified Cataloguing </a:t>
            </a:r>
            <a:r>
              <a:rPr sz="1100" dirty="0">
                <a:latin typeface="Times New Roman"/>
                <a:cs typeface="Times New Roman"/>
              </a:rPr>
              <a:t>Code </a:t>
            </a:r>
            <a:r>
              <a:rPr sz="1100" spc="-5" dirty="0">
                <a:latin typeface="Times New Roman"/>
                <a:cs typeface="Times New Roman"/>
              </a:rPr>
              <a:t>Rule </a:t>
            </a:r>
            <a:r>
              <a:rPr sz="1100" dirty="0">
                <a:latin typeface="Times New Roman"/>
                <a:cs typeface="Times New Roman"/>
              </a:rPr>
              <a:t>(Ch. MD) </a:t>
            </a:r>
            <a:r>
              <a:rPr sz="1100" spc="-5" dirty="0">
                <a:latin typeface="Times New Roman"/>
                <a:cs typeface="Times New Roman"/>
              </a:rPr>
              <a:t>have </a:t>
            </a:r>
            <a:r>
              <a:rPr sz="1100" dirty="0">
                <a:latin typeface="Times New Roman"/>
                <a:cs typeface="Times New Roman"/>
              </a:rPr>
              <a:t>provision </a:t>
            </a:r>
            <a:r>
              <a:rPr sz="1100" spc="-5" dirty="0">
                <a:latin typeface="Times New Roman"/>
                <a:cs typeface="Times New Roman"/>
              </a:rPr>
              <a:t>for  three and more personal author which state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that:</a:t>
            </a:r>
            <a:endParaRPr sz="1100">
              <a:latin typeface="Times New Roman"/>
              <a:cs typeface="Times New Roman"/>
            </a:endParaRPr>
          </a:p>
          <a:p>
            <a:pPr marL="241300" marR="30480" indent="-228600">
              <a:lnSpc>
                <a:spcPct val="101800"/>
              </a:lnSpc>
              <a:spcBef>
                <a:spcPts val="705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name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the first author alone </a:t>
            </a:r>
            <a:r>
              <a:rPr sz="1100" dirty="0">
                <a:latin typeface="Times New Roman"/>
                <a:cs typeface="Times New Roman"/>
              </a:rPr>
              <a:t>to be used as the </a:t>
            </a:r>
            <a:r>
              <a:rPr sz="1100" spc="-5" dirty="0">
                <a:latin typeface="Times New Roman"/>
                <a:cs typeface="Times New Roman"/>
              </a:rPr>
              <a:t>heading </a:t>
            </a:r>
            <a:r>
              <a:rPr sz="1100" dirty="0">
                <a:latin typeface="Times New Roman"/>
                <a:cs typeface="Times New Roman"/>
              </a:rPr>
              <a:t>and </a:t>
            </a:r>
            <a:r>
              <a:rPr sz="1100" spc="-5" dirty="0">
                <a:latin typeface="Times New Roman"/>
                <a:cs typeface="Times New Roman"/>
              </a:rPr>
              <a:t>after  </a:t>
            </a: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first name </a:t>
            </a:r>
            <a:r>
              <a:rPr sz="1100" dirty="0">
                <a:latin typeface="Times New Roman"/>
                <a:cs typeface="Times New Roman"/>
              </a:rPr>
              <a:t>and </a:t>
            </a:r>
            <a:r>
              <a:rPr sz="1100" spc="-5" dirty="0">
                <a:latin typeface="Times New Roman"/>
                <a:cs typeface="Times New Roman"/>
              </a:rPr>
              <a:t>others is </a:t>
            </a:r>
            <a:r>
              <a:rPr sz="1100" dirty="0">
                <a:latin typeface="Times New Roman"/>
                <a:cs typeface="Times New Roman"/>
              </a:rPr>
              <a:t>to be </a:t>
            </a:r>
            <a:r>
              <a:rPr sz="1100" spc="-5" dirty="0">
                <a:latin typeface="Times New Roman"/>
                <a:cs typeface="Times New Roman"/>
              </a:rPr>
              <a:t>followed </a:t>
            </a:r>
            <a:r>
              <a:rPr sz="1100" dirty="0">
                <a:latin typeface="Times New Roman"/>
                <a:cs typeface="Times New Roman"/>
              </a:rPr>
              <a:t>in the </a:t>
            </a:r>
            <a:r>
              <a:rPr sz="1100" spc="-5" dirty="0">
                <a:latin typeface="Times New Roman"/>
                <a:cs typeface="Times New Roman"/>
              </a:rPr>
              <a:t>main</a:t>
            </a:r>
            <a:r>
              <a:rPr sz="1100" spc="-2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entry.</a:t>
            </a:r>
            <a:endParaRPr sz="1100">
              <a:latin typeface="Times New Roman"/>
              <a:cs typeface="Times New Roman"/>
            </a:endParaRPr>
          </a:p>
          <a:p>
            <a:pPr marL="241300" marR="311150" indent="-228600">
              <a:lnSpc>
                <a:spcPct val="102000"/>
              </a:lnSpc>
              <a:spcBef>
                <a:spcPts val="405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100" dirty="0">
                <a:latin typeface="Times New Roman"/>
                <a:cs typeface="Times New Roman"/>
              </a:rPr>
              <a:t>The book </a:t>
            </a:r>
            <a:r>
              <a:rPr sz="1100" spc="-5" dirty="0">
                <a:latin typeface="Times New Roman"/>
                <a:cs typeface="Times New Roman"/>
              </a:rPr>
              <a:t>index entry shall </a:t>
            </a:r>
            <a:r>
              <a:rPr sz="1100" dirty="0">
                <a:latin typeface="Times New Roman"/>
                <a:cs typeface="Times New Roman"/>
              </a:rPr>
              <a:t>be </a:t>
            </a:r>
            <a:r>
              <a:rPr sz="1100" spc="-5" dirty="0">
                <a:latin typeface="Times New Roman"/>
                <a:cs typeface="Times New Roman"/>
              </a:rPr>
              <a:t>rendered under </a:t>
            </a: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heading </a:t>
            </a:r>
            <a:r>
              <a:rPr sz="1100" dirty="0">
                <a:latin typeface="Times New Roman"/>
                <a:cs typeface="Times New Roman"/>
              </a:rPr>
              <a:t>of the  </a:t>
            </a:r>
            <a:r>
              <a:rPr sz="1100" spc="-5" dirty="0">
                <a:latin typeface="Times New Roman"/>
                <a:cs typeface="Times New Roman"/>
              </a:rPr>
              <a:t>main entry.</a:t>
            </a:r>
            <a:endParaRPr sz="1100">
              <a:latin typeface="Times New Roman"/>
              <a:cs typeface="Times New Roman"/>
            </a:endParaRPr>
          </a:p>
          <a:p>
            <a:pPr marL="241300" indent="-228600">
              <a:spcBef>
                <a:spcPts val="400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100" spc="-5" dirty="0">
                <a:latin typeface="Times New Roman"/>
                <a:cs typeface="Times New Roman"/>
              </a:rPr>
              <a:t>No </a:t>
            </a:r>
            <a:r>
              <a:rPr sz="1100" dirty="0">
                <a:latin typeface="Times New Roman"/>
                <a:cs typeface="Times New Roman"/>
              </a:rPr>
              <a:t>book index </a:t>
            </a:r>
            <a:r>
              <a:rPr sz="1100" spc="-5" dirty="0">
                <a:latin typeface="Times New Roman"/>
                <a:cs typeface="Times New Roman"/>
              </a:rPr>
              <a:t>entry shall </a:t>
            </a:r>
            <a:r>
              <a:rPr sz="1100" spc="-10" dirty="0">
                <a:latin typeface="Times New Roman"/>
                <a:cs typeface="Times New Roman"/>
              </a:rPr>
              <a:t>be </a:t>
            </a:r>
            <a:r>
              <a:rPr sz="1100" spc="-5" dirty="0">
                <a:latin typeface="Times New Roman"/>
                <a:cs typeface="Times New Roman"/>
              </a:rPr>
              <a:t>rendered under </a:t>
            </a:r>
            <a:r>
              <a:rPr sz="1100" dirty="0">
                <a:latin typeface="Times New Roman"/>
                <a:cs typeface="Times New Roman"/>
              </a:rPr>
              <a:t>second or </a:t>
            </a:r>
            <a:r>
              <a:rPr sz="1100" spc="-5" dirty="0">
                <a:latin typeface="Times New Roman"/>
                <a:cs typeface="Times New Roman"/>
              </a:rPr>
              <a:t>third</a:t>
            </a:r>
            <a:r>
              <a:rPr sz="1100" spc="4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author.</a:t>
            </a:r>
            <a:endParaRPr sz="1100">
              <a:latin typeface="Times New Roman"/>
              <a:cs typeface="Times New Roman"/>
            </a:endParaRPr>
          </a:p>
          <a:p>
            <a:pPr marL="12700" marR="5080" indent="228600" algn="just">
              <a:lnSpc>
                <a:spcPct val="105200"/>
              </a:lnSpc>
              <a:spcBef>
                <a:spcPts val="350"/>
              </a:spcBef>
            </a:pPr>
            <a:r>
              <a:rPr sz="1100" dirty="0">
                <a:latin typeface="Times New Roman"/>
                <a:cs typeface="Times New Roman"/>
              </a:rPr>
              <a:t>The </a:t>
            </a:r>
            <a:r>
              <a:rPr sz="1100" spc="-5" dirty="0">
                <a:latin typeface="Times New Roman"/>
                <a:cs typeface="Times New Roman"/>
              </a:rPr>
              <a:t>rule </a:t>
            </a:r>
            <a:r>
              <a:rPr sz="1100" dirty="0">
                <a:latin typeface="Times New Roman"/>
                <a:cs typeface="Times New Roman"/>
              </a:rPr>
              <a:t>(Ch MD) </a:t>
            </a:r>
            <a:r>
              <a:rPr sz="1100" spc="-5" dirty="0">
                <a:latin typeface="Times New Roman"/>
                <a:cs typeface="Times New Roman"/>
              </a:rPr>
              <a:t>states that </a:t>
            </a:r>
            <a:r>
              <a:rPr sz="1100" dirty="0">
                <a:latin typeface="Times New Roman"/>
                <a:cs typeface="Times New Roman"/>
              </a:rPr>
              <a:t>in </a:t>
            </a:r>
            <a:r>
              <a:rPr sz="1100" spc="-5" dirty="0">
                <a:latin typeface="Times New Roman"/>
                <a:cs typeface="Times New Roman"/>
              </a:rPr>
              <a:t>case if the title page consist </a:t>
            </a:r>
            <a:r>
              <a:rPr sz="1100" spc="-10" dirty="0">
                <a:latin typeface="Times New Roman"/>
                <a:cs typeface="Times New Roman"/>
              </a:rPr>
              <a:t>with  </a:t>
            </a:r>
            <a:r>
              <a:rPr sz="1100" spc="-5" dirty="0">
                <a:latin typeface="Times New Roman"/>
                <a:cs typeface="Times New Roman"/>
              </a:rPr>
              <a:t>name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three </a:t>
            </a:r>
            <a:r>
              <a:rPr sz="1100" dirty="0">
                <a:latin typeface="Times New Roman"/>
                <a:cs typeface="Times New Roman"/>
              </a:rPr>
              <a:t>and </a:t>
            </a:r>
            <a:r>
              <a:rPr sz="1100" spc="-5" dirty="0">
                <a:latin typeface="Times New Roman"/>
                <a:cs typeface="Times New Roman"/>
              </a:rPr>
              <a:t>more joint </a:t>
            </a:r>
            <a:r>
              <a:rPr sz="1100" dirty="0">
                <a:latin typeface="Times New Roman"/>
                <a:cs typeface="Times New Roman"/>
              </a:rPr>
              <a:t>authors, </a:t>
            </a:r>
            <a:r>
              <a:rPr sz="1100" spc="-5" dirty="0">
                <a:latin typeface="Times New Roman"/>
                <a:cs typeface="Times New Roman"/>
              </a:rPr>
              <a:t>the first </a:t>
            </a:r>
            <a:r>
              <a:rPr sz="1100" dirty="0">
                <a:latin typeface="Times New Roman"/>
                <a:cs typeface="Times New Roman"/>
              </a:rPr>
              <a:t>author alone to </a:t>
            </a:r>
            <a:r>
              <a:rPr sz="1100" spc="-10" dirty="0">
                <a:latin typeface="Times New Roman"/>
                <a:cs typeface="Times New Roman"/>
              </a:rPr>
              <a:t>be </a:t>
            </a:r>
            <a:r>
              <a:rPr sz="1100" spc="-5" dirty="0">
                <a:latin typeface="Times New Roman"/>
                <a:cs typeface="Times New Roman"/>
              </a:rPr>
              <a:t>used </a:t>
            </a:r>
            <a:r>
              <a:rPr sz="1100" dirty="0">
                <a:latin typeface="Times New Roman"/>
                <a:cs typeface="Times New Roman"/>
              </a:rPr>
              <a:t>in  the heading of the </a:t>
            </a:r>
            <a:r>
              <a:rPr sz="1100" spc="-5" dirty="0">
                <a:latin typeface="Times New Roman"/>
                <a:cs typeface="Times New Roman"/>
              </a:rPr>
              <a:t>main entry </a:t>
            </a:r>
            <a:r>
              <a:rPr sz="1100" dirty="0">
                <a:latin typeface="Times New Roman"/>
                <a:cs typeface="Times New Roman"/>
              </a:rPr>
              <a:t>by adding the phrase </a:t>
            </a:r>
            <a:r>
              <a:rPr sz="1100" spc="-5" dirty="0">
                <a:latin typeface="Times New Roman"/>
                <a:cs typeface="Times New Roman"/>
              </a:rPr>
              <a:t>and </a:t>
            </a:r>
            <a:r>
              <a:rPr sz="1100" dirty="0">
                <a:latin typeface="Times New Roman"/>
                <a:cs typeface="Times New Roman"/>
              </a:rPr>
              <a:t>others. </a:t>
            </a:r>
            <a:r>
              <a:rPr sz="1100" spc="-5" dirty="0">
                <a:latin typeface="Times New Roman"/>
                <a:cs typeface="Times New Roman"/>
              </a:rPr>
              <a:t>No </a:t>
            </a:r>
            <a:r>
              <a:rPr sz="1100" dirty="0">
                <a:latin typeface="Times New Roman"/>
                <a:cs typeface="Times New Roman"/>
              </a:rPr>
              <a:t>Book  </a:t>
            </a:r>
            <a:r>
              <a:rPr sz="1100" spc="-5" dirty="0">
                <a:latin typeface="Times New Roman"/>
                <a:cs typeface="Times New Roman"/>
              </a:rPr>
              <a:t>Index </a:t>
            </a:r>
            <a:r>
              <a:rPr sz="1100" dirty="0">
                <a:latin typeface="Times New Roman"/>
                <a:cs typeface="Times New Roman"/>
              </a:rPr>
              <a:t>Entry for </a:t>
            </a:r>
            <a:r>
              <a:rPr sz="1100" spc="-5" dirty="0">
                <a:latin typeface="Times New Roman"/>
                <a:cs typeface="Times New Roman"/>
              </a:rPr>
              <a:t>other authors </a:t>
            </a:r>
            <a:r>
              <a:rPr sz="1100" spc="5" dirty="0">
                <a:latin typeface="Times New Roman"/>
                <a:cs typeface="Times New Roman"/>
              </a:rPr>
              <a:t>i.e. </a:t>
            </a:r>
            <a:r>
              <a:rPr sz="1100" spc="-5" dirty="0">
                <a:latin typeface="Times New Roman"/>
                <a:cs typeface="Times New Roman"/>
              </a:rPr>
              <a:t>other than the first </a:t>
            </a:r>
            <a:r>
              <a:rPr sz="1100" dirty="0">
                <a:latin typeface="Times New Roman"/>
                <a:cs typeface="Times New Roman"/>
              </a:rPr>
              <a:t>author </a:t>
            </a:r>
            <a:r>
              <a:rPr sz="1100" spc="-5" dirty="0">
                <a:latin typeface="Times New Roman"/>
                <a:cs typeface="Times New Roman"/>
              </a:rPr>
              <a:t>has </a:t>
            </a:r>
            <a:r>
              <a:rPr sz="1100" dirty="0">
                <a:latin typeface="Times New Roman"/>
                <a:cs typeface="Times New Roman"/>
              </a:rPr>
              <a:t>to be  prepared.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>
              <a:latin typeface="Times New Roman"/>
              <a:cs typeface="Times New Roman"/>
            </a:endParaRPr>
          </a:p>
          <a:p>
            <a:pPr marL="12700">
              <a:spcBef>
                <a:spcPts val="1019"/>
              </a:spcBef>
            </a:pPr>
            <a:r>
              <a:rPr sz="1100" b="1" spc="-5" dirty="0">
                <a:latin typeface="Times New Roman"/>
                <a:cs typeface="Times New Roman"/>
              </a:rPr>
              <a:t>Title:</a:t>
            </a:r>
            <a:r>
              <a:rPr sz="1100" b="1" dirty="0">
                <a:latin typeface="Times New Roman"/>
                <a:cs typeface="Times New Roman"/>
              </a:rPr>
              <a:t> 1</a:t>
            </a:r>
            <a:endParaRPr sz="1100">
              <a:latin typeface="Times New Roman"/>
              <a:cs typeface="Times New Roman"/>
            </a:endParaRPr>
          </a:p>
          <a:p>
            <a:pPr marL="12700" marR="5080">
              <a:lnSpc>
                <a:spcPct val="105500"/>
              </a:lnSpc>
              <a:spcBef>
                <a:spcPts val="325"/>
              </a:spcBef>
            </a:pPr>
            <a:r>
              <a:rPr sz="1100" b="1" spc="-5" dirty="0">
                <a:latin typeface="Times New Roman"/>
                <a:cs typeface="Times New Roman"/>
              </a:rPr>
              <a:t>UNEMPLOYMENT </a:t>
            </a:r>
            <a:r>
              <a:rPr sz="1100" b="1" dirty="0">
                <a:latin typeface="Times New Roman"/>
                <a:cs typeface="Times New Roman"/>
              </a:rPr>
              <a:t>IN </a:t>
            </a:r>
            <a:r>
              <a:rPr sz="1100" b="1" spc="-5" dirty="0">
                <a:latin typeface="Times New Roman"/>
                <a:cs typeface="Times New Roman"/>
              </a:rPr>
              <a:t>INDIA </a:t>
            </a:r>
            <a:r>
              <a:rPr sz="1100" b="1" dirty="0">
                <a:latin typeface="Times New Roman"/>
                <a:cs typeface="Times New Roman"/>
              </a:rPr>
              <a:t>/by Aman </a:t>
            </a:r>
            <a:r>
              <a:rPr sz="1100" b="1" spc="-5" dirty="0">
                <a:latin typeface="Times New Roman"/>
                <a:cs typeface="Times New Roman"/>
              </a:rPr>
              <a:t>Verma, </a:t>
            </a:r>
            <a:r>
              <a:rPr sz="1100" b="1" dirty="0">
                <a:latin typeface="Times New Roman"/>
                <a:cs typeface="Times New Roman"/>
              </a:rPr>
              <a:t>Karan </a:t>
            </a:r>
            <a:r>
              <a:rPr sz="1100" b="1" spc="-5" dirty="0">
                <a:latin typeface="Times New Roman"/>
                <a:cs typeface="Times New Roman"/>
              </a:rPr>
              <a:t>Patel </a:t>
            </a:r>
            <a:r>
              <a:rPr sz="1100" b="1" dirty="0">
                <a:latin typeface="Times New Roman"/>
                <a:cs typeface="Times New Roman"/>
              </a:rPr>
              <a:t>and  </a:t>
            </a:r>
            <a:r>
              <a:rPr sz="1100" b="1" spc="-5" dirty="0">
                <a:latin typeface="Times New Roman"/>
                <a:cs typeface="Times New Roman"/>
              </a:rPr>
              <a:t>Ravi Sharma/Indian Press/New</a:t>
            </a:r>
            <a:r>
              <a:rPr sz="1100" b="1" spc="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Delhi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16605" y="4436693"/>
            <a:ext cx="1368425" cy="448309"/>
          </a:xfrm>
          <a:prstGeom prst="rect">
            <a:avLst/>
          </a:prstGeom>
        </p:spPr>
        <p:txBody>
          <a:bodyPr vert="horz" wrap="square" lIns="0" tIns="59055" rIns="0" bIns="0" rtlCol="0">
            <a:spAutoFit/>
          </a:bodyPr>
          <a:lstStyle/>
          <a:p>
            <a:pPr marL="12700">
              <a:spcBef>
                <a:spcPts val="465"/>
              </a:spcBef>
            </a:pPr>
            <a:r>
              <a:rPr sz="1050" dirty="0">
                <a:latin typeface="Times New Roman"/>
                <a:cs typeface="Times New Roman"/>
              </a:rPr>
              <a:t>Call no.- Y: 433. 44</a:t>
            </a:r>
            <a:r>
              <a:rPr sz="1050" spc="155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P12</a:t>
            </a:r>
            <a:endParaRPr sz="1050">
              <a:latin typeface="Times New Roman"/>
              <a:cs typeface="Times New Roman"/>
            </a:endParaRPr>
          </a:p>
          <a:p>
            <a:pPr marL="12700">
              <a:spcBef>
                <a:spcPts val="380"/>
              </a:spcBef>
            </a:pPr>
            <a:r>
              <a:rPr sz="1100" spc="-5" dirty="0">
                <a:latin typeface="Times New Roman"/>
                <a:cs typeface="Times New Roman"/>
              </a:rPr>
              <a:t>Page: </a:t>
            </a:r>
            <a:r>
              <a:rPr sz="1100" dirty="0">
                <a:latin typeface="Times New Roman"/>
                <a:cs typeface="Times New Roman"/>
              </a:rPr>
              <a:t>xi, </a:t>
            </a:r>
            <a:r>
              <a:rPr sz="1100" spc="-5" dirty="0">
                <a:latin typeface="Times New Roman"/>
                <a:cs typeface="Times New Roman"/>
              </a:rPr>
              <a:t>234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60390" y="4410158"/>
            <a:ext cx="751205" cy="481330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spcBef>
                <a:spcPts val="610"/>
              </a:spcBef>
            </a:pPr>
            <a:r>
              <a:rPr sz="1100" spc="-5" dirty="0">
                <a:latin typeface="Times New Roman"/>
                <a:cs typeface="Times New Roman"/>
              </a:rPr>
              <a:t>Acc </a:t>
            </a:r>
            <a:r>
              <a:rPr sz="1100" dirty="0">
                <a:latin typeface="Times New Roman"/>
                <a:cs typeface="Times New Roman"/>
              </a:rPr>
              <a:t>no.-</a:t>
            </a:r>
            <a:r>
              <a:rPr sz="1100" spc="-8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556</a:t>
            </a:r>
            <a:endParaRPr sz="1100">
              <a:latin typeface="Times New Roman"/>
              <a:cs typeface="Times New Roman"/>
            </a:endParaRPr>
          </a:p>
          <a:p>
            <a:pPr marL="12700">
              <a:spcBef>
                <a:spcPts val="495"/>
              </a:spcBef>
            </a:pPr>
            <a:r>
              <a:rPr sz="1050" dirty="0">
                <a:latin typeface="Times New Roman"/>
                <a:cs typeface="Times New Roman"/>
              </a:rPr>
              <a:t>Year -</a:t>
            </a:r>
            <a:r>
              <a:rPr sz="1050" spc="-50" dirty="0">
                <a:latin typeface="Times New Roman"/>
                <a:cs typeface="Times New Roman"/>
              </a:rPr>
              <a:t> </a:t>
            </a:r>
            <a:r>
              <a:rPr sz="1050" dirty="0">
                <a:latin typeface="Times New Roman"/>
                <a:cs typeface="Times New Roman"/>
              </a:rPr>
              <a:t>2012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88536" y="4704969"/>
            <a:ext cx="856615" cy="17504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050" dirty="0">
                <a:latin typeface="Times New Roman"/>
                <a:cs typeface="Times New Roman"/>
              </a:rPr>
              <a:t>Size: 21x19</a:t>
            </a:r>
            <a:r>
              <a:rPr sz="1050" spc="-8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cm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11625" y="942339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3428491" y="942339"/>
            <a:ext cx="6350" cy="38100"/>
            <a:chOff x="913891" y="942339"/>
            <a:chExt cx="6350" cy="38100"/>
          </a:xfrm>
        </p:grpSpPr>
        <p:sp>
          <p:nvSpPr>
            <p:cNvPr id="8" name="object 8"/>
            <p:cNvSpPr/>
            <p:nvPr/>
          </p:nvSpPr>
          <p:spPr>
            <a:xfrm>
              <a:off x="915669" y="942339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916939" y="942339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3429000" y="1178560"/>
            <a:ext cx="4114800" cy="0"/>
          </a:xfrm>
          <a:custGeom>
            <a:avLst/>
            <a:gdLst/>
            <a:ahLst/>
            <a:cxnLst/>
            <a:rect l="l" t="t" r="r" b="b"/>
            <a:pathLst>
              <a:path w="4114800">
                <a:moveTo>
                  <a:pt x="0" y="0"/>
                </a:moveTo>
                <a:lnTo>
                  <a:pt x="41148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2818764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19420" y="6438709"/>
            <a:ext cx="157162" cy="157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122291" y="746507"/>
            <a:ext cx="728980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b="1" dirty="0">
                <a:latin typeface="Times New Roman"/>
                <a:cs typeface="Times New Roman"/>
              </a:rPr>
              <a:t>Main</a:t>
            </a:r>
            <a:r>
              <a:rPr sz="1100" b="1" spc="-5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Entry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08019" y="1067054"/>
          <a:ext cx="3823334" cy="21647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Y:4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33.44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6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18415" algn="ctr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556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 marR="1157605">
                        <a:lnSpc>
                          <a:spcPct val="105600"/>
                        </a:lnSpc>
                        <a:spcBef>
                          <a:spcPts val="16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VERMA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(Aman)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and others.  Unemployment in India.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03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038853" y="4637914"/>
            <a:ext cx="39497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sz="900" spc="-5" dirty="0">
                <a:latin typeface="Arial"/>
                <a:cs typeface="Arial"/>
              </a:rPr>
              <a:t>Tracing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03698" y="4637914"/>
            <a:ext cx="1727835" cy="108394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07950" marR="5080" indent="-108585">
              <a:lnSpc>
                <a:spcPts val="1030"/>
              </a:lnSpc>
              <a:spcBef>
                <a:spcPts val="175"/>
              </a:spcBef>
            </a:pPr>
            <a:r>
              <a:rPr sz="900" spc="-5" dirty="0">
                <a:latin typeface="Arial"/>
                <a:cs typeface="Arial"/>
              </a:rPr>
              <a:t>India, Unemployment, Destitution,  Social Pathology, Sociology.</a:t>
            </a:r>
            <a:endParaRPr sz="900">
              <a:latin typeface="Arial"/>
              <a:cs typeface="Arial"/>
            </a:endParaRPr>
          </a:p>
          <a:p>
            <a:pPr marL="139700" marR="139065" indent="-128270">
              <a:lnSpc>
                <a:spcPts val="1030"/>
              </a:lnSpc>
              <a:spcBef>
                <a:spcPts val="15"/>
              </a:spcBef>
            </a:pPr>
            <a:r>
              <a:rPr sz="900" spc="-5" dirty="0">
                <a:latin typeface="Arial"/>
                <a:cs typeface="Arial"/>
              </a:rPr>
              <a:t>Unemployment, Destitution,  Social Pathology,</a:t>
            </a:r>
            <a:r>
              <a:rPr sz="900" spc="-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Sociology.</a:t>
            </a:r>
            <a:endParaRPr sz="900">
              <a:latin typeface="Arial"/>
              <a:cs typeface="Arial"/>
            </a:endParaRPr>
          </a:p>
          <a:p>
            <a:pPr marL="12065">
              <a:lnSpc>
                <a:spcPts val="985"/>
              </a:lnSpc>
            </a:pPr>
            <a:r>
              <a:rPr sz="900" spc="-5" dirty="0">
                <a:latin typeface="Arial"/>
                <a:cs typeface="Arial"/>
              </a:rPr>
              <a:t>Destitution, Social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Pathology,</a:t>
            </a:r>
            <a:endParaRPr sz="900">
              <a:latin typeface="Arial"/>
              <a:cs typeface="Arial"/>
            </a:endParaRPr>
          </a:p>
          <a:p>
            <a:pPr marL="159385">
              <a:lnSpc>
                <a:spcPts val="1040"/>
              </a:lnSpc>
            </a:pPr>
            <a:r>
              <a:rPr sz="900" spc="-5" dirty="0">
                <a:latin typeface="Arial"/>
                <a:cs typeface="Arial"/>
              </a:rPr>
              <a:t>Sociology.</a:t>
            </a:r>
            <a:endParaRPr sz="900">
              <a:latin typeface="Arial"/>
              <a:cs typeface="Arial"/>
            </a:endParaRPr>
          </a:p>
          <a:p>
            <a:pPr marR="265430" indent="12065">
              <a:lnSpc>
                <a:spcPts val="1030"/>
              </a:lnSpc>
              <a:spcBef>
                <a:spcPts val="60"/>
              </a:spcBef>
            </a:pPr>
            <a:r>
              <a:rPr sz="900" spc="-5" dirty="0">
                <a:latin typeface="Arial"/>
                <a:cs typeface="Arial"/>
              </a:rPr>
              <a:t>Social Pathology, Sociology.  Sociology.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15890" y="5907785"/>
            <a:ext cx="1360805" cy="3614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333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Verma </a:t>
            </a:r>
            <a:r>
              <a:rPr sz="900" spc="-5" dirty="0">
                <a:latin typeface="Arial"/>
                <a:cs typeface="Arial"/>
              </a:rPr>
              <a:t>(Aman) and others.  Unemployment in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India.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537577" y="786765"/>
            <a:ext cx="6350" cy="38100"/>
            <a:chOff x="5022977" y="786765"/>
            <a:chExt cx="6350" cy="38100"/>
          </a:xfrm>
        </p:grpSpPr>
        <p:sp>
          <p:nvSpPr>
            <p:cNvPr id="10" name="object 10"/>
            <p:cNvSpPr/>
            <p:nvPr/>
          </p:nvSpPr>
          <p:spPr>
            <a:xfrm>
              <a:off x="5027295" y="786765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026025" y="786765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6860540" y="786765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708400" y="4578984"/>
            <a:ext cx="3835400" cy="2127250"/>
          </a:xfrm>
          <a:custGeom>
            <a:avLst/>
            <a:gdLst/>
            <a:ahLst/>
            <a:cxnLst/>
            <a:rect l="l" t="t" r="r" b="b"/>
            <a:pathLst>
              <a:path w="3835400" h="2127250">
                <a:moveTo>
                  <a:pt x="0" y="6350"/>
                </a:moveTo>
                <a:lnTo>
                  <a:pt x="3835400" y="6350"/>
                </a:lnTo>
              </a:path>
              <a:path w="3835400" h="2127250">
                <a:moveTo>
                  <a:pt x="3829050" y="0"/>
                </a:moveTo>
                <a:lnTo>
                  <a:pt x="3829050" y="2127250"/>
                </a:lnTo>
              </a:path>
              <a:path w="3835400" h="2127250">
                <a:moveTo>
                  <a:pt x="5715" y="0"/>
                </a:moveTo>
                <a:lnTo>
                  <a:pt x="5715" y="2127250"/>
                </a:lnTo>
              </a:path>
              <a:path w="3835400" h="2127250">
                <a:moveTo>
                  <a:pt x="0" y="2120900"/>
                </a:moveTo>
                <a:lnTo>
                  <a:pt x="3835400" y="21209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4599813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48629" y="7392466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645204" y="761745"/>
            <a:ext cx="3862704" cy="1816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00"/>
              </a:spcBef>
            </a:pPr>
            <a:r>
              <a:rPr sz="900" spc="-5" dirty="0">
                <a:latin typeface="Times New Roman"/>
                <a:cs typeface="Times New Roman"/>
              </a:rPr>
              <a:t>Chain Index </a:t>
            </a:r>
            <a:r>
              <a:rPr sz="900" dirty="0">
                <a:latin typeface="Times New Roman"/>
                <a:cs typeface="Times New Roman"/>
              </a:rPr>
              <a:t>-</a:t>
            </a:r>
            <a:r>
              <a:rPr sz="900" spc="1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Y:433.44</a:t>
            </a:r>
            <a:endParaRPr sz="900">
              <a:latin typeface="Times New Roman"/>
              <a:cs typeface="Times New Roman"/>
            </a:endParaRPr>
          </a:p>
          <a:p>
            <a:pPr marL="12700" marR="2536825">
              <a:lnSpc>
                <a:spcPts val="1030"/>
              </a:lnSpc>
              <a:spcBef>
                <a:spcPts val="50"/>
              </a:spcBef>
            </a:pPr>
            <a:r>
              <a:rPr sz="900" spc="-5" dirty="0">
                <a:latin typeface="Times New Roman"/>
                <a:cs typeface="Times New Roman"/>
              </a:rPr>
              <a:t>Y </a:t>
            </a:r>
            <a:r>
              <a:rPr sz="900" dirty="0">
                <a:latin typeface="Times New Roman"/>
                <a:cs typeface="Times New Roman"/>
              </a:rPr>
              <a:t>- </a:t>
            </a:r>
            <a:r>
              <a:rPr sz="900" spc="-5" dirty="0">
                <a:latin typeface="Times New Roman"/>
                <a:cs typeface="Times New Roman"/>
              </a:rPr>
              <a:t>Sociology </a:t>
            </a:r>
            <a:r>
              <a:rPr sz="900" dirty="0">
                <a:latin typeface="Times New Roman"/>
                <a:cs typeface="Times New Roman"/>
              </a:rPr>
              <a:t>(Sought</a:t>
            </a:r>
            <a:r>
              <a:rPr sz="900" spc="-5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link)  Y: </a:t>
            </a:r>
            <a:r>
              <a:rPr sz="900" dirty="0">
                <a:latin typeface="Times New Roman"/>
                <a:cs typeface="Times New Roman"/>
              </a:rPr>
              <a:t>- </a:t>
            </a:r>
            <a:r>
              <a:rPr sz="900" spc="-5" dirty="0">
                <a:latin typeface="Times New Roman"/>
                <a:cs typeface="Times New Roman"/>
              </a:rPr>
              <a:t>False</a:t>
            </a:r>
            <a:r>
              <a:rPr sz="900" spc="-1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link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994"/>
              </a:lnSpc>
            </a:pPr>
            <a:r>
              <a:rPr sz="900" dirty="0">
                <a:latin typeface="Times New Roman"/>
                <a:cs typeface="Times New Roman"/>
              </a:rPr>
              <a:t>Y:4 - </a:t>
            </a:r>
            <a:r>
              <a:rPr sz="900" spc="-5" dirty="0">
                <a:latin typeface="Times New Roman"/>
                <a:cs typeface="Times New Roman"/>
              </a:rPr>
              <a:t>Social Pathology, </a:t>
            </a:r>
            <a:r>
              <a:rPr sz="900" dirty="0">
                <a:latin typeface="Times New Roman"/>
                <a:cs typeface="Times New Roman"/>
              </a:rPr>
              <a:t>Sociology (Sought</a:t>
            </a:r>
            <a:r>
              <a:rPr sz="900" spc="-2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link)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030"/>
              </a:lnSpc>
            </a:pPr>
            <a:r>
              <a:rPr sz="900" dirty="0">
                <a:latin typeface="Times New Roman"/>
                <a:cs typeface="Times New Roman"/>
              </a:rPr>
              <a:t>Y:43 - </a:t>
            </a:r>
            <a:r>
              <a:rPr sz="900" spc="-5" dirty="0">
                <a:latin typeface="Times New Roman"/>
                <a:cs typeface="Times New Roman"/>
              </a:rPr>
              <a:t>Destitution, Social Pathology, Sociology </a:t>
            </a:r>
            <a:r>
              <a:rPr sz="900" dirty="0">
                <a:latin typeface="Times New Roman"/>
                <a:cs typeface="Times New Roman"/>
              </a:rPr>
              <a:t>(Sought</a:t>
            </a:r>
            <a:r>
              <a:rPr sz="900" spc="-1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link)</a:t>
            </a:r>
            <a:endParaRPr sz="900">
              <a:latin typeface="Times New Roman"/>
              <a:cs typeface="Times New Roman"/>
            </a:endParaRPr>
          </a:p>
          <a:p>
            <a:pPr marL="12700" marR="196215">
              <a:lnSpc>
                <a:spcPts val="1030"/>
              </a:lnSpc>
              <a:spcBef>
                <a:spcPts val="55"/>
              </a:spcBef>
            </a:pPr>
            <a:r>
              <a:rPr sz="900" dirty="0">
                <a:latin typeface="Times New Roman"/>
                <a:cs typeface="Times New Roman"/>
              </a:rPr>
              <a:t>Y:433 - </a:t>
            </a:r>
            <a:r>
              <a:rPr sz="900" spc="-5" dirty="0">
                <a:latin typeface="Times New Roman"/>
                <a:cs typeface="Times New Roman"/>
              </a:rPr>
              <a:t>Unemployment, Destitution, </a:t>
            </a:r>
            <a:r>
              <a:rPr sz="900" dirty="0">
                <a:latin typeface="Times New Roman"/>
                <a:cs typeface="Times New Roman"/>
              </a:rPr>
              <a:t>Social </a:t>
            </a:r>
            <a:r>
              <a:rPr sz="900" spc="-5" dirty="0">
                <a:latin typeface="Times New Roman"/>
                <a:cs typeface="Times New Roman"/>
              </a:rPr>
              <a:t>Pathology, </a:t>
            </a:r>
            <a:r>
              <a:rPr sz="900" dirty="0">
                <a:latin typeface="Times New Roman"/>
                <a:cs typeface="Times New Roman"/>
              </a:rPr>
              <a:t>Sociology (Sought </a:t>
            </a:r>
            <a:r>
              <a:rPr sz="900" spc="-5" dirty="0">
                <a:latin typeface="Times New Roman"/>
                <a:cs typeface="Times New Roman"/>
              </a:rPr>
              <a:t>link)  </a:t>
            </a:r>
            <a:r>
              <a:rPr sz="900" dirty="0">
                <a:latin typeface="Times New Roman"/>
                <a:cs typeface="Times New Roman"/>
              </a:rPr>
              <a:t>Y:433. - </a:t>
            </a:r>
            <a:r>
              <a:rPr sz="900" spc="-5" dirty="0">
                <a:latin typeface="Times New Roman"/>
                <a:cs typeface="Times New Roman"/>
              </a:rPr>
              <a:t>False</a:t>
            </a:r>
            <a:r>
              <a:rPr sz="900" spc="-15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link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994"/>
              </a:lnSpc>
            </a:pPr>
            <a:r>
              <a:rPr sz="900" dirty="0">
                <a:latin typeface="Times New Roman"/>
                <a:cs typeface="Times New Roman"/>
              </a:rPr>
              <a:t>Y:433.4 - </a:t>
            </a:r>
            <a:r>
              <a:rPr sz="900" spc="-5" dirty="0">
                <a:latin typeface="Times New Roman"/>
                <a:cs typeface="Times New Roman"/>
              </a:rPr>
              <a:t>Asia </a:t>
            </a:r>
            <a:r>
              <a:rPr sz="900" dirty="0">
                <a:latin typeface="Times New Roman"/>
                <a:cs typeface="Times New Roman"/>
              </a:rPr>
              <a:t>(Unsought</a:t>
            </a:r>
            <a:r>
              <a:rPr sz="900" spc="-1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link)</a:t>
            </a:r>
            <a:endParaRPr sz="900">
              <a:latin typeface="Times New Roman"/>
              <a:cs typeface="Times New Roman"/>
            </a:endParaRPr>
          </a:p>
          <a:p>
            <a:pPr marL="698500" marR="5080" indent="-686435">
              <a:lnSpc>
                <a:spcPts val="1030"/>
              </a:lnSpc>
              <a:spcBef>
                <a:spcPts val="50"/>
              </a:spcBef>
            </a:pPr>
            <a:r>
              <a:rPr sz="900" spc="-5" dirty="0">
                <a:latin typeface="Times New Roman"/>
                <a:cs typeface="Times New Roman"/>
              </a:rPr>
              <a:t>Y:433.44 </a:t>
            </a:r>
            <a:r>
              <a:rPr sz="900" dirty="0">
                <a:latin typeface="Times New Roman"/>
                <a:cs typeface="Times New Roman"/>
              </a:rPr>
              <a:t>- </a:t>
            </a:r>
            <a:r>
              <a:rPr sz="900" spc="-5" dirty="0">
                <a:latin typeface="Times New Roman"/>
                <a:cs typeface="Times New Roman"/>
              </a:rPr>
              <a:t>India, Unemployment, Destitution, </a:t>
            </a:r>
            <a:r>
              <a:rPr sz="900" dirty="0">
                <a:latin typeface="Times New Roman"/>
                <a:cs typeface="Times New Roman"/>
              </a:rPr>
              <a:t>Social </a:t>
            </a:r>
            <a:r>
              <a:rPr sz="900" spc="-5" dirty="0">
                <a:latin typeface="Times New Roman"/>
                <a:cs typeface="Times New Roman"/>
              </a:rPr>
              <a:t>Pathology, </a:t>
            </a:r>
            <a:r>
              <a:rPr sz="900" dirty="0">
                <a:latin typeface="Times New Roman"/>
                <a:cs typeface="Times New Roman"/>
              </a:rPr>
              <a:t>Sociology (Sought  </a:t>
            </a:r>
            <a:r>
              <a:rPr sz="900" spc="-5" dirty="0">
                <a:latin typeface="Times New Roman"/>
                <a:cs typeface="Times New Roman"/>
              </a:rPr>
              <a:t>link)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 marL="1612900"/>
            <a:r>
              <a:rPr sz="1100" b="1" spc="-5" dirty="0">
                <a:latin typeface="Times New Roman"/>
                <a:cs typeface="Times New Roman"/>
              </a:rPr>
              <a:t>Class </a:t>
            </a:r>
            <a:r>
              <a:rPr sz="1100" b="1" dirty="0">
                <a:latin typeface="Times New Roman"/>
                <a:cs typeface="Times New Roman"/>
              </a:rPr>
              <a:t>Index</a:t>
            </a:r>
            <a:r>
              <a:rPr sz="1100" b="1" spc="-2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Entry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08019" y="2716784"/>
          <a:ext cx="3869054" cy="2115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1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400" marR="25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INDI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A,UNEMPLOYMENT,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DESTITUTION,SOCIAL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70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 marR="11430">
                        <a:lnSpc>
                          <a:spcPts val="815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PAT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R="39370"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44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see  Num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81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HOLOGY, SOCIOLOGY.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18415" marR="21590" indent="-22225" algn="ctr">
                        <a:lnSpc>
                          <a:spcPct val="105000"/>
                        </a:lnSpc>
                        <a:spcBef>
                          <a:spcPts val="290"/>
                        </a:spcBef>
                        <a:tabLst>
                          <a:tab pos="2134235" algn="l"/>
                        </a:tabLst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documents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this Class and its Subdivisions,  the Classified Part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of 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catalogue under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Class 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ber.	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Y:433.44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934840" y="5292091"/>
            <a:ext cx="110553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b="1" spc="-5" dirty="0">
                <a:latin typeface="Times New Roman"/>
                <a:cs typeface="Times New Roman"/>
              </a:rPr>
              <a:t>Class </a:t>
            </a:r>
            <a:r>
              <a:rPr sz="1100" b="1" dirty="0">
                <a:latin typeface="Times New Roman"/>
                <a:cs typeface="Times New Roman"/>
              </a:rPr>
              <a:t>Index</a:t>
            </a:r>
            <a:r>
              <a:rPr sz="1100" b="1" spc="-7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Entry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708019" y="5508879"/>
          <a:ext cx="3878579" cy="2115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889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50800" marR="4889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UN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EMPLOYMENT, DESTITUTION,</a:t>
                      </a:r>
                      <a:r>
                        <a:rPr sz="9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SOCIAL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6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ts val="825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PAT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R="48895">
                        <a:lnSpc>
                          <a:spcPct val="100000"/>
                        </a:lnSpc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5400" marR="60960">
                        <a:lnSpc>
                          <a:spcPct val="1056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ee  Cla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7625">
                        <a:lnSpc>
                          <a:spcPts val="82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HOLOGY, SOCIOLOGY.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18415" marR="92710" indent="48895">
                        <a:lnSpc>
                          <a:spcPct val="105600"/>
                        </a:lnSpc>
                        <a:spcBef>
                          <a:spcPts val="30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documents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this Class and its Subdivisions,  the Classified Part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of 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catalogue under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the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2369185" algn="l"/>
                        </a:tabLst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Nu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ber.	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850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850" spc="-10" dirty="0">
                          <a:latin typeface="Arial"/>
                          <a:cs typeface="Arial"/>
                        </a:rPr>
                        <a:t>43</a:t>
                      </a:r>
                      <a:r>
                        <a:rPr sz="850" dirty="0">
                          <a:latin typeface="Arial"/>
                          <a:cs typeface="Arial"/>
                        </a:rPr>
                        <a:t>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8" name="object 8"/>
          <p:cNvGrpSpPr/>
          <p:nvPr/>
        </p:nvGrpSpPr>
        <p:grpSpPr>
          <a:xfrm>
            <a:off x="3428491" y="2258695"/>
            <a:ext cx="6350" cy="38100"/>
            <a:chOff x="913891" y="2258695"/>
            <a:chExt cx="6350" cy="38100"/>
          </a:xfrm>
        </p:grpSpPr>
        <p:sp>
          <p:nvSpPr>
            <p:cNvPr id="9" name="object 9"/>
            <p:cNvSpPr/>
            <p:nvPr/>
          </p:nvSpPr>
          <p:spPr>
            <a:xfrm>
              <a:off x="915669" y="2258695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16939" y="2258695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/>
          <p:nvPr/>
        </p:nvSpPr>
        <p:spPr>
          <a:xfrm>
            <a:off x="4111625" y="2258695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2950210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48629" y="5349747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548629" y="7792555"/>
            <a:ext cx="158750" cy="1587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4934840" y="979678"/>
            <a:ext cx="110553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b="1" spc="-5" dirty="0">
                <a:latin typeface="Times New Roman"/>
                <a:cs typeface="Times New Roman"/>
              </a:rPr>
              <a:t>Class </a:t>
            </a:r>
            <a:r>
              <a:rPr sz="1100" b="1" dirty="0">
                <a:latin typeface="Times New Roman"/>
                <a:cs typeface="Times New Roman"/>
              </a:rPr>
              <a:t>Index</a:t>
            </a:r>
            <a:r>
              <a:rPr sz="1100" b="1" spc="-7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Entry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708019" y="1197864"/>
          <a:ext cx="3896994" cy="2115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1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DES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1594" marR="317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TITUTION, SOCIAL</a:t>
                      </a:r>
                      <a:r>
                        <a:rPr sz="90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PATHOLOGY,SOCIOLOGY.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6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5400" marR="69850">
                        <a:lnSpc>
                          <a:spcPct val="1056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ee  Cla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102235" indent="48895">
                        <a:lnSpc>
                          <a:spcPct val="105600"/>
                        </a:lnSpc>
                        <a:spcBef>
                          <a:spcPts val="8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documents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this Class and its Subdivisions,  the Classified Part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of 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catalogue under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the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2433320" algn="l"/>
                        </a:tabLst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Nu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ber.	</a:t>
                      </a:r>
                      <a:r>
                        <a:rPr sz="850" spc="-20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850" dirty="0">
                          <a:latin typeface="Arial"/>
                          <a:cs typeface="Arial"/>
                        </a:rPr>
                        <a:t>:</a:t>
                      </a:r>
                      <a:r>
                        <a:rPr sz="850" spc="-10" dirty="0">
                          <a:latin typeface="Arial"/>
                          <a:cs typeface="Arial"/>
                        </a:rPr>
                        <a:t>4</a:t>
                      </a:r>
                      <a:r>
                        <a:rPr sz="850" dirty="0">
                          <a:latin typeface="Arial"/>
                          <a:cs typeface="Arial"/>
                        </a:rPr>
                        <a:t>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934840" y="3380358"/>
            <a:ext cx="110553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b="1" spc="-5" dirty="0">
                <a:latin typeface="Times New Roman"/>
                <a:cs typeface="Times New Roman"/>
              </a:rPr>
              <a:t>Class </a:t>
            </a:r>
            <a:r>
              <a:rPr sz="1100" b="1" dirty="0">
                <a:latin typeface="Times New Roman"/>
                <a:cs typeface="Times New Roman"/>
              </a:rPr>
              <a:t>Index</a:t>
            </a:r>
            <a:r>
              <a:rPr sz="1100" b="1" spc="-7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Entry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3708020" y="3597529"/>
          <a:ext cx="3832859" cy="2115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1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SO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17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R="3175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CIAL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PATHOLOGY,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SOCIOLOGY.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0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6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5400" marR="5715">
                        <a:lnSpc>
                          <a:spcPct val="105600"/>
                        </a:lnSpc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ee  Cla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102235" indent="48895">
                        <a:lnSpc>
                          <a:spcPct val="105600"/>
                        </a:lnSpc>
                        <a:spcBef>
                          <a:spcPts val="9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documents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this Class and its Subdivisions,  the Classified Part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of 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catalogue under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the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0"/>
                        </a:spcBef>
                        <a:tabLst>
                          <a:tab pos="2496185" algn="l"/>
                        </a:tabLst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Nu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ber.	</a:t>
                      </a:r>
                      <a:r>
                        <a:rPr sz="850" spc="-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850" dirty="0">
                          <a:latin typeface="Arial"/>
                          <a:cs typeface="Arial"/>
                        </a:rPr>
                        <a:t>:4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1143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3416604" y="4281298"/>
            <a:ext cx="6096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34840" y="5823966"/>
            <a:ext cx="1105535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b="1" spc="-5" dirty="0">
                <a:latin typeface="Times New Roman"/>
                <a:cs typeface="Times New Roman"/>
              </a:rPr>
              <a:t>Class </a:t>
            </a:r>
            <a:r>
              <a:rPr sz="1100" b="1" dirty="0">
                <a:latin typeface="Times New Roman"/>
                <a:cs typeface="Times New Roman"/>
              </a:rPr>
              <a:t>Index</a:t>
            </a:r>
            <a:r>
              <a:rPr sz="1100" b="1" spc="-7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Entry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3708019" y="6040374"/>
          <a:ext cx="3823334" cy="21151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5080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SO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CIOLOGY.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571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64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5400" marR="5715">
                        <a:lnSpc>
                          <a:spcPct val="105700"/>
                        </a:lnSpc>
                        <a:spcBef>
                          <a:spcPts val="5"/>
                        </a:spcBef>
                      </a:pPr>
                      <a:r>
                        <a:rPr sz="900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ee  Cla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27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15" marR="92710" indent="48895">
                        <a:lnSpc>
                          <a:spcPct val="105600"/>
                        </a:lnSpc>
                        <a:spcBef>
                          <a:spcPts val="8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For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documents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in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this Class and its Subdivisions,  the Classified Part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of the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catalogue under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the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65"/>
                        </a:spcBef>
                        <a:tabLst>
                          <a:tab pos="2506345" algn="l"/>
                        </a:tabLst>
                      </a:pPr>
                      <a:r>
                        <a:rPr sz="900" dirty="0">
                          <a:latin typeface="Arial"/>
                          <a:cs typeface="Arial"/>
                        </a:rPr>
                        <a:t>ss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Number.	</a:t>
                      </a:r>
                      <a:r>
                        <a:rPr sz="850" dirty="0">
                          <a:latin typeface="Arial"/>
                          <a:cs typeface="Arial"/>
                        </a:rPr>
                        <a:t>Y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T="101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12" name="object 12"/>
          <p:cNvGrpSpPr/>
          <p:nvPr/>
        </p:nvGrpSpPr>
        <p:grpSpPr>
          <a:xfrm>
            <a:off x="7537577" y="786765"/>
            <a:ext cx="6350" cy="38100"/>
            <a:chOff x="5022977" y="786765"/>
            <a:chExt cx="6350" cy="38100"/>
          </a:xfrm>
        </p:grpSpPr>
        <p:sp>
          <p:nvSpPr>
            <p:cNvPr id="13" name="object 13"/>
            <p:cNvSpPr/>
            <p:nvPr/>
          </p:nvSpPr>
          <p:spPr>
            <a:xfrm>
              <a:off x="5027295" y="786765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026025" y="786765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1494408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488232" y="716636"/>
            <a:ext cx="4436568" cy="1956945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algn="ctr">
              <a:spcBef>
                <a:spcPts val="459"/>
              </a:spcBef>
            </a:pPr>
            <a:r>
              <a:rPr sz="3000" b="1" dirty="0">
                <a:latin typeface="Times New Roman"/>
                <a:cs typeface="Times New Roman"/>
              </a:rPr>
              <a:t>SELE</a:t>
            </a:r>
            <a:r>
              <a:rPr lang="en-US" sz="3000" b="1" dirty="0">
                <a:latin typeface="Times New Roman"/>
                <a:cs typeface="Times New Roman"/>
              </a:rPr>
              <a:t>C</a:t>
            </a:r>
            <a:r>
              <a:rPr sz="3000" b="1" dirty="0">
                <a:latin typeface="Times New Roman"/>
                <a:cs typeface="Times New Roman"/>
              </a:rPr>
              <a:t>TON </a:t>
            </a:r>
            <a:r>
              <a:rPr sz="3000" b="1" spc="-5" dirty="0">
                <a:latin typeface="Times New Roman"/>
                <a:cs typeface="Times New Roman"/>
              </a:rPr>
              <a:t>CARD OF TRACING </a:t>
            </a:r>
            <a:endParaRPr sz="3000" dirty="0">
              <a:latin typeface="Times New Roman"/>
              <a:cs typeface="Times New Roman"/>
            </a:endParaRPr>
          </a:p>
          <a:p>
            <a:pPr marL="1270" algn="ctr">
              <a:spcBef>
                <a:spcPts val="359"/>
              </a:spcBef>
            </a:pPr>
            <a:r>
              <a:rPr sz="3000" b="1" dirty="0">
                <a:latin typeface="Times New Roman"/>
                <a:cs typeface="Times New Roman"/>
              </a:rPr>
              <a:t>(Back </a:t>
            </a:r>
            <a:r>
              <a:rPr sz="3000" b="1" spc="-5" dirty="0">
                <a:latin typeface="Times New Roman"/>
                <a:cs typeface="Times New Roman"/>
              </a:rPr>
              <a:t>side </a:t>
            </a:r>
            <a:r>
              <a:rPr sz="3000" b="1" spc="-10" dirty="0">
                <a:latin typeface="Times New Roman"/>
                <a:cs typeface="Times New Roman"/>
              </a:rPr>
              <a:t>of </a:t>
            </a:r>
            <a:r>
              <a:rPr sz="3000" b="1" spc="-5" dirty="0">
                <a:latin typeface="Times New Roman"/>
                <a:cs typeface="Times New Roman"/>
              </a:rPr>
              <a:t>the main entry</a:t>
            </a:r>
            <a:r>
              <a:rPr sz="3000" b="1" spc="20" dirty="0">
                <a:latin typeface="Times New Roman"/>
                <a:cs typeface="Times New Roman"/>
              </a:rPr>
              <a:t> </a:t>
            </a:r>
            <a:r>
              <a:rPr sz="3000" b="1" spc="-5" dirty="0">
                <a:latin typeface="Times New Roman"/>
                <a:cs typeface="Times New Roman"/>
              </a:rPr>
              <a:t>card)</a:t>
            </a:r>
            <a:endParaRPr sz="3000" dirty="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896014"/>
              </p:ext>
            </p:extLst>
          </p:nvPr>
        </p:nvGraphicFramePr>
        <p:xfrm>
          <a:off x="2667000" y="3962400"/>
          <a:ext cx="5815329" cy="33594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67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7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24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9220">
                        <a:lnSpc>
                          <a:spcPts val="106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 </a:t>
                      </a: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Reference</a:t>
                      </a:r>
                      <a:r>
                        <a:rPr sz="1800" spc="-2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Entries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70205">
                        <a:lnSpc>
                          <a:spcPts val="1060"/>
                        </a:lnSpc>
                        <a:spcBef>
                          <a:spcPts val="5"/>
                        </a:spcBef>
                      </a:pP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 </a:t>
                      </a: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Index</a:t>
                      </a:r>
                      <a:r>
                        <a:rPr sz="1800" spc="-4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Entries</a:t>
                      </a:r>
                    </a:p>
                  </a:txBody>
                  <a:tcPr marL="0" marR="0" marT="25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874">
                <a:tc>
                  <a:txBody>
                    <a:bodyPr/>
                    <a:lstStyle/>
                    <a:p>
                      <a:pPr marL="109220">
                        <a:lnSpc>
                          <a:spcPts val="1040"/>
                        </a:lnSpc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0205">
                        <a:lnSpc>
                          <a:spcPts val="1040"/>
                        </a:lnSpc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6874">
                <a:tc>
                  <a:txBody>
                    <a:bodyPr/>
                    <a:lstStyle/>
                    <a:p>
                      <a:pPr marL="109220">
                        <a:lnSpc>
                          <a:spcPts val="1040"/>
                        </a:lnSpc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0205">
                        <a:lnSpc>
                          <a:spcPts val="1040"/>
                        </a:lnSpc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</a:t>
                      </a:r>
                      <a:endParaRPr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778">
                <a:tc>
                  <a:txBody>
                    <a:bodyPr/>
                    <a:lstStyle/>
                    <a:p>
                      <a:pPr marL="109220">
                        <a:lnSpc>
                          <a:spcPts val="1060"/>
                        </a:lnSpc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0205">
                        <a:lnSpc>
                          <a:spcPts val="1060"/>
                        </a:lnSpc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0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0205">
                        <a:lnSpc>
                          <a:spcPts val="1060"/>
                        </a:lnSpc>
                        <a:spcBef>
                          <a:spcPts val="130"/>
                        </a:spcBef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Book Index</a:t>
                      </a:r>
                      <a:r>
                        <a:rPr sz="18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Entries</a:t>
                      </a:r>
                    </a:p>
                  </a:txBody>
                  <a:tcPr marL="0" marR="0" marT="1651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1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0205">
                        <a:lnSpc>
                          <a:spcPts val="1040"/>
                        </a:lnSpc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</a:t>
                      </a:r>
                      <a:endParaRPr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68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0205">
                        <a:lnSpc>
                          <a:spcPts val="1040"/>
                        </a:lnSpc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</a:t>
                      </a:r>
                      <a:endParaRPr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27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0205">
                        <a:lnSpc>
                          <a:spcPts val="1060"/>
                        </a:lnSpc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277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0205">
                        <a:lnSpc>
                          <a:spcPts val="1060"/>
                        </a:lnSpc>
                        <a:spcBef>
                          <a:spcPts val="130"/>
                        </a:spcBef>
                      </a:pPr>
                      <a:r>
                        <a:rPr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 </a:t>
                      </a: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Reference Index</a:t>
                      </a:r>
                      <a:r>
                        <a:rPr sz="1800" spc="-2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Entries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651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68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0205">
                        <a:lnSpc>
                          <a:spcPts val="1040"/>
                        </a:lnSpc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68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0205">
                        <a:lnSpc>
                          <a:spcPts val="1040"/>
                        </a:lnSpc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02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0205">
                        <a:lnSpc>
                          <a:spcPts val="1060"/>
                        </a:lnSpc>
                      </a:pPr>
                      <a:r>
                        <a:rPr sz="18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</a:t>
                      </a:r>
                      <a:endParaRPr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548629" y="2648585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48629" y="5417184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657471" y="732790"/>
            <a:ext cx="1659889" cy="1821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100" b="1" dirty="0">
                <a:latin typeface="Times New Roman"/>
                <a:cs typeface="Times New Roman"/>
              </a:rPr>
              <a:t>Book Index Entry</a:t>
            </a:r>
            <a:r>
              <a:rPr sz="1100" b="1" spc="-80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(Author)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08019" y="1079754"/>
          <a:ext cx="3860164" cy="2115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9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VER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6830">
                        <a:lnSpc>
                          <a:spcPct val="100000"/>
                        </a:lnSpc>
                      </a:pPr>
                      <a:r>
                        <a:rPr sz="900" spc="-10" dirty="0">
                          <a:latin typeface="Arial"/>
                          <a:cs typeface="Arial"/>
                        </a:rPr>
                        <a:t>MA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(Aman)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others.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5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0480"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0"/>
                        </a:spcBef>
                        <a:tabLst>
                          <a:tab pos="1936750" algn="l"/>
                        </a:tabLst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Unemployment</a:t>
                      </a:r>
                      <a:r>
                        <a:rPr sz="90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India.	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Y:433.44</a:t>
                      </a:r>
                      <a:r>
                        <a:rPr sz="90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P12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4735196" y="3345307"/>
            <a:ext cx="1504315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b="1" dirty="0">
                <a:latin typeface="Times New Roman"/>
                <a:cs typeface="Times New Roman"/>
              </a:rPr>
              <a:t>Book Index Entry</a:t>
            </a:r>
            <a:r>
              <a:rPr sz="1100" b="1" spc="-85" dirty="0">
                <a:latin typeface="Times New Roman"/>
                <a:cs typeface="Times New Roman"/>
              </a:rPr>
              <a:t> </a:t>
            </a:r>
            <a:r>
              <a:rPr sz="1100" b="1" spc="-5" dirty="0">
                <a:latin typeface="Times New Roman"/>
                <a:cs typeface="Times New Roman"/>
              </a:rPr>
              <a:t>(Title)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708019" y="3665474"/>
          <a:ext cx="3823334" cy="21151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74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1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2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4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UN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EMPLOYMENT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9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India.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57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By Verma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9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others.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6350">
                      <a:solidFill>
                        <a:srgbClr val="000000"/>
                      </a:solidFill>
                      <a:prstDash val="solid"/>
                    </a:lnL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28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900" spc="-30" dirty="0">
                          <a:latin typeface="Arial"/>
                          <a:cs typeface="Arial"/>
                        </a:rPr>
                        <a:t>Y:433.44</a:t>
                      </a:r>
                      <a:r>
                        <a:rPr sz="9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35" dirty="0">
                          <a:latin typeface="Arial"/>
                          <a:cs typeface="Arial"/>
                        </a:rPr>
                        <a:t>P12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09800" y="760223"/>
            <a:ext cx="6477000" cy="19524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REFERENCES</a:t>
            </a:r>
            <a:endParaRPr sz="1000" dirty="0">
              <a:latin typeface="Times New Roman"/>
              <a:cs typeface="Times New Roman"/>
            </a:endParaRPr>
          </a:p>
          <a:p>
            <a:pPr>
              <a:spcBef>
                <a:spcPts val="15"/>
              </a:spcBef>
            </a:pP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ts val="1160"/>
              </a:lnSpc>
            </a:pPr>
            <a:r>
              <a:rPr sz="1100" spc="-10" dirty="0">
                <a:latin typeface="Times New Roman"/>
                <a:cs typeface="Times New Roman"/>
              </a:rPr>
              <a:t>IGNOU </a:t>
            </a:r>
            <a:r>
              <a:rPr sz="1100" dirty="0">
                <a:latin typeface="Times New Roman"/>
                <a:cs typeface="Times New Roman"/>
              </a:rPr>
              <a:t>Study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dirty="0">
                <a:latin typeface="Times New Roman"/>
                <a:cs typeface="Times New Roman"/>
              </a:rPr>
              <a:t>Material,</a:t>
            </a:r>
          </a:p>
          <a:p>
            <a:pPr marL="469265">
              <a:lnSpc>
                <a:spcPts val="994"/>
              </a:lnSpc>
            </a:pPr>
            <a:r>
              <a:rPr sz="1100" u="sng" spc="-5" dirty="0"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http://egyankosh.ac.in/bitstream/123456789/33130/1/Unit-</a:t>
            </a:r>
            <a:endParaRPr sz="1100" dirty="0">
              <a:latin typeface="Times New Roman"/>
              <a:cs typeface="Times New Roman"/>
            </a:endParaRPr>
          </a:p>
          <a:p>
            <a:pPr marL="12700">
              <a:lnSpc>
                <a:spcPts val="1160"/>
              </a:lnSpc>
              <a:tabLst>
                <a:tab pos="469265" algn="l"/>
              </a:tabLst>
            </a:pPr>
            <a:r>
              <a:rPr sz="1100" u="sng" dirty="0">
                <a:solidFill>
                  <a:srgbClr val="99CA3C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	12.pdf</a:t>
            </a:r>
            <a:r>
              <a:rPr sz="1100" dirty="0">
                <a:latin typeface="Times New Roman"/>
                <a:cs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 </a:t>
            </a:r>
            <a:r>
              <a:rPr sz="1100" spc="-5" dirty="0">
                <a:latin typeface="Times New Roman"/>
                <a:cs typeface="Times New Roman"/>
              </a:rPr>
              <a:t>Accessed </a:t>
            </a:r>
            <a:r>
              <a:rPr sz="1100" spc="-10" dirty="0">
                <a:latin typeface="Times New Roman"/>
                <a:cs typeface="Times New Roman"/>
              </a:rPr>
              <a:t>on </a:t>
            </a:r>
            <a:r>
              <a:rPr sz="1100" dirty="0">
                <a:latin typeface="Times New Roman"/>
                <a:cs typeface="Times New Roman"/>
              </a:rPr>
              <a:t>22 </a:t>
            </a:r>
            <a:r>
              <a:rPr sz="1100" spc="-5" dirty="0">
                <a:latin typeface="Times New Roman"/>
                <a:cs typeface="Times New Roman"/>
              </a:rPr>
              <a:t>February </a:t>
            </a:r>
            <a:r>
              <a:rPr sz="1100" dirty="0">
                <a:latin typeface="Times New Roman"/>
                <a:cs typeface="Times New Roman"/>
              </a:rPr>
              <a:t>2020.</a:t>
            </a:r>
          </a:p>
          <a:p>
            <a:pPr marL="469265" marR="194310" indent="-457200">
              <a:lnSpc>
                <a:spcPct val="75500"/>
              </a:lnSpc>
              <a:spcBef>
                <a:spcPts val="1010"/>
              </a:spcBef>
            </a:pPr>
            <a:r>
              <a:rPr sz="1100" spc="-5" dirty="0">
                <a:latin typeface="Times New Roman"/>
                <a:cs typeface="Times New Roman"/>
              </a:rPr>
              <a:t>Krishan </a:t>
            </a:r>
            <a:r>
              <a:rPr sz="1100" dirty="0">
                <a:latin typeface="Times New Roman"/>
                <a:cs typeface="Times New Roman"/>
              </a:rPr>
              <a:t>Kumar. </a:t>
            </a:r>
            <a:r>
              <a:rPr sz="1100" i="1" dirty="0">
                <a:latin typeface="Times New Roman"/>
                <a:cs typeface="Times New Roman"/>
              </a:rPr>
              <a:t>An </a:t>
            </a:r>
            <a:r>
              <a:rPr sz="1100" i="1" spc="-5" dirty="0">
                <a:latin typeface="Times New Roman"/>
                <a:cs typeface="Times New Roman"/>
              </a:rPr>
              <a:t>Introduction </a:t>
            </a:r>
            <a:r>
              <a:rPr sz="1100" i="1" dirty="0">
                <a:latin typeface="Times New Roman"/>
                <a:cs typeface="Times New Roman"/>
              </a:rPr>
              <a:t>to </a:t>
            </a:r>
            <a:r>
              <a:rPr sz="1100" i="1" spc="-5" dirty="0">
                <a:latin typeface="Times New Roman"/>
                <a:cs typeface="Times New Roman"/>
              </a:rPr>
              <a:t>Cataloguing Practice</a:t>
            </a:r>
            <a:r>
              <a:rPr sz="1100" spc="-5" dirty="0">
                <a:latin typeface="Times New Roman"/>
                <a:cs typeface="Times New Roman"/>
              </a:rPr>
              <a:t>. New Delhi:  Vikas Publishing.</a:t>
            </a:r>
            <a:endParaRPr sz="1100" dirty="0">
              <a:latin typeface="Times New Roman"/>
              <a:cs typeface="Times New Roman"/>
            </a:endParaRPr>
          </a:p>
          <a:p>
            <a:pPr>
              <a:spcBef>
                <a:spcPts val="1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3200"/>
              </a:lnSpc>
            </a:pPr>
            <a:r>
              <a:rPr sz="1100" spc="-5" dirty="0">
                <a:latin typeface="Times New Roman"/>
                <a:cs typeface="Times New Roman"/>
              </a:rPr>
              <a:t>Ranganathan, </a:t>
            </a:r>
            <a:r>
              <a:rPr sz="1100" dirty="0">
                <a:latin typeface="Times New Roman"/>
                <a:cs typeface="Times New Roman"/>
              </a:rPr>
              <a:t>S.R. 1960. </a:t>
            </a:r>
            <a:r>
              <a:rPr sz="1100" i="1" spc="-5" dirty="0">
                <a:latin typeface="Times New Roman"/>
                <a:cs typeface="Times New Roman"/>
              </a:rPr>
              <a:t>Classified Catalogue Code with Additional  </a:t>
            </a:r>
            <a:r>
              <a:rPr sz="1100" i="1" dirty="0">
                <a:latin typeface="Times New Roman"/>
                <a:cs typeface="Times New Roman"/>
              </a:rPr>
              <a:t>Rules for </a:t>
            </a:r>
            <a:r>
              <a:rPr sz="1100" i="1" spc="-5" dirty="0">
                <a:latin typeface="Times New Roman"/>
                <a:cs typeface="Times New Roman"/>
              </a:rPr>
              <a:t>Dictionary Catalogue </a:t>
            </a:r>
            <a:r>
              <a:rPr sz="1100" i="1" dirty="0">
                <a:latin typeface="Times New Roman"/>
                <a:cs typeface="Times New Roman"/>
              </a:rPr>
              <a:t>Code</a:t>
            </a:r>
            <a:r>
              <a:rPr sz="1100" dirty="0">
                <a:latin typeface="Times New Roman"/>
                <a:cs typeface="Times New Roman"/>
              </a:rPr>
              <a:t>. Ed. 5. </a:t>
            </a:r>
            <a:r>
              <a:rPr sz="1100" spc="-5" dirty="0">
                <a:latin typeface="Times New Roman"/>
                <a:cs typeface="Times New Roman"/>
              </a:rPr>
              <a:t>Bombay: </a:t>
            </a:r>
            <a:r>
              <a:rPr sz="1100" dirty="0">
                <a:latin typeface="Times New Roman"/>
                <a:cs typeface="Times New Roman"/>
              </a:rPr>
              <a:t>Asia  Publishing House,</a:t>
            </a:r>
            <a:r>
              <a:rPr sz="1100" spc="-2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Print.</a:t>
            </a:r>
            <a:endParaRPr sz="1100" dirty="0">
              <a:latin typeface="Times New Roman"/>
              <a:cs typeface="Times New Roman"/>
            </a:endParaRPr>
          </a:p>
          <a:p>
            <a:pPr marL="241300" marR="6350" indent="-228600">
              <a:lnSpc>
                <a:spcPct val="103600"/>
              </a:lnSpc>
              <a:spcBef>
                <a:spcPts val="780"/>
              </a:spcBef>
            </a:pPr>
            <a:r>
              <a:rPr sz="1100" spc="-5" dirty="0">
                <a:latin typeface="Times New Roman"/>
                <a:cs typeface="Times New Roman"/>
              </a:rPr>
              <a:t>Ranganathan, S.R. </a:t>
            </a:r>
            <a:r>
              <a:rPr sz="1100" dirty="0">
                <a:latin typeface="Times New Roman"/>
                <a:cs typeface="Times New Roman"/>
              </a:rPr>
              <a:t>2006. </a:t>
            </a:r>
            <a:r>
              <a:rPr sz="1100" i="1" dirty="0">
                <a:latin typeface="Times New Roman"/>
                <a:cs typeface="Times New Roman"/>
              </a:rPr>
              <a:t>Colon </a:t>
            </a:r>
            <a:r>
              <a:rPr sz="1100" i="1" spc="-5" dirty="0">
                <a:latin typeface="Times New Roman"/>
                <a:cs typeface="Times New Roman"/>
              </a:rPr>
              <a:t>Classification. </a:t>
            </a:r>
            <a:r>
              <a:rPr sz="1100" spc="-5" dirty="0">
                <a:latin typeface="Times New Roman"/>
                <a:cs typeface="Times New Roman"/>
              </a:rPr>
              <a:t>rep. </a:t>
            </a:r>
            <a:r>
              <a:rPr sz="1100" dirty="0">
                <a:latin typeface="Times New Roman"/>
                <a:cs typeface="Times New Roman"/>
              </a:rPr>
              <a:t>Ed. 6. </a:t>
            </a:r>
            <a:r>
              <a:rPr sz="1100" spc="-5" dirty="0">
                <a:latin typeface="Times New Roman"/>
                <a:cs typeface="Times New Roman"/>
              </a:rPr>
              <a:t>New Delhi:  </a:t>
            </a:r>
            <a:r>
              <a:rPr sz="1100" dirty="0">
                <a:latin typeface="Times New Roman"/>
                <a:cs typeface="Times New Roman"/>
              </a:rPr>
              <a:t>Ess Ess </a:t>
            </a:r>
            <a:r>
              <a:rPr sz="1100" spc="-5" dirty="0">
                <a:latin typeface="Times New Roman"/>
                <a:cs typeface="Times New Roman"/>
              </a:rPr>
              <a:t>Publications,</a:t>
            </a:r>
            <a:r>
              <a:rPr sz="110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Print.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429000" y="1010919"/>
            <a:ext cx="4114800" cy="0"/>
          </a:xfrm>
          <a:custGeom>
            <a:avLst/>
            <a:gdLst/>
            <a:ahLst/>
            <a:cxnLst/>
            <a:rect l="l" t="t" r="r" b="b"/>
            <a:pathLst>
              <a:path w="4114800">
                <a:moveTo>
                  <a:pt x="0" y="0"/>
                </a:moveTo>
                <a:lnTo>
                  <a:pt x="411480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1905000" y="2286000"/>
            <a:ext cx="7620000" cy="4953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4" name="object 14"/>
          <p:cNvSpPr txBox="1"/>
          <p:nvPr/>
        </p:nvSpPr>
        <p:spPr>
          <a:xfrm>
            <a:off x="3390900" y="1484064"/>
            <a:ext cx="4648199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000" b="1" spc="-5" dirty="0">
                <a:latin typeface="Times New Roman"/>
                <a:cs typeface="Times New Roman"/>
              </a:rPr>
              <a:t>STRUCTURE </a:t>
            </a:r>
            <a:r>
              <a:rPr sz="2000" b="1" dirty="0">
                <a:latin typeface="Times New Roman"/>
                <a:cs typeface="Times New Roman"/>
              </a:rPr>
              <a:t>OF </a:t>
            </a:r>
            <a:r>
              <a:rPr sz="2000" b="1" spc="-5" dirty="0">
                <a:latin typeface="Times New Roman"/>
                <a:cs typeface="Times New Roman"/>
              </a:rPr>
              <a:t>CATALOGUE</a:t>
            </a:r>
            <a:r>
              <a:rPr sz="2000" b="1" spc="-70" dirty="0">
                <a:latin typeface="Times New Roman"/>
                <a:cs typeface="Times New Roman"/>
              </a:rPr>
              <a:t> </a:t>
            </a:r>
            <a:r>
              <a:rPr sz="2000" b="1" spc="-5" dirty="0">
                <a:latin typeface="Times New Roman"/>
                <a:cs typeface="Times New Roman"/>
              </a:rPr>
              <a:t>CARD</a:t>
            </a:r>
            <a:endParaRPr sz="2000" dirty="0">
              <a:latin typeface="Times New Roman"/>
              <a:cs typeface="Times New Roman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28491" y="3247389"/>
            <a:ext cx="6350" cy="38100"/>
            <a:chOff x="913891" y="3247389"/>
            <a:chExt cx="6350" cy="38100"/>
          </a:xfrm>
        </p:grpSpPr>
        <p:sp>
          <p:nvSpPr>
            <p:cNvPr id="16" name="object 16"/>
            <p:cNvSpPr/>
            <p:nvPr/>
          </p:nvSpPr>
          <p:spPr>
            <a:xfrm>
              <a:off x="915669" y="3247389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16939" y="3247389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4111625" y="3247389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492500" y="4717971"/>
            <a:ext cx="3835400" cy="26323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702435" y="702014"/>
            <a:ext cx="7315200" cy="347082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just">
              <a:lnSpc>
                <a:spcPts val="1180"/>
              </a:lnSpc>
              <a:spcBef>
                <a:spcPts val="95"/>
              </a:spcBef>
            </a:pPr>
            <a:r>
              <a:rPr sz="1500" b="1" spc="-5" dirty="0">
                <a:latin typeface="Times New Roman"/>
                <a:cs typeface="Times New Roman"/>
              </a:rPr>
              <a:t>TYPES OF ENTRIES AS </a:t>
            </a:r>
            <a:r>
              <a:rPr sz="1500" b="1" dirty="0">
                <a:latin typeface="Times New Roman"/>
                <a:cs typeface="Times New Roman"/>
              </a:rPr>
              <a:t>PER</a:t>
            </a:r>
            <a:r>
              <a:rPr sz="1500" b="1" spc="15" dirty="0">
                <a:latin typeface="Times New Roman"/>
                <a:cs typeface="Times New Roman"/>
              </a:rPr>
              <a:t> </a:t>
            </a:r>
            <a:r>
              <a:rPr sz="1500" b="1" spc="-5" dirty="0">
                <a:latin typeface="Times New Roman"/>
                <a:cs typeface="Times New Roman"/>
              </a:rPr>
              <a:t>CCC</a:t>
            </a:r>
            <a:endParaRPr sz="1500" dirty="0">
              <a:latin typeface="Times New Roman"/>
              <a:cs typeface="Times New Roman"/>
            </a:endParaRPr>
          </a:p>
          <a:p>
            <a:pPr marL="12700" algn="just">
              <a:lnSpc>
                <a:spcPts val="1540"/>
              </a:lnSpc>
            </a:pPr>
            <a:r>
              <a:rPr sz="1500" b="1" spc="-5" dirty="0">
                <a:latin typeface="Times New Roman"/>
                <a:cs typeface="Times New Roman"/>
              </a:rPr>
              <a:t>Main</a:t>
            </a:r>
            <a:r>
              <a:rPr sz="1500" b="1" spc="-10" dirty="0">
                <a:latin typeface="Times New Roman"/>
                <a:cs typeface="Times New Roman"/>
              </a:rPr>
              <a:t> </a:t>
            </a:r>
            <a:r>
              <a:rPr sz="1500" b="1" dirty="0">
                <a:latin typeface="Times New Roman"/>
                <a:cs typeface="Times New Roman"/>
              </a:rPr>
              <a:t>Entry</a:t>
            </a:r>
            <a:endParaRPr sz="15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4800"/>
              </a:lnSpc>
              <a:spcBef>
                <a:spcPts val="650"/>
              </a:spcBef>
            </a:pPr>
            <a:r>
              <a:rPr sz="1500" dirty="0">
                <a:latin typeface="Times New Roman"/>
                <a:cs typeface="Times New Roman"/>
              </a:rPr>
              <a:t>The </a:t>
            </a:r>
            <a:r>
              <a:rPr sz="1500" spc="-5" dirty="0">
                <a:latin typeface="Times New Roman"/>
                <a:cs typeface="Times New Roman"/>
              </a:rPr>
              <a:t>main entry </a:t>
            </a:r>
            <a:r>
              <a:rPr sz="1500" dirty="0">
                <a:latin typeface="Times New Roman"/>
                <a:cs typeface="Times New Roman"/>
              </a:rPr>
              <a:t>contain </a:t>
            </a:r>
            <a:r>
              <a:rPr sz="1500" spc="-5" dirty="0">
                <a:latin typeface="Times New Roman"/>
                <a:cs typeface="Times New Roman"/>
              </a:rPr>
              <a:t>maximum bibliographic data </a:t>
            </a:r>
            <a:r>
              <a:rPr sz="1500" dirty="0">
                <a:latin typeface="Times New Roman"/>
                <a:cs typeface="Times New Roman"/>
              </a:rPr>
              <a:t>of a </a:t>
            </a:r>
            <a:r>
              <a:rPr sz="1500" spc="-5" dirty="0">
                <a:latin typeface="Times New Roman"/>
                <a:cs typeface="Times New Roman"/>
              </a:rPr>
              <a:t>document. </a:t>
            </a:r>
            <a:r>
              <a:rPr sz="1500" spc="-10" dirty="0">
                <a:latin typeface="Times New Roman"/>
                <a:cs typeface="Times New Roman"/>
              </a:rPr>
              <a:t>It </a:t>
            </a:r>
            <a:r>
              <a:rPr sz="1500" dirty="0">
                <a:latin typeface="Times New Roman"/>
                <a:cs typeface="Times New Roman"/>
              </a:rPr>
              <a:t>is  a </a:t>
            </a:r>
            <a:r>
              <a:rPr sz="1500" spc="-5" dirty="0">
                <a:latin typeface="Times New Roman"/>
                <a:cs typeface="Times New Roman"/>
              </a:rPr>
              <a:t>type </a:t>
            </a:r>
            <a:r>
              <a:rPr sz="1500" dirty="0">
                <a:latin typeface="Times New Roman"/>
                <a:cs typeface="Times New Roman"/>
              </a:rPr>
              <a:t>of </a:t>
            </a:r>
            <a:r>
              <a:rPr sz="1500" spc="-5" dirty="0">
                <a:latin typeface="Times New Roman"/>
                <a:cs typeface="Times New Roman"/>
              </a:rPr>
              <a:t>entry which provide </a:t>
            </a:r>
            <a:r>
              <a:rPr sz="1500" dirty="0">
                <a:latin typeface="Times New Roman"/>
                <a:cs typeface="Times New Roman"/>
              </a:rPr>
              <a:t>a </a:t>
            </a:r>
            <a:r>
              <a:rPr sz="1500" spc="-5" dirty="0">
                <a:latin typeface="Times New Roman"/>
                <a:cs typeface="Times New Roman"/>
              </a:rPr>
              <a:t>bibliographic data to all other entries.  </a:t>
            </a:r>
            <a:r>
              <a:rPr sz="1500" dirty="0">
                <a:latin typeface="Times New Roman"/>
                <a:cs typeface="Times New Roman"/>
              </a:rPr>
              <a:t>The </a:t>
            </a:r>
            <a:r>
              <a:rPr sz="1500" spc="-5" dirty="0">
                <a:latin typeface="Times New Roman"/>
                <a:cs typeface="Times New Roman"/>
              </a:rPr>
              <a:t>main entry </a:t>
            </a:r>
            <a:r>
              <a:rPr sz="1500" dirty="0">
                <a:latin typeface="Times New Roman"/>
                <a:cs typeface="Times New Roman"/>
              </a:rPr>
              <a:t>in </a:t>
            </a:r>
            <a:r>
              <a:rPr sz="1500" spc="-5" dirty="0">
                <a:latin typeface="Times New Roman"/>
                <a:cs typeface="Times New Roman"/>
              </a:rPr>
              <a:t>classified catalogue </a:t>
            </a:r>
            <a:r>
              <a:rPr sz="1500" dirty="0">
                <a:latin typeface="Times New Roman"/>
                <a:cs typeface="Times New Roman"/>
              </a:rPr>
              <a:t>code </a:t>
            </a:r>
            <a:r>
              <a:rPr sz="1500" spc="-5" dirty="0">
                <a:latin typeface="Times New Roman"/>
                <a:cs typeface="Times New Roman"/>
              </a:rPr>
              <a:t>contain seven section </a:t>
            </a:r>
            <a:r>
              <a:rPr sz="1500" dirty="0">
                <a:latin typeface="Times New Roman"/>
                <a:cs typeface="Times New Roman"/>
              </a:rPr>
              <a:t>in  </a:t>
            </a:r>
            <a:r>
              <a:rPr sz="1500" spc="-5" dirty="0">
                <a:latin typeface="Times New Roman"/>
                <a:cs typeface="Times New Roman"/>
              </a:rPr>
              <a:t>which each section have </a:t>
            </a:r>
            <a:r>
              <a:rPr sz="1500" dirty="0">
                <a:latin typeface="Times New Roman"/>
                <a:cs typeface="Times New Roman"/>
              </a:rPr>
              <a:t>their </a:t>
            </a:r>
            <a:r>
              <a:rPr sz="1500" spc="-5" dirty="0">
                <a:latin typeface="Times New Roman"/>
                <a:cs typeface="Times New Roman"/>
              </a:rPr>
              <a:t>own respected data.</a:t>
            </a:r>
            <a:endParaRPr sz="15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685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500" dirty="0">
                <a:latin typeface="Times New Roman"/>
                <a:cs typeface="Times New Roman"/>
              </a:rPr>
              <a:t>Leading</a:t>
            </a:r>
            <a:r>
              <a:rPr sz="1500" spc="-8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section;</a:t>
            </a:r>
            <a:endParaRPr sz="15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75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500" dirty="0">
                <a:latin typeface="Times New Roman"/>
                <a:cs typeface="Times New Roman"/>
              </a:rPr>
              <a:t>Heading</a:t>
            </a:r>
            <a:r>
              <a:rPr sz="1500" spc="-7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section;</a:t>
            </a:r>
            <a:endParaRPr sz="15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75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500" dirty="0">
                <a:latin typeface="Times New Roman"/>
                <a:cs typeface="Times New Roman"/>
              </a:rPr>
              <a:t>Title</a:t>
            </a:r>
            <a:r>
              <a:rPr sz="1500" spc="-8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section;</a:t>
            </a:r>
            <a:endParaRPr sz="15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80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500" spc="-5" dirty="0">
                <a:latin typeface="Times New Roman"/>
                <a:cs typeface="Times New Roman"/>
              </a:rPr>
              <a:t>Note</a:t>
            </a:r>
            <a:r>
              <a:rPr sz="1500" spc="-7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section;</a:t>
            </a:r>
            <a:endParaRPr sz="15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75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500" spc="-5" dirty="0">
                <a:latin typeface="Times New Roman"/>
                <a:cs typeface="Times New Roman"/>
              </a:rPr>
              <a:t>Accession number</a:t>
            </a:r>
            <a:r>
              <a:rPr sz="1500" spc="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section;</a:t>
            </a:r>
            <a:endParaRPr sz="15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70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500" spc="-5" dirty="0">
                <a:latin typeface="Times New Roman"/>
                <a:cs typeface="Times New Roman"/>
              </a:rPr>
              <a:t>Tracing section;</a:t>
            </a:r>
            <a:r>
              <a:rPr sz="1500" spc="-10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and</a:t>
            </a:r>
            <a:endParaRPr sz="1500" dirty="0">
              <a:latin typeface="Times New Roman"/>
              <a:cs typeface="Times New Roman"/>
            </a:endParaRPr>
          </a:p>
          <a:p>
            <a:pPr marL="241300" indent="-228600">
              <a:spcBef>
                <a:spcPts val="385"/>
              </a:spcBef>
              <a:buSzPct val="63636"/>
              <a:buFont typeface="Arial"/>
              <a:buChar char="●"/>
              <a:tabLst>
                <a:tab pos="240665" algn="l"/>
                <a:tab pos="241300" algn="l"/>
              </a:tabLst>
            </a:pPr>
            <a:r>
              <a:rPr sz="1500" spc="-5" dirty="0">
                <a:latin typeface="Times New Roman"/>
                <a:cs typeface="Times New Roman"/>
              </a:rPr>
              <a:t>Annotation section.</a:t>
            </a:r>
            <a:endParaRPr sz="1500" dirty="0">
              <a:latin typeface="Times New Roman"/>
              <a:cs typeface="Times New Roman"/>
            </a:endParaRPr>
          </a:p>
          <a:p>
            <a:pPr marL="241300">
              <a:spcBef>
                <a:spcPts val="370"/>
              </a:spcBef>
            </a:pPr>
            <a:r>
              <a:rPr sz="1500" spc="-5" dirty="0">
                <a:latin typeface="Times New Roman"/>
                <a:cs typeface="Times New Roman"/>
              </a:rPr>
              <a:t>Catalogue card </a:t>
            </a:r>
            <a:r>
              <a:rPr sz="1500" dirty="0">
                <a:latin typeface="Times New Roman"/>
                <a:cs typeface="Times New Roman"/>
              </a:rPr>
              <a:t>and </a:t>
            </a:r>
            <a:r>
              <a:rPr sz="1500" spc="-5" dirty="0">
                <a:latin typeface="Times New Roman"/>
                <a:cs typeface="Times New Roman"/>
              </a:rPr>
              <a:t>description </a:t>
            </a:r>
            <a:r>
              <a:rPr sz="1500" spc="-10" dirty="0">
                <a:latin typeface="Times New Roman"/>
                <a:cs typeface="Times New Roman"/>
              </a:rPr>
              <a:t>of </a:t>
            </a:r>
            <a:r>
              <a:rPr sz="1500" spc="-5" dirty="0">
                <a:latin typeface="Times New Roman"/>
                <a:cs typeface="Times New Roman"/>
              </a:rPr>
              <a:t>its different</a:t>
            </a:r>
            <a:r>
              <a:rPr sz="1500" spc="35" dirty="0">
                <a:latin typeface="Times New Roman"/>
                <a:cs typeface="Times New Roman"/>
              </a:rPr>
              <a:t> </a:t>
            </a:r>
            <a:r>
              <a:rPr sz="1500" spc="-5" dirty="0">
                <a:latin typeface="Times New Roman"/>
                <a:cs typeface="Times New Roman"/>
              </a:rPr>
              <a:t>parts: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92500" y="4176421"/>
            <a:ext cx="2906700" cy="76835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12700">
              <a:spcBef>
                <a:spcPts val="894"/>
              </a:spcBef>
            </a:pPr>
            <a:r>
              <a:rPr sz="1300" spc="-5" dirty="0">
                <a:latin typeface="Times New Roman"/>
                <a:cs typeface="Times New Roman"/>
              </a:rPr>
              <a:t>Classified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Catalogue</a:t>
            </a:r>
            <a:endParaRPr sz="1300" dirty="0">
              <a:latin typeface="Times New Roman"/>
              <a:cs typeface="Times New Roman"/>
            </a:endParaRPr>
          </a:p>
          <a:p>
            <a:pPr marL="1308100">
              <a:spcBef>
                <a:spcPts val="555"/>
              </a:spcBef>
            </a:pPr>
            <a:r>
              <a:rPr sz="900" dirty="0">
                <a:latin typeface="Arial"/>
                <a:cs typeface="Arial"/>
              </a:rPr>
              <a:t>First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Indention</a:t>
            </a:r>
            <a:endParaRPr sz="900" dirty="0">
              <a:latin typeface="Arial"/>
              <a:cs typeface="Arial"/>
            </a:endParaRPr>
          </a:p>
          <a:p>
            <a:pPr marR="5080" algn="r">
              <a:spcBef>
                <a:spcPts val="535"/>
              </a:spcBef>
            </a:pPr>
            <a:r>
              <a:rPr sz="1100" dirty="0">
                <a:latin typeface="Arial"/>
                <a:cs typeface="Arial"/>
              </a:rPr>
              <a:t>12.5</a:t>
            </a:r>
            <a:r>
              <a:rPr sz="1100" spc="-9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cms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738243" y="5360671"/>
            <a:ext cx="91630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spc="-5" dirty="0">
                <a:latin typeface="Arial"/>
                <a:cs typeface="Arial"/>
              </a:rPr>
              <a:t>Second</a:t>
            </a:r>
            <a:r>
              <a:rPr sz="900" spc="-3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Indention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026278" y="6297930"/>
            <a:ext cx="68135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spc="-5" dirty="0">
                <a:latin typeface="Arial"/>
                <a:cs typeface="Arial"/>
              </a:rPr>
              <a:t>Leading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Line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46008" y="5395875"/>
            <a:ext cx="169277" cy="5162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/>
            <a:r>
              <a:rPr sz="1100" dirty="0">
                <a:latin typeface="Arial"/>
                <a:cs typeface="Arial"/>
              </a:rPr>
              <a:t>7.5</a:t>
            </a:r>
            <a:r>
              <a:rPr sz="1100" spc="-6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cms</a:t>
            </a:r>
            <a:endParaRPr sz="11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360035" y="7073901"/>
            <a:ext cx="66802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Hole of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Card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66897" y="7232395"/>
            <a:ext cx="2750185" cy="29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05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Left </a:t>
            </a:r>
            <a:r>
              <a:rPr sz="900" spc="-5" dirty="0">
                <a:latin typeface="Arial"/>
                <a:cs typeface="Arial"/>
              </a:rPr>
              <a:t>edge </a:t>
            </a:r>
            <a:r>
              <a:rPr sz="900" dirty="0">
                <a:latin typeface="Arial"/>
                <a:cs typeface="Arial"/>
              </a:rPr>
              <a:t>of </a:t>
            </a:r>
            <a:r>
              <a:rPr sz="900" spc="-5" dirty="0">
                <a:latin typeface="Arial"/>
                <a:cs typeface="Arial"/>
              </a:rPr>
              <a:t>the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card</a:t>
            </a:r>
            <a:endParaRPr sz="900">
              <a:latin typeface="Arial"/>
              <a:cs typeface="Arial"/>
            </a:endParaRPr>
          </a:p>
          <a:p>
            <a:pPr marL="1301750">
              <a:lnSpc>
                <a:spcPts val="1050"/>
              </a:lnSpc>
            </a:pPr>
            <a:r>
              <a:rPr sz="900" spc="-5" dirty="0">
                <a:latin typeface="Arial"/>
                <a:cs typeface="Arial"/>
              </a:rPr>
              <a:t>Thickness </a:t>
            </a:r>
            <a:r>
              <a:rPr sz="900" dirty="0">
                <a:latin typeface="Arial"/>
                <a:cs typeface="Arial"/>
              </a:rPr>
              <a:t>of card </a:t>
            </a:r>
            <a:r>
              <a:rPr sz="900" spc="-5" dirty="0">
                <a:latin typeface="Arial"/>
                <a:cs typeface="Arial"/>
              </a:rPr>
              <a:t>0.025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mm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69229" y="3048635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452415" y="7373606"/>
            <a:ext cx="158750" cy="1587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56452" y="697244"/>
            <a:ext cx="4773147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spc="-5" dirty="0">
                <a:latin typeface="Times New Roman"/>
                <a:cs typeface="Times New Roman"/>
              </a:rPr>
              <a:t>Front </a:t>
            </a:r>
            <a:r>
              <a:rPr sz="1600" b="1" spc="-5" dirty="0" err="1">
                <a:latin typeface="Times New Roman"/>
                <a:cs typeface="Times New Roman"/>
              </a:rPr>
              <a:t>Po</a:t>
            </a:r>
            <a:r>
              <a:rPr lang="en-US" sz="1600" b="1" spc="-5" dirty="0" err="1">
                <a:latin typeface="Times New Roman"/>
                <a:cs typeface="Times New Roman"/>
              </a:rPr>
              <a:t>s</a:t>
            </a:r>
            <a:r>
              <a:rPr sz="1600" b="1" spc="-5" dirty="0" err="1">
                <a:latin typeface="Times New Roman"/>
                <a:cs typeface="Times New Roman"/>
              </a:rPr>
              <a:t>ion</a:t>
            </a:r>
            <a:r>
              <a:rPr sz="1600" b="1" spc="-5" dirty="0">
                <a:latin typeface="Times New Roman"/>
                <a:cs typeface="Times New Roman"/>
              </a:rPr>
              <a:t> of </a:t>
            </a:r>
            <a:r>
              <a:rPr lang="en-US" sz="1600" b="1" spc="-5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Main </a:t>
            </a:r>
            <a:r>
              <a:rPr sz="1600" b="1" dirty="0">
                <a:latin typeface="Times New Roman"/>
                <a:cs typeface="Times New Roman"/>
              </a:rPr>
              <a:t>Entry </a:t>
            </a:r>
            <a:r>
              <a:rPr sz="1600" b="1" spc="-5" dirty="0">
                <a:latin typeface="Times New Roman"/>
                <a:cs typeface="Times New Roman"/>
              </a:rPr>
              <a:t>in </a:t>
            </a:r>
            <a:r>
              <a:rPr sz="1600" b="1" dirty="0">
                <a:latin typeface="Times New Roman"/>
                <a:cs typeface="Times New Roman"/>
              </a:rPr>
              <a:t>Classified</a:t>
            </a:r>
            <a:r>
              <a:rPr sz="1600" b="1" spc="10" dirty="0">
                <a:latin typeface="Times New Roman"/>
                <a:cs typeface="Times New Roman"/>
              </a:rPr>
              <a:t> </a:t>
            </a:r>
            <a:r>
              <a:rPr sz="1600" b="1" spc="-5" dirty="0">
                <a:latin typeface="Times New Roman"/>
                <a:cs typeface="Times New Roman"/>
              </a:rPr>
              <a:t>Catalogue</a:t>
            </a:r>
            <a:endParaRPr sz="1600" b="1" dirty="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798230"/>
              </p:ext>
            </p:extLst>
          </p:nvPr>
        </p:nvGraphicFramePr>
        <p:xfrm>
          <a:off x="2133604" y="1340326"/>
          <a:ext cx="6629391" cy="26096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41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8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968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03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47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</a:t>
                      </a:r>
                      <a:r>
                        <a:rPr sz="1300" spc="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</a:t>
                      </a: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Number (Class 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+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Book 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 +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Collection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No.)</a:t>
                      </a: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065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41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</a:t>
                      </a: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5410">
                        <a:lnSpc>
                          <a:spcPct val="100000"/>
                        </a:lnSpc>
                        <a:spcBef>
                          <a:spcPts val="740"/>
                        </a:spcBef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SURNAME OR 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PERSONAL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NAME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5410" marR="357505">
                        <a:lnSpc>
                          <a:spcPts val="1140"/>
                        </a:lnSpc>
                        <a:spcBef>
                          <a:spcPts val="50"/>
                        </a:spcBef>
                      </a:pP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(Forename)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(Year of birth 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 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death.).  </a:t>
                      </a:r>
                      <a:r>
                        <a:rPr sz="13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Main 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 :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Subtitle or Explanatory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5410" marR="244475">
                        <a:lnSpc>
                          <a:spcPts val="1040"/>
                        </a:lnSpc>
                        <a:spcBef>
                          <a:spcPts val="95"/>
                        </a:spcBef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Title: Subtitle Edition. Collaborator statement.  Notes (Name 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Series)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en-US" sz="1300" spc="-5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sz="1300" spc="-5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ession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Number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398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3127904" y="4123765"/>
            <a:ext cx="4807771" cy="980397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12700">
              <a:spcBef>
                <a:spcPts val="705"/>
              </a:spcBef>
            </a:pPr>
            <a:r>
              <a:rPr sz="1300" spc="-5" dirty="0">
                <a:latin typeface="Times New Roman"/>
                <a:cs typeface="Times New Roman"/>
              </a:rPr>
              <a:t>Note: </a:t>
            </a:r>
            <a:r>
              <a:rPr sz="1300" dirty="0">
                <a:latin typeface="Times New Roman"/>
                <a:cs typeface="Times New Roman"/>
              </a:rPr>
              <a:t>Tracing Section to </a:t>
            </a:r>
            <a:r>
              <a:rPr sz="1300" spc="-10" dirty="0">
                <a:latin typeface="Times New Roman"/>
                <a:cs typeface="Times New Roman"/>
              </a:rPr>
              <a:t>be </a:t>
            </a:r>
            <a:r>
              <a:rPr sz="1300" spc="-5" dirty="0">
                <a:latin typeface="Times New Roman"/>
                <a:cs typeface="Times New Roman"/>
              </a:rPr>
              <a:t>given </a:t>
            </a:r>
            <a:r>
              <a:rPr sz="1300" dirty="0">
                <a:latin typeface="Times New Roman"/>
                <a:cs typeface="Times New Roman"/>
              </a:rPr>
              <a:t>on the </a:t>
            </a:r>
            <a:r>
              <a:rPr sz="1300" spc="-5" dirty="0">
                <a:latin typeface="Times New Roman"/>
                <a:cs typeface="Times New Roman"/>
              </a:rPr>
              <a:t>back </a:t>
            </a:r>
            <a:r>
              <a:rPr sz="1300" dirty="0">
                <a:latin typeface="Times New Roman"/>
                <a:cs typeface="Times New Roman"/>
              </a:rPr>
              <a:t>of </a:t>
            </a:r>
            <a:r>
              <a:rPr sz="1300" spc="-5" dirty="0">
                <a:latin typeface="Times New Roman"/>
                <a:cs typeface="Times New Roman"/>
              </a:rPr>
              <a:t>the </a:t>
            </a:r>
            <a:r>
              <a:rPr sz="1300" dirty="0">
                <a:latin typeface="Times New Roman"/>
                <a:cs typeface="Times New Roman"/>
              </a:rPr>
              <a:t>Main</a:t>
            </a:r>
            <a:r>
              <a:rPr sz="1300" spc="-1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Card.</a:t>
            </a:r>
            <a:endParaRPr sz="1300" dirty="0">
              <a:latin typeface="Times New Roman"/>
              <a:cs typeface="Times New Roman"/>
            </a:endParaRPr>
          </a:p>
          <a:p>
            <a:pPr marL="12700">
              <a:spcBef>
                <a:spcPts val="700"/>
              </a:spcBef>
            </a:pPr>
            <a:r>
              <a:rPr sz="1300" spc="-5" dirty="0">
                <a:latin typeface="Times New Roman"/>
                <a:cs typeface="Times New Roman"/>
              </a:rPr>
              <a:t>Back Portion of the </a:t>
            </a:r>
            <a:r>
              <a:rPr sz="1300" dirty="0">
                <a:latin typeface="Times New Roman"/>
                <a:cs typeface="Times New Roman"/>
              </a:rPr>
              <a:t>Main Entry </a:t>
            </a:r>
            <a:r>
              <a:rPr sz="1300" spc="-5" dirty="0">
                <a:latin typeface="Times New Roman"/>
                <a:cs typeface="Times New Roman"/>
              </a:rPr>
              <a:t>in Classified</a:t>
            </a:r>
            <a:r>
              <a:rPr sz="1300" spc="40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Catalogue</a:t>
            </a:r>
            <a:endParaRPr sz="1300" dirty="0">
              <a:latin typeface="Times New Roman"/>
              <a:cs typeface="Times New Roman"/>
            </a:endParaRPr>
          </a:p>
          <a:p>
            <a:pPr>
              <a:spcBef>
                <a:spcPts val="20"/>
              </a:spcBef>
            </a:pPr>
            <a:endParaRPr sz="1300" dirty="0">
              <a:latin typeface="Times New Roman"/>
              <a:cs typeface="Times New Roman"/>
            </a:endParaRPr>
          </a:p>
          <a:p>
            <a:pPr marL="12700"/>
            <a:r>
              <a:rPr sz="1300" spc="-5" dirty="0">
                <a:latin typeface="Times New Roman"/>
                <a:cs typeface="Times New Roman"/>
              </a:rPr>
              <a:t>Tracing</a:t>
            </a:r>
            <a:endParaRPr sz="13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04721" y="5731290"/>
            <a:ext cx="1564508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 </a:t>
            </a:r>
            <a:r>
              <a:rPr sz="1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sz="1200"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Entries</a:t>
            </a:r>
            <a:endParaRPr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46004" y="5743364"/>
            <a:ext cx="99758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 </a:t>
            </a:r>
            <a:r>
              <a:rPr sz="1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Index</a:t>
            </a:r>
            <a:r>
              <a:rPr sz="1200" spc="-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Entries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6046004" y="6372053"/>
            <a:ext cx="114033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00"/>
              </a:spcBef>
            </a:pPr>
            <a:r>
              <a:rPr sz="1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Book Index</a:t>
            </a:r>
            <a:r>
              <a:rPr sz="1200" spc="-6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Entries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6025813" y="6930305"/>
            <a:ext cx="1037965" cy="3997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>
              <a:lnSpc>
                <a:spcPct val="105600"/>
              </a:lnSpc>
              <a:spcBef>
                <a:spcPts val="100"/>
              </a:spcBef>
            </a:pPr>
            <a:r>
              <a:rPr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Cross</a:t>
            </a:r>
            <a:r>
              <a:rPr sz="1200" spc="-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  Index</a:t>
            </a:r>
            <a:r>
              <a:rPr sz="1200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Entries</a:t>
            </a:r>
          </a:p>
        </p:txBody>
      </p:sp>
      <p:grpSp>
        <p:nvGrpSpPr>
          <p:cNvPr id="11" name="object 11"/>
          <p:cNvGrpSpPr/>
          <p:nvPr/>
        </p:nvGrpSpPr>
        <p:grpSpPr>
          <a:xfrm>
            <a:off x="7537577" y="932814"/>
            <a:ext cx="6350" cy="38100"/>
            <a:chOff x="5022977" y="932814"/>
            <a:chExt cx="6350" cy="38100"/>
          </a:xfrm>
        </p:grpSpPr>
        <p:sp>
          <p:nvSpPr>
            <p:cNvPr id="12" name="object 12"/>
            <p:cNvSpPr/>
            <p:nvPr/>
          </p:nvSpPr>
          <p:spPr>
            <a:xfrm>
              <a:off x="5027295" y="93281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026025" y="93281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6860540" y="93281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30599" y="5414451"/>
            <a:ext cx="3835400" cy="2127250"/>
          </a:xfrm>
          <a:custGeom>
            <a:avLst/>
            <a:gdLst/>
            <a:ahLst/>
            <a:cxnLst/>
            <a:rect l="l" t="t" r="r" b="b"/>
            <a:pathLst>
              <a:path w="3835400" h="2127250">
                <a:moveTo>
                  <a:pt x="0" y="5714"/>
                </a:moveTo>
                <a:lnTo>
                  <a:pt x="3835400" y="5714"/>
                </a:lnTo>
              </a:path>
              <a:path w="3835400" h="2127250">
                <a:moveTo>
                  <a:pt x="3829050" y="0"/>
                </a:moveTo>
                <a:lnTo>
                  <a:pt x="3829050" y="2127250"/>
                </a:lnTo>
              </a:path>
              <a:path w="3835400" h="2127250">
                <a:moveTo>
                  <a:pt x="5715" y="0"/>
                </a:moveTo>
                <a:lnTo>
                  <a:pt x="5715" y="2127250"/>
                </a:lnTo>
              </a:path>
              <a:path w="3835400" h="2127250">
                <a:moveTo>
                  <a:pt x="0" y="2120900"/>
                </a:moveTo>
                <a:lnTo>
                  <a:pt x="3835400" y="212090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28797" y="661308"/>
            <a:ext cx="4126865" cy="2035493"/>
          </a:xfrm>
          <a:prstGeom prst="rect">
            <a:avLst/>
          </a:prstGeom>
        </p:spPr>
        <p:txBody>
          <a:bodyPr vert="horz" wrap="square" lIns="0" tIns="120014" rIns="0" bIns="0" rtlCol="0">
            <a:spAutoFit/>
          </a:bodyPr>
          <a:lstStyle/>
          <a:p>
            <a:pPr marL="12700">
              <a:spcBef>
                <a:spcPts val="944"/>
              </a:spcBef>
            </a:pPr>
            <a:r>
              <a:rPr sz="1300" b="1" spc="-5" dirty="0">
                <a:latin typeface="Times New Roman"/>
                <a:cs typeface="Times New Roman"/>
              </a:rPr>
              <a:t>EXAMPLE</a:t>
            </a:r>
            <a:endParaRPr sz="1300" b="1" dirty="0">
              <a:latin typeface="Times New Roman"/>
              <a:cs typeface="Times New Roman"/>
            </a:endParaRPr>
          </a:p>
          <a:p>
            <a:pPr marL="12700" algn="just">
              <a:spcBef>
                <a:spcPts val="730"/>
              </a:spcBef>
            </a:pPr>
            <a:r>
              <a:rPr sz="1300" b="1" spc="-5" dirty="0">
                <a:latin typeface="Times New Roman"/>
                <a:cs typeface="Times New Roman"/>
              </a:rPr>
              <a:t>Title </a:t>
            </a:r>
            <a:r>
              <a:rPr sz="1300" b="1" dirty="0">
                <a:latin typeface="Times New Roman"/>
                <a:cs typeface="Times New Roman"/>
              </a:rPr>
              <a:t>Page</a:t>
            </a:r>
            <a:r>
              <a:rPr sz="1300" b="1" spc="-20" dirty="0">
                <a:latin typeface="Times New Roman"/>
                <a:cs typeface="Times New Roman"/>
              </a:rPr>
              <a:t> </a:t>
            </a:r>
            <a:r>
              <a:rPr sz="1300" b="1" dirty="0">
                <a:latin typeface="Times New Roman"/>
                <a:cs typeface="Times New Roman"/>
              </a:rPr>
              <a:t>:-</a:t>
            </a:r>
          </a:p>
          <a:p>
            <a:pPr>
              <a:spcBef>
                <a:spcPts val="5"/>
              </a:spcBef>
            </a:pPr>
            <a:endParaRPr sz="1300" b="1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3600"/>
              </a:lnSpc>
            </a:pPr>
            <a:r>
              <a:rPr sz="1300" b="1" spc="-5" dirty="0">
                <a:latin typeface="Times New Roman"/>
                <a:cs typeface="Times New Roman"/>
              </a:rPr>
              <a:t>Classified Catalogue Code with additional rules </a:t>
            </a:r>
            <a:r>
              <a:rPr sz="1300" b="1" dirty="0">
                <a:latin typeface="Times New Roman"/>
                <a:cs typeface="Times New Roman"/>
              </a:rPr>
              <a:t>for </a:t>
            </a:r>
            <a:r>
              <a:rPr sz="1300" b="1" spc="-5" dirty="0">
                <a:latin typeface="Times New Roman"/>
                <a:cs typeface="Times New Roman"/>
              </a:rPr>
              <a:t>Dictionary  Catalogue </a:t>
            </a:r>
            <a:r>
              <a:rPr sz="1300" b="1" dirty="0">
                <a:latin typeface="Times New Roman"/>
                <a:cs typeface="Times New Roman"/>
              </a:rPr>
              <a:t>Code by S R </a:t>
            </a:r>
            <a:r>
              <a:rPr sz="1300" b="1" spc="-5" dirty="0">
                <a:latin typeface="Times New Roman"/>
                <a:cs typeface="Times New Roman"/>
              </a:rPr>
              <a:t>RANGANATHAN, </a:t>
            </a:r>
            <a:r>
              <a:rPr sz="1300" b="1" dirty="0">
                <a:latin typeface="Times New Roman"/>
                <a:cs typeface="Times New Roman"/>
              </a:rPr>
              <a:t>Madras, Madras </a:t>
            </a:r>
            <a:r>
              <a:rPr sz="1300" b="1" spc="-5" dirty="0">
                <a:latin typeface="Times New Roman"/>
                <a:cs typeface="Times New Roman"/>
              </a:rPr>
              <a:t>Library  Association, 1960.</a:t>
            </a:r>
            <a:endParaRPr sz="1300" b="1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 b="1" dirty="0">
              <a:latin typeface="Times New Roman"/>
              <a:cs typeface="Times New Roman"/>
            </a:endParaRPr>
          </a:p>
          <a:p>
            <a:pPr>
              <a:spcBef>
                <a:spcPts val="15"/>
              </a:spcBef>
            </a:pPr>
            <a:endParaRPr sz="1300" b="1" dirty="0">
              <a:latin typeface="Times New Roman"/>
              <a:cs typeface="Times New Roman"/>
            </a:endParaRPr>
          </a:p>
          <a:p>
            <a:pPr marL="12700" algn="just"/>
            <a:r>
              <a:rPr sz="1300" b="1" dirty="0">
                <a:latin typeface="Times New Roman"/>
                <a:cs typeface="Times New Roman"/>
              </a:rPr>
              <a:t>Back </a:t>
            </a:r>
            <a:r>
              <a:rPr sz="1300" b="1" spc="-10" dirty="0">
                <a:latin typeface="Times New Roman"/>
                <a:cs typeface="Times New Roman"/>
              </a:rPr>
              <a:t>of </a:t>
            </a:r>
            <a:r>
              <a:rPr sz="1300" b="1" dirty="0">
                <a:latin typeface="Times New Roman"/>
                <a:cs typeface="Times New Roman"/>
              </a:rPr>
              <a:t>the </a:t>
            </a:r>
            <a:r>
              <a:rPr sz="1300" b="1" spc="-5" dirty="0">
                <a:latin typeface="Times New Roman"/>
                <a:cs typeface="Times New Roman"/>
              </a:rPr>
              <a:t>Title </a:t>
            </a:r>
            <a:r>
              <a:rPr sz="1300" b="1" dirty="0">
                <a:latin typeface="Times New Roman"/>
                <a:cs typeface="Times New Roman"/>
              </a:rPr>
              <a:t>Page</a:t>
            </a:r>
            <a:r>
              <a:rPr sz="1300" b="1" spc="-25" dirty="0">
                <a:latin typeface="Times New Roman"/>
                <a:cs typeface="Times New Roman"/>
              </a:rPr>
              <a:t> </a:t>
            </a:r>
            <a:r>
              <a:rPr sz="1300" b="1" spc="5" dirty="0">
                <a:latin typeface="Times New Roman"/>
                <a:cs typeface="Times New Roman"/>
              </a:rPr>
              <a:t>:-</a:t>
            </a:r>
            <a:endParaRPr sz="1300" b="1" dirty="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5264643"/>
              </p:ext>
            </p:extLst>
          </p:nvPr>
        </p:nvGraphicFramePr>
        <p:xfrm>
          <a:off x="3314497" y="2748434"/>
          <a:ext cx="2763573" cy="10115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4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8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7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8618">
                <a:tc>
                  <a:txBody>
                    <a:bodyPr/>
                    <a:lstStyle/>
                    <a:p>
                      <a:pPr marL="127000">
                        <a:lnSpc>
                          <a:spcPts val="120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Shiyali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69" algn="ctr">
                        <a:lnSpc>
                          <a:spcPts val="1205"/>
                        </a:lnSpc>
                      </a:pPr>
                      <a:r>
                        <a:rPr sz="1100" spc="-15" dirty="0">
                          <a:latin typeface="Times New Roman"/>
                          <a:cs typeface="Times New Roman"/>
                        </a:rPr>
                        <a:t>Ramamrita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2069" algn="ctr">
                        <a:lnSpc>
                          <a:spcPts val="1205"/>
                        </a:lnSpc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Ranganathan</a:t>
                      </a:r>
                      <a:r>
                        <a:rPr sz="11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100" spc="-5" dirty="0">
                          <a:latin typeface="Times New Roman"/>
                          <a:cs typeface="Times New Roman"/>
                        </a:rPr>
                        <a:t>(1892)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818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Edition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1934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7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Edition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1945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596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Edition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/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ct val="100000"/>
                        </a:lnSpc>
                        <a:spcBef>
                          <a:spcPts val="125"/>
                        </a:spcBef>
                      </a:pP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1951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587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8618">
                <a:tc>
                  <a:txBody>
                    <a:bodyPr/>
                    <a:lstStyle/>
                    <a:p>
                      <a:pPr marL="127000">
                        <a:lnSpc>
                          <a:spcPts val="1240"/>
                        </a:lnSpc>
                        <a:spcBef>
                          <a:spcPts val="114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Edition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ts val="1240"/>
                        </a:lnSpc>
                        <a:spcBef>
                          <a:spcPts val="114"/>
                        </a:spcBef>
                      </a:pPr>
                      <a:r>
                        <a:rPr sz="11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R="45720" algn="ctr">
                        <a:lnSpc>
                          <a:spcPts val="1240"/>
                        </a:lnSpc>
                        <a:spcBef>
                          <a:spcPts val="114"/>
                        </a:spcBef>
                      </a:pPr>
                      <a:r>
                        <a:rPr sz="1100" spc="-30" dirty="0">
                          <a:latin typeface="Times New Roman"/>
                          <a:cs typeface="Times New Roman"/>
                        </a:rPr>
                        <a:t>1958</a:t>
                      </a: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14604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6058280" y="3751555"/>
            <a:ext cx="1134110" cy="45847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>
              <a:spcBef>
                <a:spcPts val="480"/>
              </a:spcBef>
              <a:tabLst>
                <a:tab pos="686435" algn="l"/>
              </a:tabLst>
            </a:pPr>
            <a:r>
              <a:rPr sz="1100" dirty="0">
                <a:latin typeface="Times New Roman"/>
                <a:cs typeface="Times New Roman"/>
              </a:rPr>
              <a:t>Class No.	</a:t>
            </a:r>
            <a:r>
              <a:rPr sz="1050" dirty="0">
                <a:latin typeface="Times New Roman"/>
                <a:cs typeface="Times New Roman"/>
              </a:rPr>
              <a:t>2:55</a:t>
            </a:r>
            <a:r>
              <a:rPr sz="1050" spc="-65" dirty="0">
                <a:latin typeface="Times New Roman"/>
                <a:cs typeface="Times New Roman"/>
              </a:rPr>
              <a:t> </a:t>
            </a:r>
            <a:r>
              <a:rPr sz="1050" spc="-5" dirty="0">
                <a:latin typeface="Times New Roman"/>
                <a:cs typeface="Times New Roman"/>
              </a:rPr>
              <a:t>N3</a:t>
            </a:r>
            <a:endParaRPr sz="1050" dirty="0">
              <a:latin typeface="Times New Roman"/>
              <a:cs typeface="Times New Roman"/>
            </a:endParaRPr>
          </a:p>
          <a:p>
            <a:pPr marL="698500">
              <a:spcBef>
                <a:spcPts val="385"/>
              </a:spcBef>
            </a:pPr>
            <a:r>
              <a:rPr sz="1100" spc="-5" dirty="0">
                <a:latin typeface="Times New Roman"/>
                <a:cs typeface="Times New Roman"/>
              </a:rPr>
              <a:t>9N60</a:t>
            </a:r>
            <a:endParaRPr sz="11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58280" y="4231004"/>
            <a:ext cx="527050" cy="1827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100" spc="-5" dirty="0">
                <a:latin typeface="Times New Roman"/>
                <a:cs typeface="Times New Roman"/>
              </a:rPr>
              <a:t>Acc.</a:t>
            </a:r>
            <a:r>
              <a:rPr sz="1100" spc="-55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No.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732270" y="4244722"/>
            <a:ext cx="342900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00" dirty="0">
                <a:latin typeface="Times New Roman"/>
                <a:cs typeface="Times New Roman"/>
              </a:rPr>
              <a:t>114</a:t>
            </a:r>
            <a:r>
              <a:rPr sz="1000" spc="-15" dirty="0">
                <a:latin typeface="Times New Roman"/>
                <a:cs typeface="Times New Roman"/>
              </a:rPr>
              <a:t>9</a:t>
            </a:r>
            <a:r>
              <a:rPr sz="1000" spc="-5" dirty="0">
                <a:latin typeface="Times New Roman"/>
                <a:cs typeface="Times New Roman"/>
              </a:rPr>
              <a:t>7</a:t>
            </a:r>
            <a:endParaRPr sz="10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428797" y="4623282"/>
            <a:ext cx="4064635" cy="66548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spcBef>
                <a:spcPts val="445"/>
              </a:spcBef>
            </a:pPr>
            <a:r>
              <a:rPr sz="1100" b="1" spc="-5" dirty="0">
                <a:latin typeface="Times New Roman"/>
                <a:cs typeface="Times New Roman"/>
              </a:rPr>
              <a:t>Half Title</a:t>
            </a:r>
            <a:r>
              <a:rPr sz="1100" b="1" spc="-10" dirty="0">
                <a:latin typeface="Times New Roman"/>
                <a:cs typeface="Times New Roman"/>
              </a:rPr>
              <a:t> </a:t>
            </a:r>
            <a:r>
              <a:rPr sz="1100" b="1" dirty="0">
                <a:latin typeface="Times New Roman"/>
                <a:cs typeface="Times New Roman"/>
              </a:rPr>
              <a:t>Page:-</a:t>
            </a:r>
            <a:endParaRPr sz="1100">
              <a:latin typeface="Times New Roman"/>
              <a:cs typeface="Times New Roman"/>
            </a:endParaRPr>
          </a:p>
          <a:p>
            <a:pPr marL="1155700" marR="5080">
              <a:lnSpc>
                <a:spcPts val="1700"/>
              </a:lnSpc>
              <a:spcBef>
                <a:spcPts val="90"/>
              </a:spcBef>
            </a:pPr>
            <a:r>
              <a:rPr sz="1100" dirty="0">
                <a:latin typeface="Times New Roman"/>
                <a:cs typeface="Times New Roman"/>
              </a:rPr>
              <a:t>Madras </a:t>
            </a:r>
            <a:r>
              <a:rPr sz="1100" spc="-5" dirty="0">
                <a:latin typeface="Times New Roman"/>
                <a:cs typeface="Times New Roman"/>
              </a:rPr>
              <a:t>Library Association, Publication Series, </a:t>
            </a:r>
            <a:r>
              <a:rPr sz="1100" dirty="0">
                <a:latin typeface="Times New Roman"/>
                <a:cs typeface="Times New Roman"/>
              </a:rPr>
              <a:t>24.  </a:t>
            </a:r>
            <a:r>
              <a:rPr sz="1100" spc="-5" dirty="0">
                <a:latin typeface="Times New Roman"/>
                <a:cs typeface="Times New Roman"/>
              </a:rPr>
              <a:t>Note </a:t>
            </a:r>
            <a:r>
              <a:rPr sz="1100" dirty="0">
                <a:latin typeface="Times New Roman"/>
                <a:cs typeface="Times New Roman"/>
              </a:rPr>
              <a:t>:- </a:t>
            </a:r>
            <a:r>
              <a:rPr sz="1100" spc="-5" dirty="0">
                <a:latin typeface="Times New Roman"/>
                <a:cs typeface="Times New Roman"/>
              </a:rPr>
              <a:t>No. </a:t>
            </a:r>
            <a:r>
              <a:rPr sz="1100" dirty="0">
                <a:latin typeface="Times New Roman"/>
                <a:cs typeface="Times New Roman"/>
              </a:rPr>
              <a:t>of </a:t>
            </a:r>
            <a:r>
              <a:rPr sz="1100" spc="-5" dirty="0">
                <a:latin typeface="Times New Roman"/>
                <a:cs typeface="Times New Roman"/>
              </a:rPr>
              <a:t>Pages </a:t>
            </a:r>
            <a:r>
              <a:rPr sz="1100" dirty="0">
                <a:latin typeface="Times New Roman"/>
                <a:cs typeface="Times New Roman"/>
              </a:rPr>
              <a:t>– </a:t>
            </a:r>
            <a:r>
              <a:rPr sz="1100" spc="-5" dirty="0">
                <a:latin typeface="Times New Roman"/>
                <a:cs typeface="Times New Roman"/>
              </a:rPr>
              <a:t>605, No</a:t>
            </a:r>
            <a:r>
              <a:rPr sz="1100" spc="-10" dirty="0">
                <a:latin typeface="Times New Roman"/>
                <a:cs typeface="Times New Roman"/>
              </a:rPr>
              <a:t> </a:t>
            </a:r>
            <a:r>
              <a:rPr sz="1100" spc="-5" dirty="0">
                <a:latin typeface="Times New Roman"/>
                <a:cs typeface="Times New Roman"/>
              </a:rPr>
              <a:t>illustration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111625" y="812800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3428491" y="812800"/>
            <a:ext cx="6350" cy="38100"/>
            <a:chOff x="913891" y="812800"/>
            <a:chExt cx="6350" cy="38100"/>
          </a:xfrm>
        </p:grpSpPr>
        <p:sp>
          <p:nvSpPr>
            <p:cNvPr id="10" name="object 10"/>
            <p:cNvSpPr/>
            <p:nvPr/>
          </p:nvSpPr>
          <p:spPr>
            <a:xfrm>
              <a:off x="915669" y="812800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16939" y="812800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34764" y="1231900"/>
            <a:ext cx="3709670" cy="27965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548629" y="6548119"/>
            <a:ext cx="158750" cy="1587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04413" y="1110741"/>
            <a:ext cx="782955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300" spc="-10" dirty="0">
                <a:latin typeface="Times New Roman"/>
                <a:cs typeface="Times New Roman"/>
              </a:rPr>
              <a:t>Main</a:t>
            </a:r>
            <a:r>
              <a:rPr sz="1300" spc="-60" dirty="0">
                <a:latin typeface="Times New Roman"/>
                <a:cs typeface="Times New Roman"/>
              </a:rPr>
              <a:t> </a:t>
            </a:r>
            <a:r>
              <a:rPr sz="1300" dirty="0">
                <a:latin typeface="Times New Roman"/>
                <a:cs typeface="Times New Roman"/>
              </a:rPr>
              <a:t>Entry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3416604" y="2200784"/>
            <a:ext cx="407670" cy="286385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12700" marR="5080">
              <a:lnSpc>
                <a:spcPts val="969"/>
              </a:lnSpc>
              <a:spcBef>
                <a:spcPts val="225"/>
              </a:spcBef>
            </a:pPr>
            <a:r>
              <a:rPr sz="900" spc="-5" dirty="0">
                <a:latin typeface="Arial"/>
                <a:cs typeface="Arial"/>
              </a:rPr>
              <a:t>Title  Se</a:t>
            </a:r>
            <a:r>
              <a:rPr sz="900" spc="5" dirty="0">
                <a:latin typeface="Arial"/>
                <a:cs typeface="Arial"/>
              </a:rPr>
              <a:t>c</a:t>
            </a:r>
            <a:r>
              <a:rPr sz="900" dirty="0">
                <a:latin typeface="Arial"/>
                <a:cs typeface="Arial"/>
              </a:rPr>
              <a:t>t</a:t>
            </a:r>
            <a:r>
              <a:rPr sz="900" spc="-10" dirty="0">
                <a:latin typeface="Arial"/>
                <a:cs typeface="Arial"/>
              </a:rPr>
              <a:t>i</a:t>
            </a:r>
            <a:r>
              <a:rPr sz="900" spc="-5" dirty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430321" y="2738755"/>
            <a:ext cx="26733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Not</a:t>
            </a:r>
            <a:r>
              <a:rPr sz="900" spc="-5" dirty="0">
                <a:latin typeface="Arial"/>
                <a:cs typeface="Arial"/>
              </a:rPr>
              <a:t>e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826635" y="1120553"/>
          <a:ext cx="2546985" cy="3410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4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2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0527">
                <a:tc>
                  <a:txBody>
                    <a:bodyPr/>
                    <a:lstStyle/>
                    <a:p>
                      <a:pPr marL="127000">
                        <a:lnSpc>
                          <a:spcPts val="994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Leading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9380" algn="r">
                        <a:lnSpc>
                          <a:spcPts val="1030"/>
                        </a:lnSpc>
                        <a:spcBef>
                          <a:spcPts val="215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Headi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730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527">
                <a:tc>
                  <a:txBody>
                    <a:bodyPr/>
                    <a:lstStyle/>
                    <a:p>
                      <a:pPr marL="12700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Section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63195" algn="r">
                        <a:lnSpc>
                          <a:spcPts val="990"/>
                        </a:lnSpc>
                        <a:spcBef>
                          <a:spcPts val="250"/>
                        </a:spcBef>
                      </a:pPr>
                      <a:r>
                        <a:rPr sz="900" dirty="0">
                          <a:latin typeface="Arial"/>
                          <a:cs typeface="Arial"/>
                        </a:rPr>
                        <a:t>Se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175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4852542" y="1564894"/>
            <a:ext cx="1987550" cy="449580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>
              <a:spcBef>
                <a:spcPts val="685"/>
              </a:spcBef>
            </a:pPr>
            <a:r>
              <a:rPr sz="900" spc="-5" dirty="0">
                <a:latin typeface="Arial"/>
                <a:cs typeface="Arial"/>
              </a:rPr>
              <a:t>2:55 N3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9N60</a:t>
            </a:r>
            <a:endParaRPr sz="900" dirty="0">
              <a:latin typeface="Arial"/>
              <a:cs typeface="Arial"/>
            </a:endParaRPr>
          </a:p>
          <a:p>
            <a:pPr marL="335280">
              <a:spcBef>
                <a:spcPts val="590"/>
              </a:spcBef>
            </a:pPr>
            <a:r>
              <a:rPr sz="900" spc="-5" dirty="0">
                <a:latin typeface="Arial"/>
                <a:cs typeface="Arial"/>
              </a:rPr>
              <a:t>RANGANATHAN </a:t>
            </a:r>
            <a:r>
              <a:rPr sz="900" dirty="0">
                <a:latin typeface="Arial"/>
                <a:cs typeface="Arial"/>
              </a:rPr>
              <a:t>(S R).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(1892.-)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852543" y="2263267"/>
            <a:ext cx="2393315" cy="28424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 indent="257175">
              <a:lnSpc>
                <a:spcPct val="103299"/>
              </a:lnSpc>
              <a:spcBef>
                <a:spcPts val="65"/>
              </a:spcBef>
            </a:pPr>
            <a:r>
              <a:rPr sz="900" spc="-5" dirty="0">
                <a:latin typeface="Arial"/>
                <a:cs typeface="Arial"/>
              </a:rPr>
              <a:t>Classified Catalogue Code with additional  rules </a:t>
            </a:r>
            <a:r>
              <a:rPr sz="900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Dictionary Catalogue Code. Ed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4.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105526" y="2749422"/>
            <a:ext cx="20637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900" spc="-5" dirty="0">
                <a:latin typeface="Arial"/>
                <a:cs typeface="Arial"/>
              </a:rPr>
              <a:t>(Madras Library Association, Publication  Series. 24)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826635" y="3430652"/>
            <a:ext cx="34544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900" spc="-5" dirty="0">
                <a:latin typeface="Arial"/>
                <a:cs typeface="Arial"/>
              </a:rPr>
              <a:t>11497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16605" y="3940767"/>
            <a:ext cx="1945639" cy="734817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R="56515" algn="r">
              <a:spcBef>
                <a:spcPts val="630"/>
              </a:spcBef>
            </a:pPr>
            <a:r>
              <a:rPr sz="900" dirty="0">
                <a:latin typeface="Arial"/>
                <a:cs typeface="Arial"/>
              </a:rPr>
              <a:t>Acc.</a:t>
            </a:r>
            <a:r>
              <a:rPr sz="900" spc="-9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No.</a:t>
            </a:r>
            <a:endParaRPr sz="900" dirty="0">
              <a:latin typeface="Arial"/>
              <a:cs typeface="Arial"/>
            </a:endParaRPr>
          </a:p>
          <a:p>
            <a:pPr marL="12700">
              <a:spcBef>
                <a:spcPts val="765"/>
              </a:spcBef>
            </a:pPr>
            <a:r>
              <a:rPr sz="1300" spc="-5" dirty="0">
                <a:latin typeface="Times New Roman"/>
                <a:cs typeface="Times New Roman"/>
              </a:rPr>
              <a:t>Tracing</a:t>
            </a:r>
            <a:r>
              <a:rPr sz="1300" spc="-10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Section</a:t>
            </a:r>
            <a:endParaRPr sz="1300" dirty="0">
              <a:latin typeface="Times New Roman"/>
              <a:cs typeface="Times New Roman"/>
            </a:endParaRPr>
          </a:p>
          <a:p>
            <a:pPr marL="12700">
              <a:spcBef>
                <a:spcPts val="60"/>
              </a:spcBef>
            </a:pPr>
            <a:r>
              <a:rPr sz="1300" spc="-5" dirty="0">
                <a:latin typeface="Times New Roman"/>
                <a:cs typeface="Times New Roman"/>
              </a:rPr>
              <a:t>Back of the Main </a:t>
            </a:r>
            <a:r>
              <a:rPr sz="1300" dirty="0">
                <a:latin typeface="Times New Roman"/>
                <a:cs typeface="Times New Roman"/>
              </a:rPr>
              <a:t>Entry</a:t>
            </a:r>
            <a:r>
              <a:rPr sz="1300" spc="-25" dirty="0">
                <a:latin typeface="Times New Roman"/>
                <a:cs typeface="Times New Roman"/>
              </a:rPr>
              <a:t> </a:t>
            </a:r>
            <a:r>
              <a:rPr sz="1300" spc="-5" dirty="0">
                <a:latin typeface="Times New Roman"/>
                <a:cs typeface="Times New Roman"/>
              </a:rPr>
              <a:t>Card</a:t>
            </a:r>
            <a:endParaRPr sz="1300" dirty="0">
              <a:latin typeface="Times New Roman"/>
              <a:cs typeface="Times New Roman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594004"/>
              </p:ext>
            </p:extLst>
          </p:nvPr>
        </p:nvGraphicFramePr>
        <p:xfrm>
          <a:off x="3708019" y="4795774"/>
          <a:ext cx="4369173" cy="299923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674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9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2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9337">
                <a:tc>
                  <a:txBody>
                    <a:bodyPr/>
                    <a:lstStyle/>
                    <a:p>
                      <a:pPr marL="57785">
                        <a:lnSpc>
                          <a:spcPts val="905"/>
                        </a:lnSpc>
                        <a:spcBef>
                          <a:spcPts val="715"/>
                        </a:spcBef>
                      </a:pP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Cross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Reference Entry</a:t>
                      </a: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ts val="905"/>
                        </a:lnSpc>
                        <a:spcBef>
                          <a:spcPts val="715"/>
                        </a:spcBef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Classified Catalogue</a:t>
                      </a:r>
                      <a:r>
                        <a:rPr sz="13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Code.</a:t>
                      </a: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90805" marB="0"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155"/>
                        </a:lnSpc>
                        <a:spcBef>
                          <a:spcPts val="465"/>
                        </a:spcBef>
                      </a:pPr>
                      <a:r>
                        <a:rPr sz="1100" dirty="0">
                          <a:latin typeface="Symbol"/>
                          <a:cs typeface="Symbol"/>
                        </a:rPr>
                        <a:t></a:t>
                      </a:r>
                      <a:endParaRPr sz="1100">
                        <a:latin typeface="Symbol"/>
                        <a:cs typeface="Symbol"/>
                      </a:endParaRPr>
                    </a:p>
                  </a:txBody>
                  <a:tcPr marL="0" marR="0" marT="5905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1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710"/>
                        </a:lnSpc>
                      </a:pPr>
                      <a:r>
                        <a:rPr sz="800" dirty="0">
                          <a:latin typeface="Symbol"/>
                          <a:cs typeface="Symbol"/>
                        </a:rPr>
                        <a:t></a:t>
                      </a:r>
                      <a:endParaRPr sz="800">
                        <a:latin typeface="Symbol"/>
                        <a:cs typeface="Symbo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4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ts val="905"/>
                        </a:lnSpc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Cataloguing Practice.</a:t>
                      </a: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940"/>
                        </a:lnSpc>
                      </a:pPr>
                      <a:r>
                        <a:rPr sz="1100" spc="-5" dirty="0">
                          <a:latin typeface="Symbol"/>
                          <a:cs typeface="Symbol"/>
                        </a:rPr>
                        <a:t>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CIE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8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ts val="1045"/>
                        </a:lnSpc>
                        <a:spcBef>
                          <a:spcPts val="110"/>
                        </a:spcBef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Library</a:t>
                      </a:r>
                      <a:r>
                        <a:rPr sz="13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Science.</a:t>
                      </a: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3970" marB="0"/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1155"/>
                        </a:lnSpc>
                      </a:pPr>
                      <a:r>
                        <a:rPr sz="1100" dirty="0">
                          <a:latin typeface="Symbol"/>
                          <a:cs typeface="Symbol"/>
                        </a:rPr>
                        <a:t></a:t>
                      </a:r>
                      <a:endParaRPr sz="1100">
                        <a:latin typeface="Symbol"/>
                        <a:cs typeface="Symbo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9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100" dirty="0">
                          <a:latin typeface="Symbol"/>
                          <a:cs typeface="Symbol"/>
                        </a:rPr>
                        <a:t></a:t>
                      </a:r>
                      <a:endParaRPr sz="1100">
                        <a:latin typeface="Symbol"/>
                        <a:cs typeface="Symbol"/>
                      </a:endParaRPr>
                    </a:p>
                  </a:txBody>
                  <a:tcPr marL="0" marR="0" marT="444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3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ts val="910"/>
                        </a:lnSpc>
                        <a:spcBef>
                          <a:spcPts val="445"/>
                        </a:spcBef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Ranganthan (Shiyali</a:t>
                      </a: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651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55"/>
                        </a:lnSpc>
                        <a:spcBef>
                          <a:spcPts val="195"/>
                        </a:spcBef>
                      </a:pPr>
                      <a:r>
                        <a:rPr sz="1100" dirty="0">
                          <a:latin typeface="Symbol"/>
                          <a:cs typeface="Symbol"/>
                        </a:rPr>
                        <a:t></a:t>
                      </a:r>
                      <a:endParaRPr sz="1100">
                        <a:latin typeface="Symbol"/>
                        <a:cs typeface="Symbol"/>
                      </a:endParaRPr>
                    </a:p>
                  </a:txBody>
                  <a:tcPr marL="0" marR="0" marT="24765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68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33400">
                        <a:lnSpc>
                          <a:spcPts val="919"/>
                        </a:lnSpc>
                        <a:spcBef>
                          <a:spcPts val="95"/>
                        </a:spcBef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Ramamrita) (1892).</a:t>
                      </a: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206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015"/>
                        </a:lnSpc>
                      </a:pPr>
                      <a:r>
                        <a:rPr sz="1100" dirty="0">
                          <a:latin typeface="Symbol"/>
                          <a:cs typeface="Symbol"/>
                        </a:rPr>
                        <a:t></a:t>
                      </a:r>
                      <a:endParaRPr sz="1100">
                        <a:latin typeface="Symbol"/>
                        <a:cs typeface="Symbo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38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ts val="910"/>
                        </a:lnSpc>
                        <a:spcBef>
                          <a:spcPts val="85"/>
                        </a:spcBef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Classified Catalogue</a:t>
                      </a:r>
                      <a:r>
                        <a:rPr sz="1300" spc="-1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Code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795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994"/>
                        </a:lnSpc>
                      </a:pPr>
                      <a:r>
                        <a:rPr sz="1100" spc="-30" dirty="0">
                          <a:latin typeface="Symbol"/>
                          <a:cs typeface="Symbol"/>
                        </a:rPr>
                        <a:t></a:t>
                      </a:r>
                      <a:r>
                        <a:rPr sz="900" spc="-30" dirty="0">
                          <a:latin typeface="Arial"/>
                          <a:cs typeface="Arial"/>
                        </a:rPr>
                        <a:t>BIE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00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533400">
                        <a:lnSpc>
                          <a:spcPts val="1040"/>
                        </a:lnSpc>
                        <a:spcBef>
                          <a:spcPts val="80"/>
                        </a:spcBef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with additional rules</a:t>
                      </a:r>
                      <a:r>
                        <a:rPr sz="13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for</a:t>
                      </a: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20"/>
                        </a:lnSpc>
                      </a:pPr>
                      <a:r>
                        <a:rPr sz="1100" dirty="0">
                          <a:latin typeface="Symbol"/>
                          <a:cs typeface="Symbol"/>
                        </a:rPr>
                        <a:t></a:t>
                      </a:r>
                      <a:endParaRPr sz="1100">
                        <a:latin typeface="Symbol"/>
                        <a:cs typeface="Symbo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027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533400">
                        <a:lnSpc>
                          <a:spcPts val="1210"/>
                        </a:lnSpc>
                        <a:spcBef>
                          <a:spcPts val="40"/>
                        </a:spcBef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dictionary Catalogue</a:t>
                      </a:r>
                      <a:r>
                        <a:rPr sz="1300" spc="-1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Code.</a:t>
                      </a:r>
                    </a:p>
                    <a:p>
                      <a:pPr marR="282575" algn="r">
                        <a:lnSpc>
                          <a:spcPts val="1210"/>
                        </a:lnSpc>
                      </a:pP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</a:t>
                      </a:r>
                    </a:p>
                    <a:p>
                      <a:pPr marL="367665">
                        <a:lnSpc>
                          <a:spcPts val="905"/>
                        </a:lnSpc>
                        <a:spcBef>
                          <a:spcPts val="110"/>
                        </a:spcBef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Madras </a:t>
                      </a:r>
                      <a:r>
                        <a:rPr sz="13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Library</a:t>
                      </a: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Association,</a:t>
                      </a:r>
                      <a:r>
                        <a:rPr sz="1300" spc="-7" baseline="-10416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</a:t>
                      </a:r>
                      <a:r>
                        <a:rPr sz="1300" spc="-7" baseline="-11904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CRIE</a:t>
                      </a:r>
                      <a:endParaRPr sz="1300" baseline="-11904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69265">
                        <a:lnSpc>
                          <a:spcPts val="1025"/>
                        </a:lnSpc>
                      </a:pPr>
                      <a:r>
                        <a:rPr sz="1300" spc="-5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Publication Series.</a:t>
                      </a: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5080" marB="0"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14" name="object 14"/>
          <p:cNvGrpSpPr/>
          <p:nvPr/>
        </p:nvGrpSpPr>
        <p:grpSpPr>
          <a:xfrm>
            <a:off x="7537577" y="932814"/>
            <a:ext cx="6350" cy="38100"/>
            <a:chOff x="5022977" y="932814"/>
            <a:chExt cx="6350" cy="38100"/>
          </a:xfrm>
        </p:grpSpPr>
        <p:sp>
          <p:nvSpPr>
            <p:cNvPr id="15" name="object 15"/>
            <p:cNvSpPr/>
            <p:nvPr/>
          </p:nvSpPr>
          <p:spPr>
            <a:xfrm>
              <a:off x="5027295" y="93281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26025" y="93281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6860540" y="93281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404412" y="795685"/>
            <a:ext cx="4154804" cy="7217169"/>
          </a:xfrm>
          <a:prstGeom prst="rect">
            <a:avLst/>
          </a:prstGeom>
        </p:spPr>
        <p:txBody>
          <a:bodyPr vert="horz" wrap="square" lIns="0" tIns="118110" rIns="0" bIns="0" rtlCol="0">
            <a:spAutoFit/>
          </a:bodyPr>
          <a:lstStyle/>
          <a:p>
            <a:pPr marL="12700" algn="just">
              <a:spcBef>
                <a:spcPts val="930"/>
              </a:spcBef>
            </a:pPr>
            <a:r>
              <a:rPr sz="1200" spc="-5" dirty="0">
                <a:latin typeface="Times New Roman"/>
                <a:cs typeface="Times New Roman"/>
              </a:rPr>
              <a:t>A catalogue card has 6</a:t>
            </a:r>
            <a:r>
              <a:rPr sz="1200" spc="3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sections:</a:t>
            </a:r>
            <a:endParaRPr sz="1200" dirty="0">
              <a:latin typeface="Times New Roman"/>
              <a:cs typeface="Times New Roman"/>
            </a:endParaRPr>
          </a:p>
          <a:p>
            <a:pPr marL="241300" marR="6985" indent="-228600" algn="just">
              <a:lnSpc>
                <a:spcPct val="105000"/>
              </a:lnSpc>
              <a:spcBef>
                <a:spcPts val="650"/>
              </a:spcBef>
              <a:buAutoNum type="arabicParenR"/>
              <a:tabLst>
                <a:tab pos="2413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Call Number: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Leading section(call Number)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Classified  Catalogue </a:t>
            </a:r>
            <a:r>
              <a:rPr sz="1200" dirty="0">
                <a:latin typeface="Times New Roman"/>
                <a:cs typeface="Times New Roman"/>
              </a:rPr>
              <a:t>Code </a:t>
            </a:r>
            <a:r>
              <a:rPr sz="1200" spc="-5" dirty="0">
                <a:latin typeface="Times New Roman"/>
                <a:cs typeface="Times New Roman"/>
              </a:rPr>
              <a:t>commenced from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first indention </a:t>
            </a:r>
            <a:r>
              <a:rPr sz="1200" dirty="0">
                <a:latin typeface="Times New Roman"/>
                <a:cs typeface="Times New Roman"/>
              </a:rPr>
              <a:t>on the </a:t>
            </a:r>
            <a:r>
              <a:rPr sz="1200" spc="-5" dirty="0">
                <a:latin typeface="Times New Roman"/>
                <a:cs typeface="Times New Roman"/>
              </a:rPr>
              <a:t>leading  line with call </a:t>
            </a:r>
            <a:r>
              <a:rPr sz="1200" dirty="0">
                <a:latin typeface="Times New Roman"/>
                <a:cs typeface="Times New Roman"/>
              </a:rPr>
              <a:t>no.</a:t>
            </a:r>
          </a:p>
          <a:p>
            <a:pPr marL="241300" marR="5080" indent="-228600" algn="just">
              <a:lnSpc>
                <a:spcPct val="104900"/>
              </a:lnSpc>
              <a:spcBef>
                <a:spcPts val="345"/>
              </a:spcBef>
              <a:buAutoNum type="arabicParenR"/>
              <a:tabLst>
                <a:tab pos="2413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Heading Section: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Commenced from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second indention </a:t>
            </a:r>
            <a:r>
              <a:rPr sz="1200" dirty="0">
                <a:latin typeface="Times New Roman"/>
                <a:cs typeface="Times New Roman"/>
              </a:rPr>
              <a:t>on the  </a:t>
            </a:r>
            <a:r>
              <a:rPr sz="1200" spc="-5" dirty="0">
                <a:latin typeface="Times New Roman"/>
                <a:cs typeface="Times New Roman"/>
              </a:rPr>
              <a:t>line below the leading </a:t>
            </a:r>
            <a:r>
              <a:rPr sz="1200" dirty="0">
                <a:latin typeface="Times New Roman"/>
                <a:cs typeface="Times New Roman"/>
              </a:rPr>
              <a:t>section.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contains </a:t>
            </a:r>
            <a:r>
              <a:rPr sz="1200" spc="-5" dirty="0">
                <a:latin typeface="Times New Roman"/>
                <a:cs typeface="Times New Roman"/>
              </a:rPr>
              <a:t>the creator </a:t>
            </a:r>
            <a:r>
              <a:rPr sz="1200" spc="-10" dirty="0">
                <a:latin typeface="Times New Roman"/>
                <a:cs typeface="Times New Roman"/>
              </a:rPr>
              <a:t>of  </a:t>
            </a:r>
            <a:r>
              <a:rPr sz="1200" spc="-5" dirty="0">
                <a:latin typeface="Times New Roman"/>
                <a:cs typeface="Times New Roman"/>
              </a:rPr>
              <a:t>document(author) and the continuation line start </a:t>
            </a:r>
            <a:r>
              <a:rPr sz="1200" dirty="0">
                <a:latin typeface="Times New Roman"/>
                <a:cs typeface="Times New Roman"/>
              </a:rPr>
              <a:t>from second  </a:t>
            </a:r>
            <a:r>
              <a:rPr sz="1200" spc="-5" dirty="0">
                <a:latin typeface="Times New Roman"/>
                <a:cs typeface="Times New Roman"/>
              </a:rPr>
              <a:t>indention.</a:t>
            </a:r>
            <a:endParaRPr sz="1200" dirty="0">
              <a:latin typeface="Times New Roman"/>
              <a:cs typeface="Times New Roman"/>
            </a:endParaRPr>
          </a:p>
          <a:p>
            <a:pPr marL="241300" marR="5080" indent="-228600" algn="just">
              <a:lnSpc>
                <a:spcPct val="105500"/>
              </a:lnSpc>
              <a:spcBef>
                <a:spcPts val="335"/>
              </a:spcBef>
              <a:buAutoNum type="arabicParenR"/>
              <a:tabLst>
                <a:tab pos="2413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Title section: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starts from </a:t>
            </a:r>
            <a:r>
              <a:rPr sz="1200" dirty="0">
                <a:latin typeface="Times New Roman"/>
                <a:cs typeface="Times New Roman"/>
              </a:rPr>
              <a:t>the second </a:t>
            </a:r>
            <a:r>
              <a:rPr sz="1200" spc="-5" dirty="0">
                <a:latin typeface="Times New Roman"/>
                <a:cs typeface="Times New Roman"/>
              </a:rPr>
              <a:t>indention </a:t>
            </a:r>
            <a:r>
              <a:rPr sz="1200" spc="-10" dirty="0">
                <a:latin typeface="Times New Roman"/>
                <a:cs typeface="Times New Roman"/>
              </a:rPr>
              <a:t>on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below </a:t>
            </a:r>
            <a:r>
              <a:rPr sz="1200" spc="-10" dirty="0">
                <a:latin typeface="Times New Roman"/>
                <a:cs typeface="Times New Roman"/>
              </a:rPr>
              <a:t>of  </a:t>
            </a:r>
            <a:r>
              <a:rPr sz="1200" dirty="0">
                <a:latin typeface="Times New Roman"/>
                <a:cs typeface="Times New Roman"/>
              </a:rPr>
              <a:t>heading section.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spc="-5" dirty="0">
                <a:latin typeface="Times New Roman"/>
                <a:cs typeface="Times New Roman"/>
              </a:rPr>
              <a:t>contains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title </a:t>
            </a:r>
            <a:r>
              <a:rPr sz="1200" dirty="0">
                <a:latin typeface="Times New Roman"/>
                <a:cs typeface="Times New Roman"/>
              </a:rPr>
              <a:t>of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document.</a:t>
            </a:r>
          </a:p>
          <a:p>
            <a:pPr marL="241300" marR="5080" indent="-228600" algn="just">
              <a:lnSpc>
                <a:spcPct val="105900"/>
              </a:lnSpc>
              <a:spcBef>
                <a:spcPts val="320"/>
              </a:spcBef>
              <a:buAutoNum type="arabicParenR"/>
              <a:tabLst>
                <a:tab pos="241300" algn="l"/>
              </a:tabLst>
            </a:pPr>
            <a:r>
              <a:rPr sz="1200" b="1" spc="-5" dirty="0">
                <a:latin typeface="Times New Roman"/>
                <a:cs typeface="Times New Roman"/>
              </a:rPr>
              <a:t>Note Section: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Note </a:t>
            </a:r>
            <a:r>
              <a:rPr sz="1200" dirty="0">
                <a:latin typeface="Times New Roman"/>
                <a:cs typeface="Times New Roman"/>
              </a:rPr>
              <a:t>section </a:t>
            </a:r>
            <a:r>
              <a:rPr sz="1200" spc="-5" dirty="0">
                <a:latin typeface="Times New Roman"/>
                <a:cs typeface="Times New Roman"/>
              </a:rPr>
              <a:t>than also starts </a:t>
            </a:r>
            <a:r>
              <a:rPr sz="1200" dirty="0">
                <a:latin typeface="Times New Roman"/>
                <a:cs typeface="Times New Roman"/>
              </a:rPr>
              <a:t>from second  </a:t>
            </a:r>
            <a:r>
              <a:rPr sz="1200" spc="-5" dirty="0">
                <a:latin typeface="Times New Roman"/>
                <a:cs typeface="Times New Roman"/>
              </a:rPr>
              <a:t>indention. </a:t>
            </a:r>
            <a:r>
              <a:rPr sz="1200" spc="-10" dirty="0">
                <a:latin typeface="Times New Roman"/>
                <a:cs typeface="Times New Roman"/>
              </a:rPr>
              <a:t>If </a:t>
            </a:r>
            <a:r>
              <a:rPr sz="1200" dirty="0">
                <a:latin typeface="Times New Roman"/>
                <a:cs typeface="Times New Roman"/>
              </a:rPr>
              <a:t>any </a:t>
            </a:r>
            <a:r>
              <a:rPr sz="1200" spc="-5" dirty="0">
                <a:latin typeface="Times New Roman"/>
                <a:cs typeface="Times New Roman"/>
              </a:rPr>
              <a:t>document has more than </a:t>
            </a:r>
            <a:r>
              <a:rPr sz="1200" dirty="0">
                <a:latin typeface="Times New Roman"/>
                <a:cs typeface="Times New Roman"/>
              </a:rPr>
              <a:t>one </a:t>
            </a:r>
            <a:r>
              <a:rPr sz="1200" spc="-5" dirty="0">
                <a:latin typeface="Times New Roman"/>
                <a:cs typeface="Times New Roman"/>
              </a:rPr>
              <a:t>note than </a:t>
            </a:r>
            <a:r>
              <a:rPr sz="1200" dirty="0">
                <a:latin typeface="Times New Roman"/>
                <a:cs typeface="Times New Roman"/>
              </a:rPr>
              <a:t>each </a:t>
            </a:r>
            <a:r>
              <a:rPr sz="1200" spc="-5" dirty="0">
                <a:latin typeface="Times New Roman"/>
                <a:cs typeface="Times New Roman"/>
              </a:rPr>
              <a:t>note  </a:t>
            </a:r>
            <a:r>
              <a:rPr sz="1200" dirty="0">
                <a:latin typeface="Times New Roman"/>
                <a:cs typeface="Times New Roman"/>
              </a:rPr>
              <a:t>has </a:t>
            </a:r>
            <a:r>
              <a:rPr sz="1200" spc="-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be </a:t>
            </a:r>
            <a:r>
              <a:rPr sz="1200" spc="-5" dirty="0">
                <a:latin typeface="Times New Roman"/>
                <a:cs typeface="Times New Roman"/>
              </a:rPr>
              <a:t>given separately </a:t>
            </a:r>
            <a:r>
              <a:rPr sz="1200" dirty="0">
                <a:latin typeface="Times New Roman"/>
                <a:cs typeface="Times New Roman"/>
              </a:rPr>
              <a:t>ain </a:t>
            </a:r>
            <a:r>
              <a:rPr sz="1200" spc="-5" dirty="0">
                <a:latin typeface="Times New Roman"/>
                <a:cs typeface="Times New Roman"/>
              </a:rPr>
              <a:t>fresh line starts from </a:t>
            </a:r>
            <a:r>
              <a:rPr sz="1200" dirty="0">
                <a:latin typeface="Times New Roman"/>
                <a:cs typeface="Times New Roman"/>
              </a:rPr>
              <a:t>second</a:t>
            </a:r>
            <a:r>
              <a:rPr sz="1200" spc="6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indention.</a:t>
            </a:r>
            <a:endParaRPr sz="1200" dirty="0">
              <a:latin typeface="Times New Roman"/>
              <a:cs typeface="Times New Roman"/>
            </a:endParaRPr>
          </a:p>
          <a:p>
            <a:pPr marL="241300" marR="6350" indent="-228600" algn="just">
              <a:lnSpc>
                <a:spcPct val="115399"/>
              </a:lnSpc>
              <a:spcBef>
                <a:spcPts val="190"/>
              </a:spcBef>
              <a:buAutoNum type="arabicParenR"/>
              <a:tabLst>
                <a:tab pos="241300" algn="l"/>
              </a:tabLst>
            </a:pPr>
            <a:r>
              <a:rPr sz="1200" b="1" dirty="0">
                <a:latin typeface="Times New Roman"/>
                <a:cs typeface="Times New Roman"/>
              </a:rPr>
              <a:t>Accession Number </a:t>
            </a:r>
            <a:r>
              <a:rPr sz="1200" b="1" spc="-5" dirty="0">
                <a:latin typeface="Times New Roman"/>
                <a:cs typeface="Times New Roman"/>
              </a:rPr>
              <a:t>Section: </a:t>
            </a:r>
            <a:r>
              <a:rPr sz="1200" dirty="0">
                <a:latin typeface="Times New Roman"/>
                <a:cs typeface="Times New Roman"/>
              </a:rPr>
              <a:t>To be </a:t>
            </a:r>
            <a:r>
              <a:rPr sz="1200" spc="-5" dirty="0">
                <a:latin typeface="Times New Roman"/>
                <a:cs typeface="Times New Roman"/>
              </a:rPr>
              <a:t>given </a:t>
            </a:r>
            <a:r>
              <a:rPr sz="1200" dirty="0">
                <a:latin typeface="Times New Roman"/>
                <a:cs typeface="Times New Roman"/>
              </a:rPr>
              <a:t>on </a:t>
            </a:r>
            <a:r>
              <a:rPr sz="1200" spc="-5" dirty="0">
                <a:latin typeface="Times New Roman"/>
                <a:cs typeface="Times New Roman"/>
              </a:rPr>
              <a:t>the bottom –most line and  </a:t>
            </a:r>
            <a:r>
              <a:rPr sz="1200" spc="-10" dirty="0">
                <a:latin typeface="Times New Roman"/>
                <a:cs typeface="Times New Roman"/>
              </a:rPr>
              <a:t>will </a:t>
            </a:r>
            <a:r>
              <a:rPr sz="1200" dirty="0">
                <a:latin typeface="Times New Roman"/>
                <a:cs typeface="Times New Roman"/>
              </a:rPr>
              <a:t>commence </a:t>
            </a:r>
            <a:r>
              <a:rPr sz="1200" spc="-5" dirty="0">
                <a:latin typeface="Times New Roman"/>
                <a:cs typeface="Times New Roman"/>
              </a:rPr>
              <a:t>from the first vertical.</a:t>
            </a:r>
            <a:endParaRPr sz="1200" dirty="0">
              <a:latin typeface="Times New Roman"/>
              <a:cs typeface="Times New Roman"/>
            </a:endParaRPr>
          </a:p>
          <a:p>
            <a:pPr marL="241300" marR="7620" indent="-228600" algn="just">
              <a:lnSpc>
                <a:spcPct val="105000"/>
              </a:lnSpc>
              <a:spcBef>
                <a:spcPts val="330"/>
              </a:spcBef>
              <a:buAutoNum type="arabicParenR"/>
              <a:tabLst>
                <a:tab pos="241300" algn="l"/>
              </a:tabLst>
            </a:pPr>
            <a:r>
              <a:rPr sz="1200" b="1" dirty="0">
                <a:latin typeface="Times New Roman"/>
                <a:cs typeface="Times New Roman"/>
              </a:rPr>
              <a:t>Tracing </a:t>
            </a:r>
            <a:r>
              <a:rPr sz="1200" b="1" spc="-5" dirty="0">
                <a:latin typeface="Times New Roman"/>
                <a:cs typeface="Times New Roman"/>
              </a:rPr>
              <a:t>Section: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is </a:t>
            </a:r>
            <a:r>
              <a:rPr sz="1200" spc="-5" dirty="0">
                <a:latin typeface="Times New Roman"/>
                <a:cs typeface="Times New Roman"/>
              </a:rPr>
              <a:t>last </a:t>
            </a:r>
            <a:r>
              <a:rPr sz="1200" dirty="0">
                <a:latin typeface="Times New Roman"/>
                <a:cs typeface="Times New Roman"/>
              </a:rPr>
              <a:t>section in the </a:t>
            </a:r>
            <a:r>
              <a:rPr sz="1200" spc="-5" dirty="0">
                <a:latin typeface="Times New Roman"/>
                <a:cs typeface="Times New Roman"/>
              </a:rPr>
              <a:t>classified catalogue code  given </a:t>
            </a:r>
            <a:r>
              <a:rPr sz="1200" dirty="0">
                <a:latin typeface="Times New Roman"/>
                <a:cs typeface="Times New Roman"/>
              </a:rPr>
              <a:t>on the back side of </a:t>
            </a:r>
            <a:r>
              <a:rPr sz="1200" spc="-5" dirty="0">
                <a:latin typeface="Times New Roman"/>
                <a:cs typeface="Times New Roman"/>
              </a:rPr>
              <a:t>main </a:t>
            </a:r>
            <a:r>
              <a:rPr sz="1200" dirty="0">
                <a:latin typeface="Times New Roman"/>
                <a:cs typeface="Times New Roman"/>
              </a:rPr>
              <a:t>card. </a:t>
            </a:r>
            <a:r>
              <a:rPr sz="1200" spc="-10" dirty="0">
                <a:latin typeface="Times New Roman"/>
                <a:cs typeface="Times New Roman"/>
              </a:rPr>
              <a:t>It </a:t>
            </a:r>
            <a:r>
              <a:rPr sz="1200" dirty="0">
                <a:latin typeface="Times New Roman"/>
                <a:cs typeface="Times New Roman"/>
              </a:rPr>
              <a:t>contains heading of all </a:t>
            </a:r>
            <a:r>
              <a:rPr sz="1200" spc="-5" dirty="0">
                <a:latin typeface="Times New Roman"/>
                <a:cs typeface="Times New Roman"/>
              </a:rPr>
              <a:t>the  </a:t>
            </a:r>
            <a:r>
              <a:rPr sz="1200" dirty="0">
                <a:latin typeface="Times New Roman"/>
                <a:cs typeface="Times New Roman"/>
              </a:rPr>
              <a:t>added</a:t>
            </a:r>
            <a:r>
              <a:rPr sz="1200" spc="-2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entries.</a:t>
            </a:r>
            <a:endParaRPr sz="1200" dirty="0">
              <a:latin typeface="Times New Roman"/>
              <a:cs typeface="Times New Roman"/>
            </a:endParaRPr>
          </a:p>
          <a:p>
            <a:pPr>
              <a:spcBef>
                <a:spcPts val="30"/>
              </a:spcBef>
            </a:pPr>
            <a:endParaRPr sz="1200" dirty="0">
              <a:latin typeface="Times New Roman"/>
              <a:cs typeface="Times New Roman"/>
            </a:endParaRPr>
          </a:p>
          <a:p>
            <a:pPr marL="12700" algn="just"/>
            <a:r>
              <a:rPr sz="1200" spc="-5" dirty="0">
                <a:latin typeface="Times New Roman"/>
                <a:cs typeface="Times New Roman"/>
              </a:rPr>
              <a:t>Punctuation marks and style of</a:t>
            </a:r>
            <a:r>
              <a:rPr sz="1200" spc="4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writing</a:t>
            </a:r>
            <a:endParaRPr sz="1200" dirty="0">
              <a:latin typeface="Times New Roman"/>
              <a:cs typeface="Times New Roman"/>
            </a:endParaRPr>
          </a:p>
          <a:p>
            <a:pPr marL="241300" marR="5715" indent="-228600" algn="just">
              <a:lnSpc>
                <a:spcPct val="111200"/>
              </a:lnSpc>
              <a:spcBef>
                <a:spcPts val="625"/>
              </a:spcBef>
              <a:buSzPct val="61904"/>
              <a:buFont typeface="Arial"/>
              <a:buChar char="●"/>
              <a:tabLst>
                <a:tab pos="241300" algn="l"/>
              </a:tabLst>
            </a:pPr>
            <a:r>
              <a:rPr sz="1200" spc="-1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the leading section (call </a:t>
            </a:r>
            <a:r>
              <a:rPr sz="1200" dirty="0">
                <a:latin typeface="Times New Roman"/>
                <a:cs typeface="Times New Roman"/>
              </a:rPr>
              <a:t>no.) </a:t>
            </a:r>
            <a:r>
              <a:rPr sz="1200" spc="-5" dirty="0">
                <a:latin typeface="Times New Roman"/>
                <a:cs typeface="Times New Roman"/>
              </a:rPr>
              <a:t>class number and book should </a:t>
            </a:r>
            <a:r>
              <a:rPr sz="1200" spc="-15" dirty="0">
                <a:latin typeface="Times New Roman"/>
                <a:cs typeface="Times New Roman"/>
              </a:rPr>
              <a:t>be  </a:t>
            </a:r>
            <a:r>
              <a:rPr sz="1200" dirty="0">
                <a:latin typeface="Times New Roman"/>
                <a:cs typeface="Times New Roman"/>
              </a:rPr>
              <a:t>separated from each other </a:t>
            </a:r>
            <a:r>
              <a:rPr sz="1200" spc="-5" dirty="0">
                <a:latin typeface="Times New Roman"/>
                <a:cs typeface="Times New Roman"/>
              </a:rPr>
              <a:t>with </a:t>
            </a:r>
            <a:r>
              <a:rPr sz="1200" dirty="0">
                <a:latin typeface="Times New Roman"/>
                <a:cs typeface="Times New Roman"/>
              </a:rPr>
              <a:t>a double space. No </a:t>
            </a:r>
            <a:r>
              <a:rPr sz="1200" spc="-5" dirty="0">
                <a:latin typeface="Times New Roman"/>
                <a:cs typeface="Times New Roman"/>
              </a:rPr>
              <a:t>punctuation mark is  </a:t>
            </a:r>
            <a:r>
              <a:rPr sz="1200" dirty="0">
                <a:latin typeface="Times New Roman"/>
                <a:cs typeface="Times New Roman"/>
              </a:rPr>
              <a:t>required </a:t>
            </a:r>
            <a:r>
              <a:rPr sz="1200" spc="-5" dirty="0">
                <a:latin typeface="Times New Roman"/>
                <a:cs typeface="Times New Roman"/>
              </a:rPr>
              <a:t>after call number </a:t>
            </a:r>
            <a:r>
              <a:rPr sz="1200" dirty="0">
                <a:latin typeface="Times New Roman"/>
                <a:cs typeface="Times New Roman"/>
              </a:rPr>
              <a:t>and Book </a:t>
            </a:r>
            <a:r>
              <a:rPr sz="1200" spc="-5" dirty="0">
                <a:latin typeface="Times New Roman"/>
                <a:cs typeface="Times New Roman"/>
              </a:rPr>
              <a:t>number. The call number must </a:t>
            </a:r>
            <a:r>
              <a:rPr sz="1200" dirty="0">
                <a:latin typeface="Times New Roman"/>
                <a:cs typeface="Times New Roman"/>
              </a:rPr>
              <a:t>be  </a:t>
            </a:r>
            <a:r>
              <a:rPr sz="1200" spc="-5" dirty="0">
                <a:latin typeface="Times New Roman"/>
                <a:cs typeface="Times New Roman"/>
              </a:rPr>
              <a:t>write in </a:t>
            </a:r>
            <a:r>
              <a:rPr sz="1200" dirty="0">
                <a:latin typeface="Times New Roman"/>
                <a:cs typeface="Times New Roman"/>
              </a:rPr>
              <a:t>pencil </a:t>
            </a:r>
            <a:r>
              <a:rPr sz="1200" spc="-5" dirty="0">
                <a:latin typeface="Times New Roman"/>
                <a:cs typeface="Times New Roman"/>
              </a:rPr>
              <a:t>in </a:t>
            </a:r>
            <a:r>
              <a:rPr sz="1200" dirty="0">
                <a:latin typeface="Times New Roman"/>
                <a:cs typeface="Times New Roman"/>
              </a:rPr>
              <a:t>a catalogue card as </a:t>
            </a:r>
            <a:r>
              <a:rPr sz="1200" spc="-5" dirty="0">
                <a:latin typeface="Times New Roman"/>
                <a:cs typeface="Times New Roman"/>
              </a:rPr>
              <a:t>these are </a:t>
            </a:r>
            <a:r>
              <a:rPr sz="1200" dirty="0">
                <a:latin typeface="Times New Roman"/>
                <a:cs typeface="Times New Roman"/>
              </a:rPr>
              <a:t>subject </a:t>
            </a:r>
            <a:r>
              <a:rPr sz="1200" spc="-5" dirty="0">
                <a:latin typeface="Times New Roman"/>
                <a:cs typeface="Times New Roman"/>
              </a:rPr>
              <a:t>to</a:t>
            </a:r>
            <a:r>
              <a:rPr sz="1200" spc="-4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change.</a:t>
            </a:r>
          </a:p>
          <a:p>
            <a:pPr marL="241300" marR="5715" indent="-228600" algn="just">
              <a:lnSpc>
                <a:spcPct val="104500"/>
              </a:lnSpc>
              <a:spcBef>
                <a:spcPts val="385"/>
              </a:spcBef>
              <a:buSzPct val="63636"/>
              <a:buFont typeface="Arial"/>
              <a:buChar char="●"/>
              <a:tabLst>
                <a:tab pos="241300" algn="l"/>
              </a:tabLst>
            </a:pPr>
            <a:r>
              <a:rPr sz="1200" spc="-10" dirty="0">
                <a:latin typeface="Times New Roman"/>
                <a:cs typeface="Times New Roman"/>
              </a:rPr>
              <a:t>In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heading </a:t>
            </a:r>
            <a:r>
              <a:rPr sz="1200" dirty="0">
                <a:latin typeface="Times New Roman"/>
                <a:cs typeface="Times New Roman"/>
              </a:rPr>
              <a:t>section, the </a:t>
            </a:r>
            <a:r>
              <a:rPr sz="1200" spc="-5" dirty="0">
                <a:latin typeface="Times New Roman"/>
                <a:cs typeface="Times New Roman"/>
              </a:rPr>
              <a:t>surname </a:t>
            </a:r>
            <a:r>
              <a:rPr sz="1200" dirty="0">
                <a:latin typeface="Times New Roman"/>
                <a:cs typeface="Times New Roman"/>
              </a:rPr>
              <a:t>of </a:t>
            </a:r>
            <a:r>
              <a:rPr sz="1200" spc="-5" dirty="0">
                <a:latin typeface="Times New Roman"/>
                <a:cs typeface="Times New Roman"/>
              </a:rPr>
              <a:t>the </a:t>
            </a:r>
            <a:r>
              <a:rPr sz="1200" dirty="0">
                <a:latin typeface="Times New Roman"/>
                <a:cs typeface="Times New Roman"/>
              </a:rPr>
              <a:t>author </a:t>
            </a:r>
            <a:r>
              <a:rPr sz="1200" spc="-5" dirty="0">
                <a:latin typeface="Times New Roman"/>
                <a:cs typeface="Times New Roman"/>
              </a:rPr>
              <a:t>should </a:t>
            </a:r>
            <a:r>
              <a:rPr sz="1200" dirty="0">
                <a:latin typeface="Times New Roman"/>
                <a:cs typeface="Times New Roman"/>
              </a:rPr>
              <a:t>be </a:t>
            </a:r>
            <a:r>
              <a:rPr sz="1200" spc="-5" dirty="0">
                <a:latin typeface="Times New Roman"/>
                <a:cs typeface="Times New Roman"/>
              </a:rPr>
              <a:t>written in  capital letter </a:t>
            </a:r>
            <a:r>
              <a:rPr sz="1200" dirty="0">
                <a:latin typeface="Times New Roman"/>
                <a:cs typeface="Times New Roman"/>
              </a:rPr>
              <a:t>i.e </a:t>
            </a:r>
            <a:r>
              <a:rPr sz="1200" spc="-5" dirty="0">
                <a:latin typeface="Times New Roman"/>
                <a:cs typeface="Times New Roman"/>
              </a:rPr>
              <a:t>RANGANATHAN (SR) </a:t>
            </a:r>
            <a:r>
              <a:rPr sz="1200" dirty="0">
                <a:latin typeface="Times New Roman"/>
                <a:cs typeface="Times New Roman"/>
              </a:rPr>
              <a:t>as </a:t>
            </a:r>
            <a:r>
              <a:rPr sz="1200" spc="-5" dirty="0">
                <a:latin typeface="Times New Roman"/>
                <a:cs typeface="Times New Roman"/>
              </a:rPr>
              <a:t>Forename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circular  brackets </a:t>
            </a:r>
            <a:r>
              <a:rPr sz="1200" dirty="0">
                <a:latin typeface="Times New Roman"/>
                <a:cs typeface="Times New Roman"/>
              </a:rPr>
              <a:t>in </a:t>
            </a:r>
            <a:r>
              <a:rPr sz="1200" spc="-5" dirty="0">
                <a:latin typeface="Times New Roman"/>
                <a:cs typeface="Times New Roman"/>
              </a:rPr>
              <a:t>running letters. The full stop(.) without circular brackets  </a:t>
            </a:r>
            <a:r>
              <a:rPr sz="1200" dirty="0">
                <a:latin typeface="Times New Roman"/>
                <a:cs typeface="Times New Roman"/>
              </a:rPr>
              <a:t>is </a:t>
            </a:r>
            <a:r>
              <a:rPr sz="1200" spc="-5" dirty="0">
                <a:latin typeface="Times New Roman"/>
                <a:cs typeface="Times New Roman"/>
              </a:rPr>
              <a:t>to </a:t>
            </a:r>
            <a:r>
              <a:rPr sz="1200" dirty="0">
                <a:latin typeface="Times New Roman"/>
                <a:cs typeface="Times New Roman"/>
              </a:rPr>
              <a:t>be </a:t>
            </a:r>
            <a:r>
              <a:rPr sz="1200" spc="-5" dirty="0">
                <a:latin typeface="Times New Roman"/>
                <a:cs typeface="Times New Roman"/>
              </a:rPr>
              <a:t>put </a:t>
            </a:r>
            <a:r>
              <a:rPr sz="1200" dirty="0">
                <a:latin typeface="Times New Roman"/>
                <a:cs typeface="Times New Roman"/>
              </a:rPr>
              <a:t>at the end </a:t>
            </a:r>
            <a:r>
              <a:rPr sz="1200" spc="-5" dirty="0">
                <a:latin typeface="Times New Roman"/>
                <a:cs typeface="Times New Roman"/>
              </a:rPr>
              <a:t>of the</a:t>
            </a:r>
            <a:r>
              <a:rPr sz="1200" spc="-35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section.</a:t>
            </a:r>
          </a:p>
          <a:p>
            <a:pPr marL="241300" marR="5715" indent="-228600" algn="just">
              <a:lnSpc>
                <a:spcPct val="104200"/>
              </a:lnSpc>
              <a:spcBef>
                <a:spcPts val="375"/>
              </a:spcBef>
              <a:buSzPct val="63636"/>
              <a:buFont typeface="Arial"/>
              <a:buChar char="●"/>
              <a:tabLst>
                <a:tab pos="241300" algn="l"/>
              </a:tabLst>
            </a:pPr>
            <a:r>
              <a:rPr sz="1200" dirty="0">
                <a:latin typeface="Times New Roman"/>
                <a:cs typeface="Times New Roman"/>
              </a:rPr>
              <a:t>Title </a:t>
            </a:r>
            <a:r>
              <a:rPr sz="1200" spc="-5" dirty="0">
                <a:latin typeface="Times New Roman"/>
                <a:cs typeface="Times New Roman"/>
              </a:rPr>
              <a:t>section: Excluding </a:t>
            </a:r>
            <a:r>
              <a:rPr sz="1200" dirty="0">
                <a:latin typeface="Times New Roman"/>
                <a:cs typeface="Times New Roman"/>
              </a:rPr>
              <a:t>all </a:t>
            </a:r>
            <a:r>
              <a:rPr sz="1200" spc="-5" dirty="0">
                <a:latin typeface="Times New Roman"/>
                <a:cs typeface="Times New Roman"/>
              </a:rPr>
              <a:t>initial </a:t>
            </a:r>
            <a:r>
              <a:rPr sz="1200" dirty="0">
                <a:latin typeface="Times New Roman"/>
                <a:cs typeface="Times New Roman"/>
              </a:rPr>
              <a:t>article </a:t>
            </a:r>
            <a:r>
              <a:rPr sz="1200" spc="-5" dirty="0">
                <a:latin typeface="Times New Roman"/>
                <a:cs typeface="Times New Roman"/>
              </a:rPr>
              <a:t>(A, An </a:t>
            </a:r>
            <a:r>
              <a:rPr sz="1200" dirty="0">
                <a:latin typeface="Times New Roman"/>
                <a:cs typeface="Times New Roman"/>
              </a:rPr>
              <a:t>&amp; </a:t>
            </a:r>
            <a:r>
              <a:rPr sz="1200" spc="-5" dirty="0">
                <a:latin typeface="Times New Roman"/>
                <a:cs typeface="Times New Roman"/>
              </a:rPr>
              <a:t>the) </a:t>
            </a:r>
            <a:r>
              <a:rPr sz="1200" dirty="0">
                <a:latin typeface="Times New Roman"/>
                <a:cs typeface="Times New Roman"/>
              </a:rPr>
              <a:t>and </a:t>
            </a:r>
            <a:r>
              <a:rPr sz="1200" spc="-5" dirty="0">
                <a:latin typeface="Times New Roman"/>
                <a:cs typeface="Times New Roman"/>
              </a:rPr>
              <a:t>honorific  word,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title </a:t>
            </a:r>
            <a:r>
              <a:rPr sz="1200" spc="-10" dirty="0">
                <a:latin typeface="Times New Roman"/>
                <a:cs typeface="Times New Roman"/>
              </a:rPr>
              <a:t>of </a:t>
            </a:r>
            <a:r>
              <a:rPr sz="120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document </a:t>
            </a:r>
            <a:r>
              <a:rPr sz="1200" dirty="0">
                <a:latin typeface="Times New Roman"/>
                <a:cs typeface="Times New Roman"/>
              </a:rPr>
              <a:t>is to </a:t>
            </a:r>
            <a:r>
              <a:rPr sz="1200" spc="-10" dirty="0">
                <a:latin typeface="Times New Roman"/>
                <a:cs typeface="Times New Roman"/>
              </a:rPr>
              <a:t>be </a:t>
            </a:r>
            <a:r>
              <a:rPr sz="1200" spc="-5" dirty="0">
                <a:latin typeface="Times New Roman"/>
                <a:cs typeface="Times New Roman"/>
              </a:rPr>
              <a:t>recorded in </a:t>
            </a:r>
            <a:r>
              <a:rPr sz="1200" spc="-10" dirty="0">
                <a:latin typeface="Times New Roman"/>
                <a:cs typeface="Times New Roman"/>
              </a:rPr>
              <a:t>the </a:t>
            </a:r>
            <a:r>
              <a:rPr sz="1200" spc="-5" dirty="0">
                <a:latin typeface="Times New Roman"/>
                <a:cs typeface="Times New Roman"/>
              </a:rPr>
              <a:t>main entry. </a:t>
            </a:r>
            <a:r>
              <a:rPr sz="1200" dirty="0">
                <a:latin typeface="Times New Roman"/>
                <a:cs typeface="Times New Roman"/>
              </a:rPr>
              <a:t>A  colon</a:t>
            </a:r>
            <a:r>
              <a:rPr sz="1200" spc="10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(:)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is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to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be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put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between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main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title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and</a:t>
            </a:r>
            <a:r>
              <a:rPr sz="1200" spc="114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subtitle</a:t>
            </a:r>
            <a:r>
              <a:rPr sz="1200" spc="110" dirty="0">
                <a:latin typeface="Times New Roman"/>
                <a:cs typeface="Times New Roman"/>
              </a:rPr>
              <a:t> </a:t>
            </a:r>
            <a:r>
              <a:rPr sz="1200" dirty="0">
                <a:latin typeface="Times New Roman"/>
                <a:cs typeface="Times New Roman"/>
              </a:rPr>
              <a:t>or</a:t>
            </a:r>
            <a:r>
              <a:rPr sz="1200" spc="125" dirty="0">
                <a:latin typeface="Times New Roman"/>
                <a:cs typeface="Times New Roman"/>
              </a:rPr>
              <a:t> </a:t>
            </a:r>
            <a:r>
              <a:rPr sz="1200" spc="-5" dirty="0">
                <a:latin typeface="Times New Roman"/>
                <a:cs typeface="Times New Roman"/>
              </a:rPr>
              <a:t>explanatory</a:t>
            </a:r>
            <a:endParaRPr sz="12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111625" y="944244"/>
            <a:ext cx="0" cy="38100"/>
          </a:xfrm>
          <a:custGeom>
            <a:avLst/>
            <a:gdLst/>
            <a:ahLst/>
            <a:cxnLst/>
            <a:rect l="l" t="t" r="r" b="b"/>
            <a:pathLst>
              <a:path h="38100">
                <a:moveTo>
                  <a:pt x="0" y="0"/>
                </a:moveTo>
                <a:lnTo>
                  <a:pt x="0" y="3810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428491" y="944244"/>
            <a:ext cx="6350" cy="38100"/>
            <a:chOff x="913891" y="944244"/>
            <a:chExt cx="6350" cy="38100"/>
          </a:xfrm>
        </p:grpSpPr>
        <p:sp>
          <p:nvSpPr>
            <p:cNvPr id="5" name="object 5"/>
            <p:cNvSpPr/>
            <p:nvPr/>
          </p:nvSpPr>
          <p:spPr>
            <a:xfrm>
              <a:off x="915669" y="94424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916939" y="944244"/>
              <a:ext cx="0" cy="38100"/>
            </a:xfrm>
            <a:custGeom>
              <a:avLst/>
              <a:gdLst/>
              <a:ahLst/>
              <a:cxnLst/>
              <a:rect l="l" t="t" r="r" b="b"/>
              <a:pathLst>
                <a:path h="38100">
                  <a:moveTo>
                    <a:pt x="0" y="0"/>
                  </a:moveTo>
                  <a:lnTo>
                    <a:pt x="0" y="38100"/>
                  </a:lnTo>
                </a:path>
              </a:pathLst>
            </a:custGeom>
            <a:ln w="6096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</TotalTime>
  <Words>2741</Words>
  <Application>Microsoft Office PowerPoint</Application>
  <PresentationFormat>Custom</PresentationFormat>
  <Paragraphs>572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Symbol</vt:lpstr>
      <vt:lpstr>Times New Roman</vt:lpstr>
      <vt:lpstr>Trebuchet MS</vt:lpstr>
      <vt:lpstr>Wingdings 3</vt:lpstr>
      <vt:lpstr>Facet</vt:lpstr>
      <vt:lpstr>Classified Catalogue 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TWO PERSONAL AUTHORS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Naveen Chhaparwal</cp:lastModifiedBy>
  <cp:revision>21</cp:revision>
  <dcterms:created xsi:type="dcterms:W3CDTF">2021-04-17T05:19:10Z</dcterms:created>
  <dcterms:modified xsi:type="dcterms:W3CDTF">2021-04-17T07:05:26Z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2020-04-01T00:00:00Z</vt:filetime>
  </property>
  <property fmtid="{D5CDD505-2E9C-101B-9397-08002B2CF9AE}" pid="3" name="Creator">
    <vt:lpwstr>Microsoft® Office Word 2007</vt:lpwstr>
  </property>
  <property fmtid="{D5CDD505-2E9C-101B-9397-08002B2CF9AE}" pid="4" name="LastSaved">
    <vt:filetime>2021-04-17T00:00:00Z</vt:filetime>
  </property>
</Properties>
</file>