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96" r:id="rId22"/>
    <p:sldId id="29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3E261500-8E12-4008-A3A9-096454E5E3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E1279-F419-425E-94A4-F137E5AE0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F71C4-4A56-49F9-BCCC-F9FDE84173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8B97-B153-4881-B7A0-10B5905C4C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DB1D-CEBC-4666-8D7E-BAEAB16A1E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79111-A70C-4FB0-B593-CE1356DE82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12F24-3C2C-442B-AB75-5C735401A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E9D36-1CCD-43F4-84B6-01D1F2F0D3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7FE1-D943-4A9C-9D0E-E342075622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3A5E9-ABF4-4468-832E-7132EFB36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0A1CE-615D-471B-9B5A-6E10A529C1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5092D-E1A3-4E03-9975-E37C688BCD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23A7-6C4D-435F-B2F8-4C334332EA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fld id="{66C1E625-7DE4-4044-89D1-E73AA5CC29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03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What must happen to fatty acids for them to be oxidized?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activated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transported into </a:t>
            </a:r>
            <a:r>
              <a:rPr lang="en-US" altLang="en-US" sz="2000" dirty="0" smtClean="0"/>
              <a:t>mitochondria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Acyl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synthetase</a:t>
            </a:r>
            <a:endParaRPr lang="en-US" altLang="en-US" sz="2000" dirty="0" smtClean="0"/>
          </a:p>
        </p:txBody>
      </p:sp>
      <p:pic>
        <p:nvPicPr>
          <p:cNvPr id="74757" name="Picture 5" descr="un-22-03.JPG    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85900" y="3740169"/>
            <a:ext cx="5892800" cy="247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Fatty Acid Degradation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What is the role of </a:t>
            </a:r>
            <a:r>
              <a:rPr lang="en-US" altLang="en-US" sz="2800" dirty="0" err="1" smtClean="0"/>
              <a:t>carnitine</a:t>
            </a:r>
            <a:r>
              <a:rPr lang="en-US" altLang="en-US" sz="2800" dirty="0" smtClean="0"/>
              <a:t> in fatty acid oxidation?</a:t>
            </a:r>
          </a:p>
          <a:p>
            <a:pPr lvl="1" eaLnBrk="1" hangingPunct="1"/>
            <a:r>
              <a:rPr lang="en-US" altLang="en-US" sz="2400" dirty="0" smtClean="0"/>
              <a:t>transport into </a:t>
            </a:r>
            <a:r>
              <a:rPr lang="en-US" altLang="en-US" sz="2400" dirty="0" err="1" smtClean="0"/>
              <a:t>mitocondria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matrix</a:t>
            </a:r>
          </a:p>
          <a:p>
            <a:pPr lvl="1" eaLnBrk="1" hangingPunct="1"/>
            <a:r>
              <a:rPr lang="en-US" altLang="en-US" sz="2400" dirty="0" err="1" smtClean="0"/>
              <a:t>Carnitine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acyl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transferase</a:t>
            </a:r>
            <a:r>
              <a:rPr lang="en-US" altLang="en-US" sz="2400" dirty="0" smtClean="0"/>
              <a:t> I and II</a:t>
            </a:r>
            <a:endParaRPr lang="en-US" altLang="en-US" sz="2400" dirty="0" smtClean="0"/>
          </a:p>
        </p:txBody>
      </p:sp>
      <p:pic>
        <p:nvPicPr>
          <p:cNvPr id="75781" name="Picture 5" descr="figure-22-07.JPG  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9650" y="1941513"/>
            <a:ext cx="34067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14290"/>
            <a:ext cx="8637588" cy="14465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Fatty Acid </a:t>
            </a:r>
            <a:r>
              <a:rPr lang="en-US" altLang="en-US" dirty="0" smtClean="0"/>
              <a:t>Degradation- </a:t>
            </a:r>
            <a:r>
              <a:rPr lang="el-GR" altLang="en-US" dirty="0" smtClean="0"/>
              <a:t>β</a:t>
            </a:r>
            <a:r>
              <a:rPr lang="en-IN" altLang="en-US" dirty="0" smtClean="0"/>
              <a:t> oxidation</a:t>
            </a:r>
            <a:endParaRPr lang="en-US" alt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is the reaction sequence for the oxidation of fatty acids?</a:t>
            </a:r>
          </a:p>
          <a:p>
            <a:pPr lvl="1" eaLnBrk="1" hangingPunct="1"/>
            <a:r>
              <a:rPr lang="en-US" altLang="en-US" sz="2400" smtClean="0"/>
              <a:t>first step is an oxidation	</a:t>
            </a:r>
          </a:p>
          <a:p>
            <a:pPr lvl="2" eaLnBrk="1" hangingPunct="1"/>
            <a:r>
              <a:rPr lang="en-US" altLang="en-US" sz="2000" smtClean="0"/>
              <a:t>acyl CoA dehydrogenase</a:t>
            </a:r>
          </a:p>
        </p:txBody>
      </p:sp>
      <p:pic>
        <p:nvPicPr>
          <p:cNvPr id="77829" name="Picture 5" descr="figure-22-08-1.JPG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65713" y="1941513"/>
            <a:ext cx="2913062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Second step is a hydration</a:t>
            </a:r>
          </a:p>
          <a:p>
            <a:pPr lvl="1" eaLnBrk="1" hangingPunct="1"/>
            <a:r>
              <a:rPr lang="en-US" altLang="en-US" sz="2400" smtClean="0"/>
              <a:t>enoyl CoA hydratase</a:t>
            </a:r>
          </a:p>
          <a:p>
            <a:pPr lvl="1" eaLnBrk="1" hangingPunct="1"/>
            <a:r>
              <a:rPr lang="en-US" altLang="en-US" sz="2400" smtClean="0"/>
              <a:t>stereospecific</a:t>
            </a:r>
          </a:p>
          <a:p>
            <a:pPr lvl="2" eaLnBrk="1" hangingPunct="1"/>
            <a:r>
              <a:rPr lang="en-US" altLang="en-US" sz="2000" smtClean="0"/>
              <a:t>only L isomer is formed</a:t>
            </a:r>
          </a:p>
        </p:txBody>
      </p:sp>
      <p:pic>
        <p:nvPicPr>
          <p:cNvPr id="78853" name="Picture 5" descr="figure-22-08-2.JPG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9850" y="1941513"/>
            <a:ext cx="274478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Third step is a second oxidation</a:t>
            </a:r>
          </a:p>
          <a:p>
            <a:pPr lvl="1" eaLnBrk="1" hangingPunct="1"/>
            <a:r>
              <a:rPr lang="en-US" altLang="en-US" sz="2400" smtClean="0"/>
              <a:t>L-3-hydroxyacyl CoA dehydrogenase</a:t>
            </a:r>
          </a:p>
        </p:txBody>
      </p:sp>
      <p:pic>
        <p:nvPicPr>
          <p:cNvPr id="16388" name="Picture 5" descr="figure-22-08-3.JPG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3025" y="1941513"/>
            <a:ext cx="27400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Last step is cleavage of 3-ketoacyl </a:t>
            </a:r>
            <a:r>
              <a:rPr lang="en-US" altLang="en-US" sz="2800" dirty="0" err="1" smtClean="0"/>
              <a:t>CoA</a:t>
            </a:r>
            <a:r>
              <a:rPr lang="en-US" altLang="en-US" sz="2800" dirty="0" smtClean="0"/>
              <a:t> by </a:t>
            </a:r>
            <a:r>
              <a:rPr lang="en-US" altLang="en-US" sz="2800" dirty="0" err="1" smtClean="0"/>
              <a:t>thiol</a:t>
            </a:r>
            <a:r>
              <a:rPr lang="en-US" altLang="en-US" sz="2800" dirty="0" smtClean="0"/>
              <a:t> group of </a:t>
            </a:r>
            <a:r>
              <a:rPr lang="en-US" altLang="en-US" sz="2800" dirty="0" err="1" smtClean="0"/>
              <a:t>CoA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Thiolase</a:t>
            </a:r>
            <a:r>
              <a:rPr lang="en-US" altLang="en-US" sz="2800" dirty="0" smtClean="0"/>
              <a:t>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err="1" smtClean="0"/>
              <a:t>acyl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CoA</a:t>
            </a:r>
            <a:r>
              <a:rPr lang="en-US" altLang="en-US" sz="2400" dirty="0" smtClean="0"/>
              <a:t> shortened by 2 carbons</a:t>
            </a:r>
          </a:p>
          <a:p>
            <a:pPr lvl="1" eaLnBrk="1" hangingPunct="1"/>
            <a:r>
              <a:rPr lang="en-US" altLang="en-US" sz="2400" dirty="0" smtClean="0"/>
              <a:t>acetyl </a:t>
            </a:r>
            <a:r>
              <a:rPr lang="en-US" altLang="en-US" sz="2400" dirty="0" err="1" smtClean="0"/>
              <a:t>CoA</a:t>
            </a:r>
            <a:r>
              <a:rPr lang="en-US" altLang="en-US" sz="2400" dirty="0" smtClean="0"/>
              <a:t> formed</a:t>
            </a:r>
          </a:p>
        </p:txBody>
      </p:sp>
      <p:pic>
        <p:nvPicPr>
          <p:cNvPr id="80901" name="Picture 5" descr="figure-22-08-4.JPG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4388" y="1941513"/>
            <a:ext cx="37973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are the products of fatty acid degradation?</a:t>
            </a:r>
          </a:p>
          <a:p>
            <a:pPr lvl="1" eaLnBrk="1" hangingPunct="1"/>
            <a:r>
              <a:rPr lang="en-US" altLang="en-US" sz="2400" smtClean="0"/>
              <a:t>For a C</a:t>
            </a:r>
            <a:r>
              <a:rPr lang="en-US" altLang="en-US" sz="2400" baseline="-25000" smtClean="0"/>
              <a:t>16 </a:t>
            </a:r>
            <a:r>
              <a:rPr lang="en-US" altLang="en-US" sz="2400" smtClean="0"/>
              <a:t>fatty acid</a:t>
            </a:r>
          </a:p>
          <a:p>
            <a:pPr lvl="2" eaLnBrk="1" hangingPunct="1"/>
            <a:r>
              <a:rPr lang="en-US" altLang="en-US" sz="2000" smtClean="0"/>
              <a:t>8 acetyl CoA</a:t>
            </a:r>
          </a:p>
          <a:p>
            <a:pPr lvl="2" eaLnBrk="1" hangingPunct="1"/>
            <a:r>
              <a:rPr lang="en-US" altLang="en-US" sz="2000" smtClean="0"/>
              <a:t>7 FADH</a:t>
            </a:r>
            <a:r>
              <a:rPr lang="en-US" altLang="en-US" sz="2000" baseline="-25000" smtClean="0"/>
              <a:t>2</a:t>
            </a:r>
            <a:endParaRPr lang="en-US" altLang="en-US" sz="2000" smtClean="0"/>
          </a:p>
          <a:p>
            <a:pPr lvl="2" eaLnBrk="1" hangingPunct="1"/>
            <a:r>
              <a:rPr lang="en-US" altLang="en-US" sz="2000" smtClean="0"/>
              <a:t>7NADH + 7 H</a:t>
            </a:r>
            <a:r>
              <a:rPr lang="en-US" altLang="en-US" sz="2000" baseline="30000" smtClean="0"/>
              <a:t>+</a:t>
            </a:r>
          </a:p>
          <a:p>
            <a:pPr lvl="1" eaLnBrk="1" hangingPunct="1"/>
            <a:r>
              <a:rPr lang="en-US" altLang="en-US" sz="2400" smtClean="0"/>
              <a:t>How much energy does this generate?</a:t>
            </a:r>
          </a:p>
          <a:p>
            <a:pPr lvl="2" eaLnBrk="1" hangingPunct="1"/>
            <a:r>
              <a:rPr lang="en-US" altLang="en-US" sz="2000" smtClean="0"/>
              <a:t>7 x 1.5 ATP = 10.5</a:t>
            </a:r>
          </a:p>
          <a:p>
            <a:pPr lvl="2" eaLnBrk="1" hangingPunct="1"/>
            <a:r>
              <a:rPr lang="en-US" altLang="en-US" sz="2000" smtClean="0"/>
              <a:t>7 x 2.5 ATP = 17.5 </a:t>
            </a:r>
          </a:p>
          <a:p>
            <a:pPr lvl="2" eaLnBrk="1" hangingPunct="1"/>
            <a:r>
              <a:rPr lang="en-US" altLang="en-US" sz="2000" smtClean="0"/>
              <a:t>8 x 10 ATP = 80</a:t>
            </a:r>
          </a:p>
          <a:p>
            <a:pPr lvl="2" eaLnBrk="1" hangingPunct="1"/>
            <a:r>
              <a:rPr lang="en-US" altLang="en-US" sz="2000" smtClean="0"/>
              <a:t>Total = 108 ATP – 2 ATP (activation) = 106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How is the oxidation of odd-chain fatty acids different from even-chain ones?</a:t>
            </a:r>
          </a:p>
          <a:p>
            <a:pPr lvl="1" eaLnBrk="1" hangingPunct="1"/>
            <a:r>
              <a:rPr lang="en-US" altLang="en-US" sz="2000" smtClean="0"/>
              <a:t>in final round of degradation products are acetyl CoA and proprionyl CoA</a:t>
            </a:r>
          </a:p>
          <a:p>
            <a:pPr lvl="1" eaLnBrk="1" hangingPunct="1"/>
            <a:r>
              <a:rPr lang="en-US" altLang="en-US" sz="2000" smtClean="0"/>
              <a:t>proprionyl CoA is converted to succinyl CoA</a:t>
            </a:r>
          </a:p>
        </p:txBody>
      </p:sp>
      <p:pic>
        <p:nvPicPr>
          <p:cNvPr id="84997" name="Picture 5" descr="figure-22-11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343400"/>
            <a:ext cx="8537575" cy="1512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Proprionyl CoA is carboxylated to give D-methylmalonyl CoA</a:t>
            </a:r>
          </a:p>
          <a:p>
            <a:pPr lvl="1" eaLnBrk="1" hangingPunct="1"/>
            <a:r>
              <a:rPr lang="en-US" altLang="en-US" sz="2400" smtClean="0"/>
              <a:t>catalyzed by proprionyl CoA carboxylase</a:t>
            </a:r>
          </a:p>
          <a:p>
            <a:pPr lvl="2" eaLnBrk="1" hangingPunct="1"/>
            <a:r>
              <a:rPr lang="en-US" altLang="en-US" sz="2000" smtClean="0"/>
              <a:t>uses biotin</a:t>
            </a:r>
          </a:p>
        </p:txBody>
      </p:sp>
      <p:pic>
        <p:nvPicPr>
          <p:cNvPr id="86021" name="Picture 5" descr="figure-22-11-1.JPG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90675" y="4075113"/>
            <a:ext cx="5684838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4874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D-methylmalonyl CoA is racemized to L form</a:t>
            </a:r>
          </a:p>
          <a:p>
            <a:pPr lvl="1" eaLnBrk="1" hangingPunct="1"/>
            <a:r>
              <a:rPr lang="en-US" altLang="en-US" sz="2400" smtClean="0"/>
              <a:t>methylmalonyl CoA mutase</a:t>
            </a:r>
          </a:p>
          <a:p>
            <a:pPr lvl="2" eaLnBrk="1" hangingPunct="1"/>
            <a:r>
              <a:rPr lang="en-US" altLang="en-US" sz="2000" smtClean="0"/>
              <a:t>uses a derivative of vitamin B</a:t>
            </a:r>
            <a:r>
              <a:rPr lang="en-US" altLang="en-US" sz="2000" baseline="-25000" smtClean="0"/>
              <a:t>12</a:t>
            </a:r>
            <a:endParaRPr lang="en-US" altLang="en-US" sz="2000" smtClean="0"/>
          </a:p>
        </p:txBody>
      </p:sp>
      <p:pic>
        <p:nvPicPr>
          <p:cNvPr id="87045" name="Picture 5" descr="figure-22-11-2.JPG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3505200"/>
            <a:ext cx="7632700" cy="2551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are fatty acids important to cells?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fuel 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stored as triacylglycerols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building blocks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phospholipids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glycolipids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precursors of hormones and other messengers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used to target proteins to membrane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5636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last step a 5-deoxyadenosyl free radical removes a H atom to aid in rearrangement of L-methylmalonyl CoA to succinyl CoA</a:t>
            </a:r>
          </a:p>
        </p:txBody>
      </p:sp>
      <p:pic>
        <p:nvPicPr>
          <p:cNvPr id="88069" name="Picture 5" descr="figure-22-15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3663950"/>
            <a:ext cx="8208962" cy="2157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Unsaturated fatty acids require additional steps for degradation</a:t>
            </a:r>
          </a:p>
          <a:p>
            <a:pPr lvl="1" eaLnBrk="1" hangingPunct="1"/>
            <a:r>
              <a:rPr lang="en-US" altLang="en-US" dirty="0" err="1" smtClean="0"/>
              <a:t>isomerization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shifts position and configuration of a double bond</a:t>
            </a:r>
          </a:p>
          <a:p>
            <a:pPr lvl="1" eaLnBrk="1" hangingPunct="1"/>
            <a:r>
              <a:rPr lang="en-US" altLang="en-US" dirty="0" smtClean="0"/>
              <a:t>reduction</a:t>
            </a:r>
          </a:p>
          <a:p>
            <a:pPr lvl="2" eaLnBrk="1" hangingPunct="1"/>
            <a:r>
              <a:rPr lang="en-US" altLang="en-US" dirty="0" smtClean="0"/>
              <a:t>needed to remove double bond in wrong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pic>
        <p:nvPicPr>
          <p:cNvPr id="20483" name="Picture 4" descr="figure-22-10.JPG  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8450" y="1941513"/>
            <a:ext cx="6280150" cy="45116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Degradation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Where, in addition to the </a:t>
            </a:r>
            <a:r>
              <a:rPr lang="en-US" altLang="en-US" sz="2400" dirty="0" smtClean="0"/>
              <a:t>mitochondria </a:t>
            </a:r>
            <a:r>
              <a:rPr lang="en-US" altLang="en-US" sz="2400" dirty="0" smtClean="0"/>
              <a:t>does fatty acid oxidation take place?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peroxisomes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How is this different from </a:t>
            </a:r>
            <a:r>
              <a:rPr lang="en-US" altLang="en-US" sz="2400" dirty="0" smtClean="0">
                <a:sym typeface="Symbol" pitchFamily="18" charset="2"/>
              </a:rPr>
              <a:t> oxidation?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in first step electrons are transferred to O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/>
          </a:p>
        </p:txBody>
      </p:sp>
      <p:pic>
        <p:nvPicPr>
          <p:cNvPr id="89093" name="Picture 5" descr="figure-22-18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075113"/>
            <a:ext cx="5194300" cy="2478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some of the differences between fatty acid degradation and synthesis?</a:t>
            </a:r>
          </a:p>
          <a:p>
            <a:pPr lvl="1" eaLnBrk="1" hangingPunct="1"/>
            <a:r>
              <a:rPr lang="en-US" altLang="en-US" smtClean="0"/>
              <a:t>location in cell</a:t>
            </a:r>
          </a:p>
          <a:p>
            <a:pPr lvl="1" eaLnBrk="1" hangingPunct="1"/>
            <a:r>
              <a:rPr lang="en-US" altLang="en-US" smtClean="0"/>
              <a:t>use of acyl carrier protein vs. coenzyme A</a:t>
            </a:r>
          </a:p>
          <a:p>
            <a:pPr lvl="1" eaLnBrk="1" hangingPunct="1"/>
            <a:r>
              <a:rPr lang="en-US" altLang="en-US" smtClean="0"/>
              <a:t>association of synthetic enzymes into complex</a:t>
            </a:r>
          </a:p>
          <a:p>
            <a:pPr lvl="1" eaLnBrk="1" hangingPunct="1"/>
            <a:r>
              <a:rPr lang="en-US" altLang="en-US" smtClean="0"/>
              <a:t>use of NADPH as opposed to NAD</a:t>
            </a:r>
            <a:r>
              <a:rPr lang="en-US" altLang="en-US" baseline="30000" smtClean="0"/>
              <a:t>+</a:t>
            </a:r>
            <a:r>
              <a:rPr lang="en-US" altLang="en-US" smtClean="0"/>
              <a:t> and FAD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is the first committed step in fatty acid synthesis?</a:t>
            </a:r>
          </a:p>
          <a:p>
            <a:pPr lvl="1" eaLnBrk="1" hangingPunct="1"/>
            <a:r>
              <a:rPr lang="en-US" altLang="en-US" sz="2400" smtClean="0"/>
              <a:t>formation of malonyl CoA</a:t>
            </a:r>
          </a:p>
          <a:p>
            <a:pPr lvl="2" eaLnBrk="1" hangingPunct="1"/>
            <a:r>
              <a:rPr lang="en-US" altLang="en-US" sz="2000" smtClean="0"/>
              <a:t>acetyl CoA carboxylase - biotin</a:t>
            </a:r>
          </a:p>
        </p:txBody>
      </p:sp>
      <p:pic>
        <p:nvPicPr>
          <p:cNvPr id="95237" name="Picture 5"/>
          <p:cNvPicPr>
            <a:picLocks noChangeArrowheads="1"/>
          </p:cNvPicPr>
          <p:nvPr>
            <p:ph sz="half" idx="2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>
          <a:xfrm>
            <a:off x="958850" y="3886200"/>
            <a:ext cx="6946900" cy="27432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Intermediates in fatty acid synthesis are linked to an acyl carrier protein</a:t>
            </a:r>
          </a:p>
          <a:p>
            <a:pPr lvl="1" eaLnBrk="1" hangingPunct="1"/>
            <a:r>
              <a:rPr lang="en-US" altLang="en-US" sz="2400" smtClean="0"/>
              <a:t>role similar to coenzyme A</a:t>
            </a:r>
          </a:p>
        </p:txBody>
      </p:sp>
      <p:pic>
        <p:nvPicPr>
          <p:cNvPr id="96261" name="Picture 5" descr="figure-22-21.JPG                                               0003D07Fprojects                       B63F1671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784475"/>
            <a:ext cx="4879975" cy="2941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are the steps in fatty acid synthesis catalyzed by the fatty acid synthase complex?</a:t>
            </a:r>
          </a:p>
        </p:txBody>
      </p:sp>
      <p:pic>
        <p:nvPicPr>
          <p:cNvPr id="98311" name="Picture 7" descr="table-22-02.JPG 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2979738"/>
            <a:ext cx="8208962" cy="3565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pic>
        <p:nvPicPr>
          <p:cNvPr id="33795" name="Picture 4" descr="figure-22-22-1.JPG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0213" y="1941513"/>
            <a:ext cx="2606675" cy="468788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pic>
        <p:nvPicPr>
          <p:cNvPr id="34819" name="Picture 4" descr="figure-22-22-2.JPG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2863" y="1941513"/>
            <a:ext cx="3340100" cy="461168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do triacylglycerols store large amounts of energy?</a:t>
            </a:r>
          </a:p>
          <a:p>
            <a:pPr lvl="1" eaLnBrk="1" hangingPunct="1"/>
            <a:r>
              <a:rPr lang="en-US" altLang="en-US" smtClean="0"/>
              <a:t>fatty acid portion is highly reduced</a:t>
            </a:r>
          </a:p>
          <a:p>
            <a:pPr lvl="1" eaLnBrk="1" hangingPunct="1"/>
            <a:r>
              <a:rPr lang="en-US" altLang="en-US" smtClean="0"/>
              <a:t>nonpolar molecules are stored in anhydrous form</a:t>
            </a:r>
          </a:p>
          <a:p>
            <a:pPr eaLnBrk="1" hangingPunct="1"/>
            <a:r>
              <a:rPr lang="en-US" altLang="en-US" smtClean="0"/>
              <a:t>Where are triacylglycerols stored?</a:t>
            </a:r>
          </a:p>
          <a:p>
            <a:pPr lvl="1" eaLnBrk="1" hangingPunct="1"/>
            <a:r>
              <a:rPr lang="en-US" altLang="en-US" smtClean="0"/>
              <a:t>adipocytes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pic>
        <p:nvPicPr>
          <p:cNvPr id="35843" name="Picture 4" descr="figure-22-22-3.JPG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5250" y="1941513"/>
            <a:ext cx="3246438" cy="4611687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pic>
        <p:nvPicPr>
          <p:cNvPr id="36867" name="Picture 4" descr="figure-22-22-4.JPG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7325" y="2057400"/>
            <a:ext cx="3200400" cy="4572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33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Mammalian FAS is a homodimer with each chain containing three domains joined by flexible regions. </a:t>
            </a:r>
          </a:p>
        </p:txBody>
      </p:sp>
      <p:pic>
        <p:nvPicPr>
          <p:cNvPr id="104453" name="Picture 5" descr="figure-22-23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17775" y="3352800"/>
            <a:ext cx="4568825" cy="3224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33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Since synthesis occurs in cytosol acetyl CoA must be transported from mitocondria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carried by citrate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cleavage of citrate requires an ATP</a:t>
            </a:r>
          </a:p>
        </p:txBody>
      </p:sp>
      <p:pic>
        <p:nvPicPr>
          <p:cNvPr id="105477" name="Picture 5" descr="figure-22-25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733800"/>
            <a:ext cx="4443413" cy="2779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Synthesis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From where does NADPH needed for synthesis come?</a:t>
            </a:r>
          </a:p>
          <a:p>
            <a:pPr lvl="1" eaLnBrk="1" hangingPunct="1"/>
            <a:r>
              <a:rPr lang="en-US" altLang="en-US" smtClean="0"/>
              <a:t>pentose phosphate pathway</a:t>
            </a:r>
          </a:p>
          <a:p>
            <a:pPr lvl="2" eaLnBrk="1" hangingPunct="1"/>
            <a:r>
              <a:rPr lang="en-US" altLang="en-US" smtClean="0"/>
              <a:t>6 molecules </a:t>
            </a:r>
          </a:p>
          <a:p>
            <a:pPr lvl="1" eaLnBrk="1" hangingPunct="1"/>
            <a:r>
              <a:rPr lang="en-US" altLang="en-US" smtClean="0"/>
              <a:t>reduction of OAA to malate followed by oxidative decarboxylation of malate to pyruvate</a:t>
            </a:r>
          </a:p>
          <a:p>
            <a:pPr lvl="2" eaLnBrk="1" hangingPunct="1"/>
            <a:r>
              <a:rPr lang="en-US" altLang="en-US" smtClean="0"/>
              <a:t>8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enzyme plays a key role in regulating fatty acid metabolism?</a:t>
            </a:r>
          </a:p>
          <a:p>
            <a:pPr lvl="1" eaLnBrk="1" hangingPunct="1"/>
            <a:r>
              <a:rPr lang="en-US" altLang="en-US" smtClean="0"/>
              <a:t>acetyl CoA carboxylase</a:t>
            </a:r>
          </a:p>
          <a:p>
            <a:pPr eaLnBrk="1" hangingPunct="1"/>
            <a:r>
              <a:rPr lang="en-US" altLang="en-US" smtClean="0"/>
              <a:t>Global control of ACC by glucagon, epinephrine and insulin</a:t>
            </a:r>
          </a:p>
          <a:p>
            <a:pPr lvl="1" eaLnBrk="1" hangingPunct="1"/>
            <a:r>
              <a:rPr lang="en-US" altLang="en-US" smtClean="0"/>
              <a:t>insulin activates</a:t>
            </a:r>
          </a:p>
          <a:p>
            <a:pPr lvl="1" eaLnBrk="1" hangingPunct="1"/>
            <a:r>
              <a:rPr lang="en-US" altLang="en-US" smtClean="0"/>
              <a:t>glucagon and epinephrine inactivate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0302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ACC is inhibited by phosphorylation and allosterically activated by binding of citrate</a:t>
            </a:r>
          </a:p>
        </p:txBody>
      </p:sp>
      <p:pic>
        <p:nvPicPr>
          <p:cNvPr id="41988" name="Picture 5" descr="figure-22-26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3155950"/>
            <a:ext cx="8208962" cy="27908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Synthesis and degradation are reciprocally regulated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starvation – degradation occurs because epinephrine &amp; glucagon stimulate lipolysis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fed state – insulin inhibits lipolysis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ACC also influences degradation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malonyl CoA inhibits carnitine acetyltransferase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limits beta oxidation in mitocondria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Long-term control mediated by sythesis and degradation of key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adaptive control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needed for triacylglycerol breakdown?</a:t>
            </a:r>
          </a:p>
          <a:p>
            <a:pPr lvl="1" eaLnBrk="1" hangingPunct="1"/>
            <a:r>
              <a:rPr lang="en-US" altLang="en-US" smtClean="0"/>
              <a:t>bile salts</a:t>
            </a:r>
          </a:p>
          <a:p>
            <a:pPr lvl="2" eaLnBrk="1" hangingPunct="1"/>
            <a:r>
              <a:rPr lang="en-US" altLang="en-US" smtClean="0"/>
              <a:t>made in liver, stored in gall bladder</a:t>
            </a:r>
          </a:p>
          <a:p>
            <a:pPr lvl="2" eaLnBrk="1" hangingPunct="1"/>
            <a:r>
              <a:rPr lang="en-US" altLang="en-US" smtClean="0"/>
              <a:t>glycocholate</a:t>
            </a:r>
          </a:p>
          <a:p>
            <a:pPr lvl="1" eaLnBrk="1" hangingPunct="1"/>
            <a:r>
              <a:rPr lang="en-US" altLang="en-US" smtClean="0"/>
              <a:t>lipases</a:t>
            </a:r>
          </a:p>
          <a:p>
            <a:pPr lvl="2" eaLnBrk="1" hangingPunct="1"/>
            <a:r>
              <a:rPr lang="en-US" altLang="en-US" smtClean="0"/>
              <a:t>pancreas</a:t>
            </a:r>
          </a:p>
          <a:p>
            <a:pPr lvl="2" eaLnBrk="1" hangingPunct="1"/>
            <a:r>
              <a:rPr lang="en-US" altLang="en-US" smtClean="0"/>
              <a:t>hydrolyze ester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6492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are triacylglycerols broken down into?</a:t>
            </a:r>
          </a:p>
        </p:txBody>
      </p:sp>
      <p:pic>
        <p:nvPicPr>
          <p:cNvPr id="68613" name="Picture 5" descr="figure-22-04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819400"/>
            <a:ext cx="8208963" cy="1852613"/>
          </a:xfr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38200" y="51054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Fatty acids and monoacylglcerols are absorbed across plasma membrane of intestinal epithelial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3350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are chylomicrons?</a:t>
            </a:r>
          </a:p>
          <a:p>
            <a:pPr lvl="1" eaLnBrk="1" hangingPunct="1"/>
            <a:r>
              <a:rPr lang="en-US" altLang="en-US" sz="2400" smtClean="0"/>
              <a:t>particles consisting of triacylglycerols and protein</a:t>
            </a:r>
          </a:p>
          <a:p>
            <a:pPr lvl="2" eaLnBrk="1" hangingPunct="1"/>
            <a:r>
              <a:rPr lang="en-US" altLang="en-US" sz="2000" smtClean="0"/>
              <a:t>apolipoproteins</a:t>
            </a:r>
          </a:p>
        </p:txBody>
      </p:sp>
      <p:pic>
        <p:nvPicPr>
          <p:cNvPr id="69637" name="Picture 5" descr="figure-22-05.JPG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3352800"/>
            <a:ext cx="6389688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are fatty acids made available to peripheral tissues as an energy source?</a:t>
            </a:r>
          </a:p>
          <a:p>
            <a:pPr lvl="1" eaLnBrk="1" hangingPunct="1"/>
            <a:r>
              <a:rPr lang="en-US" altLang="en-US" smtClean="0"/>
              <a:t>hormones trigger lipolysis in adipose tissue</a:t>
            </a:r>
          </a:p>
          <a:p>
            <a:pPr lvl="2" eaLnBrk="1" hangingPunct="1"/>
            <a:r>
              <a:rPr lang="en-US" altLang="en-US" smtClean="0"/>
              <a:t>epinephrine, glucagon, ACTH</a:t>
            </a:r>
          </a:p>
          <a:p>
            <a:pPr lvl="2" eaLnBrk="1" hangingPunct="1"/>
            <a:r>
              <a:rPr lang="en-US" altLang="en-US" smtClean="0"/>
              <a:t>insulin inhibits lipolysis</a:t>
            </a:r>
          </a:p>
          <a:p>
            <a:pPr lvl="1" eaLnBrk="1" hangingPunct="1"/>
            <a:r>
              <a:rPr lang="en-US" altLang="en-US" smtClean="0"/>
              <a:t>released fatty acids insoluble in plasma</a:t>
            </a:r>
          </a:p>
          <a:p>
            <a:pPr lvl="2" eaLnBrk="1" hangingPunct="1"/>
            <a:r>
              <a:rPr lang="en-US" altLang="en-US" smtClean="0"/>
              <a:t>must be attached to serum albumin for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pic>
        <p:nvPicPr>
          <p:cNvPr id="10243" name="Picture 1028" descr="figure-22-06.JPG                                               0003D07Fprojects                       B63F1671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7613" y="1941513"/>
            <a:ext cx="64293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Fatty Acid Metabolism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208962" cy="17160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happens to the glycerol released?</a:t>
            </a:r>
          </a:p>
          <a:p>
            <a:pPr lvl="1" eaLnBrk="1" hangingPunct="1"/>
            <a:r>
              <a:rPr lang="en-US" altLang="en-US" sz="2400" smtClean="0"/>
              <a:t>converted to glyceraldehyde-3-PO</a:t>
            </a:r>
            <a:r>
              <a:rPr lang="en-US" altLang="en-US" sz="2400" baseline="-25000" smtClean="0"/>
              <a:t>4</a:t>
            </a:r>
            <a:endParaRPr lang="en-US" altLang="en-US" sz="2400" smtClean="0"/>
          </a:p>
          <a:p>
            <a:pPr lvl="2" eaLnBrk="1" hangingPunct="1"/>
            <a:r>
              <a:rPr lang="en-US" altLang="en-US" sz="2000" smtClean="0"/>
              <a:t>glycolysis</a:t>
            </a:r>
          </a:p>
          <a:p>
            <a:pPr lvl="2" eaLnBrk="1" hangingPunct="1"/>
            <a:r>
              <a:rPr lang="en-US" altLang="en-US" sz="2000" smtClean="0"/>
              <a:t>gluconeogenesis</a:t>
            </a:r>
          </a:p>
        </p:txBody>
      </p:sp>
      <p:pic>
        <p:nvPicPr>
          <p:cNvPr id="73733" name="Picture 5" descr="un-22-02.JPG                                                   0003D07Fprojects                       B63F1671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4114800"/>
            <a:ext cx="8815387" cy="1562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 autoUpdateAnimBg="0"/>
    </p:bld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779</TotalTime>
  <Words>838</Words>
  <Application>Microsoft Office PowerPoint</Application>
  <PresentationFormat>On-screen Show (4:3)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Wingdings</vt:lpstr>
      <vt:lpstr>Calibri</vt:lpstr>
      <vt:lpstr>Symbol</vt:lpstr>
      <vt:lpstr>Artsy</vt:lpstr>
      <vt:lpstr>Fatty Acid Metabolism</vt:lpstr>
      <vt:lpstr>Fatty Acid Metabolism</vt:lpstr>
      <vt:lpstr>Fatty Acid Metabolism</vt:lpstr>
      <vt:lpstr>Fatty Acid Metabolism</vt:lpstr>
      <vt:lpstr>Fatty Acid Metabolism</vt:lpstr>
      <vt:lpstr>Fatty Acid Metabolism</vt:lpstr>
      <vt:lpstr>Fatty Acid Metabolism</vt:lpstr>
      <vt:lpstr>Fatty Acid Metabolism</vt:lpstr>
      <vt:lpstr>Fatty Acid Metabolism</vt:lpstr>
      <vt:lpstr>Fatty Acid Degradation</vt:lpstr>
      <vt:lpstr>Fatty Acid Degradation</vt:lpstr>
      <vt:lpstr>Fatty Acid Degradation- β oxidation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Degradation</vt:lpstr>
      <vt:lpstr>Fatty Acid Metabolism</vt:lpstr>
      <vt:lpstr>Fatty Acid Synthesis</vt:lpstr>
      <vt:lpstr>Fatty Acid Synthesis</vt:lpstr>
      <vt:lpstr>Fatty Acid Synthesis</vt:lpstr>
      <vt:lpstr>Fatty Acid Synthesis</vt:lpstr>
      <vt:lpstr>Fatty Acid Synthesis</vt:lpstr>
      <vt:lpstr>Fatty Acid Synthesis</vt:lpstr>
      <vt:lpstr>Fatty Acid Synthesis</vt:lpstr>
      <vt:lpstr>Fatty Acid Synthesis</vt:lpstr>
      <vt:lpstr>Fatty Acid Synthesis</vt:lpstr>
      <vt:lpstr>Fatty Acid Synthesis</vt:lpstr>
      <vt:lpstr>Fatty Acid Metabolism</vt:lpstr>
      <vt:lpstr>Fatty Acid Metabolism</vt:lpstr>
      <vt:lpstr>Fatty Acid Metabolism</vt:lpstr>
    </vt:vector>
  </TitlesOfParts>
  <Company>Mount Saint Mary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Fatty Acid Metabolism</dc:title>
  <dc:creator>Information Technologies</dc:creator>
  <cp:lastModifiedBy>MLSU PC</cp:lastModifiedBy>
  <cp:revision>17</cp:revision>
  <cp:lastPrinted>1601-01-01T00:00:00Z</cp:lastPrinted>
  <dcterms:created xsi:type="dcterms:W3CDTF">2003-04-28T14:34:16Z</dcterms:created>
  <dcterms:modified xsi:type="dcterms:W3CDTF">2019-11-19T05:18:55Z</dcterms:modified>
</cp:coreProperties>
</file>