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334" r:id="rId3"/>
    <p:sldId id="286" r:id="rId4"/>
    <p:sldId id="273" r:id="rId5"/>
    <p:sldId id="300" r:id="rId6"/>
    <p:sldId id="274" r:id="rId7"/>
    <p:sldId id="258" r:id="rId8"/>
    <p:sldId id="275" r:id="rId9"/>
    <p:sldId id="306" r:id="rId10"/>
    <p:sldId id="276" r:id="rId11"/>
    <p:sldId id="267" r:id="rId12"/>
    <p:sldId id="277" r:id="rId13"/>
    <p:sldId id="259" r:id="rId14"/>
    <p:sldId id="278" r:id="rId15"/>
    <p:sldId id="290" r:id="rId16"/>
    <p:sldId id="279" r:id="rId17"/>
    <p:sldId id="268" r:id="rId18"/>
    <p:sldId id="280" r:id="rId19"/>
    <p:sldId id="292" r:id="rId20"/>
    <p:sldId id="293" r:id="rId21"/>
    <p:sldId id="281" r:id="rId22"/>
    <p:sldId id="288" r:id="rId23"/>
    <p:sldId id="282" r:id="rId24"/>
    <p:sldId id="260" r:id="rId25"/>
    <p:sldId id="283" r:id="rId26"/>
    <p:sldId id="333" r:id="rId27"/>
    <p:sldId id="332" r:id="rId28"/>
    <p:sldId id="284" r:id="rId29"/>
    <p:sldId id="265" r:id="rId30"/>
    <p:sldId id="285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815"/>
    <a:srgbClr val="CC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B856D4-ED20-410F-8F42-CC85E23520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CEEE-2995-48B9-BF15-FD9F49C6982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FD67B-A4FB-4E52-B0FC-6905F15E971C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BDD95-3F59-41BD-8221-3B3E0305348B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5866D-6DC0-4760-8856-2BA5BAFD3340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CE66E-4CDF-4C9B-84DE-DA75C7E67474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37733-757D-4061-BE09-2250C6705034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E1CB-92B2-44FD-A220-4DB4F00ED9B6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C7B58-BDC9-4E47-B077-AA5A6F4C4904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1CAC5-9522-46FB-9695-C2565B6F95F6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7ABEA-39C6-45AF-BC71-AC7889DEE15E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E4685-302D-4DB0-A859-28DC7B95BA13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7AD70-CB9B-4C98-879A-194F4187F021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4DC33-2DBF-4F82-91AC-37A971EF1BAA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480BE-4AFB-409B-8470-DBF7BCE77051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6C3D8-3F45-47A5-BF1C-9E8E89091D4D}" type="slidenum">
              <a:rPr lang="en-US"/>
              <a:pPr/>
              <a:t>23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5261C-CD6E-464F-955D-4DF15F237421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39338-1486-4A39-8404-448039F08E34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181B8-4FCB-494E-8E94-0A9EE876C074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9AAD0-C045-41CD-A7C1-F214F6246878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EABD6-1DA4-4F02-9B3C-0D3B9C61AEFC}" type="slidenum">
              <a:rPr lang="en-US"/>
              <a:pPr/>
              <a:t>30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56C31-058A-4265-BD58-62E42B55EA0B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5B9D9-B773-4185-BAA4-6CD23EAB5815}" type="slidenum">
              <a:rPr lang="en-US"/>
              <a:pPr/>
              <a:t>31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A9152-FE7C-49CD-840B-B789CD4D8A66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EABF0-D4C8-40A1-987A-931836149C21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C5A1-DC0E-4F9B-A4CA-81435219C9BF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90D20-81EC-42CD-BB94-4634C5ECE2E7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65746-95F6-4D52-8F93-74A0B8E0D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724E4-198D-4D4F-8EF8-B778760F8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DAE46-12E7-4578-816E-1FB5EBC8A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7D51A-528A-46A0-AA8A-709C9F1CD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7B97A-C713-40CA-BF64-E7E5C4C9C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7883E-5BB8-446F-B838-F831E3458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0718D-D498-4FCE-B32D-099150462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4D970-D6CE-4EC2-9615-4C353D9DC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3CABB-6EE1-48AC-9043-36A318DE8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8DE5-FF5A-4DDA-9770-3043EA147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6BC46-2856-4A21-8BEB-3FCCDBA69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2CF209-794F-431E-8891-3819D29B72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INTRODUCTION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624840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Vitamins are organic compounds required in the diet in small amounts.</a:t>
            </a:r>
          </a:p>
          <a:p>
            <a:endParaRPr lang="en-US" sz="36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They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are conveniently classed as fat soluble (A, D, E and K) or water soluble (C and the B complex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endParaRPr lang="en-US" sz="36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Except for Vitamin C, all water soluble vitamins are precursor of coenzymes.</a:t>
            </a:r>
            <a:endParaRPr lang="en-US" sz="36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3600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3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NIACIN (NICOTINIC ACID)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As nicotinic acid or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nicotinamide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it is a precursor for the coenzymes NAD and NADP.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Pellagra (dermatitis, diarrhea, dementia and if severe, death)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Legumes, meat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19 mg/day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6858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PYRIDOXINE (VITAMIN B6)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Pyridoxine (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pyridoxol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is a precursor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pyridoxal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phosphate which is a coenzyme for enzymes catalyzing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transamination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deamination,decarboxylation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and for glycogen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phosphorylase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Dermatitis, convulsions,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microcytic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anemia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Liver, fish, nuts, whole grain cereals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2 mg/day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2192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BIOTIN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8768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Biotin acts as a coenzyme in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carboxylation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reactions in covalent linkage to lysine side chains of enzymes.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Dermatitis, anorexia, nausea, muscle pain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Intestinal microorganisms, liver, vegetables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 RDA has not been established. Note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avidin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in raw eggs has tight binding for biotin and in high amounts can cause a biotin deficiency.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PANTOTHENIC ACID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Pantothenic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acid is a precursor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pantotheine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 This structure forms part of coenzyme A.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 deficiency is practically unknown. There may be nausea and fatigue.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Pantothenic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acid is widely distributed and is synthesized by some intestinal bacteria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 RDA has not been established. 5-10 mg/ day might be used.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5156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FOLIC ACID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Folic acid is a precursor for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tetrahydrofolate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that is used as a carrier of one carbon units at different levels of oxidation.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Megaloblastic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anemia, GI disturbances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Intestinal bacteria, liver, yeast and green vegetables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400 µg/day. Before food supplementation, folic acid deficiency was the most common vitamin deficiency in the United States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olicac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55713"/>
            <a:ext cx="6324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260725" y="352425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Folic Acid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soluble and fat vitamins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762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5334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Helvetica" pitchFamily="-110" charset="0"/>
              </a:rPr>
              <a:t>VITAMIN B12  (COBALAMIN)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638800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Chemical Nature: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Vitamin B12 is a complex multiple ring structure which includes a cobalt atom.</a:t>
            </a:r>
            <a:endParaRPr lang="en-US" sz="20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Vitamin B12 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cobalamin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 derived cofactors are used for two important reactions: 	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I.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methylmalonyl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CoA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isomerase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requires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5-deoxyadenosyl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cobalamin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II.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Homocysteine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tetrahydrofolate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methyl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transferase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requires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methyl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cobalamin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and N5-methyltetrahydrofolate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Vitamin B12 is absorbed from the ileum as a complex with intrinsic factor which is produced by the gastric mucosa.</a:t>
            </a:r>
            <a:endParaRPr lang="en-US" sz="20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Pernicious anemia and degeneration of spinal cord neurons</a:t>
            </a:r>
          </a:p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Meat and milk</a:t>
            </a:r>
            <a:endParaRPr lang="en-US" sz="20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3 µg/day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609600"/>
            <a:ext cx="9525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Helvetica" pitchFamily="-110" charset="0"/>
              </a:rPr>
              <a:t>VITAMIN C (ASCORBIC AID)</a:t>
            </a: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Ascorbic acid is a water soluble antioxidant and it promotes the hydroxylation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proline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residues of collagen. Ascorbic acid is also required in the synthesis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carnitine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dopamine and bile acids.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Scurvy (hemorrhage, impaired wound healing and bone formation).</a:t>
            </a:r>
          </a:p>
          <a:p>
            <a:pPr>
              <a:buFontTx/>
              <a:buNone/>
            </a:pP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	- Oral manifestations: Bleeding gums, loose teeth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Fruits and vegetables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60 mg/day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1295400"/>
            <a:ext cx="100711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Helvetica" pitchFamily="-110" charset="0"/>
              </a:rPr>
              <a:t>VITAMIN D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Regulation of calcium levels through actions on intestine, kidney and bone. Vitamin D3 (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cholecalciferol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requires conversion to 1,25-dihydroxy vitamin D3 to form the active compound.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Rickets,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osteomalacia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UV irradiation of 7-dehydrocholesterol in the skin, fish liver oils and supplemented milk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600 international units (15 µg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cholecalciferol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- IOM recommendation 2010 - and not more than 4000 IUs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77788"/>
            <a:ext cx="3325813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94D9DF-C5BE-4A04-9CB6-23631A5A26F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9780323071550-029-f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532765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4313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800">
              <a:latin typeface="Arial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>
                <a:latin typeface="Arial" pitchFamily="34" charset="0"/>
              </a:rPr>
              <a:t>Downloaded from: StudentConsult (on 28 September 2011 12:12 PM)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>
                <a:latin typeface="Arial" pitchFamily="34" charset="0"/>
              </a:rPr>
              <a:t>© 2005 Elsevier </a:t>
            </a:r>
          </a:p>
        </p:txBody>
      </p:sp>
      <p:pic>
        <p:nvPicPr>
          <p:cNvPr id="69638" name="Picture 6" descr="top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003925" y="1647825"/>
            <a:ext cx="2928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1,25-dihydroxy</a:t>
            </a:r>
          </a:p>
          <a:p>
            <a:r>
              <a:rPr lang="en-US">
                <a:latin typeface="Arial" pitchFamily="34" charset="0"/>
              </a:rPr>
              <a:t>cholecalciferol is the</a:t>
            </a:r>
          </a:p>
          <a:p>
            <a:r>
              <a:rPr lang="en-US">
                <a:latin typeface="Arial" pitchFamily="34" charset="0"/>
              </a:rPr>
              <a:t>active metabolite of </a:t>
            </a:r>
          </a:p>
          <a:p>
            <a:r>
              <a:rPr lang="en-US">
                <a:latin typeface="Arial" pitchFamily="34" charset="0"/>
              </a:rPr>
              <a:t>Vitamin 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VITAMIN E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Vitamin E  (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Tocopherol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)is a lipid-soluble antioxidant and helps to prevent lipid damage. 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In humans, deficiency is associated with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lysis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of erythrocytes.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Vegetables and wheat germ oil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15 international unit. Larger amounts (100-400 units) have been suggested but are probably not advisable.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228600"/>
            <a:ext cx="100711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614488" y="685800"/>
            <a:ext cx="5214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Calibri" pitchFamily="34" charset="0"/>
              </a:rPr>
              <a:t>RECOMMENDED DIETARY ALLOWANCES FOR 70 KG MALE,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4224338" y="944562"/>
            <a:ext cx="9334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Calibri" pitchFamily="34" charset="0"/>
              </a:rPr>
              <a:t>AGE 25-50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60538" y="1665287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2052638" y="1665287"/>
            <a:ext cx="11568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Carbohydrate</a:t>
            </a:r>
            <a:endParaRPr lang="en-US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876800" y="1665287"/>
            <a:ext cx="4568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364 g</a:t>
            </a:r>
            <a:endParaRPr lang="en-US">
              <a:latin typeface="Calibri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1760538" y="194627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2052638" y="1946275"/>
            <a:ext cx="2585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Fat</a:t>
            </a:r>
            <a:endParaRPr lang="en-US">
              <a:latin typeface="Calibri" pitchFamily="34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4876800" y="1946275"/>
            <a:ext cx="3526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80 g</a:t>
            </a:r>
            <a:endParaRPr lang="en-US">
              <a:latin typeface="Calibri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1760538" y="222726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2052638" y="2227262"/>
            <a:ext cx="621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Protein</a:t>
            </a:r>
            <a:endParaRPr lang="en-US">
              <a:latin typeface="Calibri" pitchFamily="34" charset="0"/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4876800" y="2227262"/>
            <a:ext cx="3526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56 g</a:t>
            </a:r>
            <a:endParaRPr lang="en-US">
              <a:latin typeface="Calibri" pitchFamily="34" charset="0"/>
            </a:endParaRPr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1760538" y="2508250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2052638" y="2508250"/>
            <a:ext cx="17161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Essential Fatty Acids</a:t>
            </a:r>
            <a:endParaRPr lang="en-US">
              <a:latin typeface="Calibri" pitchFamily="34" charset="0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4876800" y="2508250"/>
            <a:ext cx="46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3-6 g</a:t>
            </a:r>
            <a:endParaRPr lang="en-US">
              <a:latin typeface="Calibri" pitchFamily="34" charset="0"/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1760538" y="2789237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2052638" y="2789237"/>
            <a:ext cx="17825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Calcium, Phosphorus</a:t>
            </a:r>
            <a:endParaRPr lang="en-US">
              <a:latin typeface="Calibri" pitchFamily="34" charset="0"/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4876800" y="2789237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800 mg</a:t>
            </a:r>
            <a:endParaRPr lang="en-US">
              <a:latin typeface="Calibri" pitchFamily="34" charset="0"/>
            </a:endParaRP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1760538" y="307022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2052638" y="3070225"/>
            <a:ext cx="642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Choline</a:t>
            </a:r>
            <a:endParaRPr lang="en-US">
              <a:latin typeface="Calibri" pitchFamily="34" charset="0"/>
            </a:endParaRPr>
          </a:p>
        </p:txBody>
      </p:sp>
      <p:sp>
        <p:nvSpPr>
          <p:cNvPr id="76" name="Rectangle 23"/>
          <p:cNvSpPr>
            <a:spLocks noChangeArrowheads="1"/>
          </p:cNvSpPr>
          <p:nvPr/>
        </p:nvSpPr>
        <p:spPr bwMode="auto">
          <a:xfrm>
            <a:off x="4876800" y="3070225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500 mg</a:t>
            </a:r>
            <a:endParaRPr lang="en-US">
              <a:latin typeface="Calibri" pitchFamily="34" charset="0"/>
            </a:endParaRPr>
          </a:p>
        </p:txBody>
      </p:sp>
      <p:sp>
        <p:nvSpPr>
          <p:cNvPr id="77" name="Rectangle 24"/>
          <p:cNvSpPr>
            <a:spLocks noChangeArrowheads="1"/>
          </p:cNvSpPr>
          <p:nvPr/>
        </p:nvSpPr>
        <p:spPr bwMode="auto">
          <a:xfrm>
            <a:off x="1760538" y="335121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2052638" y="3351212"/>
            <a:ext cx="11178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Ascorbic acid</a:t>
            </a:r>
            <a:endParaRPr lang="en-US">
              <a:latin typeface="Calibri" pitchFamily="34" charset="0"/>
            </a:endParaRPr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4876800" y="3351212"/>
            <a:ext cx="51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60 mg</a:t>
            </a:r>
            <a:endParaRPr lang="en-US">
              <a:latin typeface="Calibri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1760538" y="3633787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81" name="Rectangle 28"/>
          <p:cNvSpPr>
            <a:spLocks noChangeArrowheads="1"/>
          </p:cNvSpPr>
          <p:nvPr/>
        </p:nvSpPr>
        <p:spPr bwMode="auto">
          <a:xfrm>
            <a:off x="2052638" y="3633787"/>
            <a:ext cx="532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Niacin</a:t>
            </a:r>
            <a:endParaRPr lang="en-US">
              <a:latin typeface="Calibri" pitchFamily="34" charset="0"/>
            </a:endParaRPr>
          </a:p>
        </p:txBody>
      </p:sp>
      <p:sp>
        <p:nvSpPr>
          <p:cNvPr id="82" name="Rectangle 29"/>
          <p:cNvSpPr>
            <a:spLocks noChangeArrowheads="1"/>
          </p:cNvSpPr>
          <p:nvPr/>
        </p:nvSpPr>
        <p:spPr bwMode="auto">
          <a:xfrm>
            <a:off x="4876800" y="3633787"/>
            <a:ext cx="51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19 mg</a:t>
            </a:r>
            <a:endParaRPr lang="en-US">
              <a:latin typeface="Calibri" pitchFamily="34" charset="0"/>
            </a:endParaRPr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1760538" y="391477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84" name="Rectangle 31"/>
          <p:cNvSpPr>
            <a:spLocks noChangeArrowheads="1"/>
          </p:cNvSpPr>
          <p:nvPr/>
        </p:nvSpPr>
        <p:spPr bwMode="auto">
          <a:xfrm>
            <a:off x="2052638" y="3914775"/>
            <a:ext cx="446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Iron, </a:t>
            </a:r>
            <a:endParaRPr lang="en-US">
              <a:latin typeface="Calibri" pitchFamily="34" charset="0"/>
            </a:endParaRPr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2528888" y="3914775"/>
            <a:ext cx="8139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Vitamin E</a:t>
            </a:r>
            <a:endParaRPr lang="en-US">
              <a:latin typeface="Calibri" pitchFamily="34" charset="0"/>
            </a:endParaRPr>
          </a:p>
        </p:txBody>
      </p:sp>
      <p:sp>
        <p:nvSpPr>
          <p:cNvPr id="86" name="Rectangle 33"/>
          <p:cNvSpPr>
            <a:spLocks noChangeArrowheads="1"/>
          </p:cNvSpPr>
          <p:nvPr/>
        </p:nvSpPr>
        <p:spPr bwMode="auto">
          <a:xfrm>
            <a:off x="4876800" y="3914775"/>
            <a:ext cx="51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10 mg</a:t>
            </a:r>
            <a:endParaRPr lang="en-US">
              <a:latin typeface="Calibri" pitchFamily="34" charset="0"/>
            </a:endParaRP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1760538" y="419576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88" name="Rectangle 35"/>
          <p:cNvSpPr>
            <a:spLocks noChangeArrowheads="1"/>
          </p:cNvSpPr>
          <p:nvPr/>
        </p:nvSpPr>
        <p:spPr bwMode="auto">
          <a:xfrm>
            <a:off x="2052638" y="4195762"/>
            <a:ext cx="9062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Pyridoxine</a:t>
            </a:r>
            <a:endParaRPr lang="en-US">
              <a:latin typeface="Calibri" pitchFamily="34" charset="0"/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4876800" y="4195762"/>
            <a:ext cx="508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 2 mg</a:t>
            </a:r>
            <a:endParaRPr lang="en-US">
              <a:latin typeface="Calibri" pitchFamily="34" charset="0"/>
            </a:endParaRPr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1760538" y="4476750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91" name="Rectangle 38"/>
          <p:cNvSpPr>
            <a:spLocks noChangeArrowheads="1"/>
          </p:cNvSpPr>
          <p:nvPr/>
        </p:nvSpPr>
        <p:spPr bwMode="auto">
          <a:xfrm>
            <a:off x="2052638" y="4476750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Riboflavin</a:t>
            </a:r>
            <a:endParaRPr lang="en-US">
              <a:latin typeface="Calibri" pitchFamily="34" charset="0"/>
            </a:endParaRPr>
          </a:p>
        </p:txBody>
      </p:sp>
      <p:sp>
        <p:nvSpPr>
          <p:cNvPr id="92" name="Rectangle 39"/>
          <p:cNvSpPr>
            <a:spLocks noChangeArrowheads="1"/>
          </p:cNvSpPr>
          <p:nvPr/>
        </p:nvSpPr>
        <p:spPr bwMode="auto">
          <a:xfrm>
            <a:off x="4876800" y="4476750"/>
            <a:ext cx="620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1.7 mg</a:t>
            </a:r>
            <a:endParaRPr lang="en-US">
              <a:latin typeface="Calibri" pitchFamily="34" charset="0"/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1760538" y="4757737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2052638" y="4757737"/>
            <a:ext cx="791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Thiamine</a:t>
            </a:r>
            <a:endParaRPr lang="en-US">
              <a:latin typeface="Calibri" pitchFamily="34" charset="0"/>
            </a:endParaRPr>
          </a:p>
        </p:txBody>
      </p:sp>
      <p:sp>
        <p:nvSpPr>
          <p:cNvPr id="95" name="Rectangle 42"/>
          <p:cNvSpPr>
            <a:spLocks noChangeArrowheads="1"/>
          </p:cNvSpPr>
          <p:nvPr/>
        </p:nvSpPr>
        <p:spPr bwMode="auto">
          <a:xfrm>
            <a:off x="4876800" y="4757737"/>
            <a:ext cx="620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1.5 mg</a:t>
            </a:r>
            <a:endParaRPr lang="en-US">
              <a:latin typeface="Calibri" pitchFamily="34" charset="0"/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1760538" y="503872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2052638" y="5038725"/>
            <a:ext cx="839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Vitamin A</a:t>
            </a:r>
            <a:endParaRPr lang="en-US">
              <a:latin typeface="Calibri" pitchFamily="34" charset="0"/>
            </a:endParaRPr>
          </a:p>
        </p:txBody>
      </p:sp>
      <p:sp>
        <p:nvSpPr>
          <p:cNvPr id="98" name="Rectangle 45"/>
          <p:cNvSpPr>
            <a:spLocks noChangeArrowheads="1"/>
          </p:cNvSpPr>
          <p:nvPr/>
        </p:nvSpPr>
        <p:spPr bwMode="auto">
          <a:xfrm>
            <a:off x="4876800" y="5038725"/>
            <a:ext cx="508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 1 mg</a:t>
            </a:r>
            <a:endParaRPr lang="en-US">
              <a:latin typeface="Calibri" pitchFamily="34" charset="0"/>
            </a:endParaRPr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1760538" y="531971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100" name="Rectangle 47"/>
          <p:cNvSpPr>
            <a:spLocks noChangeArrowheads="1"/>
          </p:cNvSpPr>
          <p:nvPr/>
        </p:nvSpPr>
        <p:spPr bwMode="auto">
          <a:xfrm>
            <a:off x="2052638" y="5319712"/>
            <a:ext cx="7829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Folic acid</a:t>
            </a:r>
            <a:endParaRPr lang="en-US">
              <a:latin typeface="Calibri" pitchFamily="34" charset="0"/>
            </a:endParaRPr>
          </a:p>
        </p:txBody>
      </p:sp>
      <p:sp>
        <p:nvSpPr>
          <p:cNvPr id="101" name="Rectangle 48"/>
          <p:cNvSpPr>
            <a:spLocks noChangeArrowheads="1"/>
          </p:cNvSpPr>
          <p:nvPr/>
        </p:nvSpPr>
        <p:spPr bwMode="auto">
          <a:xfrm>
            <a:off x="4876800" y="5319712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400 µg</a:t>
            </a:r>
            <a:endParaRPr lang="en-US">
              <a:latin typeface="Calibri" pitchFamily="34" charset="0"/>
            </a:endParaRPr>
          </a:p>
        </p:txBody>
      </p:sp>
      <p:sp>
        <p:nvSpPr>
          <p:cNvPr id="102" name="Rectangle 49"/>
          <p:cNvSpPr>
            <a:spLocks noChangeArrowheads="1"/>
          </p:cNvSpPr>
          <p:nvPr/>
        </p:nvSpPr>
        <p:spPr bwMode="auto">
          <a:xfrm>
            <a:off x="1760538" y="5602287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103" name="Rectangle 50"/>
          <p:cNvSpPr>
            <a:spLocks noChangeArrowheads="1"/>
          </p:cNvSpPr>
          <p:nvPr/>
        </p:nvSpPr>
        <p:spPr bwMode="auto">
          <a:xfrm>
            <a:off x="2052638" y="5602287"/>
            <a:ext cx="8267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Vitamin K</a:t>
            </a:r>
            <a:endParaRPr lang="en-US">
              <a:latin typeface="Calibri" pitchFamily="34" charset="0"/>
            </a:endParaRPr>
          </a:p>
        </p:txBody>
      </p:sp>
      <p:sp>
        <p:nvSpPr>
          <p:cNvPr id="104" name="Rectangle 51"/>
          <p:cNvSpPr>
            <a:spLocks noChangeArrowheads="1"/>
          </p:cNvSpPr>
          <p:nvPr/>
        </p:nvSpPr>
        <p:spPr bwMode="auto">
          <a:xfrm>
            <a:off x="4876800" y="5602287"/>
            <a:ext cx="5145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80 µg</a:t>
            </a:r>
            <a:endParaRPr lang="en-US">
              <a:latin typeface="Calibri" pitchFamily="34" charset="0"/>
            </a:endParaRPr>
          </a:p>
        </p:txBody>
      </p:sp>
      <p:sp>
        <p:nvSpPr>
          <p:cNvPr id="105" name="Rectangle 52"/>
          <p:cNvSpPr>
            <a:spLocks noChangeArrowheads="1"/>
          </p:cNvSpPr>
          <p:nvPr/>
        </p:nvSpPr>
        <p:spPr bwMode="auto">
          <a:xfrm>
            <a:off x="1760538" y="588327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106" name="Rectangle 53"/>
          <p:cNvSpPr>
            <a:spLocks noChangeArrowheads="1"/>
          </p:cNvSpPr>
          <p:nvPr/>
        </p:nvSpPr>
        <p:spPr bwMode="auto">
          <a:xfrm>
            <a:off x="2052638" y="5883275"/>
            <a:ext cx="844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Vitamin D</a:t>
            </a:r>
            <a:endParaRPr lang="en-US">
              <a:latin typeface="Calibri" pitchFamily="34" charset="0"/>
            </a:endParaRPr>
          </a:p>
        </p:txBody>
      </p:sp>
      <p:sp>
        <p:nvSpPr>
          <p:cNvPr id="107" name="Rectangle 54"/>
          <p:cNvSpPr>
            <a:spLocks noChangeArrowheads="1"/>
          </p:cNvSpPr>
          <p:nvPr/>
        </p:nvSpPr>
        <p:spPr bwMode="auto">
          <a:xfrm>
            <a:off x="4876800" y="5883275"/>
            <a:ext cx="56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 15 µg</a:t>
            </a:r>
            <a:endParaRPr lang="en-US">
              <a:latin typeface="Calibri" pitchFamily="34" charset="0"/>
            </a:endParaRPr>
          </a:p>
        </p:txBody>
      </p:sp>
      <p:sp>
        <p:nvSpPr>
          <p:cNvPr id="108" name="Rectangle 55"/>
          <p:cNvSpPr>
            <a:spLocks noChangeArrowheads="1"/>
          </p:cNvSpPr>
          <p:nvPr/>
        </p:nvSpPr>
        <p:spPr bwMode="auto">
          <a:xfrm>
            <a:off x="1760538" y="6164262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Calibri" pitchFamily="34" charset="0"/>
              </a:rPr>
              <a:t>•</a:t>
            </a:r>
            <a:endParaRPr lang="en-US">
              <a:latin typeface="Calibri" pitchFamily="34" charset="0"/>
            </a:endParaRPr>
          </a:p>
        </p:txBody>
      </p:sp>
      <p:sp>
        <p:nvSpPr>
          <p:cNvPr id="109" name="Rectangle 56"/>
          <p:cNvSpPr>
            <a:spLocks noChangeArrowheads="1"/>
          </p:cNvSpPr>
          <p:nvPr/>
        </p:nvSpPr>
        <p:spPr bwMode="auto">
          <a:xfrm>
            <a:off x="2052638" y="6164262"/>
            <a:ext cx="10383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Vitamin B12</a:t>
            </a:r>
            <a:endParaRPr lang="en-US">
              <a:latin typeface="Calibri" pitchFamily="34" charset="0"/>
            </a:endParaRPr>
          </a:p>
        </p:txBody>
      </p:sp>
      <p:sp>
        <p:nvSpPr>
          <p:cNvPr id="110" name="Rectangle 57"/>
          <p:cNvSpPr>
            <a:spLocks noChangeArrowheads="1"/>
          </p:cNvSpPr>
          <p:nvPr/>
        </p:nvSpPr>
        <p:spPr bwMode="auto">
          <a:xfrm>
            <a:off x="4876800" y="6164262"/>
            <a:ext cx="4568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Calibri" pitchFamily="34" charset="0"/>
              </a:rPr>
              <a:t>  3 µg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VITAMIN K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768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Vitamin K is a coenzyme for the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carboxylation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glutamic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acid side chains of some blood clotting factors (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prothrombin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factors VII, IX and X).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 deficiency of vitamin K is rare but can be associated with prolonged blood clotting times.</a:t>
            </a: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Vitamin K is produced by intestinal bacteria.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No RDA has been established but 70-140 µg may be appropriate.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  <a:latin typeface="Helvetica" pitchFamily="-110" charset="0"/>
              </a:rPr>
              <a:t>VITAMIN A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953000"/>
          </a:xfrm>
        </p:spPr>
        <p:txBody>
          <a:bodyPr/>
          <a:lstStyle/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Retinol is a precursor for retinal that is used in the visual cycle and for retinoic acid that is required for maintenance of epithelial cells. In the visual cycle,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opsin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binds the 11-cis isomer of retinal. Light causes the conversion to the all-trans isomer which is only weakly bound to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opsin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endParaRPr lang="en-US" sz="20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Night blindness and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keratinization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of epithelial cells.</a:t>
            </a:r>
          </a:p>
          <a:p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Vegetables, fish liver oil. Note beta-carotene is a precursor of retinol</a:t>
            </a:r>
            <a:endParaRPr lang="en-US" sz="2000" u="sng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88900"/>
            <a:ext cx="7785100" cy="786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461125" y="5480050"/>
            <a:ext cx="2127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-110" charset="0"/>
              </a:rPr>
              <a:t>Converted to all-trans</a:t>
            </a:r>
          </a:p>
          <a:p>
            <a:r>
              <a:rPr lang="en-US" sz="1600">
                <a:latin typeface="Helvetica" pitchFamily="-110" charset="0"/>
              </a:rPr>
              <a:t>retinal by</a:t>
            </a:r>
          </a:p>
          <a:p>
            <a:r>
              <a:rPr lang="en-US" sz="1600">
                <a:latin typeface="Helvetica" pitchFamily="-110" charset="0"/>
              </a:rPr>
              <a:t>photoisomerization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74B115-6F6A-476E-98D5-3EB46F2A214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Helvetica" pitchFamily="-110" charset="0"/>
              </a:rPr>
              <a:t>THIAMINE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Thiamine is converted to thiamine pyrophosphate which is a cofactor for oxidative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decarboxylation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of alpha-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keto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acids and for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transketolase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Effect of Deficiency: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Beri-beri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Wernicke-Korsakoff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syndrome. </a:t>
            </a:r>
          </a:p>
          <a:p>
            <a:pPr>
              <a:buFontTx/>
              <a:buNone/>
            </a:pP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Beans, nuts, fruits, etc.</a:t>
            </a:r>
            <a:endParaRPr lang="en-U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4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1.5 mg/day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Helvetica" pitchFamily="-110" charset="0"/>
              </a:rPr>
              <a:t>RIBOFLAVIN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Function: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Riboflavin is a precursor for the coenzymes, FMN and FAD.</a:t>
            </a:r>
            <a:endParaRPr lang="en-US" sz="28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Effect of Deficiency: atrophy of </a:t>
            </a:r>
            <a:r>
              <a:rPr lang="en-US" sz="2800" u="sng" dirty="0" err="1" smtClean="0">
                <a:solidFill>
                  <a:srgbClr val="000000"/>
                </a:solidFill>
                <a:latin typeface="Calibri" pitchFamily="34" charset="0"/>
              </a:rPr>
              <a:t>filliform</a:t>
            </a:r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 papillae, angular </a:t>
            </a:r>
            <a:r>
              <a:rPr lang="en-US" sz="2800" u="sng" dirty="0" err="1" smtClean="0">
                <a:solidFill>
                  <a:srgbClr val="000000"/>
                </a:solidFill>
                <a:latin typeface="Calibri" pitchFamily="34" charset="0"/>
              </a:rPr>
              <a:t>cheilosis</a:t>
            </a:r>
            <a:endParaRPr lang="en-US" sz="28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Sources: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Milk, liver, green vegetables</a:t>
            </a:r>
            <a:endParaRPr lang="en-US" sz="28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RDA: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1.7 mg/day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8E416-1C0E-40BA-8AEE-24ACD1B802A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HD:Original Items:Microsoft Office 98:Templates:Blank Presentation</Template>
  <TotalTime>594</TotalTime>
  <Words>992</Words>
  <Application>Microsoft PowerPoint</Application>
  <PresentationFormat>On-screen Show (4:3)</PresentationFormat>
  <Paragraphs>172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INTRODUCTION</vt:lpstr>
      <vt:lpstr>Slide 2</vt:lpstr>
      <vt:lpstr>Slide 3</vt:lpstr>
      <vt:lpstr>VITAMIN A</vt:lpstr>
      <vt:lpstr>Slide 5</vt:lpstr>
      <vt:lpstr>THIAMINE</vt:lpstr>
      <vt:lpstr>Slide 7</vt:lpstr>
      <vt:lpstr>RIBOFLAVIN</vt:lpstr>
      <vt:lpstr>Slide 9</vt:lpstr>
      <vt:lpstr>NIACIN (NICOTINIC ACID)</vt:lpstr>
      <vt:lpstr>Slide 11</vt:lpstr>
      <vt:lpstr>PYRIDOXINE (VITAMIN B6)</vt:lpstr>
      <vt:lpstr>Slide 13</vt:lpstr>
      <vt:lpstr>BIOTIN</vt:lpstr>
      <vt:lpstr>Slide 15</vt:lpstr>
      <vt:lpstr>PANTOTHENIC ACID</vt:lpstr>
      <vt:lpstr>Slide 17</vt:lpstr>
      <vt:lpstr>FOLIC ACID</vt:lpstr>
      <vt:lpstr>Slide 19</vt:lpstr>
      <vt:lpstr>Slide 20</vt:lpstr>
      <vt:lpstr>VITAMIN B12  (COBALAMIN)</vt:lpstr>
      <vt:lpstr>Slide 22</vt:lpstr>
      <vt:lpstr>VITAMIN C (ASCORBIC AID)</vt:lpstr>
      <vt:lpstr>Slide 24</vt:lpstr>
      <vt:lpstr>VITAMIN D</vt:lpstr>
      <vt:lpstr>Slide 26</vt:lpstr>
      <vt:lpstr>Slide 27</vt:lpstr>
      <vt:lpstr>VITAMIN E</vt:lpstr>
      <vt:lpstr>Slide 29</vt:lpstr>
      <vt:lpstr>VITAMIN K</vt:lpstr>
      <vt:lpstr>Slide 31</vt:lpstr>
    </vt:vector>
  </TitlesOfParts>
  <Company>UMDNJ-NJMS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</dc:title>
  <dc:creator>Biochemistry</dc:creator>
  <cp:lastModifiedBy>MLSU PC</cp:lastModifiedBy>
  <cp:revision>101</cp:revision>
  <cp:lastPrinted>2007-05-22T19:27:08Z</cp:lastPrinted>
  <dcterms:created xsi:type="dcterms:W3CDTF">2012-05-28T20:10:58Z</dcterms:created>
  <dcterms:modified xsi:type="dcterms:W3CDTF">2019-11-08T07:37:30Z</dcterms:modified>
</cp:coreProperties>
</file>