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0"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9" r:id="rId41"/>
    <p:sldId id="300" r:id="rId42"/>
    <p:sldId id="301" r:id="rId43"/>
    <p:sldId id="302" r:id="rId44"/>
    <p:sldId id="303" r:id="rId45"/>
    <p:sldId id="308" r:id="rId46"/>
    <p:sldId id="304" r:id="rId47"/>
    <p:sldId id="305" r:id="rId48"/>
    <p:sldId id="306" r:id="rId49"/>
    <p:sldId id="30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63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62B2E-4173-4123-91FD-366607E6A36E}" type="datetimeFigureOut">
              <a:rPr lang="en-IN" smtClean="0"/>
              <a:pPr/>
              <a:t>08-11-2019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8DA29-4C8D-455A-85A5-7B9E70FBF23C}" type="slidenum">
              <a:rPr lang="en-IN" smtClean="0"/>
              <a:pPr/>
              <a:t>‹#›</a:t>
            </a:fld>
            <a:endParaRPr lang="en-IN"/>
          </a:p>
        </p:txBody>
      </p:sp>
    </p:spTree>
    <p:extLst>
      <p:ext uri="{BB962C8B-B14F-4D97-AF65-F5344CB8AC3E}">
        <p14:creationId xmlns:p14="http://schemas.microsoft.com/office/powerpoint/2010/main" xmlns="" val="51488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r>
              <a:rPr kumimoji="1" lang="zh-CN" altLang="en-US" b="1" smtClean="0">
                <a:solidFill>
                  <a:srgbClr val="0000CC"/>
                </a:solidFill>
                <a:ea typeface="楷体_GB2312" pitchFamily="49" charset="-122"/>
              </a:rPr>
              <a:t>无机态</a:t>
            </a:r>
            <a:r>
              <a:rPr kumimoji="1" lang="en-US" altLang="zh-CN" b="1" smtClean="0">
                <a:solidFill>
                  <a:srgbClr val="0000CC"/>
                </a:solidFill>
                <a:ea typeface="楷体_GB2312" pitchFamily="49" charset="-122"/>
              </a:rPr>
              <a:t>N</a:t>
            </a:r>
          </a:p>
          <a:p>
            <a:r>
              <a:rPr kumimoji="1" lang="en-US" altLang="zh-CN" b="1" smtClean="0">
                <a:solidFill>
                  <a:srgbClr val="0000CC"/>
                </a:solidFill>
                <a:effectLst>
                  <a:outerShdw blurRad="38100" dist="38100" dir="2700000" algn="tl">
                    <a:srgbClr val="C0C0C0"/>
                  </a:outerShdw>
                </a:effectLst>
                <a:latin typeface="宋体" panose="02010600030101010101" pitchFamily="2" charset="-122"/>
              </a:rPr>
              <a:t>+ </a:t>
            </a:r>
            <a:r>
              <a:rPr kumimoji="1" lang="en-US" altLang="zh-CN" b="1" smtClean="0">
                <a:solidFill>
                  <a:srgbClr val="0000CC"/>
                </a:solidFill>
                <a:effectLst>
                  <a:outerShdw blurRad="38100" dist="38100" dir="2700000" algn="tl">
                    <a:srgbClr val="C0C0C0"/>
                  </a:outerShdw>
                </a:effectLst>
                <a:ea typeface="楷体_GB2312" pitchFamily="49" charset="-122"/>
              </a:rPr>
              <a:t>α-</a:t>
            </a:r>
            <a:r>
              <a:rPr kumimoji="1" lang="zh-CN" altLang="en-US" b="1" smtClean="0">
                <a:solidFill>
                  <a:srgbClr val="0000CC"/>
                </a:solidFill>
                <a:effectLst>
                  <a:outerShdw blurRad="38100" dist="38100" dir="2700000" algn="tl">
                    <a:srgbClr val="C0C0C0"/>
                  </a:outerShdw>
                </a:effectLst>
                <a:ea typeface="楷体_GB2312" pitchFamily="49" charset="-122"/>
              </a:rPr>
              <a:t>酮酸</a:t>
            </a:r>
          </a:p>
          <a:p>
            <a:r>
              <a:rPr kumimoji="1" lang="zh-CN" altLang="en-US" b="1" smtClean="0">
                <a:solidFill>
                  <a:srgbClr val="000066"/>
                </a:solidFill>
                <a:ea typeface="楷体_GB2312" pitchFamily="49" charset="-122"/>
              </a:rPr>
              <a:t>在植物体内，合成氨基酸所利用的</a:t>
            </a:r>
            <a:r>
              <a:rPr kumimoji="1" lang="zh-CN" altLang="en-US" b="1" smtClean="0">
                <a:solidFill>
                  <a:srgbClr val="C30803"/>
                </a:solidFill>
                <a:ea typeface="楷体_GB2312" pitchFamily="49" charset="-122"/>
              </a:rPr>
              <a:t>碳源</a:t>
            </a:r>
            <a:r>
              <a:rPr kumimoji="1" lang="zh-CN" altLang="en-US" b="1" smtClean="0">
                <a:solidFill>
                  <a:srgbClr val="000066"/>
                </a:solidFill>
                <a:ea typeface="楷体_GB2312" pitchFamily="49" charset="-122"/>
              </a:rPr>
              <a:t>主要来自糖、脂肪产生的</a:t>
            </a:r>
            <a:r>
              <a:rPr kumimoji="1" lang="en-US" altLang="zh-CN" b="1" smtClean="0">
                <a:solidFill>
                  <a:srgbClr val="C30803"/>
                </a:solidFill>
                <a:effectLst>
                  <a:outerShdw blurRad="38100" dist="38100" dir="2700000" algn="tl">
                    <a:srgbClr val="C0C0C0"/>
                  </a:outerShdw>
                </a:effectLst>
                <a:ea typeface="楷体_GB2312" pitchFamily="49" charset="-122"/>
              </a:rPr>
              <a:t>α</a:t>
            </a:r>
            <a:r>
              <a:rPr kumimoji="1" lang="zh-CN" altLang="en-US" b="1" smtClean="0">
                <a:solidFill>
                  <a:srgbClr val="C30803"/>
                </a:solidFill>
                <a:effectLst>
                  <a:outerShdw blurRad="38100" dist="38100" dir="2700000" algn="tl">
                    <a:srgbClr val="C0C0C0"/>
                  </a:outerShdw>
                </a:effectLst>
                <a:ea typeface="楷体_GB2312" pitchFamily="49" charset="-122"/>
              </a:rPr>
              <a:t>酮酸</a:t>
            </a:r>
            <a:r>
              <a:rPr kumimoji="1" lang="zh-CN" altLang="en-US" b="1" smtClean="0">
                <a:solidFill>
                  <a:srgbClr val="000066"/>
                </a:solidFill>
                <a:effectLst>
                  <a:outerShdw blurRad="38100" dist="38100" dir="2700000" algn="tl">
                    <a:srgbClr val="C0C0C0"/>
                  </a:outerShdw>
                </a:effectLst>
                <a:ea typeface="楷体_GB2312" pitchFamily="49" charset="-122"/>
              </a:rPr>
              <a:t>，而直接利用的</a:t>
            </a:r>
            <a:r>
              <a:rPr kumimoji="1" lang="zh-CN" altLang="en-US" b="1" smtClean="0">
                <a:solidFill>
                  <a:srgbClr val="C30803"/>
                </a:solidFill>
                <a:effectLst>
                  <a:outerShdw blurRad="38100" dist="38100" dir="2700000" algn="tl">
                    <a:srgbClr val="C0C0C0"/>
                  </a:outerShdw>
                </a:effectLst>
                <a:ea typeface="楷体_GB2312" pitchFamily="49" charset="-122"/>
              </a:rPr>
              <a:t>氮源</a:t>
            </a:r>
            <a:r>
              <a:rPr kumimoji="1" lang="zh-CN" altLang="en-US" b="1" smtClean="0">
                <a:solidFill>
                  <a:srgbClr val="000066"/>
                </a:solidFill>
                <a:effectLst>
                  <a:outerShdw blurRad="38100" dist="38100" dir="2700000" algn="tl">
                    <a:srgbClr val="C0C0C0"/>
                  </a:outerShdw>
                </a:effectLst>
                <a:ea typeface="楷体_GB2312" pitchFamily="49" charset="-122"/>
              </a:rPr>
              <a:t>则是</a:t>
            </a:r>
            <a:r>
              <a:rPr kumimoji="1" lang="en-US" altLang="zh-CN" b="1" smtClean="0">
                <a:solidFill>
                  <a:srgbClr val="C30803"/>
                </a:solidFill>
                <a:effectLst>
                  <a:outerShdw blurRad="38100" dist="38100" dir="2700000" algn="tl">
                    <a:srgbClr val="C0C0C0"/>
                  </a:outerShdw>
                </a:effectLst>
                <a:ea typeface="楷体_GB2312" pitchFamily="49" charset="-122"/>
              </a:rPr>
              <a:t>NH</a:t>
            </a:r>
            <a:r>
              <a:rPr kumimoji="1" lang="en-US" altLang="zh-CN" b="1" baseline="-25000" smtClean="0">
                <a:solidFill>
                  <a:srgbClr val="C30803"/>
                </a:solidFill>
                <a:effectLst>
                  <a:outerShdw blurRad="38100" dist="38100" dir="2700000" algn="tl">
                    <a:srgbClr val="C0C0C0"/>
                  </a:outerShdw>
                </a:effectLst>
                <a:ea typeface="楷体_GB2312" pitchFamily="49" charset="-122"/>
              </a:rPr>
              <a:t>3</a:t>
            </a:r>
            <a:endParaRPr lang="zh-CN" altLang="en-US" smtClean="0"/>
          </a:p>
        </p:txBody>
      </p:sp>
      <p:sp>
        <p:nvSpPr>
          <p:cNvPr id="66564"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D8269E2-C899-45E0-8120-4709A5982B79}" type="slidenum">
              <a:rPr lang="zh-CN" altLang="en-US">
                <a:latin typeface="Times New Roman" panose="02020603050405020304" pitchFamily="18" charset="0"/>
              </a:rPr>
              <a:pPr/>
              <a:t>5</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19751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p:spPr>
      </p:sp>
      <p:sp>
        <p:nvSpPr>
          <p:cNvPr id="80899"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哺乳动物氨基酸代谢概况</a:t>
            </a:r>
          </a:p>
        </p:txBody>
      </p:sp>
      <p:sp>
        <p:nvSpPr>
          <p:cNvPr id="80900"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1A6B706-5B99-4CEA-8EC4-599BC80126A6}" type="slidenum">
              <a:rPr lang="zh-CN" altLang="en-US">
                <a:latin typeface="Times New Roman" panose="02020603050405020304" pitchFamily="18" charset="0"/>
              </a:rPr>
              <a:pPr/>
              <a:t>25</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232760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p:spPr>
      </p:sp>
      <p:sp>
        <p:nvSpPr>
          <p:cNvPr id="81923"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氨基的代谢去向：</a:t>
            </a:r>
            <a:endParaRPr lang="en-US" altLang="zh-CN" smtClean="0"/>
          </a:p>
          <a:p>
            <a:r>
              <a:rPr lang="zh-CN" altLang="en-US" smtClean="0"/>
              <a:t>来自食物蛋白的氨基酸是大部分氨基的来源。</a:t>
            </a:r>
            <a:endParaRPr lang="en-US" altLang="zh-CN" smtClean="0"/>
          </a:p>
          <a:p>
            <a:r>
              <a:rPr lang="zh-CN" altLang="en-US" smtClean="0"/>
              <a:t>大多数氨基酸在肝脏中进行代谢。</a:t>
            </a:r>
            <a:endParaRPr lang="en-US" altLang="zh-CN" smtClean="0"/>
          </a:p>
          <a:p>
            <a:r>
              <a:rPr lang="zh-CN" altLang="en-US" smtClean="0"/>
              <a:t>该过程所产生的氨有一部分在一系列不同生物合成过程中得到重新利用，</a:t>
            </a:r>
            <a:endParaRPr lang="en-US" altLang="zh-CN" smtClean="0"/>
          </a:p>
          <a:p>
            <a:r>
              <a:rPr lang="zh-CN" altLang="en-US" smtClean="0"/>
              <a:t>多余的氨或者直接排出，或者转化成尿素或尿酸后排出，具体的途径与生物种类有关。</a:t>
            </a:r>
          </a:p>
        </p:txBody>
      </p:sp>
      <p:sp>
        <p:nvSpPr>
          <p:cNvPr id="81924"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0C4A9EB-F8A6-46D0-B633-8B17B5BB2367}" type="slidenum">
              <a:rPr lang="zh-CN" altLang="en-US">
                <a:latin typeface="Times New Roman" panose="02020603050405020304" pitchFamily="18" charset="0"/>
              </a:rPr>
              <a:pPr/>
              <a:t>26</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55290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氨的排泄方式：</a:t>
            </a:r>
            <a:endParaRPr lang="en-US" altLang="zh-CN" smtClean="0"/>
          </a:p>
          <a:p>
            <a:r>
              <a:rPr lang="zh-CN" altLang="en-US" smtClean="0"/>
              <a:t>排氨动物：大多数水生脊椎动物，如硬骨鱼和两栖动物的幼体</a:t>
            </a:r>
            <a:endParaRPr lang="en-US" altLang="zh-CN" smtClean="0"/>
          </a:p>
          <a:p>
            <a:r>
              <a:rPr lang="zh-CN" altLang="en-US" smtClean="0"/>
              <a:t>排尿素动物：大多数陆地脊椎动物，鲨鱼也是</a:t>
            </a:r>
            <a:endParaRPr lang="en-US" altLang="zh-CN" smtClean="0"/>
          </a:p>
          <a:p>
            <a:r>
              <a:rPr lang="zh-CN" altLang="en-US" smtClean="0"/>
              <a:t>排尿酸动物：鸟类，爬行动物。</a:t>
            </a:r>
            <a:endParaRPr lang="en-US" altLang="zh-CN" smtClean="0"/>
          </a:p>
          <a:p>
            <a:r>
              <a:rPr lang="zh-CN" altLang="en-US" smtClean="0"/>
              <a:t>生物只有在用尽碳原子中的可利用能量之后才将它排出。</a:t>
            </a:r>
            <a:endParaRPr lang="en-US" altLang="zh-CN" smtClean="0"/>
          </a:p>
          <a:p>
            <a:endParaRPr lang="zh-CN" altLang="en-US" smtClean="0"/>
          </a:p>
        </p:txBody>
      </p:sp>
      <p:sp>
        <p:nvSpPr>
          <p:cNvPr id="82948"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7CF43F-1937-4647-ACDA-95696F38306A}" type="slidenum">
              <a:rPr lang="zh-CN" altLang="en-US">
                <a:latin typeface="Times New Roman" panose="02020603050405020304" pitchFamily="18" charset="0"/>
              </a:rPr>
              <a:pPr/>
              <a:t>28</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291856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a:ln/>
        </p:spPr>
      </p:sp>
      <p:sp>
        <p:nvSpPr>
          <p:cNvPr id="83971"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在肝细胞的胞质溶胶中，大多数氨基酸的氨基被转移到</a:t>
            </a:r>
            <a:r>
              <a:rPr lang="en-US" altLang="zh-CN" smtClean="0"/>
              <a:t>a-</a:t>
            </a:r>
            <a:r>
              <a:rPr lang="zh-CN" altLang="en-US" smtClean="0"/>
              <a:t>酮戊二酸上，形成谷氨酸，然后谷氨酸被输送到线粒体中，在那里脱下氨基，形成</a:t>
            </a:r>
            <a:r>
              <a:rPr lang="en-US" altLang="zh-CN" smtClean="0"/>
              <a:t>NH4+</a:t>
            </a:r>
            <a:r>
              <a:rPr lang="zh-CN" altLang="en-US" smtClean="0"/>
              <a:t>。</a:t>
            </a:r>
            <a:endParaRPr lang="en-US" altLang="zh-CN" smtClean="0"/>
          </a:p>
          <a:p>
            <a:r>
              <a:rPr lang="zh-CN" altLang="en-US" smtClean="0"/>
              <a:t>大多数其他组织中所产生的过量氨被转化成谷氨酰胺侧链上的酰胺氮，再移动到肝脏并进入肝脏的线粒体。</a:t>
            </a:r>
          </a:p>
        </p:txBody>
      </p:sp>
      <p:sp>
        <p:nvSpPr>
          <p:cNvPr id="83972"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B3E434-CB35-46F6-82F8-E552368A34FB}" type="slidenum">
              <a:rPr lang="zh-CN" altLang="en-US">
                <a:latin typeface="Times New Roman" panose="02020603050405020304" pitchFamily="18" charset="0"/>
              </a:rPr>
              <a:pPr/>
              <a:t>29</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272562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r>
              <a:rPr lang="zh-CN" altLang="en-US" b="1" smtClean="0">
                <a:solidFill>
                  <a:srgbClr val="FF0000"/>
                </a:solidFill>
                <a:latin typeface="SimHei" panose="02010609060101010101" pitchFamily="49" charset="-122"/>
                <a:ea typeface="SimHei" panose="02010609060101010101" pitchFamily="49" charset="-122"/>
              </a:rPr>
              <a:t>在这些转氨反应中，</a:t>
            </a:r>
            <a:r>
              <a:rPr lang="en-US" altLang="zh-CN" b="1" smtClean="0">
                <a:solidFill>
                  <a:srgbClr val="FF0000"/>
                </a:solidFill>
                <a:latin typeface="SimHei" panose="02010609060101010101" pitchFamily="49" charset="-122"/>
                <a:ea typeface="SimHei" panose="02010609060101010101" pitchFamily="49" charset="-122"/>
              </a:rPr>
              <a:t>a-</a:t>
            </a:r>
            <a:r>
              <a:rPr lang="zh-CN" altLang="en-US" b="1" smtClean="0">
                <a:solidFill>
                  <a:srgbClr val="FF0000"/>
                </a:solidFill>
                <a:latin typeface="SimHei" panose="02010609060101010101" pitchFamily="49" charset="-122"/>
                <a:ea typeface="SimHei" panose="02010609060101010101" pitchFamily="49" charset="-122"/>
              </a:rPr>
              <a:t>氨基被传递到</a:t>
            </a:r>
            <a:r>
              <a:rPr lang="en-US" altLang="zh-CN" b="1" smtClean="0">
                <a:solidFill>
                  <a:srgbClr val="FF0000"/>
                </a:solidFill>
                <a:latin typeface="SimHei" panose="02010609060101010101" pitchFamily="49" charset="-122"/>
                <a:ea typeface="SimHei" panose="02010609060101010101" pitchFamily="49" charset="-122"/>
              </a:rPr>
              <a:t>a-</a:t>
            </a:r>
            <a:r>
              <a:rPr lang="zh-CN" altLang="en-US" b="1" smtClean="0">
                <a:solidFill>
                  <a:srgbClr val="FF0000"/>
                </a:solidFill>
                <a:latin typeface="SimHei" panose="02010609060101010101" pitchFamily="49" charset="-122"/>
                <a:ea typeface="SimHei" panose="02010609060101010101" pitchFamily="49" charset="-122"/>
              </a:rPr>
              <a:t>酮戊二酸的</a:t>
            </a:r>
            <a:r>
              <a:rPr lang="en-US" altLang="zh-CN" b="1" smtClean="0">
                <a:solidFill>
                  <a:srgbClr val="FF0000"/>
                </a:solidFill>
                <a:latin typeface="SimHei" panose="02010609060101010101" pitchFamily="49" charset="-122"/>
                <a:ea typeface="SimHei" panose="02010609060101010101" pitchFamily="49" charset="-122"/>
              </a:rPr>
              <a:t>a-</a:t>
            </a:r>
            <a:r>
              <a:rPr lang="zh-CN" altLang="en-US" b="1" smtClean="0">
                <a:solidFill>
                  <a:srgbClr val="FF0000"/>
                </a:solidFill>
                <a:latin typeface="SimHei" panose="02010609060101010101" pitchFamily="49" charset="-122"/>
                <a:ea typeface="SimHei" panose="02010609060101010101" pitchFamily="49" charset="-122"/>
              </a:rPr>
              <a:t>碳原子上，留下的是原氨基酸的</a:t>
            </a:r>
            <a:r>
              <a:rPr lang="en-US" altLang="zh-CN" b="1" smtClean="0">
                <a:solidFill>
                  <a:srgbClr val="FF0000"/>
                </a:solidFill>
                <a:latin typeface="SimHei" panose="02010609060101010101" pitchFamily="49" charset="-122"/>
                <a:ea typeface="SimHei" panose="02010609060101010101" pitchFamily="49" charset="-122"/>
              </a:rPr>
              <a:t>a-</a:t>
            </a:r>
            <a:r>
              <a:rPr lang="zh-CN" altLang="en-US" b="1" smtClean="0">
                <a:solidFill>
                  <a:srgbClr val="FF0000"/>
                </a:solidFill>
                <a:latin typeface="SimHei" panose="02010609060101010101" pitchFamily="49" charset="-122"/>
                <a:ea typeface="SimHei" panose="02010609060101010101" pitchFamily="49" charset="-122"/>
              </a:rPr>
              <a:t>酮酸类似物。</a:t>
            </a:r>
            <a:endParaRPr lang="en-US" altLang="zh-CN" b="1" smtClean="0">
              <a:solidFill>
                <a:srgbClr val="FF0000"/>
              </a:solidFill>
              <a:latin typeface="SimHei" panose="02010609060101010101" pitchFamily="49" charset="-122"/>
              <a:ea typeface="SimHei" panose="02010609060101010101" pitchFamily="49" charset="-122"/>
            </a:endParaRPr>
          </a:p>
          <a:p>
            <a:r>
              <a:rPr lang="zh-CN" altLang="en-US" b="1" smtClean="0">
                <a:solidFill>
                  <a:srgbClr val="FF0000"/>
                </a:solidFill>
                <a:latin typeface="SimHei" panose="02010609060101010101" pitchFamily="49" charset="-122"/>
                <a:ea typeface="SimHei" panose="02010609060101010101" pitchFamily="49" charset="-122"/>
              </a:rPr>
              <a:t>在这些反应中并没有净的脱氨反应。</a:t>
            </a:r>
            <a:endParaRPr lang="en-US" altLang="zh-CN" b="1" smtClean="0">
              <a:solidFill>
                <a:srgbClr val="FF0000"/>
              </a:solidFill>
              <a:latin typeface="SimHei" panose="02010609060101010101" pitchFamily="49" charset="-122"/>
              <a:ea typeface="SimHei" panose="02010609060101010101" pitchFamily="49" charset="-122"/>
            </a:endParaRPr>
          </a:p>
          <a:p>
            <a:r>
              <a:rPr lang="en-US" altLang="zh-CN" b="1" smtClean="0">
                <a:solidFill>
                  <a:srgbClr val="FF0000"/>
                </a:solidFill>
                <a:latin typeface="SimHei" panose="02010609060101010101" pitchFamily="49" charset="-122"/>
                <a:ea typeface="SimHei" panose="02010609060101010101" pitchFamily="49" charset="-122"/>
              </a:rPr>
              <a:t>(</a:t>
            </a:r>
            <a:r>
              <a:rPr lang="zh-CN" altLang="en-US" b="1" smtClean="0">
                <a:solidFill>
                  <a:srgbClr val="FF0000"/>
                </a:solidFill>
                <a:latin typeface="SimHei" panose="02010609060101010101" pitchFamily="49" charset="-122"/>
                <a:ea typeface="SimHei" panose="02010609060101010101" pitchFamily="49" charset="-122"/>
              </a:rPr>
              <a:t>转氨作用</a:t>
            </a:r>
            <a:r>
              <a:rPr lang="en-US" altLang="zh-CN" b="1" smtClean="0">
                <a:solidFill>
                  <a:srgbClr val="FF0000"/>
                </a:solidFill>
                <a:latin typeface="SimHei" panose="02010609060101010101" pitchFamily="49" charset="-122"/>
                <a:ea typeface="SimHei" panose="02010609060101010101" pitchFamily="49" charset="-122"/>
              </a:rPr>
              <a:t>)</a:t>
            </a:r>
            <a:r>
              <a:rPr lang="en-US" altLang="zh-CN" smtClean="0">
                <a:solidFill>
                  <a:srgbClr val="0000FF"/>
                </a:solidFill>
                <a:latin typeface="Calibri" panose="020F0502020204030204" pitchFamily="34" charset="0"/>
              </a:rPr>
              <a:t> The first is the reaction between an </a:t>
            </a:r>
            <a:r>
              <a:rPr lang="en-US" altLang="zh-CN" b="1" smtClean="0">
                <a:solidFill>
                  <a:srgbClr val="FF0000"/>
                </a:solidFill>
                <a:latin typeface="Calibri" panose="020F0502020204030204" pitchFamily="34" charset="0"/>
              </a:rPr>
              <a:t>amino acid</a:t>
            </a:r>
            <a:r>
              <a:rPr lang="en-US" altLang="zh-CN" smtClean="0">
                <a:solidFill>
                  <a:srgbClr val="0000FF"/>
                </a:solidFill>
                <a:latin typeface="Calibri" panose="020F0502020204030204" pitchFamily="34" charset="0"/>
              </a:rPr>
              <a:t> and an alpha-keto acid. The amino group is transferred from the former to the latter; this results in the amino acid being converted to the corresponding α-keto acid, while the </a:t>
            </a:r>
            <a:r>
              <a:rPr lang="en-US" altLang="zh-CN" b="1" smtClean="0">
                <a:solidFill>
                  <a:srgbClr val="FF0000"/>
                </a:solidFill>
                <a:latin typeface="Calibri" panose="020F0502020204030204" pitchFamily="34" charset="0"/>
              </a:rPr>
              <a:t>reactant</a:t>
            </a:r>
            <a:r>
              <a:rPr lang="en-US" altLang="zh-CN" smtClean="0">
                <a:solidFill>
                  <a:srgbClr val="0000FF"/>
                </a:solidFill>
                <a:latin typeface="Calibri" panose="020F0502020204030204" pitchFamily="34" charset="0"/>
              </a:rPr>
              <a:t> α-keto acid is converted to the corresponding amino acid</a:t>
            </a:r>
          </a:p>
          <a:p>
            <a:endParaRPr lang="en-US" altLang="zh-CN" b="1" smtClean="0">
              <a:solidFill>
                <a:srgbClr val="FF0000"/>
              </a:solidFill>
              <a:latin typeface="SimHei" panose="02010609060101010101" pitchFamily="49" charset="-122"/>
              <a:ea typeface="SimHei" panose="02010609060101010101" pitchFamily="49" charset="-122"/>
            </a:endParaRPr>
          </a:p>
          <a:p>
            <a:endParaRPr lang="zh-CN" altLang="en-US" smtClean="0"/>
          </a:p>
        </p:txBody>
      </p:sp>
      <p:sp>
        <p:nvSpPr>
          <p:cNvPr id="84996"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52D44DD-184A-4A99-A909-941B9822629F}" type="slidenum">
              <a:rPr lang="zh-CN" altLang="en-US">
                <a:latin typeface="Times New Roman" panose="02020603050405020304" pitchFamily="18" charset="0"/>
              </a:rPr>
              <a:pPr/>
              <a:t>30</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793784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细胞中含有大量不同的转氨酶。</a:t>
            </a:r>
            <a:endParaRPr lang="en-US" altLang="zh-CN" smtClean="0"/>
          </a:p>
          <a:p>
            <a:r>
              <a:rPr lang="zh-CN" altLang="en-US" smtClean="0"/>
              <a:t>有许多以</a:t>
            </a:r>
            <a:r>
              <a:rPr lang="en-US" altLang="zh-CN" smtClean="0"/>
              <a:t>a-</a:t>
            </a:r>
            <a:r>
              <a:rPr lang="zh-CN" altLang="en-US" smtClean="0"/>
              <a:t>酮戊二酸作为特异氨基受体，但是它们对</a:t>
            </a:r>
            <a:r>
              <a:rPr lang="en-US" altLang="zh-CN" smtClean="0"/>
              <a:t>L-</a:t>
            </a:r>
            <a:r>
              <a:rPr lang="zh-CN" altLang="en-US" smtClean="0"/>
              <a:t>氨基酸的专一性却是不同的。</a:t>
            </a:r>
            <a:endParaRPr lang="en-US" altLang="zh-CN" smtClean="0"/>
          </a:p>
          <a:p>
            <a:r>
              <a:rPr lang="zh-CN" altLang="en-US" smtClean="0"/>
              <a:t>转氨酶所催化的反应是完全可逆的。</a:t>
            </a:r>
            <a:endParaRPr lang="en-US" altLang="zh-CN" smtClean="0"/>
          </a:p>
          <a:p>
            <a:r>
              <a:rPr lang="zh-CN" altLang="en-US" smtClean="0"/>
              <a:t>所有转氨酶都含有相同的辅基，并具有同样的反应机制。辅基是吡哆醛。（</a:t>
            </a:r>
            <a:r>
              <a:rPr lang="en-US" altLang="zh-CN" smtClean="0"/>
              <a:t>PLP)</a:t>
            </a:r>
          </a:p>
          <a:p>
            <a:r>
              <a:rPr lang="en-US" altLang="zh-CN" smtClean="0"/>
              <a:t>Transaminases(aminotransferases)</a:t>
            </a:r>
            <a:endParaRPr lang="zh-CN" altLang="en-US" smtClean="0"/>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F0FC68F-F3BB-4B7C-9EAB-1A02EF88424F}" type="slidenum">
              <a:rPr lang="zh-CN" altLang="en-US">
                <a:latin typeface="Times New Roman" panose="02020603050405020304" pitchFamily="18" charset="0"/>
              </a:rPr>
              <a:pPr/>
              <a:t>33</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57085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哺乳动物肝脏中的谷氨酸脱氢酶具有不同寻常的能力既能使用</a:t>
            </a:r>
            <a:r>
              <a:rPr lang="en-US" altLang="zh-CN" smtClean="0"/>
              <a:t>NAD+</a:t>
            </a:r>
            <a:r>
              <a:rPr lang="zh-CN" altLang="en-US" smtClean="0"/>
              <a:t>也能使用</a:t>
            </a:r>
            <a:r>
              <a:rPr lang="en-US" altLang="zh-CN" smtClean="0"/>
              <a:t>NADP+</a:t>
            </a:r>
            <a:r>
              <a:rPr lang="zh-CN" altLang="en-US" smtClean="0"/>
              <a:t>作为辅因子。</a:t>
            </a:r>
            <a:endParaRPr lang="en-US" altLang="zh-CN" smtClean="0"/>
          </a:p>
          <a:p>
            <a:r>
              <a:rPr lang="zh-CN" altLang="en-US" smtClean="0"/>
              <a:t>哺乳动物中的这种酶受到</a:t>
            </a:r>
            <a:r>
              <a:rPr lang="en-US" altLang="zh-CN" smtClean="0"/>
              <a:t>GTP</a:t>
            </a:r>
            <a:r>
              <a:rPr lang="zh-CN" altLang="en-US" smtClean="0"/>
              <a:t>和</a:t>
            </a:r>
            <a:r>
              <a:rPr lang="en-US" altLang="zh-CN" smtClean="0"/>
              <a:t>ADP</a:t>
            </a:r>
            <a:r>
              <a:rPr lang="zh-CN" altLang="en-US" smtClean="0"/>
              <a:t>的变构调节作用。</a:t>
            </a:r>
          </a:p>
        </p:txBody>
      </p:sp>
      <p:sp>
        <p:nvSpPr>
          <p:cNvPr id="87044"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92133C-67D7-4AA4-B791-938DE14CD970}" type="slidenum">
              <a:rPr lang="zh-CN" altLang="en-US">
                <a:latin typeface="Times New Roman" panose="02020603050405020304" pitchFamily="18" charset="0"/>
              </a:rPr>
              <a:pPr/>
              <a:t>35</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91751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一种转氨酶与谷氨酸脱氢酶的联合作用称为联合脱氨作用。</a:t>
            </a: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0AF6EDE-5336-4A4B-8966-EFE330B017ED}" type="slidenum">
              <a:rPr lang="zh-CN" altLang="en-US">
                <a:latin typeface="Times New Roman" panose="02020603050405020304" pitchFamily="18" charset="0"/>
              </a:rPr>
              <a:pPr/>
              <a:t>36</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84376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pPr algn="just" eaLnBrk="1" hangingPunct="1">
              <a:lnSpc>
                <a:spcPct val="120000"/>
              </a:lnSpc>
            </a:pPr>
            <a:r>
              <a:rPr lang="en-US" altLang="zh-CN" b="1" smtClean="0">
                <a:solidFill>
                  <a:srgbClr val="0000FF"/>
                </a:solidFill>
                <a:ea typeface="楷体" panose="02010609060101010101" pitchFamily="49" charset="-122"/>
              </a:rPr>
              <a:t>Glu→</a:t>
            </a:r>
            <a:r>
              <a:rPr lang="en-US" altLang="zh-CN" b="1" smtClean="0">
                <a:solidFill>
                  <a:srgbClr val="0000FF"/>
                </a:solidFill>
              </a:rPr>
              <a:t>γ-aminobutyrate</a:t>
            </a:r>
            <a:r>
              <a:rPr lang="en-US" altLang="zh-CN" sz="1000" b="1" smtClean="0">
                <a:solidFill>
                  <a:srgbClr val="FF0000"/>
                </a:solidFill>
              </a:rPr>
              <a:t>【</a:t>
            </a:r>
            <a:r>
              <a:rPr lang="zh-CN" altLang="en-US" sz="1000" b="1" smtClean="0">
                <a:solidFill>
                  <a:srgbClr val="FF0000"/>
                </a:solidFill>
                <a:ea typeface="楷体" panose="02010609060101010101" pitchFamily="49" charset="-122"/>
              </a:rPr>
              <a:t>氨基丁酸</a:t>
            </a:r>
            <a:r>
              <a:rPr lang="en-US" altLang="zh-CN" sz="1000" b="1" smtClean="0">
                <a:solidFill>
                  <a:srgbClr val="FF0000"/>
                </a:solidFill>
                <a:ea typeface="楷体" panose="02010609060101010101" pitchFamily="49" charset="-122"/>
              </a:rPr>
              <a:t>】</a:t>
            </a:r>
            <a:r>
              <a:rPr lang="zh-CN" altLang="en-US" sz="1000" b="1" smtClean="0">
                <a:solidFill>
                  <a:srgbClr val="FF0000"/>
                </a:solidFill>
                <a:ea typeface="楷体" panose="02010609060101010101" pitchFamily="49" charset="-122"/>
              </a:rPr>
              <a:t>（抑制中枢神经传导）</a:t>
            </a:r>
          </a:p>
          <a:p>
            <a:pPr algn="just" eaLnBrk="1" hangingPunct="1">
              <a:lnSpc>
                <a:spcPct val="120000"/>
              </a:lnSpc>
            </a:pPr>
            <a:r>
              <a:rPr lang="en-US" altLang="zh-CN" b="1" smtClean="0">
                <a:solidFill>
                  <a:srgbClr val="0000FF"/>
                </a:solidFill>
                <a:ea typeface="楷体" panose="02010609060101010101" pitchFamily="49" charset="-122"/>
              </a:rPr>
              <a:t>Trp</a:t>
            </a:r>
            <a:r>
              <a:rPr lang="zh-CN" altLang="en-US" sz="1000" b="1" smtClean="0">
                <a:solidFill>
                  <a:srgbClr val="FF0000"/>
                </a:solidFill>
                <a:ea typeface="楷体" panose="02010609060101010101" pitchFamily="49" charset="-122"/>
              </a:rPr>
              <a:t>（脱氨、脱羧、氧化）</a:t>
            </a:r>
            <a:r>
              <a:rPr lang="zh-CN" altLang="en-US" b="1" smtClean="0">
                <a:solidFill>
                  <a:srgbClr val="0000FF"/>
                </a:solidFill>
                <a:ea typeface="楷体" panose="02010609060101010101" pitchFamily="49" charset="-122"/>
              </a:rPr>
              <a:t>→</a:t>
            </a:r>
            <a:r>
              <a:rPr lang="en-US" altLang="zh-CN" b="1" smtClean="0">
                <a:solidFill>
                  <a:srgbClr val="0000FF"/>
                </a:solidFill>
              </a:rPr>
              <a:t>indole-3-acetate</a:t>
            </a:r>
            <a:r>
              <a:rPr lang="en-US" altLang="zh-CN" sz="1000" smtClean="0">
                <a:solidFill>
                  <a:srgbClr val="FF0000"/>
                </a:solidFill>
              </a:rPr>
              <a:t>【</a:t>
            </a:r>
            <a:r>
              <a:rPr lang="zh-CN" altLang="en-US" sz="1000" b="1" smtClean="0">
                <a:solidFill>
                  <a:srgbClr val="FF0000"/>
                </a:solidFill>
                <a:ea typeface="楷体" panose="02010609060101010101" pitchFamily="49" charset="-122"/>
              </a:rPr>
              <a:t>吲哚乙酸</a:t>
            </a:r>
            <a:r>
              <a:rPr lang="en-US" altLang="zh-CN" sz="1000" b="1" smtClean="0">
                <a:solidFill>
                  <a:srgbClr val="FF0000"/>
                </a:solidFill>
                <a:ea typeface="楷体" panose="02010609060101010101" pitchFamily="49" charset="-122"/>
              </a:rPr>
              <a:t>-IAA】</a:t>
            </a:r>
            <a:r>
              <a:rPr lang="zh-CN" altLang="en-US" b="1" smtClean="0">
                <a:solidFill>
                  <a:srgbClr val="0000FF"/>
                </a:solidFill>
                <a:ea typeface="楷体" panose="02010609060101010101" pitchFamily="49" charset="-122"/>
              </a:rPr>
              <a:t>（</a:t>
            </a:r>
            <a:r>
              <a:rPr lang="en-US" altLang="zh-CN" b="1" smtClean="0">
                <a:solidFill>
                  <a:srgbClr val="0000FF"/>
                </a:solidFill>
                <a:ea typeface="楷体" panose="02010609060101010101" pitchFamily="49" charset="-122"/>
              </a:rPr>
              <a:t> </a:t>
            </a:r>
            <a:r>
              <a:rPr lang="en-US" altLang="zh-CN" b="1" smtClean="0">
                <a:solidFill>
                  <a:srgbClr val="0000FF"/>
                </a:solidFill>
              </a:rPr>
              <a:t>plant hormone</a:t>
            </a:r>
            <a:r>
              <a:rPr lang="zh-CN" altLang="en-US" b="1" smtClean="0">
                <a:solidFill>
                  <a:srgbClr val="0000FF"/>
                </a:solidFill>
                <a:ea typeface="楷体" panose="02010609060101010101" pitchFamily="49" charset="-122"/>
              </a:rPr>
              <a:t>）</a:t>
            </a:r>
          </a:p>
          <a:p>
            <a:pPr algn="just" eaLnBrk="1" hangingPunct="1">
              <a:lnSpc>
                <a:spcPct val="120000"/>
              </a:lnSpc>
            </a:pPr>
            <a:r>
              <a:rPr lang="en-US" altLang="zh-CN" b="1" smtClean="0">
                <a:solidFill>
                  <a:srgbClr val="0000FF"/>
                </a:solidFill>
                <a:ea typeface="楷体" panose="02010609060101010101" pitchFamily="49" charset="-122"/>
              </a:rPr>
              <a:t>Tyr→</a:t>
            </a:r>
            <a:r>
              <a:rPr lang="en-US" altLang="zh-CN" b="1" smtClean="0">
                <a:solidFill>
                  <a:srgbClr val="0000FF"/>
                </a:solidFill>
              </a:rPr>
              <a:t>tyramine</a:t>
            </a:r>
            <a:r>
              <a:rPr lang="en-US" altLang="zh-CN" sz="1000" b="1" smtClean="0">
                <a:solidFill>
                  <a:srgbClr val="FF0000"/>
                </a:solidFill>
              </a:rPr>
              <a:t>【</a:t>
            </a:r>
            <a:r>
              <a:rPr lang="zh-CN" altLang="en-US" sz="1000" b="1" smtClean="0">
                <a:solidFill>
                  <a:srgbClr val="FF0000"/>
                </a:solidFill>
                <a:ea typeface="楷体" panose="02010609060101010101" pitchFamily="49" charset="-122"/>
              </a:rPr>
              <a:t>酪胺</a:t>
            </a:r>
            <a:r>
              <a:rPr lang="en-US" altLang="zh-CN" sz="1000" b="1" smtClean="0">
                <a:solidFill>
                  <a:srgbClr val="FF0000"/>
                </a:solidFill>
                <a:ea typeface="楷体" panose="02010609060101010101" pitchFamily="49" charset="-122"/>
              </a:rPr>
              <a:t>】</a:t>
            </a:r>
            <a:r>
              <a:rPr lang="zh-CN" altLang="en-US" sz="1000" b="1" smtClean="0">
                <a:solidFill>
                  <a:srgbClr val="FF0000"/>
                </a:solidFill>
                <a:ea typeface="楷体" panose="02010609060101010101" pitchFamily="49" charset="-122"/>
              </a:rPr>
              <a:t>（升血压）</a:t>
            </a:r>
          </a:p>
          <a:p>
            <a:pPr algn="just" eaLnBrk="1" hangingPunct="1">
              <a:lnSpc>
                <a:spcPct val="120000"/>
              </a:lnSpc>
            </a:pPr>
            <a:r>
              <a:rPr lang="en-US" altLang="zh-CN" b="1" smtClean="0">
                <a:solidFill>
                  <a:srgbClr val="0000FF"/>
                </a:solidFill>
                <a:ea typeface="楷体" panose="02010609060101010101" pitchFamily="49" charset="-122"/>
              </a:rPr>
              <a:t>Ser</a:t>
            </a:r>
            <a:r>
              <a:rPr lang="zh-CN" altLang="en-US" b="1" smtClean="0">
                <a:solidFill>
                  <a:srgbClr val="0000FF"/>
                </a:solidFill>
                <a:ea typeface="楷体" panose="02010609060101010101" pitchFamily="49" charset="-122"/>
              </a:rPr>
              <a:t>→</a:t>
            </a:r>
            <a:r>
              <a:rPr lang="en-US" altLang="zh-CN" b="1" smtClean="0">
                <a:solidFill>
                  <a:srgbClr val="0000FF"/>
                </a:solidFill>
              </a:rPr>
              <a:t>ethanolamine</a:t>
            </a:r>
            <a:r>
              <a:rPr lang="en-US" altLang="zh-CN" sz="1000" smtClean="0">
                <a:solidFill>
                  <a:srgbClr val="FF0000"/>
                </a:solidFill>
              </a:rPr>
              <a:t>【</a:t>
            </a:r>
            <a:r>
              <a:rPr lang="zh-CN" altLang="en-US" sz="1000" b="1" smtClean="0">
                <a:solidFill>
                  <a:srgbClr val="FF0000"/>
                </a:solidFill>
                <a:ea typeface="楷体" panose="02010609060101010101" pitchFamily="49" charset="-122"/>
              </a:rPr>
              <a:t>乙醇胺</a:t>
            </a:r>
            <a:r>
              <a:rPr lang="en-US" altLang="zh-CN" sz="1000" b="1" smtClean="0">
                <a:solidFill>
                  <a:srgbClr val="FF0000"/>
                </a:solidFill>
                <a:ea typeface="楷体" panose="02010609060101010101" pitchFamily="49" charset="-122"/>
              </a:rPr>
              <a:t>】</a:t>
            </a:r>
            <a:r>
              <a:rPr lang="en-US" altLang="zh-CN" b="1" smtClean="0">
                <a:solidFill>
                  <a:srgbClr val="0000FF"/>
                </a:solidFill>
                <a:ea typeface="楷体" panose="02010609060101010101" pitchFamily="49" charset="-122"/>
              </a:rPr>
              <a:t>→ </a:t>
            </a:r>
            <a:r>
              <a:rPr lang="en-US" altLang="zh-CN" b="1" smtClean="0">
                <a:solidFill>
                  <a:srgbClr val="0000FF"/>
                </a:solidFill>
              </a:rPr>
              <a:t>choline</a:t>
            </a:r>
            <a:r>
              <a:rPr lang="en-US" altLang="zh-CN" sz="1000" b="1" smtClean="0">
                <a:solidFill>
                  <a:srgbClr val="FF3300"/>
                </a:solidFill>
              </a:rPr>
              <a:t>【</a:t>
            </a:r>
            <a:r>
              <a:rPr lang="zh-CN" altLang="en-US" sz="1000" b="1" smtClean="0">
                <a:solidFill>
                  <a:srgbClr val="FF3300"/>
                </a:solidFill>
                <a:ea typeface="楷体" panose="02010609060101010101" pitchFamily="49" charset="-122"/>
              </a:rPr>
              <a:t>胆碱</a:t>
            </a:r>
            <a:r>
              <a:rPr lang="en-US" altLang="zh-CN" sz="1000" b="1" smtClean="0">
                <a:solidFill>
                  <a:srgbClr val="FF3300"/>
                </a:solidFill>
                <a:ea typeface="楷体" panose="02010609060101010101" pitchFamily="49" charset="-122"/>
              </a:rPr>
              <a:t>】</a:t>
            </a:r>
            <a:r>
              <a:rPr lang="en-US" altLang="zh-CN" b="1" smtClean="0">
                <a:solidFill>
                  <a:srgbClr val="0000FF"/>
                </a:solidFill>
                <a:ea typeface="楷体" panose="02010609060101010101" pitchFamily="49" charset="-122"/>
              </a:rPr>
              <a:t>→</a:t>
            </a:r>
            <a:r>
              <a:rPr lang="en-US" altLang="zh-CN" b="1" smtClean="0">
                <a:solidFill>
                  <a:srgbClr val="0000FF"/>
                </a:solidFill>
              </a:rPr>
              <a:t>cephalin</a:t>
            </a:r>
            <a:r>
              <a:rPr lang="en-US" altLang="zh-CN" sz="1000" b="1" smtClean="0">
                <a:solidFill>
                  <a:srgbClr val="FF0000"/>
                </a:solidFill>
              </a:rPr>
              <a:t>【</a:t>
            </a:r>
            <a:r>
              <a:rPr lang="zh-CN" altLang="en-US" sz="1000" b="1" smtClean="0">
                <a:solidFill>
                  <a:srgbClr val="FF0000"/>
                </a:solidFill>
                <a:ea typeface="楷体" panose="02010609060101010101" pitchFamily="49" charset="-122"/>
              </a:rPr>
              <a:t>脑磷脂</a:t>
            </a:r>
            <a:r>
              <a:rPr lang="en-US" altLang="zh-CN" sz="1000" b="1" smtClean="0">
                <a:solidFill>
                  <a:srgbClr val="FF0000"/>
                </a:solidFill>
                <a:ea typeface="楷体" panose="02010609060101010101" pitchFamily="49" charset="-122"/>
              </a:rPr>
              <a:t>】,</a:t>
            </a:r>
            <a:r>
              <a:rPr lang="en-US" altLang="zh-CN" b="1" smtClean="0">
                <a:solidFill>
                  <a:srgbClr val="0000FF"/>
                </a:solidFill>
                <a:ea typeface="楷体" panose="02010609060101010101" pitchFamily="49" charset="-122"/>
              </a:rPr>
              <a:t> </a:t>
            </a:r>
            <a:r>
              <a:rPr lang="en-US" altLang="zh-CN" b="1" smtClean="0">
                <a:solidFill>
                  <a:srgbClr val="0000FF"/>
                </a:solidFill>
              </a:rPr>
              <a:t>lecithin</a:t>
            </a:r>
            <a:r>
              <a:rPr lang="en-US" altLang="zh-CN" sz="1000" b="1" smtClean="0">
                <a:solidFill>
                  <a:srgbClr val="FF0000"/>
                </a:solidFill>
              </a:rPr>
              <a:t>【</a:t>
            </a:r>
            <a:r>
              <a:rPr lang="zh-CN" altLang="en-US" sz="1000" b="1" smtClean="0">
                <a:solidFill>
                  <a:srgbClr val="FF0000"/>
                </a:solidFill>
                <a:ea typeface="楷体" panose="02010609060101010101" pitchFamily="49" charset="-122"/>
              </a:rPr>
              <a:t>卵磷脂</a:t>
            </a:r>
            <a:r>
              <a:rPr lang="en-US" altLang="zh-CN" sz="1000" b="1" smtClean="0">
                <a:solidFill>
                  <a:srgbClr val="FF0000"/>
                </a:solidFill>
                <a:ea typeface="楷体" panose="02010609060101010101" pitchFamily="49" charset="-122"/>
              </a:rPr>
              <a:t>】</a:t>
            </a:r>
          </a:p>
          <a:p>
            <a:endParaRPr lang="zh-CN" altLang="en-US" smtClean="0"/>
          </a:p>
        </p:txBody>
      </p:sp>
      <p:sp>
        <p:nvSpPr>
          <p:cNvPr id="89092"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9FDAF6-2E35-4E23-8284-0CC41094B771}" type="slidenum">
              <a:rPr lang="zh-CN" altLang="en-US">
                <a:latin typeface="Times New Roman" panose="02020603050405020304" pitchFamily="18" charset="0"/>
              </a:rPr>
              <a:pPr/>
              <a:t>37</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22198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p:spPr>
      </p:sp>
      <p:sp>
        <p:nvSpPr>
          <p:cNvPr id="90115"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b="1" smtClean="0">
                <a:solidFill>
                  <a:srgbClr val="0000FF"/>
                </a:solidFill>
                <a:ea typeface="楷体_GB2312" pitchFamily="49" charset="-122"/>
              </a:rPr>
              <a:t>重新合成</a:t>
            </a:r>
            <a:r>
              <a:rPr lang="en-US" altLang="zh-CN" b="1" smtClean="0">
                <a:solidFill>
                  <a:srgbClr val="0000FF"/>
                </a:solidFill>
                <a:ea typeface="楷体_GB2312" pitchFamily="49" charset="-122"/>
              </a:rPr>
              <a:t>Aa</a:t>
            </a:r>
          </a:p>
          <a:p>
            <a:r>
              <a:rPr lang="zh-CN" altLang="en-US" b="1" smtClean="0">
                <a:solidFill>
                  <a:srgbClr val="0000FF"/>
                </a:solidFill>
                <a:latin typeface="楷体_GB2312" pitchFamily="49" charset="-122"/>
                <a:ea typeface="楷体_GB2312" pitchFamily="49" charset="-122"/>
              </a:rPr>
              <a:t>生成铵盐</a:t>
            </a:r>
            <a:r>
              <a:rPr lang="en-US" altLang="zh-CN" b="1" smtClean="0">
                <a:solidFill>
                  <a:srgbClr val="C30803"/>
                </a:solidFill>
              </a:rPr>
              <a:t>【</a:t>
            </a:r>
            <a:r>
              <a:rPr lang="zh-CN" altLang="en-US" b="1" smtClean="0">
                <a:solidFill>
                  <a:srgbClr val="C30803"/>
                </a:solidFill>
                <a:latin typeface="楷体_GB2312" pitchFamily="49" charset="-122"/>
                <a:ea typeface="楷体_GB2312" pitchFamily="49" charset="-122"/>
              </a:rPr>
              <a:t>铵盐</a:t>
            </a:r>
            <a:r>
              <a:rPr lang="en-US" altLang="zh-CN" b="1" smtClean="0">
                <a:solidFill>
                  <a:srgbClr val="C30803"/>
                </a:solidFill>
                <a:latin typeface="楷体_GB2312" pitchFamily="49" charset="-122"/>
                <a:ea typeface="楷体_GB2312" pitchFamily="49" charset="-122"/>
              </a:rPr>
              <a:t>】</a:t>
            </a:r>
            <a:endParaRPr lang="en-US" altLang="zh-CN" b="1" smtClean="0">
              <a:solidFill>
                <a:srgbClr val="0000FF"/>
              </a:solidFill>
              <a:latin typeface="楷体_GB2312" pitchFamily="49" charset="-122"/>
              <a:ea typeface="楷体_GB2312" pitchFamily="49" charset="-122"/>
            </a:endParaRPr>
          </a:p>
          <a:p>
            <a:r>
              <a:rPr lang="zh-CN" altLang="en-US" b="1" smtClean="0">
                <a:solidFill>
                  <a:srgbClr val="0000FF"/>
                </a:solidFill>
                <a:latin typeface="楷体_GB2312" pitchFamily="49" charset="-122"/>
                <a:ea typeface="楷体_GB2312" pitchFamily="49" charset="-122"/>
              </a:rPr>
              <a:t>合成尿素排泄</a:t>
            </a:r>
            <a:r>
              <a:rPr lang="en-US" altLang="zh-CN" b="1" smtClean="0">
                <a:solidFill>
                  <a:srgbClr val="C30803"/>
                </a:solidFill>
              </a:rPr>
              <a:t>【</a:t>
            </a:r>
            <a:r>
              <a:rPr lang="zh-CN" altLang="en-US" b="1" smtClean="0">
                <a:solidFill>
                  <a:srgbClr val="C30803"/>
                </a:solidFill>
                <a:latin typeface="楷体_GB2312" pitchFamily="49" charset="-122"/>
                <a:ea typeface="楷体_GB2312" pitchFamily="49" charset="-122"/>
              </a:rPr>
              <a:t>尿素</a:t>
            </a:r>
            <a:r>
              <a:rPr lang="en-US" altLang="zh-CN" b="1" smtClean="0">
                <a:solidFill>
                  <a:srgbClr val="C30803"/>
                </a:solidFill>
                <a:latin typeface="楷体_GB2312" pitchFamily="49" charset="-122"/>
                <a:ea typeface="楷体_GB2312" pitchFamily="49" charset="-122"/>
              </a:rPr>
              <a:t>】</a:t>
            </a:r>
            <a:r>
              <a:rPr lang="en-US" altLang="zh-CN" sz="1400" b="1" smtClean="0">
                <a:solidFill>
                  <a:srgbClr val="0000FF"/>
                </a:solidFill>
                <a:latin typeface="楷体_GB2312" pitchFamily="49" charset="-122"/>
                <a:ea typeface="楷体_GB2312" pitchFamily="49" charset="-122"/>
              </a:rPr>
              <a:t> </a:t>
            </a:r>
            <a:r>
              <a:rPr lang="en-US" altLang="zh-CN" smtClean="0">
                <a:solidFill>
                  <a:srgbClr val="C30803"/>
                </a:solidFill>
              </a:rPr>
              <a:t>【</a:t>
            </a:r>
            <a:r>
              <a:rPr lang="zh-CN" altLang="en-US" b="1" smtClean="0">
                <a:solidFill>
                  <a:srgbClr val="C30803"/>
                </a:solidFill>
                <a:latin typeface="楷体_GB2312" pitchFamily="49" charset="-122"/>
                <a:ea typeface="楷体_GB2312" pitchFamily="49" charset="-122"/>
              </a:rPr>
              <a:t>排泄</a:t>
            </a:r>
            <a:r>
              <a:rPr lang="en-US" altLang="zh-CN" b="1" smtClean="0">
                <a:solidFill>
                  <a:srgbClr val="C30803"/>
                </a:solidFill>
                <a:latin typeface="楷体_GB2312" pitchFamily="49" charset="-122"/>
                <a:ea typeface="楷体_GB2312" pitchFamily="49" charset="-122"/>
              </a:rPr>
              <a:t>】</a:t>
            </a:r>
            <a:r>
              <a:rPr lang="en-US" altLang="zh-CN" b="1" smtClean="0">
                <a:solidFill>
                  <a:srgbClr val="C30803"/>
                </a:solidFill>
              </a:rPr>
              <a:t>【</a:t>
            </a:r>
            <a:r>
              <a:rPr lang="zh-CN" altLang="en-US" b="1" smtClean="0">
                <a:solidFill>
                  <a:srgbClr val="C30803"/>
                </a:solidFill>
                <a:latin typeface="楷体_GB2312" pitchFamily="49" charset="-122"/>
                <a:ea typeface="楷体_GB2312" pitchFamily="49" charset="-122"/>
              </a:rPr>
              <a:t>鸟氨酸循环</a:t>
            </a:r>
            <a:r>
              <a:rPr lang="en-US" altLang="zh-CN" b="1" smtClean="0">
                <a:solidFill>
                  <a:srgbClr val="C30803"/>
                </a:solidFill>
                <a:latin typeface="楷体_GB2312" pitchFamily="49" charset="-122"/>
                <a:ea typeface="楷体_GB2312" pitchFamily="49" charset="-122"/>
              </a:rPr>
              <a:t>】</a:t>
            </a:r>
            <a:endParaRPr lang="zh-CN" altLang="en-US" b="1" smtClean="0">
              <a:solidFill>
                <a:srgbClr val="0000FF"/>
              </a:solidFill>
              <a:latin typeface="楷体_GB2312" pitchFamily="49" charset="-122"/>
              <a:ea typeface="楷体_GB2312" pitchFamily="49" charset="-122"/>
            </a:endParaRPr>
          </a:p>
          <a:p>
            <a:r>
              <a:rPr lang="zh-CN" altLang="en-US" b="1" smtClean="0">
                <a:solidFill>
                  <a:srgbClr val="0000FF"/>
                </a:solidFill>
                <a:latin typeface="楷体_GB2312" pitchFamily="49" charset="-122"/>
                <a:ea typeface="楷体_GB2312" pitchFamily="49" charset="-122"/>
              </a:rPr>
              <a:t>生成酰胺</a:t>
            </a:r>
            <a:r>
              <a:rPr lang="en-US" altLang="zh-CN" b="1" smtClean="0">
                <a:solidFill>
                  <a:srgbClr val="C30803"/>
                </a:solidFill>
              </a:rPr>
              <a:t>【</a:t>
            </a:r>
            <a:r>
              <a:rPr lang="zh-CN" altLang="en-US" b="1" smtClean="0">
                <a:solidFill>
                  <a:srgbClr val="C30803"/>
                </a:solidFill>
              </a:rPr>
              <a:t>酰胺</a:t>
            </a:r>
            <a:r>
              <a:rPr lang="en-US" altLang="zh-CN" b="1" smtClean="0">
                <a:solidFill>
                  <a:srgbClr val="C30803"/>
                </a:solidFill>
              </a:rPr>
              <a:t>】</a:t>
            </a:r>
            <a:endParaRPr lang="en-US" altLang="zh-CN" b="1" smtClean="0">
              <a:solidFill>
                <a:srgbClr val="0000FF"/>
              </a:solidFill>
            </a:endParaRPr>
          </a:p>
          <a:p>
            <a:endParaRPr lang="zh-CN" altLang="en-US" smtClean="0"/>
          </a:p>
        </p:txBody>
      </p:sp>
      <p:sp>
        <p:nvSpPr>
          <p:cNvPr id="90116"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06AB74C-F3AD-46D9-B53D-C9BC396B49D8}" type="slidenum">
              <a:rPr lang="zh-CN" altLang="en-US">
                <a:latin typeface="Times New Roman" panose="02020603050405020304" pitchFamily="18" charset="0"/>
              </a:rPr>
              <a:pPr/>
              <a:t>39</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287183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b="1" smtClean="0">
                <a:solidFill>
                  <a:srgbClr val="0000FF"/>
                </a:solidFill>
                <a:ea typeface="楷体_GB2312" pitchFamily="49" charset="-122"/>
              </a:rPr>
              <a:t>【</a:t>
            </a:r>
            <a:r>
              <a:rPr lang="zh-CN" altLang="en-US" b="1" smtClean="0">
                <a:solidFill>
                  <a:srgbClr val="0000FF"/>
                </a:solidFill>
                <a:ea typeface="楷体_GB2312" pitchFamily="49" charset="-122"/>
              </a:rPr>
              <a:t>固氮作用</a:t>
            </a:r>
            <a:r>
              <a:rPr lang="en-US" altLang="zh-CN" b="1" smtClean="0">
                <a:solidFill>
                  <a:srgbClr val="0000FF"/>
                </a:solidFill>
                <a:ea typeface="楷体_GB2312" pitchFamily="49" charset="-122"/>
              </a:rPr>
              <a:t>】</a:t>
            </a:r>
          </a:p>
          <a:p>
            <a:r>
              <a:rPr kumimoji="1" lang="en-US" altLang="zh-CN" b="1" smtClean="0">
                <a:solidFill>
                  <a:srgbClr val="0000FF"/>
                </a:solidFill>
                <a:ea typeface="楷体_GB2312" pitchFamily="49" charset="-122"/>
              </a:rPr>
              <a:t>The cyanobacteria</a:t>
            </a:r>
            <a:r>
              <a:rPr kumimoji="1" lang="zh-CN" altLang="en-US" sz="1100" b="1" smtClean="0">
                <a:solidFill>
                  <a:srgbClr val="FF3300"/>
                </a:solidFill>
                <a:ea typeface="楷体_GB2312" pitchFamily="49" charset="-122"/>
              </a:rPr>
              <a:t>（蓝细菌）</a:t>
            </a:r>
            <a:r>
              <a:rPr kumimoji="1" lang="en-US" altLang="zh-CN" b="1" smtClean="0">
                <a:solidFill>
                  <a:srgbClr val="0000FF"/>
                </a:solidFill>
                <a:ea typeface="楷体_GB2312" pitchFamily="49" charset="-122"/>
              </a:rPr>
              <a:t>, </a:t>
            </a:r>
            <a:r>
              <a:rPr kumimoji="1" lang="en-US" altLang="zh-CN" b="1" i="1" smtClean="0">
                <a:solidFill>
                  <a:srgbClr val="0000FF"/>
                </a:solidFill>
                <a:ea typeface="楷体_GB2312" pitchFamily="49" charset="-122"/>
              </a:rPr>
              <a:t>Azotobacter</a:t>
            </a:r>
            <a:r>
              <a:rPr kumimoji="1" lang="zh-CN" altLang="en-US" sz="1100" b="1" smtClean="0">
                <a:solidFill>
                  <a:srgbClr val="FF3300"/>
                </a:solidFill>
                <a:ea typeface="楷体_GB2312" pitchFamily="49" charset="-122"/>
              </a:rPr>
              <a:t>（固氮菌属）</a:t>
            </a:r>
            <a:r>
              <a:rPr kumimoji="1" lang="en-US" altLang="zh-CN" b="1" smtClean="0">
                <a:solidFill>
                  <a:srgbClr val="0000FF"/>
                </a:solidFill>
                <a:ea typeface="楷体_GB2312" pitchFamily="49" charset="-122"/>
              </a:rPr>
              <a:t>and other nitrogen-fixing bacteria live as symbiont</a:t>
            </a:r>
            <a:r>
              <a:rPr kumimoji="1" lang="zh-CN" altLang="en-US" sz="1100" b="1" smtClean="0">
                <a:solidFill>
                  <a:srgbClr val="FF3300"/>
                </a:solidFill>
                <a:ea typeface="楷体_GB2312" pitchFamily="49" charset="-122"/>
              </a:rPr>
              <a:t>（共生的）</a:t>
            </a:r>
            <a:r>
              <a:rPr kumimoji="1" lang="zh-CN" altLang="en-US" b="1" smtClean="0">
                <a:solidFill>
                  <a:srgbClr val="0000FF"/>
                </a:solidFill>
                <a:ea typeface="楷体_GB2312" pitchFamily="49" charset="-122"/>
              </a:rPr>
              <a:t> </a:t>
            </a:r>
            <a:r>
              <a:rPr kumimoji="1" lang="en-US" altLang="zh-CN" b="1" smtClean="0">
                <a:solidFill>
                  <a:srgbClr val="0000FF"/>
                </a:solidFill>
                <a:ea typeface="楷体_GB2312" pitchFamily="49" charset="-122"/>
              </a:rPr>
              <a:t>the root nodules of leguminous </a:t>
            </a:r>
            <a:r>
              <a:rPr kumimoji="1" lang="en-US" altLang="zh-CN" sz="1100" b="1" smtClean="0">
                <a:solidFill>
                  <a:srgbClr val="FF3300"/>
                </a:solidFill>
                <a:ea typeface="楷体_GB2312" pitchFamily="49" charset="-122"/>
              </a:rPr>
              <a:t>(</a:t>
            </a:r>
            <a:r>
              <a:rPr kumimoji="1" lang="zh-CN" altLang="en-US" sz="1100" b="1" smtClean="0">
                <a:solidFill>
                  <a:srgbClr val="FF3300"/>
                </a:solidFill>
                <a:ea typeface="楷体_GB2312" pitchFamily="49" charset="-122"/>
              </a:rPr>
              <a:t>豆科的</a:t>
            </a:r>
            <a:r>
              <a:rPr kumimoji="1" lang="en-US" altLang="zh-CN" sz="1100" b="1" smtClean="0">
                <a:solidFill>
                  <a:srgbClr val="FF3300"/>
                </a:solidFill>
                <a:ea typeface="楷体_GB2312" pitchFamily="49" charset="-122"/>
              </a:rPr>
              <a:t>)</a:t>
            </a:r>
            <a:r>
              <a:rPr kumimoji="1" lang="en-US" altLang="zh-CN" b="1" smtClean="0">
                <a:solidFill>
                  <a:srgbClr val="0000FF"/>
                </a:solidFill>
                <a:ea typeface="楷体_GB2312" pitchFamily="49" charset="-122"/>
              </a:rPr>
              <a:t>plants are capable of fixing atmospheric nitrogen. </a:t>
            </a:r>
          </a:p>
          <a:p>
            <a:endParaRPr lang="zh-CN" altLang="en-US" smtClean="0"/>
          </a:p>
        </p:txBody>
      </p:sp>
      <p:sp>
        <p:nvSpPr>
          <p:cNvPr id="67588"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F4D7E77-EC79-45BA-88DF-D5185216702C}" type="slidenum">
              <a:rPr lang="zh-CN" altLang="en-US">
                <a:latin typeface="Times New Roman" panose="02020603050405020304" pitchFamily="18" charset="0"/>
              </a:rPr>
              <a:pPr/>
              <a:t>6</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750227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b="1" smtClean="0">
                <a:solidFill>
                  <a:srgbClr val="FF3300"/>
                </a:solidFill>
              </a:rPr>
              <a:t>【</a:t>
            </a:r>
            <a:r>
              <a:rPr lang="zh-CN" altLang="en-US" b="1" smtClean="0">
                <a:solidFill>
                  <a:srgbClr val="FF3300"/>
                </a:solidFill>
                <a:latin typeface="楷体_GB2312" pitchFamily="49" charset="-122"/>
                <a:ea typeface="楷体_GB2312" pitchFamily="49" charset="-122"/>
              </a:rPr>
              <a:t>尿素循环</a:t>
            </a:r>
            <a:r>
              <a:rPr lang="en-US" altLang="zh-CN" b="1" smtClean="0">
                <a:solidFill>
                  <a:srgbClr val="FF3300"/>
                </a:solidFill>
                <a:latin typeface="楷体_GB2312" pitchFamily="49" charset="-122"/>
                <a:ea typeface="楷体_GB2312" pitchFamily="49" charset="-122"/>
              </a:rPr>
              <a:t>】</a:t>
            </a:r>
            <a:r>
              <a:rPr lang="zh-CN" altLang="en-US" b="1" smtClean="0">
                <a:solidFill>
                  <a:srgbClr val="0033CC"/>
                </a:solidFill>
                <a:ea typeface="楷体_GB2312" pitchFamily="49" charset="-122"/>
              </a:rPr>
              <a:t>肝脏中二分子氨和一分子二氧化碳生成一分子尿素的环式代谢途径</a:t>
            </a:r>
          </a:p>
          <a:p>
            <a:endParaRPr lang="zh-CN" altLang="en-US" smtClean="0"/>
          </a:p>
        </p:txBody>
      </p:sp>
      <p:sp>
        <p:nvSpPr>
          <p:cNvPr id="92164"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14B5E7-0880-4402-A389-F337743EAB49}" type="slidenum">
              <a:rPr lang="zh-CN" altLang="en-US">
                <a:latin typeface="Times New Roman" panose="02020603050405020304" pitchFamily="18" charset="0"/>
              </a:rPr>
              <a:pPr/>
              <a:t>40</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073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ln/>
        </p:spPr>
      </p:sp>
      <p:sp>
        <p:nvSpPr>
          <p:cNvPr id="93187"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b="1" smtClean="0">
                <a:solidFill>
                  <a:srgbClr val="CC0066"/>
                </a:solidFill>
              </a:rPr>
              <a:t>(</a:t>
            </a:r>
            <a:r>
              <a:rPr lang="zh-CN" altLang="en-US" b="1" smtClean="0">
                <a:solidFill>
                  <a:srgbClr val="CC0066"/>
                </a:solidFill>
              </a:rPr>
              <a:t>合成氨基酸</a:t>
            </a:r>
            <a:r>
              <a:rPr lang="en-US" altLang="zh-CN" b="1" smtClean="0">
                <a:solidFill>
                  <a:srgbClr val="CC0066"/>
                </a:solidFill>
              </a:rPr>
              <a:t>)</a:t>
            </a:r>
            <a:endParaRPr lang="zh-CN" altLang="en-US" smtClean="0"/>
          </a:p>
        </p:txBody>
      </p:sp>
      <p:sp>
        <p:nvSpPr>
          <p:cNvPr id="93188"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0069495-3E53-4913-8ADB-B0DCC8EA9EED}" type="slidenum">
              <a:rPr lang="zh-CN" altLang="en-US">
                <a:latin typeface="Times New Roman" panose="02020603050405020304" pitchFamily="18" charset="0"/>
              </a:rPr>
              <a:pPr/>
              <a:t>42</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11515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r>
              <a:rPr lang="en-US" altLang="zh-CN" b="1" u="sng" smtClean="0">
                <a:solidFill>
                  <a:srgbClr val="0000FF"/>
                </a:solidFill>
              </a:rPr>
              <a:t>Glucogenic amino acids</a:t>
            </a:r>
            <a:r>
              <a:rPr lang="en-US" altLang="zh-CN" b="1" smtClean="0">
                <a:solidFill>
                  <a:srgbClr val="0000FF"/>
                </a:solidFill>
              </a:rPr>
              <a:t> </a:t>
            </a:r>
            <a:r>
              <a:rPr lang="en-US" altLang="zh-CN" sz="1000" b="1" smtClean="0">
                <a:solidFill>
                  <a:srgbClr val="CC3300"/>
                </a:solidFill>
              </a:rPr>
              <a:t>(</a:t>
            </a:r>
            <a:r>
              <a:rPr lang="zh-CN" altLang="en-US" sz="1000" b="1" smtClean="0">
                <a:solidFill>
                  <a:srgbClr val="CC3300"/>
                </a:solidFill>
              </a:rPr>
              <a:t>生糖氨基酸</a:t>
            </a:r>
            <a:r>
              <a:rPr lang="en-US" altLang="zh-CN" sz="1000" b="1" smtClean="0">
                <a:solidFill>
                  <a:srgbClr val="CC3300"/>
                </a:solidFill>
              </a:rPr>
              <a:t>)</a:t>
            </a:r>
            <a:r>
              <a:rPr lang="zh-CN" altLang="en-US" b="1" smtClean="0">
                <a:solidFill>
                  <a:srgbClr val="0000FF"/>
                </a:solidFill>
                <a:ea typeface="楷体_GB2312" pitchFamily="49" charset="-122"/>
              </a:rPr>
              <a:t>可以转化成糖的</a:t>
            </a:r>
            <a:r>
              <a:rPr lang="en-US" altLang="zh-CN" b="1" smtClean="0">
                <a:solidFill>
                  <a:srgbClr val="0000FF"/>
                </a:solidFill>
                <a:ea typeface="楷体_GB2312" pitchFamily="49" charset="-122"/>
              </a:rPr>
              <a:t>Aa</a:t>
            </a:r>
            <a:r>
              <a:rPr lang="zh-CN" altLang="en-US" b="1" smtClean="0">
                <a:solidFill>
                  <a:srgbClr val="0000FF"/>
                </a:solidFill>
                <a:ea typeface="楷体_GB2312" pitchFamily="49" charset="-122"/>
              </a:rPr>
              <a:t>，即凡能生成丙酮酸、琥珀酰</a:t>
            </a:r>
            <a:r>
              <a:rPr lang="en-US" altLang="zh-CN" b="1" smtClean="0">
                <a:solidFill>
                  <a:srgbClr val="0000FF"/>
                </a:solidFill>
                <a:ea typeface="楷体_GB2312" pitchFamily="49" charset="-122"/>
              </a:rPr>
              <a:t>CoA</a:t>
            </a:r>
            <a:r>
              <a:rPr lang="zh-CN" altLang="en-US" b="1" smtClean="0">
                <a:solidFill>
                  <a:srgbClr val="0000FF"/>
                </a:solidFill>
                <a:ea typeface="楷体_GB2312" pitchFamily="49" charset="-122"/>
              </a:rPr>
              <a:t>、</a:t>
            </a:r>
            <a:r>
              <a:rPr lang="en-US" altLang="zh-CN" b="1" smtClean="0">
                <a:solidFill>
                  <a:srgbClr val="0000FF"/>
                </a:solidFill>
                <a:ea typeface="楷体_GB2312" pitchFamily="49" charset="-122"/>
              </a:rPr>
              <a:t>OAA</a:t>
            </a:r>
            <a:r>
              <a:rPr lang="zh-CN" altLang="en-US" b="1" smtClean="0">
                <a:solidFill>
                  <a:srgbClr val="0000FF"/>
                </a:solidFill>
                <a:ea typeface="楷体_GB2312" pitchFamily="49" charset="-122"/>
              </a:rPr>
              <a:t>和</a:t>
            </a:r>
            <a:r>
              <a:rPr lang="en-US" altLang="zh-CN" b="1" smtClean="0">
                <a:solidFill>
                  <a:srgbClr val="0000FF"/>
                </a:solidFill>
                <a:ea typeface="楷体_GB2312" pitchFamily="49" charset="-122"/>
                <a:sym typeface="Times New Roman" panose="02020603050405020304" pitchFamily="18" charset="0"/>
              </a:rPr>
              <a:t>α</a:t>
            </a:r>
            <a:r>
              <a:rPr lang="en-US" altLang="zh-CN" b="1" smtClean="0">
                <a:solidFill>
                  <a:srgbClr val="0000FF"/>
                </a:solidFill>
                <a:ea typeface="楷体_GB2312" pitchFamily="49" charset="-122"/>
              </a:rPr>
              <a:t>-KG</a:t>
            </a:r>
            <a:r>
              <a:rPr lang="zh-CN" altLang="en-US" b="1" smtClean="0">
                <a:solidFill>
                  <a:srgbClr val="0000FF"/>
                </a:solidFill>
                <a:ea typeface="楷体_GB2312" pitchFamily="49" charset="-122"/>
              </a:rPr>
              <a:t>的</a:t>
            </a:r>
            <a:r>
              <a:rPr lang="en-US" altLang="zh-CN" b="1" smtClean="0">
                <a:solidFill>
                  <a:srgbClr val="0000FF"/>
                </a:solidFill>
                <a:ea typeface="楷体_GB2312" pitchFamily="49" charset="-122"/>
              </a:rPr>
              <a:t>Aa</a:t>
            </a:r>
            <a:r>
              <a:rPr lang="zh-CN" altLang="en-US" b="1" smtClean="0">
                <a:solidFill>
                  <a:srgbClr val="0000FF"/>
                </a:solidFill>
                <a:ea typeface="楷体_GB2312" pitchFamily="49" charset="-122"/>
              </a:rPr>
              <a:t>；</a:t>
            </a:r>
            <a:endParaRPr lang="zh-CN" altLang="en-US" smtClean="0"/>
          </a:p>
        </p:txBody>
      </p:sp>
      <p:sp>
        <p:nvSpPr>
          <p:cNvPr id="94212"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E19A41-14DF-48AF-BBA0-9D83458070CE}" type="slidenum">
              <a:rPr lang="zh-CN" altLang="en-US">
                <a:latin typeface="Times New Roman" panose="02020603050405020304" pitchFamily="18" charset="0"/>
              </a:rPr>
              <a:pPr/>
              <a:t>43</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72590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3D8BD-5B7F-4349-B1C5-ADC864A14375}" type="slidenum">
              <a:rPr lang="zh-CN" altLang="en-US">
                <a:latin typeface="Times New Roman" panose="02020603050405020304" pitchFamily="18" charset="0"/>
              </a:rPr>
              <a:pPr/>
              <a:t>44</a:t>
            </a:fld>
            <a:endParaRPr lang="en-US" altLang="zh-CN">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zh-CN" sz="800" b="1" smtClean="0"/>
              <a:t>Fates of the Carbon Skeletons of Amino Acids. </a:t>
            </a:r>
            <a:r>
              <a:rPr lang="en-US" altLang="zh-CN" sz="800" smtClean="0"/>
              <a:t>Glucogenic amino acids are shaded red, and ketogenic</a:t>
            </a:r>
            <a:br>
              <a:rPr lang="en-US" altLang="zh-CN" sz="800" smtClean="0"/>
            </a:br>
            <a:r>
              <a:rPr lang="en-US" altLang="zh-CN" sz="800" smtClean="0"/>
              <a:t>amino acids are shaded blue. Most amino acids are both glucogenic and ketogenic.</a:t>
            </a:r>
            <a:endParaRPr lang="zh-CN" altLang="en-US" sz="800" smtClean="0"/>
          </a:p>
        </p:txBody>
      </p:sp>
    </p:spTree>
    <p:extLst>
      <p:ext uri="{BB962C8B-B14F-4D97-AF65-F5344CB8AC3E}">
        <p14:creationId xmlns:p14="http://schemas.microsoft.com/office/powerpoint/2010/main" xmlns="" val="138663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kumimoji="1" lang="en-US" altLang="en-US" b="1" smtClean="0">
                <a:solidFill>
                  <a:srgbClr val="0000FF"/>
                </a:solidFill>
                <a:ea typeface="楷体_GB2312" pitchFamily="49" charset="-122"/>
              </a:rPr>
              <a:t>nitrate reductase</a:t>
            </a:r>
            <a:r>
              <a:rPr kumimoji="1" lang="en-US" altLang="zh-CN" b="1" smtClean="0">
                <a:solidFill>
                  <a:srgbClr val="0000FF"/>
                </a:solidFill>
                <a:ea typeface="楷体_GB2312" pitchFamily="49" charset="-122"/>
              </a:rPr>
              <a:t>           nitrite reductas</a:t>
            </a:r>
          </a:p>
          <a:p>
            <a:pPr eaLnBrk="1" hangingPunct="1"/>
            <a:r>
              <a:rPr kumimoji="1" lang="en-US" altLang="zh-CN" sz="1100" b="1" smtClean="0">
                <a:solidFill>
                  <a:srgbClr val="0000FF"/>
                </a:solidFill>
                <a:ea typeface="楷体_GB2312" pitchFamily="49" charset="-122"/>
              </a:rPr>
              <a:t>【</a:t>
            </a:r>
            <a:r>
              <a:rPr kumimoji="1" lang="zh-CN" altLang="en-US" sz="1100" b="1" smtClean="0">
                <a:solidFill>
                  <a:srgbClr val="0000FF"/>
                </a:solidFill>
                <a:ea typeface="楷体_GB2312" pitchFamily="49" charset="-122"/>
              </a:rPr>
              <a:t>硝酸还原酶</a:t>
            </a:r>
            <a:r>
              <a:rPr kumimoji="1" lang="en-US" altLang="zh-CN" sz="1100" b="1" smtClean="0">
                <a:solidFill>
                  <a:srgbClr val="0000FF"/>
                </a:solidFill>
                <a:ea typeface="楷体_GB2312" pitchFamily="49" charset="-122"/>
              </a:rPr>
              <a:t>】                    【</a:t>
            </a:r>
            <a:r>
              <a:rPr kumimoji="1" lang="zh-CN" altLang="en-US" sz="1100" b="1" smtClean="0">
                <a:solidFill>
                  <a:srgbClr val="0000FF"/>
                </a:solidFill>
                <a:ea typeface="楷体_GB2312" pitchFamily="49" charset="-122"/>
              </a:rPr>
              <a:t>亚硝酸还原酶</a:t>
            </a:r>
            <a:r>
              <a:rPr kumimoji="1" lang="en-US" altLang="zh-CN" sz="1100" b="1" smtClean="0">
                <a:solidFill>
                  <a:srgbClr val="0000FF"/>
                </a:solidFill>
                <a:ea typeface="楷体_GB2312" pitchFamily="49" charset="-122"/>
              </a:rPr>
              <a:t>】</a:t>
            </a:r>
          </a:p>
          <a:p>
            <a:endParaRPr lang="zh-CN" altLang="en-US" smtClean="0"/>
          </a:p>
        </p:txBody>
      </p:sp>
      <p:sp>
        <p:nvSpPr>
          <p:cNvPr id="68612"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271B0B6-0DDA-4994-B3AF-2C988CB67A37}" type="slidenum">
              <a:rPr lang="zh-CN" altLang="en-US">
                <a:latin typeface="Times New Roman" panose="02020603050405020304" pitchFamily="18" charset="0"/>
              </a:rPr>
              <a:pPr/>
              <a:t>7</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174317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b="1" smtClean="0">
                <a:solidFill>
                  <a:srgbClr val="FF3300"/>
                </a:solidFill>
              </a:rPr>
              <a:t>【</a:t>
            </a:r>
            <a:r>
              <a:rPr lang="zh-CN" altLang="en-US" b="1" smtClean="0">
                <a:solidFill>
                  <a:srgbClr val="FF3300"/>
                </a:solidFill>
              </a:rPr>
              <a:t>氨的同化</a:t>
            </a:r>
            <a:r>
              <a:rPr lang="en-US" altLang="zh-CN" b="1" smtClean="0">
                <a:solidFill>
                  <a:srgbClr val="FF3300"/>
                </a:solidFill>
              </a:rPr>
              <a:t>】</a:t>
            </a:r>
            <a:endParaRPr lang="zh-CN" altLang="en-US" b="1" smtClean="0">
              <a:solidFill>
                <a:srgbClr val="FF3300"/>
              </a:solidFill>
            </a:endParaRPr>
          </a:p>
          <a:p>
            <a:r>
              <a:rPr lang="en-US" altLang="zh-CN" b="1" u="sng" smtClean="0">
                <a:solidFill>
                  <a:srgbClr val="0033CC"/>
                </a:solidFill>
              </a:rPr>
              <a:t>glutamate dehydrogenase</a:t>
            </a:r>
            <a:r>
              <a:rPr lang="en-US" altLang="zh-CN" b="1" smtClean="0">
                <a:solidFill>
                  <a:srgbClr val="0033CC"/>
                </a:solidFill>
              </a:rPr>
              <a:t> </a:t>
            </a:r>
            <a:r>
              <a:rPr lang="en-US" altLang="zh-CN" sz="900" b="1" smtClean="0">
                <a:solidFill>
                  <a:srgbClr val="FF3300"/>
                </a:solidFill>
              </a:rPr>
              <a:t>【</a:t>
            </a:r>
            <a:r>
              <a:rPr lang="zh-CN" altLang="en-US" sz="900" b="1" smtClean="0">
                <a:solidFill>
                  <a:srgbClr val="FF3300"/>
                </a:solidFill>
              </a:rPr>
              <a:t>谷氨酸脱氢酶</a:t>
            </a:r>
            <a:r>
              <a:rPr lang="en-US" altLang="zh-CN" sz="900" b="1" smtClean="0">
                <a:solidFill>
                  <a:srgbClr val="FF3300"/>
                </a:solidFill>
              </a:rPr>
              <a:t>】</a:t>
            </a:r>
            <a:r>
              <a:rPr lang="en-US" altLang="zh-CN" b="1" smtClean="0">
                <a:solidFill>
                  <a:srgbClr val="0033CC"/>
                </a:solidFill>
              </a:rPr>
              <a:t> and </a:t>
            </a:r>
            <a:r>
              <a:rPr lang="en-US" altLang="zh-CN" b="1" u="sng" smtClean="0">
                <a:solidFill>
                  <a:srgbClr val="0033CC"/>
                </a:solidFill>
              </a:rPr>
              <a:t>glutamine synthetase </a:t>
            </a:r>
            <a:r>
              <a:rPr lang="en-US" altLang="zh-CN" sz="900" b="1" smtClean="0">
                <a:solidFill>
                  <a:srgbClr val="FF3300"/>
                </a:solidFill>
              </a:rPr>
              <a:t>【</a:t>
            </a:r>
            <a:r>
              <a:rPr lang="zh-CN" altLang="en-US" sz="900" b="1" smtClean="0">
                <a:solidFill>
                  <a:srgbClr val="FF3300"/>
                </a:solidFill>
              </a:rPr>
              <a:t>谷氨酰氨合成酶</a:t>
            </a:r>
            <a:r>
              <a:rPr lang="en-US" altLang="zh-CN" sz="900" b="1" smtClean="0">
                <a:solidFill>
                  <a:srgbClr val="FF3300"/>
                </a:solidFill>
              </a:rPr>
              <a:t>】</a:t>
            </a:r>
            <a:r>
              <a:rPr lang="en-US" altLang="zh-CN" b="1" smtClean="0">
                <a:solidFill>
                  <a:srgbClr val="0033CC"/>
                </a:solidFill>
              </a:rPr>
              <a:t> </a:t>
            </a:r>
            <a:endParaRPr lang="zh-CN" altLang="en-US" smtClean="0"/>
          </a:p>
        </p:txBody>
      </p:sp>
      <p:sp>
        <p:nvSpPr>
          <p:cNvPr id="69636"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CDACDC4-78C6-4AC2-A136-DA7E1804AE79}" type="slidenum">
              <a:rPr lang="zh-CN" altLang="en-US">
                <a:latin typeface="Times New Roman" panose="02020603050405020304" pitchFamily="18" charset="0"/>
              </a:rPr>
              <a:pPr/>
              <a:t>8</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81170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kumimoji="1" lang="zh-CN" altLang="en-US" b="1" smtClean="0">
                <a:solidFill>
                  <a:srgbClr val="C52925"/>
                </a:solidFill>
                <a:latin typeface="楷体_GB2312" pitchFamily="49" charset="-122"/>
                <a:ea typeface="楷体_GB2312" pitchFamily="49" charset="-122"/>
              </a:rPr>
              <a:t>根据氨基酸合成的碳架来源不同，可将氨基酸分为若干族。</a:t>
            </a:r>
          </a:p>
          <a:p>
            <a:endParaRPr lang="zh-CN" altLang="en-US" smtClean="0"/>
          </a:p>
        </p:txBody>
      </p:sp>
      <p:sp>
        <p:nvSpPr>
          <p:cNvPr id="70660"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ABFC47E-A56E-4026-9F11-25786302A676}" type="slidenum">
              <a:rPr lang="zh-CN" altLang="en-US">
                <a:latin typeface="Times New Roman" panose="02020603050405020304" pitchFamily="18" charset="0"/>
              </a:rPr>
              <a:pPr/>
              <a:t>14</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93397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pPr eaLnBrk="1" hangingPunct="1">
              <a:lnSpc>
                <a:spcPct val="120000"/>
              </a:lnSpc>
              <a:spcBef>
                <a:spcPct val="50000"/>
              </a:spcBef>
              <a:defRPr/>
            </a:pPr>
            <a:r>
              <a:rPr kumimoji="1" lang="en-US" altLang="zh-CN" b="1" dirty="0" smtClean="0">
                <a:solidFill>
                  <a:srgbClr val="0000FF"/>
                </a:solidFill>
                <a:ea typeface="楷体_GB2312" pitchFamily="49" charset="-122"/>
              </a:rPr>
              <a:t>The </a:t>
            </a:r>
            <a:r>
              <a:rPr kumimoji="1" lang="zh-CN" altLang="zh-CN" b="1" dirty="0" smtClean="0">
                <a:solidFill>
                  <a:srgbClr val="0000FF"/>
                </a:solidFill>
                <a:ea typeface="楷体_GB2312" pitchFamily="49" charset="-122"/>
              </a:rPr>
              <a:t>synthesis</a:t>
            </a:r>
            <a:r>
              <a:rPr kumimoji="1" lang="en-US" altLang="zh-CN" b="1" dirty="0" smtClean="0">
                <a:solidFill>
                  <a:srgbClr val="0000FF"/>
                </a:solidFill>
                <a:ea typeface="楷体_GB2312" pitchFamily="49" charset="-122"/>
              </a:rPr>
              <a:t> of </a:t>
            </a:r>
            <a:r>
              <a:rPr kumimoji="1" lang="en-US" altLang="zh-CN" b="1" dirty="0" err="1" smtClean="0">
                <a:solidFill>
                  <a:srgbClr val="0000FF"/>
                </a:solidFill>
                <a:ea typeface="楷体_GB2312" pitchFamily="49" charset="-122"/>
              </a:rPr>
              <a:t>shikimate</a:t>
            </a:r>
            <a:r>
              <a:rPr kumimoji="1" lang="en-US" altLang="zh-CN" sz="1050" b="1" dirty="0" smtClean="0">
                <a:solidFill>
                  <a:srgbClr val="0000FF"/>
                </a:solidFill>
                <a:ea typeface="楷体_GB2312" pitchFamily="49" charset="-122"/>
              </a:rPr>
              <a:t>【</a:t>
            </a:r>
            <a:r>
              <a:rPr kumimoji="1" lang="zh-CN" altLang="en-US" sz="1050" b="1" dirty="0" smtClean="0">
                <a:solidFill>
                  <a:srgbClr val="0000FF"/>
                </a:solidFill>
                <a:ea typeface="楷体_GB2312" pitchFamily="49" charset="-122"/>
              </a:rPr>
              <a:t>莽草酸</a:t>
            </a:r>
            <a:r>
              <a:rPr kumimoji="1" lang="en-US" altLang="zh-CN" sz="1050" b="1" dirty="0" smtClean="0">
                <a:solidFill>
                  <a:srgbClr val="0000FF"/>
                </a:solidFill>
                <a:ea typeface="楷体_GB2312" pitchFamily="49" charset="-122"/>
              </a:rPr>
              <a:t>】</a:t>
            </a:r>
            <a:r>
              <a:rPr kumimoji="1" lang="en-US" altLang="zh-CN" b="1" dirty="0" smtClean="0">
                <a:solidFill>
                  <a:srgbClr val="0000FF"/>
                </a:solidFill>
                <a:ea typeface="楷体_GB2312" pitchFamily="49" charset="-122"/>
              </a:rPr>
              <a:t> by aromatic</a:t>
            </a:r>
            <a:r>
              <a:rPr kumimoji="1" lang="en-US" altLang="zh-CN" sz="1050" b="1" dirty="0" smtClean="0">
                <a:solidFill>
                  <a:srgbClr val="0000FF"/>
                </a:solidFill>
                <a:ea typeface="楷体_GB2312" pitchFamily="49" charset="-122"/>
              </a:rPr>
              <a:t>【</a:t>
            </a:r>
            <a:r>
              <a:rPr kumimoji="1" lang="zh-CN" altLang="en-US" sz="1050" b="1" dirty="0" smtClean="0">
                <a:solidFill>
                  <a:srgbClr val="0000FF"/>
                </a:solidFill>
                <a:ea typeface="楷体_GB2312" pitchFamily="49" charset="-122"/>
              </a:rPr>
              <a:t>芳香族</a:t>
            </a:r>
            <a:r>
              <a:rPr kumimoji="1" lang="en-US" altLang="zh-CN" sz="1050" b="1" dirty="0" smtClean="0">
                <a:solidFill>
                  <a:srgbClr val="0000FF"/>
                </a:solidFill>
                <a:ea typeface="楷体_GB2312" pitchFamily="49" charset="-122"/>
              </a:rPr>
              <a:t>】</a:t>
            </a:r>
            <a:r>
              <a:rPr kumimoji="1" lang="en-US" altLang="zh-CN" b="1" dirty="0" smtClean="0">
                <a:solidFill>
                  <a:srgbClr val="0000FF"/>
                </a:solidFill>
                <a:ea typeface="楷体_GB2312" pitchFamily="49" charset="-122"/>
              </a:rPr>
              <a:t> AA is called </a:t>
            </a:r>
            <a:r>
              <a:rPr kumimoji="1" lang="en-US" altLang="zh-CN" b="1" dirty="0" err="1" smtClean="0">
                <a:solidFill>
                  <a:srgbClr val="0000FF"/>
                </a:solidFill>
                <a:ea typeface="楷体_GB2312" pitchFamily="49" charset="-122"/>
              </a:rPr>
              <a:t>shikimate</a:t>
            </a:r>
            <a:r>
              <a:rPr kumimoji="1" lang="en-US" altLang="zh-CN" b="1" dirty="0" smtClean="0">
                <a:solidFill>
                  <a:srgbClr val="0000FF"/>
                </a:solidFill>
                <a:ea typeface="楷体_GB2312" pitchFamily="49" charset="-122"/>
              </a:rPr>
              <a:t> pathway</a:t>
            </a:r>
            <a:r>
              <a:rPr kumimoji="1" lang="en-US" altLang="zh-CN" sz="1050" b="1" dirty="0" smtClean="0">
                <a:solidFill>
                  <a:srgbClr val="0000FF"/>
                </a:solidFill>
                <a:ea typeface="楷体_GB2312" pitchFamily="49" charset="-122"/>
              </a:rPr>
              <a:t>【</a:t>
            </a:r>
            <a:r>
              <a:rPr kumimoji="1" lang="zh-CN" altLang="en-US" sz="1050" b="1" dirty="0" smtClean="0">
                <a:solidFill>
                  <a:srgbClr val="0000FF"/>
                </a:solidFill>
                <a:ea typeface="楷体_GB2312" pitchFamily="49" charset="-122"/>
              </a:rPr>
              <a:t>莽草酸途径</a:t>
            </a:r>
            <a:r>
              <a:rPr kumimoji="1" lang="en-US" altLang="zh-CN" sz="1050" b="1" dirty="0" smtClean="0">
                <a:solidFill>
                  <a:srgbClr val="0000FF"/>
                </a:solidFill>
                <a:ea typeface="楷体_GB2312" pitchFamily="49" charset="-122"/>
              </a:rPr>
              <a:t>】</a:t>
            </a:r>
            <a:r>
              <a:rPr kumimoji="1" lang="en-US" altLang="zh-CN" b="1" dirty="0" smtClean="0">
                <a:solidFill>
                  <a:srgbClr val="0000FF"/>
                </a:solidFill>
                <a:ea typeface="楷体_GB2312" pitchFamily="49" charset="-122"/>
              </a:rPr>
              <a:t>.</a:t>
            </a:r>
          </a:p>
          <a:p>
            <a:pPr>
              <a:defRPr/>
            </a:pPr>
            <a:endParaRPr lang="zh-CN" altLang="en-US" dirty="0"/>
          </a:p>
        </p:txBody>
      </p:sp>
      <p:sp>
        <p:nvSpPr>
          <p:cNvPr id="71684"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4AA80F4-0475-4C99-9324-3FE24A0861DA}" type="slidenum">
              <a:rPr lang="zh-CN" altLang="en-US">
                <a:latin typeface="Times New Roman" panose="02020603050405020304" pitchFamily="18" charset="0"/>
              </a:rPr>
              <a:pPr/>
              <a:t>20</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368554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ln/>
        </p:spPr>
      </p:sp>
      <p:sp>
        <p:nvSpPr>
          <p:cNvPr id="72707"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20000"/>
              </a:lnSpc>
            </a:pPr>
            <a:r>
              <a:rPr lang="zh-CN" altLang="en-US" b="1" smtClean="0">
                <a:solidFill>
                  <a:srgbClr val="0033CC"/>
                </a:solidFill>
                <a:ea typeface="楷体_GB2312" pitchFamily="49" charset="-122"/>
              </a:rPr>
              <a:t>无论</a:t>
            </a:r>
            <a:r>
              <a:rPr lang="en-US" altLang="zh-CN" b="1" smtClean="0">
                <a:solidFill>
                  <a:srgbClr val="0033CC"/>
                </a:solidFill>
                <a:ea typeface="楷体_GB2312" pitchFamily="49" charset="-122"/>
              </a:rPr>
              <a:t>N</a:t>
            </a:r>
            <a:r>
              <a:rPr lang="zh-CN" altLang="en-US" b="1" smtClean="0">
                <a:solidFill>
                  <a:srgbClr val="0033CC"/>
                </a:solidFill>
                <a:ea typeface="楷体_GB2312" pitchFamily="49" charset="-122"/>
              </a:rPr>
              <a:t>素来源如何，生物体最先合成的</a:t>
            </a:r>
            <a:r>
              <a:rPr lang="en-US" altLang="zh-CN" b="1" smtClean="0">
                <a:solidFill>
                  <a:srgbClr val="0033CC"/>
                </a:solidFill>
                <a:ea typeface="楷体_GB2312" pitchFamily="49" charset="-122"/>
              </a:rPr>
              <a:t>Aa</a:t>
            </a:r>
            <a:r>
              <a:rPr lang="zh-CN" altLang="en-US" b="1" smtClean="0">
                <a:solidFill>
                  <a:srgbClr val="0033CC"/>
                </a:solidFill>
                <a:ea typeface="楷体_GB2312" pitchFamily="49" charset="-122"/>
              </a:rPr>
              <a:t>都是</a:t>
            </a:r>
            <a:r>
              <a:rPr lang="en-US" altLang="zh-CN" b="1" smtClean="0">
                <a:solidFill>
                  <a:srgbClr val="0033CC"/>
                </a:solidFill>
                <a:ea typeface="楷体_GB2312" pitchFamily="49" charset="-122"/>
              </a:rPr>
              <a:t>Glu</a:t>
            </a:r>
            <a:r>
              <a:rPr lang="zh-CN" altLang="en-US" b="1" smtClean="0">
                <a:solidFill>
                  <a:srgbClr val="0033CC"/>
                </a:solidFill>
                <a:ea typeface="楷体_GB2312" pitchFamily="49" charset="-122"/>
              </a:rPr>
              <a:t>或</a:t>
            </a:r>
            <a:r>
              <a:rPr lang="en-US" altLang="zh-CN" b="1" smtClean="0">
                <a:solidFill>
                  <a:srgbClr val="0033CC"/>
                </a:solidFill>
                <a:ea typeface="楷体_GB2312" pitchFamily="49" charset="-122"/>
              </a:rPr>
              <a:t>Gln </a:t>
            </a:r>
            <a:r>
              <a:rPr lang="zh-CN" altLang="en-US" b="1" smtClean="0">
                <a:solidFill>
                  <a:srgbClr val="0033CC"/>
                </a:solidFill>
                <a:ea typeface="楷体_GB2312" pitchFamily="49" charset="-122"/>
              </a:rPr>
              <a:t>；</a:t>
            </a:r>
          </a:p>
          <a:p>
            <a:pPr eaLnBrk="1" hangingPunct="1">
              <a:lnSpc>
                <a:spcPct val="120000"/>
              </a:lnSpc>
            </a:pPr>
            <a:r>
              <a:rPr lang="en-US" altLang="zh-CN" b="1" smtClean="0">
                <a:solidFill>
                  <a:srgbClr val="0033CC"/>
                </a:solidFill>
                <a:ea typeface="楷体_GB2312" pitchFamily="49" charset="-122"/>
              </a:rPr>
              <a:t>Aa</a:t>
            </a:r>
            <a:r>
              <a:rPr lang="zh-CN" altLang="en-US" b="1" smtClean="0">
                <a:solidFill>
                  <a:srgbClr val="0033CC"/>
                </a:solidFill>
                <a:ea typeface="楷体_GB2312" pitchFamily="49" charset="-122"/>
              </a:rPr>
              <a:t>的合成需要转氨作用，转氨作用的</a:t>
            </a:r>
            <a:r>
              <a:rPr lang="en-US" altLang="zh-CN" b="1" smtClean="0">
                <a:solidFill>
                  <a:srgbClr val="0033CC"/>
                </a:solidFill>
                <a:ea typeface="楷体_GB2312" pitchFamily="49" charset="-122"/>
              </a:rPr>
              <a:t>NH</a:t>
            </a:r>
            <a:r>
              <a:rPr lang="en-US" altLang="zh-CN" b="1" baseline="-30000" smtClean="0">
                <a:solidFill>
                  <a:srgbClr val="0033CC"/>
                </a:solidFill>
                <a:ea typeface="楷体_GB2312" pitchFamily="49" charset="-122"/>
              </a:rPr>
              <a:t>3</a:t>
            </a:r>
            <a:r>
              <a:rPr lang="zh-CN" altLang="en-US" b="1" smtClean="0">
                <a:solidFill>
                  <a:srgbClr val="0033CC"/>
                </a:solidFill>
                <a:ea typeface="楷体_GB2312" pitchFamily="49" charset="-122"/>
              </a:rPr>
              <a:t>来源于</a:t>
            </a:r>
            <a:r>
              <a:rPr lang="en-US" altLang="zh-CN" b="1" smtClean="0">
                <a:solidFill>
                  <a:srgbClr val="0033CC"/>
                </a:solidFill>
                <a:ea typeface="楷体_GB2312" pitchFamily="49" charset="-122"/>
              </a:rPr>
              <a:t>Glu</a:t>
            </a:r>
            <a:r>
              <a:rPr lang="zh-CN" altLang="en-US" b="1" smtClean="0">
                <a:solidFill>
                  <a:srgbClr val="0033CC"/>
                </a:solidFill>
                <a:ea typeface="楷体_GB2312" pitchFamily="49" charset="-122"/>
              </a:rPr>
              <a:t>，而</a:t>
            </a:r>
            <a:r>
              <a:rPr lang="en-US" altLang="zh-CN" b="1" smtClean="0">
                <a:solidFill>
                  <a:srgbClr val="0033CC"/>
                </a:solidFill>
                <a:ea typeface="楷体_GB2312" pitchFamily="49" charset="-122"/>
              </a:rPr>
              <a:t>C</a:t>
            </a:r>
            <a:r>
              <a:rPr lang="zh-CN" altLang="en-US" b="1" smtClean="0">
                <a:solidFill>
                  <a:srgbClr val="0033CC"/>
                </a:solidFill>
                <a:ea typeface="楷体_GB2312" pitchFamily="49" charset="-122"/>
              </a:rPr>
              <a:t>架来自</a:t>
            </a:r>
            <a:r>
              <a:rPr lang="en-US" altLang="zh-CN" b="1" smtClean="0">
                <a:solidFill>
                  <a:srgbClr val="0033CC"/>
                </a:solidFill>
                <a:ea typeface="楷体_GB2312" pitchFamily="49" charset="-122"/>
              </a:rPr>
              <a:t>α-</a:t>
            </a:r>
            <a:r>
              <a:rPr lang="zh-CN" altLang="en-US" b="1" smtClean="0">
                <a:solidFill>
                  <a:srgbClr val="0033CC"/>
                </a:solidFill>
                <a:ea typeface="楷体_GB2312" pitchFamily="49" charset="-122"/>
              </a:rPr>
              <a:t>酮酸。由</a:t>
            </a:r>
            <a:r>
              <a:rPr lang="en-US" altLang="zh-CN" b="1" smtClean="0">
                <a:solidFill>
                  <a:srgbClr val="0033CC"/>
                </a:solidFill>
                <a:ea typeface="楷体_GB2312" pitchFamily="49" charset="-122"/>
              </a:rPr>
              <a:t>α-</a:t>
            </a:r>
            <a:r>
              <a:rPr lang="zh-CN" altLang="en-US" b="1" smtClean="0">
                <a:solidFill>
                  <a:srgbClr val="0033CC"/>
                </a:solidFill>
                <a:ea typeface="楷体_GB2312" pitchFamily="49" charset="-122"/>
              </a:rPr>
              <a:t>酮酸直接转氨合成的只有</a:t>
            </a:r>
            <a:r>
              <a:rPr lang="en-US" altLang="zh-CN" b="1" smtClean="0">
                <a:solidFill>
                  <a:srgbClr val="0033CC"/>
                </a:solidFill>
                <a:ea typeface="楷体_GB2312" pitchFamily="49" charset="-122"/>
              </a:rPr>
              <a:t>Ala</a:t>
            </a:r>
            <a:r>
              <a:rPr lang="zh-CN" altLang="en-US" b="1" smtClean="0">
                <a:solidFill>
                  <a:srgbClr val="0033CC"/>
                </a:solidFill>
                <a:ea typeface="楷体_GB2312" pitchFamily="49" charset="-122"/>
              </a:rPr>
              <a:t>、</a:t>
            </a:r>
            <a:r>
              <a:rPr lang="en-US" altLang="zh-CN" b="1" smtClean="0">
                <a:solidFill>
                  <a:srgbClr val="0033CC"/>
                </a:solidFill>
                <a:ea typeface="楷体_GB2312" pitchFamily="49" charset="-122"/>
              </a:rPr>
              <a:t>Asp</a:t>
            </a:r>
            <a:r>
              <a:rPr lang="zh-CN" altLang="en-US" b="1" smtClean="0">
                <a:solidFill>
                  <a:srgbClr val="0033CC"/>
                </a:solidFill>
                <a:ea typeface="楷体_GB2312" pitchFamily="49" charset="-122"/>
              </a:rPr>
              <a:t>。</a:t>
            </a:r>
          </a:p>
          <a:p>
            <a:endParaRPr lang="zh-CN" altLang="en-US" smtClean="0"/>
          </a:p>
        </p:txBody>
      </p:sp>
      <p:sp>
        <p:nvSpPr>
          <p:cNvPr id="72708"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3E90AF7-84A6-48FB-8903-231FA1BDFF08}" type="slidenum">
              <a:rPr lang="zh-CN" altLang="en-US">
                <a:latin typeface="Times New Roman" panose="02020603050405020304" pitchFamily="18" charset="0"/>
              </a:rPr>
              <a:pPr/>
              <a:t>21</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20728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在动物体内，氨基酸在</a:t>
            </a:r>
            <a:r>
              <a:rPr lang="en-US" altLang="zh-CN" smtClean="0"/>
              <a:t>3</a:t>
            </a:r>
            <a:r>
              <a:rPr lang="zh-CN" altLang="en-US" smtClean="0"/>
              <a:t>种不同的代谢条件下发生氧化降解：</a:t>
            </a:r>
            <a:endParaRPr lang="en-US" altLang="zh-CN" smtClean="0"/>
          </a:p>
          <a:p>
            <a:r>
              <a:rPr lang="en-US" altLang="zh-CN" smtClean="0"/>
              <a:t>1.</a:t>
            </a:r>
            <a:r>
              <a:rPr lang="zh-CN" altLang="en-US" smtClean="0"/>
              <a:t>在细胞中的蛋白质发生正常的合成和降解的过程中，一些在蛋白质分解过程中所释放出来的氨基酸如果没有被用于新蛋白质合成的话，则被氧化降解。</a:t>
            </a:r>
            <a:endParaRPr lang="en-US" altLang="zh-CN" smtClean="0"/>
          </a:p>
          <a:p>
            <a:r>
              <a:rPr lang="en-US" altLang="zh-CN" smtClean="0"/>
              <a:t>2.</a:t>
            </a:r>
            <a:r>
              <a:rPr lang="zh-CN" altLang="en-US" smtClean="0"/>
              <a:t>如果食物中含有丰富的蛋白质，那么多余的氨基酸就会被分解；因为氨基酸不能在体内贮存。</a:t>
            </a:r>
            <a:endParaRPr lang="en-US" altLang="zh-CN" smtClean="0"/>
          </a:p>
          <a:p>
            <a:r>
              <a:rPr lang="en-US" altLang="zh-CN" smtClean="0"/>
              <a:t>3.</a:t>
            </a:r>
            <a:r>
              <a:rPr lang="zh-CN" altLang="en-US" smtClean="0"/>
              <a:t>在饥饿或者患糖尿病期间，糖类或者不存在，或者不能被适当利用，那么细胞中的蛋白质就会被用作燃料。</a:t>
            </a:r>
          </a:p>
        </p:txBody>
      </p:sp>
      <p:sp>
        <p:nvSpPr>
          <p:cNvPr id="78852"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E5BBC00-F927-45E0-9945-5ABA62B130E7}" type="slidenum">
              <a:rPr lang="zh-CN" altLang="en-US">
                <a:latin typeface="Times New Roman" panose="02020603050405020304" pitchFamily="18" charset="0"/>
              </a:rPr>
              <a:pPr/>
              <a:t>23</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185836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mtClean="0"/>
              <a:t>在所有这些代谢条件下，氨基酸是去氨基而变成</a:t>
            </a:r>
            <a:r>
              <a:rPr lang="en-US" altLang="zh-CN" smtClean="0"/>
              <a:t>a-</a:t>
            </a:r>
            <a:r>
              <a:rPr lang="zh-CN" altLang="en-US" smtClean="0"/>
              <a:t>酮酸，即氨基酸的“碳骨架”。</a:t>
            </a:r>
            <a:r>
              <a:rPr lang="en-US" altLang="zh-CN" smtClean="0"/>
              <a:t>a-</a:t>
            </a:r>
            <a:r>
              <a:rPr lang="zh-CN" altLang="en-US" smtClean="0"/>
              <a:t>酮酸进行氧化生成</a:t>
            </a:r>
            <a:r>
              <a:rPr lang="en-US" altLang="zh-CN" smtClean="0"/>
              <a:t>CO2</a:t>
            </a:r>
            <a:r>
              <a:rPr lang="zh-CN" altLang="en-US" smtClean="0"/>
              <a:t>和水，或者通常更为重要的是提供三碳和四碳单位，它们能够通过糖异生作用转化成葡萄糖，后者作为大脑，骨骼肌以及其他组织的燃料。</a:t>
            </a:r>
          </a:p>
        </p:txBody>
      </p:sp>
      <p:sp>
        <p:nvSpPr>
          <p:cNvPr id="79876"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27CA6E0-4FCE-41FC-BEC0-0C75236172CB}" type="slidenum">
              <a:rPr lang="zh-CN" altLang="en-US">
                <a:latin typeface="Times New Roman" panose="02020603050405020304" pitchFamily="18" charset="0"/>
              </a:rPr>
              <a:pPr/>
              <a:t>24</a:t>
            </a:fld>
            <a:endParaRPr lang="en-US" altLang="zh-CN">
              <a:latin typeface="Times New Roman" panose="02020603050405020304" pitchFamily="18" charset="0"/>
            </a:endParaRPr>
          </a:p>
        </p:txBody>
      </p:sp>
    </p:spTree>
    <p:extLst>
      <p:ext uri="{BB962C8B-B14F-4D97-AF65-F5344CB8AC3E}">
        <p14:creationId xmlns:p14="http://schemas.microsoft.com/office/powerpoint/2010/main" xmlns="" val="77660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267429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47403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359292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282096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17549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170777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305605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321641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353744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379608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DFA3F-5201-4EB7-87EA-16068CEE7FE2}" type="datetimeFigureOut">
              <a:rPr lang="en-IN" smtClean="0"/>
              <a:pPr/>
              <a:t>08-11-2019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351800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DFA3F-5201-4EB7-87EA-16068CEE7FE2}" type="datetimeFigureOut">
              <a:rPr lang="en-IN" smtClean="0"/>
              <a:pPr/>
              <a:t>08-11-2019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A1186-9CC9-42E7-8D14-4B7D890DD0F1}" type="slidenum">
              <a:rPr lang="en-IN" smtClean="0"/>
              <a:pPr/>
              <a:t>‹#›</a:t>
            </a:fld>
            <a:endParaRPr lang="en-IN"/>
          </a:p>
        </p:txBody>
      </p:sp>
    </p:spTree>
    <p:extLst>
      <p:ext uri="{BB962C8B-B14F-4D97-AF65-F5344CB8AC3E}">
        <p14:creationId xmlns:p14="http://schemas.microsoft.com/office/powerpoint/2010/main" xmlns="" val="176508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file:///C:\Users\mac\AppData\Roaming\Tencent\Users\19677159\QQ\WinTemp\RichOle\Q%5d5Y4D%5bOTU6JG4%25)3RR~IVD.jpg" TargetMode="Externa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1426760" y="2456597"/>
            <a:ext cx="8572500" cy="1054930"/>
          </a:xfrm>
        </p:spPr>
        <p:txBody>
          <a:bodyPr/>
          <a:lstStyle/>
          <a:p>
            <a:pPr algn="ctr" eaLnBrk="1" hangingPunct="1">
              <a:spcBef>
                <a:spcPct val="50000"/>
              </a:spcBef>
            </a:pPr>
            <a:r>
              <a:rPr lang="en-US" altLang="zh-CN" sz="3600" dirty="0" smtClean="0">
                <a:solidFill>
                  <a:srgbClr val="00B0F0"/>
                </a:solidFill>
              </a:rPr>
              <a:t>The </a:t>
            </a:r>
            <a:r>
              <a:rPr lang="en-US" altLang="zh-CN" sz="3600" dirty="0">
                <a:solidFill>
                  <a:srgbClr val="00B0F0"/>
                </a:solidFill>
              </a:rPr>
              <a:t>Synthesis of Amino Acids</a:t>
            </a:r>
          </a:p>
        </p:txBody>
      </p:sp>
    </p:spTree>
    <p:extLst>
      <p:ext uri="{BB962C8B-B14F-4D97-AF65-F5344CB8AC3E}">
        <p14:creationId xmlns:p14="http://schemas.microsoft.com/office/powerpoint/2010/main" xmlns="" val="196171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2136775" y="228600"/>
            <a:ext cx="8153400" cy="990600"/>
          </a:xfrm>
        </p:spPr>
        <p:txBody>
          <a:bodyPr/>
          <a:lstStyle/>
          <a:p>
            <a:r>
              <a:rPr lang="en-US" altLang="zh-CN" sz="3600" b="1"/>
              <a:t>Transamination</a:t>
            </a:r>
            <a:endParaRPr lang="zh-CN" altLang="en-US" sz="3600"/>
          </a:p>
        </p:txBody>
      </p:sp>
      <p:pic>
        <p:nvPicPr>
          <p:cNvPr id="19459"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6310313" y="1714500"/>
            <a:ext cx="3448050" cy="4438650"/>
          </a:xfrm>
          <a:noFill/>
        </p:spPr>
      </p:pic>
      <p:sp>
        <p:nvSpPr>
          <p:cNvPr id="19460" name="矩形 4"/>
          <p:cNvSpPr>
            <a:spLocks noChangeArrowheads="1"/>
          </p:cNvSpPr>
          <p:nvPr/>
        </p:nvSpPr>
        <p:spPr bwMode="auto">
          <a:xfrm>
            <a:off x="1952625" y="1643064"/>
            <a:ext cx="4357688"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a:t>The amino group of glutamate can be transferred to many a-keto acids in reactions catalyzed by enzymes known as transaminases or aminotransferases.</a:t>
            </a:r>
            <a:endParaRPr lang="zh-CN" altLang="en-US" sz="2800"/>
          </a:p>
        </p:txBody>
      </p:sp>
    </p:spTree>
    <p:extLst>
      <p:ext uri="{BB962C8B-B14F-4D97-AF65-F5344CB8AC3E}">
        <p14:creationId xmlns:p14="http://schemas.microsoft.com/office/powerpoint/2010/main" xmlns="" val="59447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2524125" y="1500188"/>
            <a:ext cx="7054850" cy="3937000"/>
          </a:xfrm>
          <a:noFill/>
        </p:spPr>
      </p:pic>
    </p:spTree>
    <p:extLst>
      <p:ext uri="{BB962C8B-B14F-4D97-AF65-F5344CB8AC3E}">
        <p14:creationId xmlns:p14="http://schemas.microsoft.com/office/powerpoint/2010/main" xmlns="" val="40308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2095500" y="2071688"/>
            <a:ext cx="8134350" cy="3071812"/>
          </a:xfrm>
          <a:noFill/>
        </p:spPr>
      </p:pic>
    </p:spTree>
    <p:extLst>
      <p:ext uri="{BB962C8B-B14F-4D97-AF65-F5344CB8AC3E}">
        <p14:creationId xmlns:p14="http://schemas.microsoft.com/office/powerpoint/2010/main" xmlns="" val="927996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1524000" y="1571626"/>
            <a:ext cx="9067800" cy="4562475"/>
          </a:xfrm>
          <a:noFill/>
        </p:spPr>
      </p:pic>
      <p:sp>
        <p:nvSpPr>
          <p:cNvPr id="5" name="Rectangle 2"/>
          <p:cNvSpPr>
            <a:spLocks noGrp="1" noChangeArrowheads="1"/>
          </p:cNvSpPr>
          <p:nvPr>
            <p:ph type="title"/>
          </p:nvPr>
        </p:nvSpPr>
        <p:spPr>
          <a:xfrm>
            <a:off x="2136775" y="228600"/>
            <a:ext cx="8153400" cy="990600"/>
          </a:xfrm>
        </p:spPr>
        <p:txBody>
          <a:bodyPr/>
          <a:lstStyle/>
          <a:p>
            <a:pPr algn="ctr" eaLnBrk="1" hangingPunct="1"/>
            <a:r>
              <a:rPr lang="en-US" altLang="zh-CN" sz="3600">
                <a:solidFill>
                  <a:srgbClr val="0000FF"/>
                </a:solidFill>
                <a:ea typeface="SimHei" panose="02010609060101010101" pitchFamily="49" charset="-122"/>
              </a:rPr>
              <a:t> 3. </a:t>
            </a:r>
            <a:r>
              <a:rPr lang="en-US" altLang="zh-CN" sz="3600">
                <a:solidFill>
                  <a:srgbClr val="0000FF"/>
                </a:solidFill>
              </a:rPr>
              <a:t>B</a:t>
            </a:r>
            <a:r>
              <a:rPr lang="en-US" altLang="en-US" sz="3600">
                <a:solidFill>
                  <a:srgbClr val="0000FF"/>
                </a:solidFill>
              </a:rPr>
              <a:t>iosynthesis</a:t>
            </a:r>
            <a:r>
              <a:rPr lang="en-US" altLang="zh-CN" sz="3600">
                <a:solidFill>
                  <a:srgbClr val="0000FF"/>
                </a:solidFill>
              </a:rPr>
              <a:t> of amino acids</a:t>
            </a:r>
          </a:p>
        </p:txBody>
      </p:sp>
    </p:spTree>
    <p:extLst>
      <p:ext uri="{BB962C8B-B14F-4D97-AF65-F5344CB8AC3E}">
        <p14:creationId xmlns:p14="http://schemas.microsoft.com/office/powerpoint/2010/main" xmlns="" val="2377286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1738313" y="2286000"/>
            <a:ext cx="1394164" cy="523220"/>
          </a:xfrm>
          <a:prstGeom prst="rect">
            <a:avLst/>
          </a:prstGeom>
          <a:noFill/>
          <a:ln w="9525">
            <a:noFill/>
            <a:miter lim="800000"/>
            <a:headEnd/>
            <a:tailEnd/>
          </a:ln>
        </p:spPr>
        <p:txBody>
          <a:bodyPr wrap="none">
            <a:spAutoFit/>
          </a:bodyPr>
          <a:lstStyle/>
          <a:p>
            <a:pPr eaLnBrk="1" hangingPunct="1">
              <a:defRPr/>
            </a:pPr>
            <a:r>
              <a:rPr kumimoji="1" lang="en-US" altLang="zh-CN" sz="2800" dirty="0">
                <a:solidFill>
                  <a:srgbClr val="0000FF"/>
                </a:solidFill>
              </a:rPr>
              <a:t>material</a:t>
            </a:r>
          </a:p>
        </p:txBody>
      </p:sp>
      <p:sp>
        <p:nvSpPr>
          <p:cNvPr id="156676" name="Text Box 4"/>
          <p:cNvSpPr txBox="1">
            <a:spLocks noChangeArrowheads="1"/>
          </p:cNvSpPr>
          <p:nvPr/>
        </p:nvSpPr>
        <p:spPr bwMode="auto">
          <a:xfrm>
            <a:off x="3489325" y="1743075"/>
            <a:ext cx="6999288" cy="1200150"/>
          </a:xfrm>
          <a:prstGeom prst="rect">
            <a:avLst/>
          </a:prstGeom>
          <a:noFill/>
          <a:ln w="9525">
            <a:noFill/>
            <a:miter lim="800000"/>
            <a:headEnd/>
            <a:tailEnd/>
          </a:ln>
        </p:spPr>
        <p:txBody>
          <a:bodyPr>
            <a:spAutoFit/>
          </a:bodyPr>
          <a:lstStyle/>
          <a:p>
            <a:pPr eaLnBrk="1" hangingPunct="1">
              <a:defRPr/>
            </a:pPr>
            <a:r>
              <a:rPr kumimoji="1" lang="en-US" altLang="zh-CN" sz="2400" dirty="0">
                <a:solidFill>
                  <a:srgbClr val="0000FF"/>
                </a:solidFill>
              </a:rPr>
              <a:t>NH</a:t>
            </a:r>
            <a:r>
              <a:rPr kumimoji="1" lang="en-US" altLang="zh-CN" sz="2400" baseline="-25000" dirty="0">
                <a:solidFill>
                  <a:srgbClr val="0000FF"/>
                </a:solidFill>
              </a:rPr>
              <a:t>3</a:t>
            </a:r>
            <a:r>
              <a:rPr kumimoji="1" lang="zh-CN" altLang="en-US" sz="2400" dirty="0">
                <a:solidFill>
                  <a:srgbClr val="0000FF"/>
                </a:solidFill>
              </a:rPr>
              <a:t>：</a:t>
            </a:r>
            <a:r>
              <a:rPr kumimoji="1" lang="en-US" altLang="zh-CN" sz="2400" dirty="0">
                <a:solidFill>
                  <a:srgbClr val="0000FF"/>
                </a:solidFill>
              </a:rPr>
              <a:t>primarily donated by glutamate </a:t>
            </a:r>
          </a:p>
          <a:p>
            <a:pPr eaLnBrk="1" hangingPunct="1">
              <a:defRPr/>
            </a:pPr>
            <a:r>
              <a:rPr kumimoji="1" lang="en-US" altLang="zh-CN" sz="2400" dirty="0">
                <a:solidFill>
                  <a:srgbClr val="0000FF"/>
                </a:solidFill>
              </a:rPr>
              <a:t>                                                  </a:t>
            </a:r>
            <a:endParaRPr kumimoji="1" lang="en-US" altLang="zh-CN" sz="2400" dirty="0">
              <a:solidFill>
                <a:srgbClr val="FF3300"/>
              </a:solidFill>
            </a:endParaRPr>
          </a:p>
          <a:p>
            <a:pPr eaLnBrk="1" hangingPunct="1">
              <a:defRPr/>
            </a:pPr>
            <a:r>
              <a:rPr kumimoji="1" lang="en-US" altLang="zh-CN" sz="2400" dirty="0">
                <a:solidFill>
                  <a:srgbClr val="0000FF"/>
                </a:solidFill>
              </a:rPr>
              <a:t>                                  </a:t>
            </a:r>
            <a:endParaRPr kumimoji="1" lang="zh-CN" altLang="en-US" sz="2400" dirty="0">
              <a:solidFill>
                <a:srgbClr val="0000FF"/>
              </a:solidFill>
            </a:endParaRPr>
          </a:p>
        </p:txBody>
      </p:sp>
      <p:sp>
        <p:nvSpPr>
          <p:cNvPr id="156677" name="Text Box 5"/>
          <p:cNvSpPr txBox="1">
            <a:spLocks noChangeArrowheads="1"/>
          </p:cNvSpPr>
          <p:nvPr/>
        </p:nvSpPr>
        <p:spPr bwMode="auto">
          <a:xfrm>
            <a:off x="3429000" y="2743201"/>
            <a:ext cx="6915150" cy="830263"/>
          </a:xfrm>
          <a:prstGeom prst="rect">
            <a:avLst/>
          </a:prstGeom>
          <a:noFill/>
          <a:ln w="9525">
            <a:noFill/>
            <a:miter lim="800000"/>
            <a:headEnd/>
            <a:tailEnd/>
          </a:ln>
          <a:effectLst/>
        </p:spPr>
        <p:txBody>
          <a:bodyPr>
            <a:spAutoFit/>
          </a:bodyPr>
          <a:lstStyle/>
          <a:p>
            <a:pPr eaLnBrk="1" hangingPunct="1">
              <a:defRPr/>
            </a:pPr>
            <a:r>
              <a:rPr kumimoji="1" lang="en-US" altLang="zh-CN" sz="2400" dirty="0">
                <a:solidFill>
                  <a:srgbClr val="0000FF"/>
                </a:solidFill>
              </a:rPr>
              <a:t>Carbon Skeletons</a:t>
            </a:r>
            <a:r>
              <a:rPr kumimoji="1" lang="zh-CN" altLang="en-US" sz="2400" dirty="0">
                <a:solidFill>
                  <a:srgbClr val="0000FF"/>
                </a:solidFill>
              </a:rPr>
              <a:t>：</a:t>
            </a:r>
            <a:r>
              <a:rPr kumimoji="1" lang="en-US" altLang="zh-CN" sz="2400" dirty="0">
                <a:solidFill>
                  <a:srgbClr val="0000FF"/>
                </a:solidFill>
              </a:rPr>
              <a:t>α-</a:t>
            </a:r>
            <a:r>
              <a:rPr kumimoji="1" lang="en-US" altLang="zh-CN" sz="2400" dirty="0" err="1">
                <a:solidFill>
                  <a:srgbClr val="0000FF"/>
                </a:solidFill>
              </a:rPr>
              <a:t>keto</a:t>
            </a:r>
            <a:r>
              <a:rPr kumimoji="1" lang="en-US" altLang="zh-CN" sz="2400" dirty="0">
                <a:solidFill>
                  <a:srgbClr val="0000FF"/>
                </a:solidFill>
              </a:rPr>
              <a:t> acid</a:t>
            </a:r>
            <a:r>
              <a:rPr kumimoji="1" lang="zh-CN" altLang="en-US" sz="2400" dirty="0">
                <a:solidFill>
                  <a:srgbClr val="0000FF"/>
                </a:solidFill>
                <a:effectLst>
                  <a:outerShdw blurRad="38100" dist="38100" dir="2700000" algn="tl">
                    <a:srgbClr val="C0C0C0"/>
                  </a:outerShdw>
                </a:effectLst>
              </a:rPr>
              <a:t>，                 </a:t>
            </a:r>
          </a:p>
          <a:p>
            <a:pPr eaLnBrk="1" hangingPunct="1">
              <a:defRPr/>
            </a:pPr>
            <a:r>
              <a:rPr kumimoji="1" lang="zh-CN" altLang="en-US" sz="2400" dirty="0">
                <a:solidFill>
                  <a:srgbClr val="0000FF"/>
                </a:solidFill>
              </a:rPr>
              <a:t>                 </a:t>
            </a:r>
          </a:p>
        </p:txBody>
      </p:sp>
      <p:sp>
        <p:nvSpPr>
          <p:cNvPr id="156678" name="AutoShape 6"/>
          <p:cNvSpPr>
            <a:spLocks/>
          </p:cNvSpPr>
          <p:nvPr/>
        </p:nvSpPr>
        <p:spPr bwMode="auto">
          <a:xfrm>
            <a:off x="3333750" y="1981200"/>
            <a:ext cx="152400" cy="1066800"/>
          </a:xfrm>
          <a:prstGeom prst="leftBrace">
            <a:avLst>
              <a:gd name="adj1" fmla="val 58333"/>
              <a:gd name="adj2" fmla="val 50000"/>
            </a:avLst>
          </a:prstGeom>
          <a:noFill/>
          <a:ln w="38100">
            <a:solidFill>
              <a:srgbClr val="000066"/>
            </a:solidFill>
            <a:miter lim="800000"/>
            <a:headEnd/>
            <a:tailEnd/>
          </a:ln>
        </p:spPr>
        <p:txBody>
          <a:bodyPr wrap="none" anchor="ctr"/>
          <a:lstStyle/>
          <a:p>
            <a:pPr>
              <a:defRPr/>
            </a:pPr>
            <a:endParaRPr lang="zh-CN" altLang="en-US"/>
          </a:p>
        </p:txBody>
      </p:sp>
      <p:sp>
        <p:nvSpPr>
          <p:cNvPr id="156679" name="Rectangle 7"/>
          <p:cNvSpPr>
            <a:spLocks noChangeArrowheads="1"/>
          </p:cNvSpPr>
          <p:nvPr/>
        </p:nvSpPr>
        <p:spPr bwMode="auto">
          <a:xfrm>
            <a:off x="1992314" y="3933825"/>
            <a:ext cx="829468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a:solidFill>
                  <a:srgbClr val="0000FF"/>
                </a:solidFill>
                <a:latin typeface="Times New Roman" panose="02020603050405020304" pitchFamily="18" charset="0"/>
                <a:ea typeface="楷体_GB2312" pitchFamily="49" charset="-122"/>
              </a:rPr>
              <a:t>Amino Acid Biosynthetic Families, Grouped by Metabolic Precursor.</a:t>
            </a:r>
            <a:endParaRPr kumimoji="1" lang="zh-CN" altLang="en-US" sz="2800">
              <a:solidFill>
                <a:srgbClr val="0000FF"/>
              </a:solidFill>
              <a:latin typeface="Times New Roman" panose="02020603050405020304" pitchFamily="18" charset="0"/>
            </a:endParaRPr>
          </a:p>
        </p:txBody>
      </p:sp>
    </p:spTree>
    <p:extLst>
      <p:ext uri="{BB962C8B-B14F-4D97-AF65-F5344CB8AC3E}">
        <p14:creationId xmlns:p14="http://schemas.microsoft.com/office/powerpoint/2010/main" xmlns="" val="1395632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76" grpId="0"/>
      <p:bldP spid="156677" grpId="0"/>
      <p:bldP spid="156678" grpId="0" animBg="1"/>
      <p:bldP spid="1566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847850" y="0"/>
            <a:ext cx="7772400" cy="1143000"/>
          </a:xfrm>
        </p:spPr>
        <p:txBody>
          <a:bodyPr/>
          <a:lstStyle/>
          <a:p>
            <a:pPr algn="ctr" eaLnBrk="1" hangingPunct="1">
              <a:buFont typeface="Wingdings" panose="05000000000000000000" pitchFamily="2" charset="2"/>
              <a:buChar char="Ø"/>
            </a:pPr>
            <a:r>
              <a:rPr lang="en-US" altLang="zh-CN" sz="3600">
                <a:solidFill>
                  <a:srgbClr val="0000FF"/>
                </a:solidFill>
              </a:rPr>
              <a:t>  Synthesis of Ala, Val, and Lue</a:t>
            </a:r>
            <a:r>
              <a:rPr lang="en-US" altLang="zh-CN" smtClean="0">
                <a:solidFill>
                  <a:srgbClr val="0000FF"/>
                </a:solidFill>
              </a:rPr>
              <a:t> </a:t>
            </a:r>
            <a:endParaRPr lang="zh-CN" altLang="en-US" smtClean="0">
              <a:solidFill>
                <a:srgbClr val="0000FF"/>
              </a:solidFill>
            </a:endParaRPr>
          </a:p>
        </p:txBody>
      </p:sp>
      <p:sp>
        <p:nvSpPr>
          <p:cNvPr id="167939" name="Rectangle 3"/>
          <p:cNvSpPr>
            <a:spLocks noGrp="1" noChangeArrowheads="1"/>
          </p:cNvSpPr>
          <p:nvPr>
            <p:ph sz="quarter" idx="1"/>
          </p:nvPr>
        </p:nvSpPr>
        <p:spPr>
          <a:xfrm>
            <a:off x="2024063" y="1714501"/>
            <a:ext cx="8820150" cy="1160463"/>
          </a:xfrm>
        </p:spPr>
        <p:txBody>
          <a:bodyPr/>
          <a:lstStyle/>
          <a:p>
            <a:pPr eaLnBrk="1" hangingPunct="1">
              <a:buFont typeface="Wingdings" panose="05000000000000000000" pitchFamily="2" charset="2"/>
              <a:buNone/>
            </a:pPr>
            <a:r>
              <a:rPr lang="en-US" altLang="zh-CN" sz="2400">
                <a:solidFill>
                  <a:srgbClr val="0000FF"/>
                </a:solidFill>
              </a:rPr>
              <a:t>    —Ala, Val, and Lue are derived from pyruvate</a:t>
            </a:r>
            <a:r>
              <a:rPr lang="en-US" altLang="zh-CN" sz="2400">
                <a:solidFill>
                  <a:srgbClr val="CC3300"/>
                </a:solidFill>
              </a:rPr>
              <a:t> </a:t>
            </a:r>
            <a:r>
              <a:rPr lang="zh-CN" altLang="en-US" sz="2400">
                <a:solidFill>
                  <a:srgbClr val="CC3300"/>
                </a:solidFill>
              </a:rPr>
              <a:t>（</a:t>
            </a:r>
            <a:r>
              <a:rPr lang="en-US" altLang="zh-CN" sz="2400">
                <a:solidFill>
                  <a:srgbClr val="CC3300"/>
                </a:solidFill>
              </a:rPr>
              <a:t>EMP</a:t>
            </a:r>
            <a:r>
              <a:rPr lang="zh-CN" altLang="en-US" sz="2400">
                <a:solidFill>
                  <a:srgbClr val="CC3300"/>
                </a:solidFill>
              </a:rPr>
              <a:t>）</a:t>
            </a:r>
          </a:p>
        </p:txBody>
      </p:sp>
      <p:pic>
        <p:nvPicPr>
          <p:cNvPr id="167941" name="Picture 5" descr="未命名"/>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4114" y="3284538"/>
            <a:ext cx="6911975" cy="2811462"/>
          </a:xfrm>
          <a:prstGeom prst="rect">
            <a:avLst/>
          </a:prstGeom>
          <a:noFill/>
          <a:ln w="9525">
            <a:solidFill>
              <a:srgbClr val="800502"/>
            </a:solidFill>
            <a:miter lim="800000"/>
            <a:headEnd/>
            <a:tailEnd/>
          </a:ln>
          <a:extLst>
            <a:ext uri="{909E8E84-426E-40DD-AFC4-6F175D3DCCD1}">
              <a14:hiddenFill xmlns:a14="http://schemas.microsoft.com/office/drawing/2010/main" xmlns="">
                <a:solidFill>
                  <a:srgbClr val="FFFFFF"/>
                </a:solidFill>
              </a14:hiddenFill>
            </a:ext>
          </a:extLst>
        </p:spPr>
      </p:pic>
      <p:sp>
        <p:nvSpPr>
          <p:cNvPr id="167942" name="Rectangle 6"/>
          <p:cNvSpPr>
            <a:spLocks noChangeArrowheads="1"/>
          </p:cNvSpPr>
          <p:nvPr/>
        </p:nvSpPr>
        <p:spPr bwMode="auto">
          <a:xfrm>
            <a:off x="3071814" y="5661025"/>
            <a:ext cx="2593975" cy="528638"/>
          </a:xfrm>
          <a:prstGeom prst="rect">
            <a:avLst/>
          </a:prstGeom>
          <a:solidFill>
            <a:srgbClr val="99FF66"/>
          </a:solidFill>
          <a:ln w="9525">
            <a:solidFill>
              <a:srgbClr val="800502"/>
            </a:solid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FF0000"/>
                </a:solidFill>
                <a:latin typeface="Times New Roman" panose="02020603050405020304" pitchFamily="18" charset="0"/>
                <a:ea typeface="楷体_GB2312" pitchFamily="49" charset="-122"/>
              </a:rPr>
              <a:t>carbon skeleton</a:t>
            </a:r>
            <a:endParaRPr kumimoji="1" lang="zh-CN" altLang="en-US" sz="2800" b="1">
              <a:solidFill>
                <a:srgbClr val="FF0000"/>
              </a:solidFill>
              <a:latin typeface="Times New Roman" panose="02020603050405020304" pitchFamily="18" charset="0"/>
              <a:ea typeface="楷体_GB2312" pitchFamily="49" charset="-122"/>
            </a:endParaRPr>
          </a:p>
        </p:txBody>
      </p:sp>
      <p:sp>
        <p:nvSpPr>
          <p:cNvPr id="167943" name="Line 7"/>
          <p:cNvSpPr>
            <a:spLocks noChangeShapeType="1"/>
          </p:cNvSpPr>
          <p:nvPr/>
        </p:nvSpPr>
        <p:spPr bwMode="auto">
          <a:xfrm>
            <a:off x="5664201" y="5949950"/>
            <a:ext cx="936625" cy="0"/>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Tree>
    <p:extLst>
      <p:ext uri="{BB962C8B-B14F-4D97-AF65-F5344CB8AC3E}">
        <p14:creationId xmlns:p14="http://schemas.microsoft.com/office/powerpoint/2010/main" xmlns="" val="3816798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7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P spid="167942" grpId="0" animBg="1"/>
      <p:bldP spid="1679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524000" y="0"/>
            <a:ext cx="7772400" cy="1143000"/>
          </a:xfrm>
        </p:spPr>
        <p:txBody>
          <a:bodyPr/>
          <a:lstStyle/>
          <a:p>
            <a:pPr algn="ctr" eaLnBrk="1" hangingPunct="1">
              <a:buFont typeface="Wingdings" panose="05000000000000000000" pitchFamily="2" charset="2"/>
              <a:buChar char="Ø"/>
            </a:pPr>
            <a:r>
              <a:rPr lang="en-US" altLang="zh-CN" sz="3600">
                <a:solidFill>
                  <a:srgbClr val="0000FF"/>
                </a:solidFill>
              </a:rPr>
              <a:t> Synthesis of  Ser, Gly and Cys</a:t>
            </a:r>
            <a:endParaRPr lang="zh-CN" altLang="en-US" sz="3600">
              <a:solidFill>
                <a:srgbClr val="0000FF"/>
              </a:solidFill>
            </a:endParaRPr>
          </a:p>
        </p:txBody>
      </p:sp>
      <p:pic>
        <p:nvPicPr>
          <p:cNvPr id="169988" name="Picture 4"/>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2095500" y="2500313"/>
            <a:ext cx="4038600" cy="4076700"/>
          </a:xfrm>
          <a:noFill/>
          <a:ln>
            <a:solidFill>
              <a:srgbClr val="800502"/>
            </a:solidFill>
            <a:miter lim="800000"/>
            <a:headEnd/>
            <a:tailEnd/>
          </a:ln>
        </p:spPr>
      </p:pic>
      <p:sp>
        <p:nvSpPr>
          <p:cNvPr id="169989" name="Rectangle 5"/>
          <p:cNvSpPr>
            <a:spLocks noChangeArrowheads="1"/>
          </p:cNvSpPr>
          <p:nvPr/>
        </p:nvSpPr>
        <p:spPr bwMode="auto">
          <a:xfrm>
            <a:off x="1703388" y="1428751"/>
            <a:ext cx="8964612" cy="535531"/>
          </a:xfrm>
          <a:prstGeom prst="rect">
            <a:avLst/>
          </a:prstGeom>
          <a:noFill/>
          <a:ln w="9525">
            <a:noFill/>
            <a:miter lim="800000"/>
            <a:headEnd/>
            <a:tailEnd/>
          </a:ln>
        </p:spPr>
        <p:txBody>
          <a:bodyPr>
            <a:spAutoFit/>
          </a:bodyPr>
          <a:lstStyle/>
          <a:p>
            <a:pPr eaLnBrk="1" hangingPunct="1">
              <a:lnSpc>
                <a:spcPct val="120000"/>
              </a:lnSpc>
              <a:defRPr/>
            </a:pPr>
            <a:r>
              <a:rPr kumimoji="1" lang="en-US" altLang="zh-CN" sz="2400" dirty="0">
                <a:solidFill>
                  <a:srgbClr val="0000FF"/>
                </a:solidFill>
                <a:ea typeface="楷体_GB2312" pitchFamily="49" charset="-122"/>
              </a:rPr>
              <a:t>—Ser, </a:t>
            </a:r>
            <a:r>
              <a:rPr kumimoji="1" lang="en-US" altLang="zh-CN" sz="2400" dirty="0" err="1">
                <a:solidFill>
                  <a:srgbClr val="0000FF"/>
                </a:solidFill>
                <a:ea typeface="楷体_GB2312" pitchFamily="49" charset="-122"/>
              </a:rPr>
              <a:t>Gly</a:t>
            </a:r>
            <a:r>
              <a:rPr kumimoji="1" lang="en-US" altLang="zh-CN" sz="2400" dirty="0">
                <a:solidFill>
                  <a:srgbClr val="0000FF"/>
                </a:solidFill>
                <a:ea typeface="楷体_GB2312" pitchFamily="49" charset="-122"/>
              </a:rPr>
              <a:t>, and </a:t>
            </a:r>
            <a:r>
              <a:rPr kumimoji="1" lang="en-US" altLang="zh-CN" sz="2400" dirty="0" err="1">
                <a:solidFill>
                  <a:srgbClr val="0000FF"/>
                </a:solidFill>
                <a:ea typeface="楷体_GB2312" pitchFamily="49" charset="-122"/>
              </a:rPr>
              <a:t>Cys</a:t>
            </a:r>
            <a:r>
              <a:rPr kumimoji="1" lang="en-US" altLang="zh-CN" sz="2400" dirty="0">
                <a:solidFill>
                  <a:srgbClr val="0000FF"/>
                </a:solidFill>
                <a:ea typeface="楷体_GB2312" pitchFamily="49" charset="-122"/>
              </a:rPr>
              <a:t> are derived from 3-phosphoglycerate</a:t>
            </a:r>
            <a:r>
              <a:rPr kumimoji="1" lang="zh-CN" altLang="en-US" sz="2400" dirty="0">
                <a:solidFill>
                  <a:srgbClr val="C30803"/>
                </a:solidFill>
                <a:ea typeface="楷体_GB2312" pitchFamily="49" charset="-122"/>
              </a:rPr>
              <a:t>（</a:t>
            </a:r>
            <a:r>
              <a:rPr kumimoji="1" lang="en-US" altLang="zh-CN" sz="2400" dirty="0">
                <a:solidFill>
                  <a:srgbClr val="C30803"/>
                </a:solidFill>
                <a:ea typeface="楷体_GB2312" pitchFamily="49" charset="-122"/>
              </a:rPr>
              <a:t>EMP</a:t>
            </a:r>
            <a:r>
              <a:rPr kumimoji="1" lang="zh-CN" altLang="en-US" sz="2400" dirty="0">
                <a:solidFill>
                  <a:srgbClr val="C30803"/>
                </a:solidFill>
                <a:ea typeface="楷体_GB2312" pitchFamily="49" charset="-122"/>
              </a:rPr>
              <a:t>）</a:t>
            </a:r>
            <a:endParaRPr kumimoji="1" lang="en-US" altLang="zh-CN" sz="2400" dirty="0">
              <a:solidFill>
                <a:srgbClr val="C30803"/>
              </a:solidFill>
              <a:ea typeface="楷体_GB2312" pitchFamily="49" charset="-122"/>
            </a:endParaRPr>
          </a:p>
        </p:txBody>
      </p:sp>
      <p:grpSp>
        <p:nvGrpSpPr>
          <p:cNvPr id="2" name="Group 9"/>
          <p:cNvGrpSpPr>
            <a:grpSpLocks/>
          </p:cNvGrpSpPr>
          <p:nvPr/>
        </p:nvGrpSpPr>
        <p:grpSpPr bwMode="auto">
          <a:xfrm>
            <a:off x="6096000" y="2571750"/>
            <a:ext cx="3817938" cy="528638"/>
            <a:chOff x="2880" y="1797"/>
            <a:chExt cx="2405" cy="333"/>
          </a:xfrm>
        </p:grpSpPr>
        <p:sp>
          <p:nvSpPr>
            <p:cNvPr id="25606" name="Rectangle 7"/>
            <p:cNvSpPr>
              <a:spLocks noChangeArrowheads="1"/>
            </p:cNvSpPr>
            <p:nvPr/>
          </p:nvSpPr>
          <p:spPr bwMode="auto">
            <a:xfrm>
              <a:off x="3651" y="1797"/>
              <a:ext cx="1634" cy="333"/>
            </a:xfrm>
            <a:prstGeom prst="rect">
              <a:avLst/>
            </a:prstGeom>
            <a:solidFill>
              <a:srgbClr val="99FF66"/>
            </a:solidFill>
            <a:ln w="9525">
              <a:solidFill>
                <a:srgbClr val="800502"/>
              </a:solid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FF0000"/>
                  </a:solidFill>
                  <a:latin typeface="Times New Roman" panose="02020603050405020304" pitchFamily="18" charset="0"/>
                  <a:ea typeface="楷体_GB2312" pitchFamily="49" charset="-122"/>
                </a:rPr>
                <a:t>carbon skeleton</a:t>
              </a:r>
              <a:endParaRPr kumimoji="1" lang="zh-CN" altLang="en-US" sz="2800" b="1">
                <a:solidFill>
                  <a:srgbClr val="FF0000"/>
                </a:solidFill>
                <a:latin typeface="Times New Roman" panose="02020603050405020304" pitchFamily="18" charset="0"/>
                <a:ea typeface="楷体_GB2312" pitchFamily="49" charset="-122"/>
              </a:endParaRPr>
            </a:p>
          </p:txBody>
        </p:sp>
        <p:sp>
          <p:nvSpPr>
            <p:cNvPr id="25607" name="Line 8"/>
            <p:cNvSpPr>
              <a:spLocks noChangeShapeType="1"/>
            </p:cNvSpPr>
            <p:nvPr/>
          </p:nvSpPr>
          <p:spPr bwMode="auto">
            <a:xfrm flipH="1">
              <a:off x="2880" y="1979"/>
              <a:ext cx="771" cy="0"/>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grpSp>
    </p:spTree>
    <p:extLst>
      <p:ext uri="{BB962C8B-B14F-4D97-AF65-F5344CB8AC3E}">
        <p14:creationId xmlns:p14="http://schemas.microsoft.com/office/powerpoint/2010/main" xmlns="" val="2652302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99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271588" y="0"/>
            <a:ext cx="9144001" cy="1143000"/>
          </a:xfrm>
        </p:spPr>
        <p:txBody>
          <a:bodyPr/>
          <a:lstStyle/>
          <a:p>
            <a:pPr algn="ctr" eaLnBrk="1" hangingPunct="1">
              <a:buFont typeface="Wingdings" panose="05000000000000000000" pitchFamily="2" charset="2"/>
              <a:buChar char="Ø"/>
            </a:pPr>
            <a:r>
              <a:rPr lang="en-US" altLang="zh-CN" sz="3600">
                <a:solidFill>
                  <a:srgbClr val="0000FF"/>
                </a:solidFill>
              </a:rPr>
              <a:t>  </a:t>
            </a:r>
            <a:r>
              <a:rPr lang="en-US" altLang="en-US" sz="3600">
                <a:solidFill>
                  <a:srgbClr val="0000FF"/>
                </a:solidFill>
              </a:rPr>
              <a:t>Synthesis of Glu, Gln, Pro and Arg</a:t>
            </a:r>
            <a:endParaRPr lang="zh-CN" altLang="en-US" sz="3600">
              <a:solidFill>
                <a:srgbClr val="0000FF"/>
              </a:solidFill>
            </a:endParaRPr>
          </a:p>
        </p:txBody>
      </p:sp>
      <p:sp>
        <p:nvSpPr>
          <p:cNvPr id="168963" name="Rectangle 3"/>
          <p:cNvSpPr>
            <a:spLocks noGrp="1" noChangeArrowheads="1"/>
          </p:cNvSpPr>
          <p:nvPr>
            <p:ph sz="quarter" idx="1"/>
          </p:nvPr>
        </p:nvSpPr>
        <p:spPr>
          <a:xfrm>
            <a:off x="1954214" y="1500189"/>
            <a:ext cx="8713787" cy="1400175"/>
          </a:xfrm>
        </p:spPr>
        <p:txBody>
          <a:bodyPr/>
          <a:lstStyle/>
          <a:p>
            <a:pPr eaLnBrk="1" hangingPunct="1">
              <a:lnSpc>
                <a:spcPct val="130000"/>
              </a:lnSpc>
              <a:buFont typeface="Wingdings" panose="05000000000000000000" pitchFamily="2" charset="2"/>
              <a:buNone/>
            </a:pPr>
            <a:r>
              <a:rPr lang="en-US" altLang="zh-CN" smtClean="0">
                <a:solidFill>
                  <a:srgbClr val="0000FF"/>
                </a:solidFill>
              </a:rPr>
              <a:t>—α-Ketoglutarate </a:t>
            </a:r>
            <a:r>
              <a:rPr lang="en-US" altLang="zh-CN" sz="2400">
                <a:solidFill>
                  <a:srgbClr val="CC3300"/>
                </a:solidFill>
              </a:rPr>
              <a:t> </a:t>
            </a:r>
            <a:r>
              <a:rPr lang="zh-CN" altLang="en-US" sz="2400">
                <a:solidFill>
                  <a:srgbClr val="CC3300"/>
                </a:solidFill>
              </a:rPr>
              <a:t>（</a:t>
            </a:r>
            <a:r>
              <a:rPr lang="en-US" altLang="zh-CN" sz="2400">
                <a:solidFill>
                  <a:srgbClr val="CC3300"/>
                </a:solidFill>
              </a:rPr>
              <a:t>TCA</a:t>
            </a:r>
            <a:r>
              <a:rPr lang="zh-CN" altLang="en-US" sz="2400">
                <a:solidFill>
                  <a:srgbClr val="CC3300"/>
                </a:solidFill>
              </a:rPr>
              <a:t>）</a:t>
            </a:r>
            <a:r>
              <a:rPr lang="en-US" altLang="zh-CN" smtClean="0">
                <a:solidFill>
                  <a:srgbClr val="0000FF"/>
                </a:solidFill>
              </a:rPr>
              <a:t> gives rise to Glu, Gln, Pro, and Arg synthesis </a:t>
            </a:r>
          </a:p>
        </p:txBody>
      </p:sp>
      <p:pic>
        <p:nvPicPr>
          <p:cNvPr id="168966"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24064" y="2857501"/>
            <a:ext cx="5832475" cy="3692525"/>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9"/>
          <p:cNvGrpSpPr>
            <a:grpSpLocks/>
          </p:cNvGrpSpPr>
          <p:nvPr/>
        </p:nvGrpSpPr>
        <p:grpSpPr bwMode="auto">
          <a:xfrm>
            <a:off x="6524625" y="3000375"/>
            <a:ext cx="3879850" cy="528638"/>
            <a:chOff x="3059" y="1890"/>
            <a:chExt cx="2444" cy="333"/>
          </a:xfrm>
        </p:grpSpPr>
        <p:sp>
          <p:nvSpPr>
            <p:cNvPr id="26630" name="Rectangle 7"/>
            <p:cNvSpPr>
              <a:spLocks noChangeArrowheads="1"/>
            </p:cNvSpPr>
            <p:nvPr/>
          </p:nvSpPr>
          <p:spPr bwMode="auto">
            <a:xfrm>
              <a:off x="3869" y="1890"/>
              <a:ext cx="1634" cy="333"/>
            </a:xfrm>
            <a:prstGeom prst="rect">
              <a:avLst/>
            </a:prstGeom>
            <a:solidFill>
              <a:srgbClr val="99FF66"/>
            </a:solidFill>
            <a:ln w="9525">
              <a:solidFill>
                <a:srgbClr val="800502"/>
              </a:solid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FF0000"/>
                  </a:solidFill>
                  <a:latin typeface="Times New Roman" panose="02020603050405020304" pitchFamily="18" charset="0"/>
                  <a:ea typeface="楷体_GB2312" pitchFamily="49" charset="-122"/>
                </a:rPr>
                <a:t>carbon skeleton</a:t>
              </a:r>
              <a:endParaRPr kumimoji="1" lang="zh-CN" altLang="en-US" sz="2800" b="1">
                <a:solidFill>
                  <a:srgbClr val="FF0000"/>
                </a:solidFill>
                <a:latin typeface="Times New Roman" panose="02020603050405020304" pitchFamily="18" charset="0"/>
                <a:ea typeface="楷体_GB2312" pitchFamily="49" charset="-122"/>
              </a:endParaRPr>
            </a:p>
          </p:txBody>
        </p:sp>
        <p:sp>
          <p:nvSpPr>
            <p:cNvPr id="26631" name="Line 8"/>
            <p:cNvSpPr>
              <a:spLocks noChangeShapeType="1"/>
            </p:cNvSpPr>
            <p:nvPr/>
          </p:nvSpPr>
          <p:spPr bwMode="auto">
            <a:xfrm flipH="1">
              <a:off x="3059" y="2025"/>
              <a:ext cx="771" cy="0"/>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grpSp>
    </p:spTree>
    <p:extLst>
      <p:ext uri="{BB962C8B-B14F-4D97-AF65-F5344CB8AC3E}">
        <p14:creationId xmlns:p14="http://schemas.microsoft.com/office/powerpoint/2010/main" xmlns="" val="450632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P spid="1689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809750" y="1357313"/>
            <a:ext cx="9144000" cy="1079500"/>
          </a:xfrm>
        </p:spPr>
        <p:txBody>
          <a:bodyPr/>
          <a:lstStyle/>
          <a:p>
            <a:pPr eaLnBrk="1" hangingPunct="1">
              <a:defRPr/>
            </a:pPr>
            <a:r>
              <a:rPr lang="en-US" altLang="zh-CN" sz="2800" dirty="0">
                <a:solidFill>
                  <a:srgbClr val="0000FF"/>
                </a:solidFill>
                <a:latin typeface="+mn-lt"/>
              </a:rPr>
              <a:t>—</a:t>
            </a:r>
            <a:r>
              <a:rPr lang="en-US" altLang="zh-CN" sz="2800" dirty="0" err="1">
                <a:solidFill>
                  <a:srgbClr val="0000FF"/>
                </a:solidFill>
                <a:latin typeface="+mn-lt"/>
              </a:rPr>
              <a:t>Oxaloacetate</a:t>
            </a:r>
            <a:r>
              <a:rPr lang="zh-CN" altLang="en-US" sz="2800" dirty="0">
                <a:solidFill>
                  <a:srgbClr val="CC3300"/>
                </a:solidFill>
                <a:latin typeface="+mn-lt"/>
              </a:rPr>
              <a:t>（</a:t>
            </a:r>
            <a:r>
              <a:rPr lang="en-US" altLang="zh-CN" sz="2800" dirty="0">
                <a:solidFill>
                  <a:srgbClr val="CC3300"/>
                </a:solidFill>
                <a:latin typeface="+mn-lt"/>
              </a:rPr>
              <a:t>TCA</a:t>
            </a:r>
            <a:r>
              <a:rPr lang="zh-CN" altLang="en-US" sz="2800" dirty="0">
                <a:solidFill>
                  <a:srgbClr val="CC3300"/>
                </a:solidFill>
                <a:latin typeface="+mn-lt"/>
              </a:rPr>
              <a:t>）</a:t>
            </a:r>
            <a:r>
              <a:rPr lang="en-US" altLang="zh-CN" sz="2800" dirty="0">
                <a:solidFill>
                  <a:srgbClr val="0000FF"/>
                </a:solidFill>
                <a:latin typeface="+mn-lt"/>
              </a:rPr>
              <a:t> gives rise to Asp, </a:t>
            </a:r>
            <a:r>
              <a:rPr lang="en-US" altLang="zh-CN" sz="2800" dirty="0" err="1">
                <a:solidFill>
                  <a:srgbClr val="0000FF"/>
                </a:solidFill>
                <a:latin typeface="+mn-lt"/>
              </a:rPr>
              <a:t>Asn</a:t>
            </a:r>
            <a:r>
              <a:rPr lang="en-US" altLang="zh-CN" sz="2800" dirty="0">
                <a:solidFill>
                  <a:srgbClr val="0000FF"/>
                </a:solidFill>
                <a:latin typeface="+mn-lt"/>
              </a:rPr>
              <a:t>, Met, </a:t>
            </a:r>
            <a:r>
              <a:rPr lang="en-US" altLang="zh-CN" sz="2800" dirty="0" err="1">
                <a:solidFill>
                  <a:srgbClr val="0000FF"/>
                </a:solidFill>
                <a:latin typeface="+mn-lt"/>
              </a:rPr>
              <a:t>Lys,Thr</a:t>
            </a:r>
            <a:r>
              <a:rPr lang="en-US" altLang="zh-CN" sz="2800" dirty="0">
                <a:solidFill>
                  <a:srgbClr val="0000FF"/>
                </a:solidFill>
                <a:latin typeface="+mn-lt"/>
              </a:rPr>
              <a:t> and </a:t>
            </a:r>
            <a:r>
              <a:rPr lang="en-US" altLang="zh-CN" sz="2800" dirty="0" err="1">
                <a:solidFill>
                  <a:srgbClr val="0000FF"/>
                </a:solidFill>
                <a:latin typeface="+mn-lt"/>
              </a:rPr>
              <a:t>Arg</a:t>
            </a:r>
            <a:r>
              <a:rPr lang="en-US" altLang="zh-CN" sz="2800" dirty="0">
                <a:solidFill>
                  <a:srgbClr val="0000FF"/>
                </a:solidFill>
                <a:latin typeface="+mn-lt"/>
              </a:rPr>
              <a:t> synthesis </a:t>
            </a:r>
            <a:endParaRPr lang="zh-CN" altLang="en-US" sz="2800" dirty="0">
              <a:latin typeface="+mn-lt"/>
            </a:endParaRPr>
          </a:p>
        </p:txBody>
      </p:sp>
      <p:pic>
        <p:nvPicPr>
          <p:cNvPr id="171014" name="Picture 6" descr="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5050" y="2565401"/>
            <a:ext cx="597535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2"/>
          <p:cNvGrpSpPr>
            <a:grpSpLocks/>
          </p:cNvGrpSpPr>
          <p:nvPr/>
        </p:nvGrpSpPr>
        <p:grpSpPr bwMode="auto">
          <a:xfrm>
            <a:off x="2351089" y="2565400"/>
            <a:ext cx="3671887" cy="528638"/>
            <a:chOff x="521" y="1616"/>
            <a:chExt cx="2313" cy="333"/>
          </a:xfrm>
        </p:grpSpPr>
        <p:sp>
          <p:nvSpPr>
            <p:cNvPr id="27654" name="Rectangle 9"/>
            <p:cNvSpPr>
              <a:spLocks noChangeArrowheads="1"/>
            </p:cNvSpPr>
            <p:nvPr/>
          </p:nvSpPr>
          <p:spPr bwMode="auto">
            <a:xfrm>
              <a:off x="521" y="1616"/>
              <a:ext cx="1634" cy="333"/>
            </a:xfrm>
            <a:prstGeom prst="rect">
              <a:avLst/>
            </a:prstGeom>
            <a:solidFill>
              <a:srgbClr val="99FF66"/>
            </a:solidFill>
            <a:ln w="9525">
              <a:solidFill>
                <a:srgbClr val="800502"/>
              </a:solid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FF0000"/>
                  </a:solidFill>
                  <a:latin typeface="Times New Roman" panose="02020603050405020304" pitchFamily="18" charset="0"/>
                  <a:ea typeface="楷体_GB2312" pitchFamily="49" charset="-122"/>
                </a:rPr>
                <a:t>carbon skeleton</a:t>
              </a:r>
              <a:endParaRPr kumimoji="1" lang="zh-CN" altLang="en-US" sz="2800" b="1">
                <a:solidFill>
                  <a:srgbClr val="FF0000"/>
                </a:solidFill>
                <a:latin typeface="Times New Roman" panose="02020603050405020304" pitchFamily="18" charset="0"/>
                <a:ea typeface="楷体_GB2312" pitchFamily="49" charset="-122"/>
              </a:endParaRPr>
            </a:p>
          </p:txBody>
        </p:sp>
        <p:sp>
          <p:nvSpPr>
            <p:cNvPr id="27655" name="Line 10"/>
            <p:cNvSpPr>
              <a:spLocks noChangeShapeType="1"/>
            </p:cNvSpPr>
            <p:nvPr/>
          </p:nvSpPr>
          <p:spPr bwMode="auto">
            <a:xfrm>
              <a:off x="2154" y="1752"/>
              <a:ext cx="680" cy="0"/>
            </a:xfrm>
            <a:prstGeom prst="line">
              <a:avLst/>
            </a:prstGeom>
            <a:noFill/>
            <a:ln w="28575">
              <a:solidFill>
                <a:srgbClr val="80050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grpSp>
      <p:sp>
        <p:nvSpPr>
          <p:cNvPr id="171019" name="Rectangle 11"/>
          <p:cNvSpPr>
            <a:spLocks noChangeArrowheads="1"/>
          </p:cNvSpPr>
          <p:nvPr/>
        </p:nvSpPr>
        <p:spPr bwMode="auto">
          <a:xfrm>
            <a:off x="1585914" y="260351"/>
            <a:ext cx="7607339" cy="584775"/>
          </a:xfrm>
          <a:prstGeom prst="rect">
            <a:avLst/>
          </a:prstGeom>
          <a:noFill/>
          <a:ln w="9525">
            <a:noFill/>
            <a:miter lim="800000"/>
            <a:headEnd/>
            <a:tailEnd/>
          </a:ln>
        </p:spPr>
        <p:txBody>
          <a:bodyPr wrap="none">
            <a:spAutoFit/>
          </a:bodyPr>
          <a:lstStyle/>
          <a:p>
            <a:pPr>
              <a:buFont typeface="Wingdings" pitchFamily="2" charset="2"/>
              <a:buChar char="Ø"/>
              <a:defRPr/>
            </a:pPr>
            <a:r>
              <a:rPr kumimoji="1" lang="en-US" altLang="en-US" sz="3200" dirty="0">
                <a:solidFill>
                  <a:srgbClr val="0000FF"/>
                </a:solidFill>
                <a:latin typeface="+mj-lt"/>
              </a:rPr>
              <a:t>Synthesis of </a:t>
            </a:r>
            <a:r>
              <a:rPr kumimoji="1" lang="en-US" altLang="zh-CN" sz="3200" dirty="0">
                <a:solidFill>
                  <a:srgbClr val="0000FF"/>
                </a:solidFill>
                <a:latin typeface="+mj-lt"/>
              </a:rPr>
              <a:t>Asp, </a:t>
            </a:r>
            <a:r>
              <a:rPr kumimoji="1" lang="en-US" altLang="zh-CN" sz="3200" dirty="0" err="1">
                <a:solidFill>
                  <a:srgbClr val="0000FF"/>
                </a:solidFill>
                <a:latin typeface="+mj-lt"/>
              </a:rPr>
              <a:t>Asn</a:t>
            </a:r>
            <a:r>
              <a:rPr kumimoji="1" lang="en-US" altLang="zh-CN" sz="3200" dirty="0">
                <a:solidFill>
                  <a:srgbClr val="0000FF"/>
                </a:solidFill>
                <a:latin typeface="+mj-lt"/>
              </a:rPr>
              <a:t>, Met, </a:t>
            </a:r>
            <a:r>
              <a:rPr kumimoji="1" lang="en-US" altLang="zh-CN" sz="3200" dirty="0" err="1">
                <a:solidFill>
                  <a:srgbClr val="0000FF"/>
                </a:solidFill>
                <a:latin typeface="+mj-lt"/>
              </a:rPr>
              <a:t>Lys,Thr</a:t>
            </a:r>
            <a:r>
              <a:rPr kumimoji="1" lang="en-US" altLang="zh-CN" sz="3200" dirty="0">
                <a:solidFill>
                  <a:srgbClr val="0000FF"/>
                </a:solidFill>
                <a:latin typeface="+mj-lt"/>
              </a:rPr>
              <a:t> and </a:t>
            </a:r>
            <a:r>
              <a:rPr kumimoji="1" lang="en-US" altLang="zh-CN" sz="3200" dirty="0" err="1">
                <a:solidFill>
                  <a:srgbClr val="0000FF"/>
                </a:solidFill>
                <a:latin typeface="+mj-lt"/>
              </a:rPr>
              <a:t>Arg</a:t>
            </a:r>
            <a:r>
              <a:rPr kumimoji="1" lang="en-US" altLang="zh-CN" sz="3200" dirty="0">
                <a:latin typeface="+mj-lt"/>
              </a:rPr>
              <a:t> </a:t>
            </a:r>
            <a:endParaRPr kumimoji="1" lang="zh-CN" altLang="en-US" sz="3200" dirty="0">
              <a:latin typeface="+mj-lt"/>
            </a:endParaRPr>
          </a:p>
        </p:txBody>
      </p:sp>
    </p:spTree>
    <p:extLst>
      <p:ext uri="{BB962C8B-B14F-4D97-AF65-F5344CB8AC3E}">
        <p14:creationId xmlns:p14="http://schemas.microsoft.com/office/powerpoint/2010/main" xmlns="" val="150021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10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52625" y="0"/>
            <a:ext cx="6407150" cy="1143000"/>
          </a:xfrm>
        </p:spPr>
        <p:txBody>
          <a:bodyPr/>
          <a:lstStyle/>
          <a:p>
            <a:pPr algn="ctr" eaLnBrk="1" hangingPunct="1">
              <a:buFont typeface="Wingdings" panose="05000000000000000000" pitchFamily="2" charset="2"/>
              <a:buChar char="Ø"/>
            </a:pPr>
            <a:r>
              <a:rPr lang="en-US" altLang="zh-CN" sz="3600">
                <a:solidFill>
                  <a:srgbClr val="0000FF"/>
                </a:solidFill>
              </a:rPr>
              <a:t> </a:t>
            </a:r>
            <a:r>
              <a:rPr lang="en-US" altLang="zh-CN" sz="3600"/>
              <a:t> </a:t>
            </a:r>
            <a:r>
              <a:rPr lang="en-US" altLang="zh-CN" sz="3600">
                <a:solidFill>
                  <a:srgbClr val="0000FF"/>
                </a:solidFill>
              </a:rPr>
              <a:t>Synthesis of His</a:t>
            </a:r>
            <a:endParaRPr lang="zh-CN" altLang="en-US" sz="3600"/>
          </a:p>
        </p:txBody>
      </p:sp>
      <p:pic>
        <p:nvPicPr>
          <p:cNvPr id="173060" name="Picture 4"/>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5519738" y="1341439"/>
            <a:ext cx="4824412" cy="2778125"/>
          </a:xfrm>
          <a:noFill/>
        </p:spPr>
      </p:pic>
      <p:grpSp>
        <p:nvGrpSpPr>
          <p:cNvPr id="2" name="Group 9"/>
          <p:cNvGrpSpPr>
            <a:grpSpLocks/>
          </p:cNvGrpSpPr>
          <p:nvPr/>
        </p:nvGrpSpPr>
        <p:grpSpPr bwMode="auto">
          <a:xfrm>
            <a:off x="1992314" y="1557339"/>
            <a:ext cx="4175125" cy="528637"/>
            <a:chOff x="295" y="981"/>
            <a:chExt cx="2630" cy="333"/>
          </a:xfrm>
        </p:grpSpPr>
        <p:sp>
          <p:nvSpPr>
            <p:cNvPr id="28678" name="Rectangle 7"/>
            <p:cNvSpPr>
              <a:spLocks noChangeArrowheads="1"/>
            </p:cNvSpPr>
            <p:nvPr/>
          </p:nvSpPr>
          <p:spPr bwMode="auto">
            <a:xfrm>
              <a:off x="295" y="981"/>
              <a:ext cx="1634" cy="333"/>
            </a:xfrm>
            <a:prstGeom prst="rect">
              <a:avLst/>
            </a:prstGeom>
            <a:solidFill>
              <a:srgbClr val="99FF66"/>
            </a:solidFill>
            <a:ln w="9525">
              <a:solidFill>
                <a:srgbClr val="800502"/>
              </a:solid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FF0000"/>
                  </a:solidFill>
                  <a:latin typeface="Times New Roman" panose="02020603050405020304" pitchFamily="18" charset="0"/>
                  <a:ea typeface="楷体_GB2312" pitchFamily="49" charset="-122"/>
                </a:rPr>
                <a:t>carbon skeleton</a:t>
              </a:r>
              <a:endParaRPr kumimoji="1" lang="zh-CN" altLang="en-US" sz="2800" b="1">
                <a:solidFill>
                  <a:srgbClr val="FF0000"/>
                </a:solidFill>
                <a:latin typeface="Times New Roman" panose="02020603050405020304" pitchFamily="18" charset="0"/>
                <a:ea typeface="楷体_GB2312" pitchFamily="49" charset="-122"/>
              </a:endParaRPr>
            </a:p>
          </p:txBody>
        </p:sp>
        <p:sp>
          <p:nvSpPr>
            <p:cNvPr id="28679" name="Line 8"/>
            <p:cNvSpPr>
              <a:spLocks noChangeShapeType="1"/>
            </p:cNvSpPr>
            <p:nvPr/>
          </p:nvSpPr>
          <p:spPr bwMode="auto">
            <a:xfrm>
              <a:off x="1927" y="1162"/>
              <a:ext cx="998" cy="0"/>
            </a:xfrm>
            <a:prstGeom prst="line">
              <a:avLst/>
            </a:prstGeom>
            <a:noFill/>
            <a:ln w="28575">
              <a:solidFill>
                <a:srgbClr val="800000"/>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grpSp>
    </p:spTree>
    <p:extLst>
      <p:ext uri="{BB962C8B-B14F-4D97-AF65-F5344CB8AC3E}">
        <p14:creationId xmlns:p14="http://schemas.microsoft.com/office/powerpoint/2010/main" xmlns="" val="4035723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3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69995" y="191069"/>
            <a:ext cx="8857396" cy="630526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a:p>
        </p:txBody>
      </p:sp>
      <p:sp>
        <p:nvSpPr>
          <p:cNvPr id="3075" name="Text Box 3"/>
          <p:cNvSpPr txBox="1">
            <a:spLocks noChangeArrowheads="1"/>
          </p:cNvSpPr>
          <p:nvPr/>
        </p:nvSpPr>
        <p:spPr bwMode="auto">
          <a:xfrm>
            <a:off x="3657600" y="762000"/>
            <a:ext cx="4800600" cy="27463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t>OVERVIEW OF AMINO ACID METABOLISM</a:t>
            </a:r>
          </a:p>
        </p:txBody>
      </p:sp>
      <p:sp>
        <p:nvSpPr>
          <p:cNvPr id="3076" name="Rectangle 4"/>
          <p:cNvSpPr>
            <a:spLocks noChangeArrowheads="1"/>
          </p:cNvSpPr>
          <p:nvPr/>
        </p:nvSpPr>
        <p:spPr bwMode="auto">
          <a:xfrm>
            <a:off x="4267200" y="1295400"/>
            <a:ext cx="76200" cy="4572000"/>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3077" name="Text Box 5"/>
          <p:cNvSpPr txBox="1">
            <a:spLocks noChangeArrowheads="1"/>
          </p:cNvSpPr>
          <p:nvPr/>
        </p:nvSpPr>
        <p:spPr bwMode="auto">
          <a:xfrm>
            <a:off x="2819400" y="1295401"/>
            <a:ext cx="37338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000" dirty="0">
                <a:solidFill>
                  <a:srgbClr val="003399"/>
                </a:solidFill>
              </a:rPr>
              <a:t>ENVIRONMENT                                                    ORGANISM</a:t>
            </a:r>
          </a:p>
        </p:txBody>
      </p:sp>
      <p:sp>
        <p:nvSpPr>
          <p:cNvPr id="3078" name="Oval 6"/>
          <p:cNvSpPr>
            <a:spLocks noChangeArrowheads="1"/>
          </p:cNvSpPr>
          <p:nvPr/>
        </p:nvSpPr>
        <p:spPr bwMode="auto">
          <a:xfrm>
            <a:off x="2971800" y="19050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200"/>
          </a:p>
          <a:p>
            <a:pPr algn="ctr"/>
            <a:endParaRPr lang="en-US" altLang="en-US" sz="1200"/>
          </a:p>
          <a:p>
            <a:pPr algn="ctr"/>
            <a:r>
              <a:rPr lang="en-US" altLang="en-US" sz="1200" b="1"/>
              <a:t>Ingested </a:t>
            </a:r>
          </a:p>
          <a:p>
            <a:pPr algn="ctr"/>
            <a:r>
              <a:rPr lang="en-US" altLang="en-US" sz="1200" b="1"/>
              <a:t> protein</a:t>
            </a:r>
            <a:r>
              <a:rPr lang="en-US" altLang="en-US" sz="1200"/>
              <a:t> </a:t>
            </a:r>
          </a:p>
          <a:p>
            <a:pPr algn="ctr"/>
            <a:endParaRPr lang="en-US" altLang="en-US" sz="1200"/>
          </a:p>
          <a:p>
            <a:pPr algn="ctr"/>
            <a:endParaRPr lang="en-US" altLang="en-US" sz="1200"/>
          </a:p>
        </p:txBody>
      </p:sp>
      <p:sp>
        <p:nvSpPr>
          <p:cNvPr id="3079" name="Oval 7"/>
          <p:cNvSpPr>
            <a:spLocks noChangeArrowheads="1"/>
          </p:cNvSpPr>
          <p:nvPr/>
        </p:nvSpPr>
        <p:spPr bwMode="auto">
          <a:xfrm>
            <a:off x="5029200" y="17526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200" dirty="0"/>
          </a:p>
          <a:p>
            <a:pPr algn="ctr"/>
            <a:r>
              <a:rPr lang="en-US" altLang="en-US" sz="1200" b="1" dirty="0"/>
              <a:t>Bio-</a:t>
            </a:r>
          </a:p>
          <a:p>
            <a:pPr algn="ctr"/>
            <a:r>
              <a:rPr lang="en-US" altLang="en-US" sz="1200" b="1" dirty="0"/>
              <a:t> synthesis</a:t>
            </a:r>
            <a:r>
              <a:rPr lang="en-US" altLang="en-US" sz="1200" dirty="0"/>
              <a:t> </a:t>
            </a:r>
          </a:p>
          <a:p>
            <a:pPr algn="ctr"/>
            <a:endParaRPr lang="en-US" altLang="en-US" sz="1200" dirty="0"/>
          </a:p>
          <a:p>
            <a:pPr algn="ctr"/>
            <a:endParaRPr lang="en-US" altLang="en-US" sz="1200" dirty="0"/>
          </a:p>
        </p:txBody>
      </p:sp>
      <p:sp>
        <p:nvSpPr>
          <p:cNvPr id="3080" name="Oval 8"/>
          <p:cNvSpPr>
            <a:spLocks noChangeArrowheads="1"/>
          </p:cNvSpPr>
          <p:nvPr/>
        </p:nvSpPr>
        <p:spPr bwMode="auto">
          <a:xfrm>
            <a:off x="6477000" y="18288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200"/>
          </a:p>
          <a:p>
            <a:pPr algn="ctr"/>
            <a:endParaRPr lang="en-US" altLang="en-US" sz="1200"/>
          </a:p>
          <a:p>
            <a:pPr algn="ctr"/>
            <a:r>
              <a:rPr lang="en-US" altLang="en-US" sz="1200"/>
              <a:t> </a:t>
            </a:r>
            <a:r>
              <a:rPr lang="en-US" altLang="en-US" sz="1200" b="1"/>
              <a:t> Protein</a:t>
            </a:r>
            <a:r>
              <a:rPr lang="en-US" altLang="en-US" sz="1200"/>
              <a:t> </a:t>
            </a:r>
          </a:p>
          <a:p>
            <a:pPr algn="ctr"/>
            <a:endParaRPr lang="en-US" altLang="en-US" sz="1200"/>
          </a:p>
          <a:p>
            <a:pPr algn="ctr"/>
            <a:endParaRPr lang="en-US" altLang="en-US" sz="1200"/>
          </a:p>
        </p:txBody>
      </p:sp>
      <p:sp>
        <p:nvSpPr>
          <p:cNvPr id="3081" name="Oval 9"/>
          <p:cNvSpPr>
            <a:spLocks noChangeArrowheads="1"/>
          </p:cNvSpPr>
          <p:nvPr/>
        </p:nvSpPr>
        <p:spPr bwMode="auto">
          <a:xfrm>
            <a:off x="5486400" y="2895600"/>
            <a:ext cx="762000" cy="762000"/>
          </a:xfrm>
          <a:prstGeom prst="ellipse">
            <a:avLst/>
          </a:prstGeom>
          <a:solidFill>
            <a:srgbClr val="FB778D"/>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200"/>
          </a:p>
          <a:p>
            <a:pPr algn="ctr"/>
            <a:endParaRPr lang="en-US" altLang="en-US" sz="1200"/>
          </a:p>
          <a:p>
            <a:pPr algn="ctr"/>
            <a:r>
              <a:rPr lang="en-US" altLang="en-US" sz="1200"/>
              <a:t> </a:t>
            </a:r>
            <a:r>
              <a:rPr lang="en-US" altLang="en-US" sz="1400" b="1"/>
              <a:t>AMINO</a:t>
            </a:r>
          </a:p>
          <a:p>
            <a:pPr algn="ctr"/>
            <a:r>
              <a:rPr lang="en-US" altLang="en-US" sz="1400" b="1"/>
              <a:t> ACIDS</a:t>
            </a:r>
            <a:r>
              <a:rPr lang="en-US" altLang="en-US" sz="1200"/>
              <a:t> </a:t>
            </a:r>
          </a:p>
          <a:p>
            <a:pPr algn="ctr"/>
            <a:endParaRPr lang="en-US" altLang="en-US" sz="1200"/>
          </a:p>
          <a:p>
            <a:pPr algn="ctr"/>
            <a:endParaRPr lang="en-US" altLang="en-US" sz="1200"/>
          </a:p>
        </p:txBody>
      </p:sp>
      <p:sp>
        <p:nvSpPr>
          <p:cNvPr id="3082" name="Oval 10"/>
          <p:cNvSpPr>
            <a:spLocks noChangeArrowheads="1"/>
          </p:cNvSpPr>
          <p:nvPr/>
        </p:nvSpPr>
        <p:spPr bwMode="auto">
          <a:xfrm>
            <a:off x="4648200" y="41148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200"/>
          </a:p>
          <a:p>
            <a:pPr algn="ctr"/>
            <a:endParaRPr lang="en-US" altLang="en-US" sz="1200"/>
          </a:p>
          <a:p>
            <a:pPr algn="ctr"/>
            <a:r>
              <a:rPr lang="en-US" altLang="en-US" sz="1200"/>
              <a:t> </a:t>
            </a:r>
            <a:r>
              <a:rPr lang="en-US" altLang="en-US" sz="1200" b="1"/>
              <a:t>Nitrogen</a:t>
            </a:r>
            <a:r>
              <a:rPr lang="en-US" altLang="en-US" sz="1200"/>
              <a:t> </a:t>
            </a:r>
          </a:p>
          <a:p>
            <a:pPr algn="ctr"/>
            <a:endParaRPr lang="en-US" altLang="en-US" sz="1200"/>
          </a:p>
          <a:p>
            <a:pPr algn="ctr"/>
            <a:endParaRPr lang="en-US" altLang="en-US" sz="1200"/>
          </a:p>
        </p:txBody>
      </p:sp>
      <p:sp>
        <p:nvSpPr>
          <p:cNvPr id="3083" name="Oval 11"/>
          <p:cNvSpPr>
            <a:spLocks noChangeArrowheads="1"/>
          </p:cNvSpPr>
          <p:nvPr/>
        </p:nvSpPr>
        <p:spPr bwMode="auto">
          <a:xfrm>
            <a:off x="6324600" y="41148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200"/>
          </a:p>
          <a:p>
            <a:pPr algn="ctr"/>
            <a:endParaRPr lang="en-US" altLang="en-US" sz="1200"/>
          </a:p>
          <a:p>
            <a:pPr algn="ctr"/>
            <a:r>
              <a:rPr lang="en-US" altLang="en-US" sz="1200"/>
              <a:t> </a:t>
            </a:r>
            <a:r>
              <a:rPr lang="en-US" altLang="en-US" sz="1200" b="1"/>
              <a:t>Carbon</a:t>
            </a:r>
          </a:p>
          <a:p>
            <a:pPr algn="ctr"/>
            <a:r>
              <a:rPr lang="en-US" altLang="en-US" sz="1200" b="1"/>
              <a:t>skeletons</a:t>
            </a:r>
            <a:r>
              <a:rPr lang="en-US" altLang="en-US" sz="1200"/>
              <a:t> </a:t>
            </a:r>
          </a:p>
          <a:p>
            <a:pPr algn="ctr"/>
            <a:endParaRPr lang="en-US" altLang="en-US" sz="1200"/>
          </a:p>
          <a:p>
            <a:pPr algn="ctr"/>
            <a:endParaRPr lang="en-US" altLang="en-US" sz="1200"/>
          </a:p>
        </p:txBody>
      </p:sp>
      <p:sp>
        <p:nvSpPr>
          <p:cNvPr id="3084" name="Oval 12"/>
          <p:cNvSpPr>
            <a:spLocks noChangeArrowheads="1"/>
          </p:cNvSpPr>
          <p:nvPr/>
        </p:nvSpPr>
        <p:spPr bwMode="auto">
          <a:xfrm>
            <a:off x="2971800" y="4724400"/>
            <a:ext cx="762000" cy="7620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200"/>
          </a:p>
          <a:p>
            <a:pPr algn="ctr"/>
            <a:endParaRPr lang="en-US" altLang="en-US" sz="1200"/>
          </a:p>
          <a:p>
            <a:pPr algn="ctr"/>
            <a:r>
              <a:rPr lang="en-US" altLang="en-US" sz="1200" b="1"/>
              <a:t> Urea</a:t>
            </a:r>
            <a:r>
              <a:rPr lang="en-US" altLang="en-US" sz="1200"/>
              <a:t> </a:t>
            </a:r>
          </a:p>
          <a:p>
            <a:pPr algn="ctr"/>
            <a:endParaRPr lang="en-US" altLang="en-US" sz="1200"/>
          </a:p>
          <a:p>
            <a:pPr algn="ctr"/>
            <a:endParaRPr lang="en-US" altLang="en-US" sz="1200"/>
          </a:p>
        </p:txBody>
      </p:sp>
      <p:sp>
        <p:nvSpPr>
          <p:cNvPr id="3085" name="Text Box 13"/>
          <p:cNvSpPr txBox="1">
            <a:spLocks noChangeArrowheads="1"/>
          </p:cNvSpPr>
          <p:nvPr/>
        </p:nvSpPr>
        <p:spPr bwMode="auto">
          <a:xfrm>
            <a:off x="5334001" y="3581401"/>
            <a:ext cx="96361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1200" i="1"/>
              <a:t>         </a:t>
            </a:r>
          </a:p>
          <a:p>
            <a:r>
              <a:rPr lang="en-US" altLang="en-US" sz="1200" i="1"/>
              <a:t>Degradation</a:t>
            </a:r>
          </a:p>
          <a:p>
            <a:r>
              <a:rPr lang="en-US" altLang="en-US" sz="1200" i="1"/>
              <a:t>  (required)</a:t>
            </a:r>
          </a:p>
        </p:txBody>
      </p:sp>
      <p:sp>
        <p:nvSpPr>
          <p:cNvPr id="3086" name="Line 14"/>
          <p:cNvSpPr>
            <a:spLocks noChangeShapeType="1"/>
          </p:cNvSpPr>
          <p:nvPr/>
        </p:nvSpPr>
        <p:spPr bwMode="auto">
          <a:xfrm>
            <a:off x="3810000" y="2438400"/>
            <a:ext cx="1600200" cy="685800"/>
          </a:xfrm>
          <a:prstGeom prst="line">
            <a:avLst/>
          </a:prstGeom>
          <a:noFill/>
          <a:ln w="9525" cmpd="dbl">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087" name="Line 15"/>
          <p:cNvSpPr>
            <a:spLocks noChangeShapeType="1"/>
          </p:cNvSpPr>
          <p:nvPr/>
        </p:nvSpPr>
        <p:spPr bwMode="auto">
          <a:xfrm>
            <a:off x="5562600" y="2514600"/>
            <a:ext cx="152400" cy="381000"/>
          </a:xfrm>
          <a:prstGeom prst="line">
            <a:avLst/>
          </a:prstGeom>
          <a:noFill/>
          <a:ln w="9525" cmpd="dbl">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088" name="Line 16"/>
          <p:cNvSpPr>
            <a:spLocks noChangeShapeType="1"/>
          </p:cNvSpPr>
          <p:nvPr/>
        </p:nvSpPr>
        <p:spPr bwMode="auto">
          <a:xfrm flipH="1">
            <a:off x="6096000" y="2514600"/>
            <a:ext cx="381000" cy="381000"/>
          </a:xfrm>
          <a:prstGeom prst="line">
            <a:avLst/>
          </a:prstGeom>
          <a:noFill/>
          <a:ln w="9525" cmpd="dbl">
            <a:solidFill>
              <a:schemeClr val="tx1"/>
            </a:solidFill>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089" name="Line 17"/>
          <p:cNvSpPr>
            <a:spLocks noChangeShapeType="1"/>
          </p:cNvSpPr>
          <p:nvPr/>
        </p:nvSpPr>
        <p:spPr bwMode="auto">
          <a:xfrm flipV="1">
            <a:off x="6248400" y="2590800"/>
            <a:ext cx="381000" cy="381000"/>
          </a:xfrm>
          <a:prstGeom prst="line">
            <a:avLst/>
          </a:prstGeom>
          <a:noFill/>
          <a:ln w="9525">
            <a:solidFill>
              <a:schemeClr val="tx1"/>
            </a:solidFill>
            <a:prstDash val="lgDash"/>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090" name="Text Box 18"/>
          <p:cNvSpPr txBox="1">
            <a:spLocks noChangeArrowheads="1"/>
          </p:cNvSpPr>
          <p:nvPr/>
        </p:nvSpPr>
        <p:spPr bwMode="auto">
          <a:xfrm>
            <a:off x="4495800" y="2514600"/>
            <a:ext cx="304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a:t>1</a:t>
            </a:r>
          </a:p>
        </p:txBody>
      </p:sp>
      <p:sp>
        <p:nvSpPr>
          <p:cNvPr id="3091" name="Text Box 19"/>
          <p:cNvSpPr txBox="1">
            <a:spLocks noChangeArrowheads="1"/>
          </p:cNvSpPr>
          <p:nvPr/>
        </p:nvSpPr>
        <p:spPr bwMode="auto">
          <a:xfrm>
            <a:off x="5638800" y="2438400"/>
            <a:ext cx="3810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a:t>2</a:t>
            </a:r>
          </a:p>
        </p:txBody>
      </p:sp>
      <p:sp>
        <p:nvSpPr>
          <p:cNvPr id="3092" name="Text Box 20"/>
          <p:cNvSpPr txBox="1">
            <a:spLocks noChangeArrowheads="1"/>
          </p:cNvSpPr>
          <p:nvPr/>
        </p:nvSpPr>
        <p:spPr bwMode="auto">
          <a:xfrm>
            <a:off x="6096000" y="2438400"/>
            <a:ext cx="304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a:t>3</a:t>
            </a:r>
          </a:p>
        </p:txBody>
      </p:sp>
      <p:sp>
        <p:nvSpPr>
          <p:cNvPr id="3093" name="Text Box 21"/>
          <p:cNvSpPr txBox="1">
            <a:spLocks noChangeArrowheads="1"/>
          </p:cNvSpPr>
          <p:nvPr/>
        </p:nvSpPr>
        <p:spPr bwMode="auto">
          <a:xfrm>
            <a:off x="6400800" y="2743200"/>
            <a:ext cx="304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a:t>a</a:t>
            </a:r>
          </a:p>
        </p:txBody>
      </p:sp>
      <p:sp>
        <p:nvSpPr>
          <p:cNvPr id="3094" name="Line 22"/>
          <p:cNvSpPr>
            <a:spLocks noChangeShapeType="1"/>
          </p:cNvSpPr>
          <p:nvPr/>
        </p:nvSpPr>
        <p:spPr bwMode="auto">
          <a:xfrm flipH="1">
            <a:off x="5257800" y="3657600"/>
            <a:ext cx="304800" cy="457200"/>
          </a:xfrm>
          <a:prstGeom prst="line">
            <a:avLst/>
          </a:prstGeom>
          <a:noFill/>
          <a:ln w="9525">
            <a:solidFill>
              <a:schemeClr val="tx1"/>
            </a:solidFill>
            <a:prstDash val="lgDash"/>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095" name="Line 23"/>
          <p:cNvSpPr>
            <a:spLocks noChangeShapeType="1"/>
          </p:cNvSpPr>
          <p:nvPr/>
        </p:nvSpPr>
        <p:spPr bwMode="auto">
          <a:xfrm>
            <a:off x="6096000" y="3657600"/>
            <a:ext cx="304800" cy="457200"/>
          </a:xfrm>
          <a:prstGeom prst="line">
            <a:avLst/>
          </a:prstGeom>
          <a:noFill/>
          <a:ln w="9525">
            <a:solidFill>
              <a:schemeClr val="tx1"/>
            </a:solidFill>
            <a:prstDash val="lgDash"/>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096" name="Line 24"/>
          <p:cNvSpPr>
            <a:spLocks noChangeShapeType="1"/>
          </p:cNvSpPr>
          <p:nvPr/>
        </p:nvSpPr>
        <p:spPr bwMode="auto">
          <a:xfrm>
            <a:off x="6324600" y="3429000"/>
            <a:ext cx="1600200" cy="533400"/>
          </a:xfrm>
          <a:prstGeom prst="line">
            <a:avLst/>
          </a:prstGeom>
          <a:noFill/>
          <a:ln w="9525" cap="rnd">
            <a:solidFill>
              <a:schemeClr val="tx1"/>
            </a:solidFill>
            <a:prstDash val="sysDot"/>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097" name="Text Box 25"/>
          <p:cNvSpPr txBox="1">
            <a:spLocks noChangeArrowheads="1"/>
          </p:cNvSpPr>
          <p:nvPr/>
        </p:nvSpPr>
        <p:spPr bwMode="auto">
          <a:xfrm>
            <a:off x="6858000" y="3352800"/>
            <a:ext cx="381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a:t>b</a:t>
            </a:r>
          </a:p>
        </p:txBody>
      </p:sp>
      <p:sp>
        <p:nvSpPr>
          <p:cNvPr id="3098" name="Text Box 26"/>
          <p:cNvSpPr txBox="1">
            <a:spLocks noChangeArrowheads="1"/>
          </p:cNvSpPr>
          <p:nvPr/>
        </p:nvSpPr>
        <p:spPr bwMode="auto">
          <a:xfrm>
            <a:off x="8001000" y="3657600"/>
            <a:ext cx="1447800"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30000"/>
              </a:lnSpc>
              <a:spcBef>
                <a:spcPct val="50000"/>
              </a:spcBef>
            </a:pPr>
            <a:endParaRPr lang="en-US" altLang="en-US" sz="1200"/>
          </a:p>
          <a:p>
            <a:pPr>
              <a:lnSpc>
                <a:spcPct val="30000"/>
              </a:lnSpc>
              <a:spcBef>
                <a:spcPct val="50000"/>
              </a:spcBef>
            </a:pPr>
            <a:r>
              <a:rPr lang="en-US" altLang="en-US" sz="1200"/>
              <a:t>Purines</a:t>
            </a:r>
          </a:p>
          <a:p>
            <a:pPr>
              <a:lnSpc>
                <a:spcPct val="30000"/>
              </a:lnSpc>
              <a:spcBef>
                <a:spcPct val="50000"/>
              </a:spcBef>
            </a:pPr>
            <a:r>
              <a:rPr lang="en-US" altLang="en-US" sz="1200"/>
              <a:t>Pyrimidines</a:t>
            </a:r>
          </a:p>
          <a:p>
            <a:pPr>
              <a:lnSpc>
                <a:spcPct val="30000"/>
              </a:lnSpc>
              <a:spcBef>
                <a:spcPct val="50000"/>
              </a:spcBef>
            </a:pPr>
            <a:r>
              <a:rPr lang="en-US" altLang="en-US" sz="1200"/>
              <a:t>Porphyrins</a:t>
            </a:r>
          </a:p>
          <a:p>
            <a:pPr>
              <a:lnSpc>
                <a:spcPct val="30000"/>
              </a:lnSpc>
              <a:spcBef>
                <a:spcPct val="50000"/>
              </a:spcBef>
            </a:pPr>
            <a:endParaRPr lang="en-US" altLang="en-US" sz="1200"/>
          </a:p>
        </p:txBody>
      </p:sp>
      <p:sp>
        <p:nvSpPr>
          <p:cNvPr id="3099" name="Text Box 27"/>
          <p:cNvSpPr txBox="1">
            <a:spLocks noChangeArrowheads="1"/>
          </p:cNvSpPr>
          <p:nvPr/>
        </p:nvSpPr>
        <p:spPr bwMode="auto">
          <a:xfrm>
            <a:off x="5181600" y="3581400"/>
            <a:ext cx="304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a:t>c</a:t>
            </a:r>
          </a:p>
        </p:txBody>
      </p:sp>
      <p:sp>
        <p:nvSpPr>
          <p:cNvPr id="3100" name="Text Box 28"/>
          <p:cNvSpPr txBox="1">
            <a:spLocks noChangeArrowheads="1"/>
          </p:cNvSpPr>
          <p:nvPr/>
        </p:nvSpPr>
        <p:spPr bwMode="auto">
          <a:xfrm>
            <a:off x="6172200" y="3581400"/>
            <a:ext cx="304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400"/>
              <a:t>c</a:t>
            </a:r>
          </a:p>
        </p:txBody>
      </p:sp>
      <p:sp>
        <p:nvSpPr>
          <p:cNvPr id="3101" name="Line 29"/>
          <p:cNvSpPr>
            <a:spLocks noChangeShapeType="1"/>
          </p:cNvSpPr>
          <p:nvPr/>
        </p:nvSpPr>
        <p:spPr bwMode="auto">
          <a:xfrm flipH="1">
            <a:off x="3733800" y="4648200"/>
            <a:ext cx="838200" cy="304800"/>
          </a:xfrm>
          <a:prstGeom prst="line">
            <a:avLst/>
          </a:prstGeom>
          <a:noFill/>
          <a:ln w="9525">
            <a:solidFill>
              <a:schemeClr val="tx1"/>
            </a:solidFill>
            <a:prstDash val="lgDash"/>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102" name="Text Box 30"/>
          <p:cNvSpPr txBox="1">
            <a:spLocks noChangeArrowheads="1"/>
          </p:cNvSpPr>
          <p:nvPr/>
        </p:nvSpPr>
        <p:spPr bwMode="auto">
          <a:xfrm>
            <a:off x="6324600" y="4800600"/>
            <a:ext cx="1143000" cy="55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50000"/>
              </a:lnSpc>
              <a:spcBef>
                <a:spcPct val="50000"/>
              </a:spcBef>
            </a:pPr>
            <a:endParaRPr lang="en-US" altLang="en-US" sz="1200" i="1"/>
          </a:p>
          <a:p>
            <a:pPr>
              <a:lnSpc>
                <a:spcPct val="50000"/>
              </a:lnSpc>
              <a:spcBef>
                <a:spcPct val="50000"/>
              </a:spcBef>
            </a:pPr>
            <a:r>
              <a:rPr lang="en-US" altLang="en-US" sz="1200" i="1"/>
              <a:t> Used for</a:t>
            </a:r>
          </a:p>
          <a:p>
            <a:pPr>
              <a:lnSpc>
                <a:spcPct val="50000"/>
              </a:lnSpc>
              <a:spcBef>
                <a:spcPct val="50000"/>
              </a:spcBef>
            </a:pPr>
            <a:r>
              <a:rPr lang="en-US" altLang="en-US" sz="1200" i="1"/>
              <a:t>   energy</a:t>
            </a:r>
          </a:p>
        </p:txBody>
      </p:sp>
      <p:sp>
        <p:nvSpPr>
          <p:cNvPr id="3103" name="Text Box 31"/>
          <p:cNvSpPr txBox="1">
            <a:spLocks noChangeArrowheads="1"/>
          </p:cNvSpPr>
          <p:nvPr/>
        </p:nvSpPr>
        <p:spPr bwMode="auto">
          <a:xfrm>
            <a:off x="7239000" y="4724400"/>
            <a:ext cx="1295400" cy="143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1200"/>
          </a:p>
          <a:p>
            <a:pPr>
              <a:lnSpc>
                <a:spcPct val="40000"/>
              </a:lnSpc>
              <a:spcBef>
                <a:spcPct val="50000"/>
              </a:spcBef>
            </a:pPr>
            <a:endParaRPr lang="en-US" altLang="en-US" sz="1200" u="sng"/>
          </a:p>
          <a:p>
            <a:pPr>
              <a:lnSpc>
                <a:spcPct val="40000"/>
              </a:lnSpc>
              <a:spcBef>
                <a:spcPct val="50000"/>
              </a:spcBef>
            </a:pPr>
            <a:r>
              <a:rPr lang="en-US" altLang="en-US" sz="1200"/>
              <a:t>pyruvate</a:t>
            </a:r>
          </a:p>
          <a:p>
            <a:pPr>
              <a:lnSpc>
                <a:spcPct val="40000"/>
              </a:lnSpc>
              <a:spcBef>
                <a:spcPct val="50000"/>
              </a:spcBef>
            </a:pPr>
            <a:r>
              <a:rPr lang="en-US" altLang="en-US" sz="1200">
                <a:cs typeface="Times New Roman" panose="02020603050405020304" pitchFamily="18" charset="0"/>
              </a:rPr>
              <a:t>α-ketoglutarate</a:t>
            </a:r>
          </a:p>
          <a:p>
            <a:pPr>
              <a:lnSpc>
                <a:spcPct val="40000"/>
              </a:lnSpc>
              <a:spcBef>
                <a:spcPct val="50000"/>
              </a:spcBef>
            </a:pPr>
            <a:r>
              <a:rPr lang="en-US" altLang="en-US" sz="1200">
                <a:cs typeface="Times New Roman" panose="02020603050405020304" pitchFamily="18" charset="0"/>
              </a:rPr>
              <a:t>succinyl-CoA</a:t>
            </a:r>
          </a:p>
          <a:p>
            <a:pPr>
              <a:lnSpc>
                <a:spcPct val="40000"/>
              </a:lnSpc>
              <a:spcBef>
                <a:spcPct val="50000"/>
              </a:spcBef>
            </a:pPr>
            <a:r>
              <a:rPr lang="en-US" altLang="en-US" sz="1200">
                <a:cs typeface="Times New Roman" panose="02020603050405020304" pitchFamily="18" charset="0"/>
              </a:rPr>
              <a:t>fumarate</a:t>
            </a:r>
          </a:p>
          <a:p>
            <a:pPr>
              <a:lnSpc>
                <a:spcPct val="40000"/>
              </a:lnSpc>
              <a:spcBef>
                <a:spcPct val="50000"/>
              </a:spcBef>
            </a:pPr>
            <a:r>
              <a:rPr lang="en-US" altLang="en-US" sz="1200">
                <a:cs typeface="Times New Roman" panose="02020603050405020304" pitchFamily="18" charset="0"/>
              </a:rPr>
              <a:t>oxaloacetate</a:t>
            </a:r>
          </a:p>
          <a:p>
            <a:pPr>
              <a:lnSpc>
                <a:spcPct val="40000"/>
              </a:lnSpc>
              <a:spcBef>
                <a:spcPct val="50000"/>
              </a:spcBef>
            </a:pPr>
            <a:endParaRPr lang="en-US" altLang="en-US" sz="1200"/>
          </a:p>
        </p:txBody>
      </p:sp>
      <p:sp>
        <p:nvSpPr>
          <p:cNvPr id="3104" name="Text Box 32"/>
          <p:cNvSpPr txBox="1">
            <a:spLocks noChangeArrowheads="1"/>
          </p:cNvSpPr>
          <p:nvPr/>
        </p:nvSpPr>
        <p:spPr bwMode="auto">
          <a:xfrm>
            <a:off x="5410200" y="5105400"/>
            <a:ext cx="1066800" cy="66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40000"/>
              </a:lnSpc>
              <a:spcBef>
                <a:spcPct val="50000"/>
              </a:spcBef>
            </a:pPr>
            <a:endParaRPr lang="en-US" altLang="en-US" sz="1200"/>
          </a:p>
          <a:p>
            <a:pPr>
              <a:lnSpc>
                <a:spcPct val="40000"/>
              </a:lnSpc>
              <a:spcBef>
                <a:spcPct val="50000"/>
              </a:spcBef>
            </a:pPr>
            <a:r>
              <a:rPr lang="en-US" altLang="en-US" sz="1200"/>
              <a:t>acetoacetate</a:t>
            </a:r>
          </a:p>
          <a:p>
            <a:pPr>
              <a:lnSpc>
                <a:spcPct val="40000"/>
              </a:lnSpc>
              <a:spcBef>
                <a:spcPct val="50000"/>
              </a:spcBef>
            </a:pPr>
            <a:r>
              <a:rPr lang="en-US" altLang="en-US" sz="1200"/>
              <a:t>acetyl CoA</a:t>
            </a:r>
          </a:p>
          <a:p>
            <a:pPr>
              <a:lnSpc>
                <a:spcPct val="40000"/>
              </a:lnSpc>
              <a:spcBef>
                <a:spcPct val="50000"/>
              </a:spcBef>
            </a:pPr>
            <a:endParaRPr lang="en-US" altLang="en-US" sz="1200"/>
          </a:p>
        </p:txBody>
      </p:sp>
      <p:sp>
        <p:nvSpPr>
          <p:cNvPr id="3105" name="Line 33"/>
          <p:cNvSpPr>
            <a:spLocks noChangeShapeType="1"/>
          </p:cNvSpPr>
          <p:nvPr/>
        </p:nvSpPr>
        <p:spPr bwMode="auto">
          <a:xfrm flipH="1">
            <a:off x="6019800" y="4800600"/>
            <a:ext cx="381000" cy="381000"/>
          </a:xfrm>
          <a:prstGeom prst="line">
            <a:avLst/>
          </a:prstGeom>
          <a:noFill/>
          <a:ln w="9525">
            <a:solidFill>
              <a:schemeClr val="tx1"/>
            </a:solidFill>
            <a:prstDash val="lgDash"/>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106" name="Line 34"/>
          <p:cNvSpPr>
            <a:spLocks noChangeShapeType="1"/>
          </p:cNvSpPr>
          <p:nvPr/>
        </p:nvSpPr>
        <p:spPr bwMode="auto">
          <a:xfrm>
            <a:off x="7010400" y="4800600"/>
            <a:ext cx="304800" cy="304800"/>
          </a:xfrm>
          <a:prstGeom prst="line">
            <a:avLst/>
          </a:prstGeom>
          <a:noFill/>
          <a:ln w="9525">
            <a:solidFill>
              <a:schemeClr val="tx1"/>
            </a:solidFill>
            <a:prstDash val="lgDash"/>
            <a:round/>
            <a:headEnd/>
            <a:tailEnd type="stealth"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3107" name="Text Box 35"/>
          <p:cNvSpPr txBox="1">
            <a:spLocks noChangeArrowheads="1"/>
          </p:cNvSpPr>
          <p:nvPr/>
        </p:nvSpPr>
        <p:spPr bwMode="auto">
          <a:xfrm>
            <a:off x="7162800" y="4724400"/>
            <a:ext cx="1066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a:t>(</a:t>
            </a:r>
            <a:r>
              <a:rPr lang="en-US" altLang="en-US" sz="1200" i="1"/>
              <a:t>glucogenic)</a:t>
            </a:r>
            <a:endParaRPr lang="en-US" altLang="en-US" sz="1200"/>
          </a:p>
        </p:txBody>
      </p:sp>
      <p:sp>
        <p:nvSpPr>
          <p:cNvPr id="3108" name="Text Box 36"/>
          <p:cNvSpPr txBox="1">
            <a:spLocks noChangeArrowheads="1"/>
          </p:cNvSpPr>
          <p:nvPr/>
        </p:nvSpPr>
        <p:spPr bwMode="auto">
          <a:xfrm>
            <a:off x="5410200" y="4724400"/>
            <a:ext cx="9906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i="1"/>
              <a:t>(ketogenic)</a:t>
            </a:r>
          </a:p>
        </p:txBody>
      </p:sp>
    </p:spTree>
    <p:extLst>
      <p:ext uri="{BB962C8B-B14F-4D97-AF65-F5344CB8AC3E}">
        <p14:creationId xmlns:p14="http://schemas.microsoft.com/office/powerpoint/2010/main" xmlns="" val="1147617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309813" y="1500188"/>
            <a:ext cx="7715250" cy="1143000"/>
          </a:xfrm>
        </p:spPr>
        <p:txBody>
          <a:bodyPr>
            <a:noAutofit/>
          </a:bodyPr>
          <a:lstStyle/>
          <a:p>
            <a:pPr>
              <a:defRPr/>
            </a:pPr>
            <a:r>
              <a:rPr lang="en-US" altLang="zh-CN" sz="2400" dirty="0">
                <a:solidFill>
                  <a:srgbClr val="0000FF"/>
                </a:solidFill>
                <a:latin typeface="+mn-lt"/>
              </a:rPr>
              <a:t>   —</a:t>
            </a:r>
            <a:r>
              <a:rPr kumimoji="1" lang="en-US" altLang="zh-CN" sz="2400" dirty="0">
                <a:solidFill>
                  <a:srgbClr val="0000FF"/>
                </a:solidFill>
                <a:latin typeface="+mn-lt"/>
                <a:ea typeface="楷体_GB2312" pitchFamily="49" charset="-122"/>
              </a:rPr>
              <a:t>The </a:t>
            </a:r>
            <a:r>
              <a:rPr kumimoji="1" lang="zh-CN" altLang="zh-CN" sz="2400" dirty="0">
                <a:solidFill>
                  <a:srgbClr val="0000FF"/>
                </a:solidFill>
                <a:latin typeface="+mn-lt"/>
                <a:ea typeface="楷体_GB2312" pitchFamily="49" charset="-122"/>
              </a:rPr>
              <a:t>synthesis</a:t>
            </a:r>
            <a:r>
              <a:rPr kumimoji="1" lang="en-US" altLang="zh-CN" sz="2400" dirty="0">
                <a:solidFill>
                  <a:srgbClr val="0000FF"/>
                </a:solidFill>
                <a:latin typeface="+mn-lt"/>
                <a:ea typeface="楷体_GB2312" pitchFamily="49" charset="-122"/>
              </a:rPr>
              <a:t> of </a:t>
            </a:r>
            <a:r>
              <a:rPr kumimoji="1" lang="en-US" altLang="zh-CN" sz="2400" dirty="0" err="1">
                <a:solidFill>
                  <a:srgbClr val="0000FF"/>
                </a:solidFill>
                <a:latin typeface="+mn-lt"/>
                <a:ea typeface="楷体_GB2312" pitchFamily="49" charset="-122"/>
              </a:rPr>
              <a:t>shikimate</a:t>
            </a:r>
            <a:r>
              <a:rPr kumimoji="1" lang="en-US" altLang="zh-CN" sz="2400" dirty="0">
                <a:solidFill>
                  <a:srgbClr val="0000FF"/>
                </a:solidFill>
                <a:latin typeface="+mn-lt"/>
                <a:ea typeface="楷体_GB2312" pitchFamily="49" charset="-122"/>
              </a:rPr>
              <a:t> by aromatic AA is called </a:t>
            </a:r>
            <a:r>
              <a:rPr kumimoji="1" lang="en-US" altLang="zh-CN" sz="2400" dirty="0" err="1">
                <a:solidFill>
                  <a:srgbClr val="0000FF"/>
                </a:solidFill>
                <a:latin typeface="+mn-lt"/>
                <a:ea typeface="楷体_GB2312" pitchFamily="49" charset="-122"/>
              </a:rPr>
              <a:t>shikimate</a:t>
            </a:r>
            <a:r>
              <a:rPr kumimoji="1" lang="en-US" altLang="zh-CN" sz="2400" dirty="0">
                <a:solidFill>
                  <a:srgbClr val="0000FF"/>
                </a:solidFill>
                <a:latin typeface="+mn-lt"/>
                <a:ea typeface="楷体_GB2312" pitchFamily="49" charset="-122"/>
              </a:rPr>
              <a:t> pathway.</a:t>
            </a:r>
            <a:endParaRPr lang="zh-CN" altLang="en-US" sz="2400" dirty="0">
              <a:solidFill>
                <a:srgbClr val="0000FF"/>
              </a:solidFill>
              <a:latin typeface="+mn-lt"/>
            </a:endParaRPr>
          </a:p>
        </p:txBody>
      </p:sp>
      <p:pic>
        <p:nvPicPr>
          <p:cNvPr id="29699" name="Picture 4"/>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3381375" y="2857500"/>
            <a:ext cx="5551488" cy="3619500"/>
          </a:xfrm>
          <a:noFill/>
        </p:spPr>
      </p:pic>
      <p:sp>
        <p:nvSpPr>
          <p:cNvPr id="51204" name="Rectangle 5"/>
          <p:cNvSpPr>
            <a:spLocks noChangeArrowheads="1"/>
          </p:cNvSpPr>
          <p:nvPr/>
        </p:nvSpPr>
        <p:spPr bwMode="auto">
          <a:xfrm>
            <a:off x="1952625" y="214313"/>
            <a:ext cx="8375650" cy="646112"/>
          </a:xfrm>
          <a:prstGeom prst="rect">
            <a:avLst/>
          </a:prstGeom>
          <a:noFill/>
          <a:ln w="9525">
            <a:noFill/>
            <a:miter lim="800000"/>
            <a:headEnd/>
            <a:tailEnd/>
          </a:ln>
        </p:spPr>
        <p:txBody>
          <a:bodyPr>
            <a:spAutoFit/>
          </a:bodyPr>
          <a:lstStyle/>
          <a:p>
            <a:pPr eaLnBrk="1" hangingPunct="1">
              <a:buFont typeface="Wingdings" pitchFamily="2" charset="2"/>
              <a:buChar char="Ø"/>
              <a:defRPr/>
            </a:pPr>
            <a:r>
              <a:rPr kumimoji="1" lang="en-US" altLang="zh-CN" sz="3600" dirty="0">
                <a:solidFill>
                  <a:srgbClr val="0000FF"/>
                </a:solidFill>
                <a:latin typeface="+mj-lt"/>
                <a:ea typeface="楷体_GB2312" pitchFamily="49" charset="-122"/>
              </a:rPr>
              <a:t> </a:t>
            </a:r>
            <a:r>
              <a:rPr kumimoji="1" lang="en-US" altLang="zh-CN" sz="3600" dirty="0">
                <a:latin typeface="+mj-lt"/>
                <a:ea typeface="楷体_GB2312" pitchFamily="49" charset="-122"/>
              </a:rPr>
              <a:t> </a:t>
            </a:r>
            <a:r>
              <a:rPr kumimoji="1" lang="en-US" altLang="zh-CN" sz="3600" dirty="0">
                <a:solidFill>
                  <a:srgbClr val="0000FF"/>
                </a:solidFill>
                <a:latin typeface="+mj-lt"/>
                <a:ea typeface="楷体_GB2312" pitchFamily="49" charset="-122"/>
              </a:rPr>
              <a:t>Synthesis of </a:t>
            </a:r>
            <a:r>
              <a:rPr kumimoji="1" lang="en-US" altLang="zh-CN" sz="3600" dirty="0" err="1">
                <a:solidFill>
                  <a:srgbClr val="0000FF"/>
                </a:solidFill>
                <a:latin typeface="+mj-lt"/>
                <a:ea typeface="楷体_GB2312" pitchFamily="49" charset="-122"/>
              </a:rPr>
              <a:t>Trp</a:t>
            </a:r>
            <a:r>
              <a:rPr kumimoji="1" lang="en-US" altLang="zh-CN" sz="3600" dirty="0">
                <a:solidFill>
                  <a:srgbClr val="0000FF"/>
                </a:solidFill>
                <a:latin typeface="+mj-lt"/>
                <a:ea typeface="楷体_GB2312" pitchFamily="49" charset="-122"/>
              </a:rPr>
              <a:t>, </a:t>
            </a:r>
            <a:r>
              <a:rPr kumimoji="1" lang="en-US" altLang="zh-CN" sz="3600" dirty="0" err="1">
                <a:solidFill>
                  <a:srgbClr val="0000FF"/>
                </a:solidFill>
                <a:latin typeface="+mj-lt"/>
                <a:ea typeface="楷体_GB2312" pitchFamily="49" charset="-122"/>
              </a:rPr>
              <a:t>Phe</a:t>
            </a:r>
            <a:r>
              <a:rPr kumimoji="1" lang="en-US" altLang="zh-CN" sz="3600" dirty="0">
                <a:solidFill>
                  <a:srgbClr val="0000FF"/>
                </a:solidFill>
                <a:latin typeface="+mj-lt"/>
                <a:ea typeface="楷体_GB2312" pitchFamily="49" charset="-122"/>
              </a:rPr>
              <a:t> and Tyr</a:t>
            </a:r>
            <a:endParaRPr kumimoji="1" lang="zh-CN" altLang="en-US" sz="3600" dirty="0">
              <a:solidFill>
                <a:srgbClr val="0000FF"/>
              </a:solidFill>
              <a:latin typeface="+mj-lt"/>
              <a:ea typeface="楷体_GB2312" pitchFamily="49" charset="-122"/>
            </a:endParaRPr>
          </a:p>
        </p:txBody>
      </p:sp>
      <p:sp>
        <p:nvSpPr>
          <p:cNvPr id="29701" name="Text Box 6"/>
          <p:cNvSpPr txBox="1">
            <a:spLocks noChangeArrowheads="1"/>
          </p:cNvSpPr>
          <p:nvPr/>
        </p:nvSpPr>
        <p:spPr bwMode="auto">
          <a:xfrm>
            <a:off x="7739064" y="2857500"/>
            <a:ext cx="46434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b="1">
                <a:solidFill>
                  <a:srgbClr val="0000CC"/>
                </a:solidFill>
                <a:latin typeface="Times New Roman" panose="02020603050405020304" pitchFamily="18" charset="0"/>
                <a:ea typeface="楷体_GB2312" pitchFamily="49" charset="-122"/>
              </a:rPr>
              <a:t> (EMP)</a:t>
            </a:r>
          </a:p>
        </p:txBody>
      </p:sp>
      <p:sp>
        <p:nvSpPr>
          <p:cNvPr id="29702" name="Rectangle 7"/>
          <p:cNvSpPr>
            <a:spLocks noChangeArrowheads="1"/>
          </p:cNvSpPr>
          <p:nvPr/>
        </p:nvSpPr>
        <p:spPr bwMode="auto">
          <a:xfrm>
            <a:off x="7810500" y="3429001"/>
            <a:ext cx="10287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solidFill>
                  <a:srgbClr val="0000CC"/>
                </a:solidFill>
                <a:latin typeface="Times New Roman" panose="02020603050405020304" pitchFamily="18" charset="0"/>
                <a:ea typeface="楷体_GB2312" pitchFamily="49" charset="-122"/>
              </a:rPr>
              <a:t> (PPP)</a:t>
            </a:r>
            <a:endParaRPr kumimoji="1" lang="zh-CN" altLang="en-US" sz="2400" b="1">
              <a:solidFill>
                <a:srgbClr val="0000CC"/>
              </a:solidFill>
              <a:latin typeface="Times New Roman" panose="02020603050405020304" pitchFamily="18" charset="0"/>
              <a:ea typeface="楷体_GB2312" pitchFamily="49" charset="-122"/>
            </a:endParaRPr>
          </a:p>
        </p:txBody>
      </p:sp>
    </p:spTree>
    <p:extLst>
      <p:ext uri="{BB962C8B-B14F-4D97-AF65-F5344CB8AC3E}">
        <p14:creationId xmlns:p14="http://schemas.microsoft.com/office/powerpoint/2010/main" xmlns="" val="991350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sz="quarter" idx="1"/>
          </p:nvPr>
        </p:nvSpPr>
        <p:spPr>
          <a:xfrm>
            <a:off x="1881189" y="1457326"/>
            <a:ext cx="8143875" cy="5400675"/>
          </a:xfrm>
          <a:solidFill>
            <a:schemeClr val="bg1"/>
          </a:solidFill>
        </p:spPr>
        <p:txBody>
          <a:bodyPr/>
          <a:lstStyle/>
          <a:p>
            <a:pPr eaLnBrk="1" hangingPunct="1">
              <a:lnSpc>
                <a:spcPct val="120000"/>
              </a:lnSpc>
              <a:buFont typeface="Wingdings" panose="05000000000000000000" pitchFamily="2" charset="2"/>
              <a:buNone/>
            </a:pPr>
            <a:r>
              <a:rPr lang="en-US" altLang="zh-CN" sz="2400">
                <a:solidFill>
                  <a:srgbClr val="0033CC"/>
                </a:solidFill>
              </a:rPr>
              <a:t>    Plants and bacteria synthesize all 20 common amino acids. Mammals can synthesize about half; the others are required in the diet (</a:t>
            </a:r>
            <a:r>
              <a:rPr lang="en-US" altLang="zh-CN" sz="2400">
                <a:solidFill>
                  <a:srgbClr val="C00000"/>
                </a:solidFill>
              </a:rPr>
              <a:t>essential amino acids </a:t>
            </a:r>
            <a:r>
              <a:rPr lang="en-US" altLang="zh-CN" sz="2400"/>
              <a:t>——</a:t>
            </a:r>
            <a:r>
              <a:rPr lang="en-US" altLang="zh-CN" sz="2400">
                <a:solidFill>
                  <a:srgbClr val="0033CC"/>
                </a:solidFill>
                <a:ea typeface="楷体_GB2312" pitchFamily="49" charset="-122"/>
              </a:rPr>
              <a:t>Leu</a:t>
            </a:r>
            <a:r>
              <a:rPr lang="zh-CN" altLang="en-US" sz="2400">
                <a:solidFill>
                  <a:srgbClr val="0033CC"/>
                </a:solidFill>
                <a:ea typeface="楷体_GB2312" pitchFamily="49" charset="-122"/>
              </a:rPr>
              <a:t>、</a:t>
            </a:r>
            <a:r>
              <a:rPr lang="en-US" altLang="zh-CN" sz="2400">
                <a:solidFill>
                  <a:srgbClr val="0033CC"/>
                </a:solidFill>
                <a:ea typeface="楷体_GB2312" pitchFamily="49" charset="-122"/>
              </a:rPr>
              <a:t>Trp</a:t>
            </a:r>
            <a:r>
              <a:rPr lang="zh-CN" altLang="en-US" sz="2400">
                <a:solidFill>
                  <a:srgbClr val="0033CC"/>
                </a:solidFill>
                <a:ea typeface="楷体_GB2312" pitchFamily="49" charset="-122"/>
              </a:rPr>
              <a:t>、</a:t>
            </a:r>
            <a:r>
              <a:rPr lang="en-US" altLang="zh-CN" sz="2400">
                <a:solidFill>
                  <a:srgbClr val="0033CC"/>
                </a:solidFill>
                <a:ea typeface="楷体_GB2312" pitchFamily="49" charset="-122"/>
              </a:rPr>
              <a:t>Phe</a:t>
            </a:r>
            <a:r>
              <a:rPr lang="zh-CN" altLang="en-US" sz="2400">
                <a:solidFill>
                  <a:srgbClr val="0033CC"/>
                </a:solidFill>
                <a:ea typeface="楷体_GB2312" pitchFamily="49" charset="-122"/>
              </a:rPr>
              <a:t>、</a:t>
            </a:r>
            <a:r>
              <a:rPr lang="en-US" altLang="zh-CN" sz="2400">
                <a:solidFill>
                  <a:srgbClr val="0033CC"/>
                </a:solidFill>
                <a:ea typeface="楷体_GB2312" pitchFamily="49" charset="-122"/>
              </a:rPr>
              <a:t>Val</a:t>
            </a:r>
            <a:r>
              <a:rPr lang="zh-CN" altLang="en-US" sz="2400">
                <a:solidFill>
                  <a:srgbClr val="0033CC"/>
                </a:solidFill>
                <a:ea typeface="楷体_GB2312" pitchFamily="49" charset="-122"/>
              </a:rPr>
              <a:t>、</a:t>
            </a:r>
            <a:r>
              <a:rPr lang="en-US" altLang="zh-CN" sz="2400">
                <a:solidFill>
                  <a:srgbClr val="0033CC"/>
                </a:solidFill>
                <a:ea typeface="楷体_GB2312" pitchFamily="49" charset="-122"/>
              </a:rPr>
              <a:t>Met</a:t>
            </a:r>
            <a:r>
              <a:rPr lang="zh-CN" altLang="en-US" sz="2400">
                <a:solidFill>
                  <a:srgbClr val="0033CC"/>
                </a:solidFill>
                <a:ea typeface="楷体_GB2312" pitchFamily="49" charset="-122"/>
              </a:rPr>
              <a:t>、</a:t>
            </a:r>
            <a:r>
              <a:rPr lang="en-US" altLang="zh-CN" sz="2400">
                <a:solidFill>
                  <a:srgbClr val="0033CC"/>
                </a:solidFill>
                <a:ea typeface="楷体_GB2312" pitchFamily="49" charset="-122"/>
              </a:rPr>
              <a:t>Leu</a:t>
            </a:r>
            <a:r>
              <a:rPr lang="zh-CN" altLang="en-US" sz="2400">
                <a:solidFill>
                  <a:srgbClr val="0033CC"/>
                </a:solidFill>
                <a:ea typeface="楷体_GB2312" pitchFamily="49" charset="-122"/>
              </a:rPr>
              <a:t>、</a:t>
            </a:r>
            <a:r>
              <a:rPr lang="en-US" altLang="zh-CN" sz="2400">
                <a:solidFill>
                  <a:srgbClr val="0033CC"/>
                </a:solidFill>
                <a:ea typeface="楷体_GB2312" pitchFamily="49" charset="-122"/>
              </a:rPr>
              <a:t>Thr</a:t>
            </a:r>
            <a:r>
              <a:rPr lang="zh-CN" altLang="en-US" sz="2400">
                <a:solidFill>
                  <a:srgbClr val="0033CC"/>
                </a:solidFill>
                <a:ea typeface="楷体_GB2312" pitchFamily="49" charset="-122"/>
              </a:rPr>
              <a:t>、</a:t>
            </a:r>
            <a:r>
              <a:rPr lang="en-US" altLang="zh-CN" sz="2400">
                <a:solidFill>
                  <a:srgbClr val="0033CC"/>
                </a:solidFill>
                <a:ea typeface="楷体_GB2312" pitchFamily="49" charset="-122"/>
              </a:rPr>
              <a:t>Ile</a:t>
            </a:r>
            <a:r>
              <a:rPr lang="en-US" altLang="zh-CN" sz="2400"/>
              <a:t>). </a:t>
            </a:r>
            <a:endParaRPr lang="zh-CN" altLang="en-US" sz="2400"/>
          </a:p>
          <a:p>
            <a:pPr eaLnBrk="1" hangingPunct="1">
              <a:lnSpc>
                <a:spcPct val="120000"/>
              </a:lnSpc>
            </a:pPr>
            <a:endParaRPr lang="zh-CN" altLang="en-US" sz="2400">
              <a:solidFill>
                <a:srgbClr val="0033CC"/>
              </a:solidFill>
              <a:ea typeface="楷体_GB2312" pitchFamily="49" charset="-122"/>
            </a:endParaRPr>
          </a:p>
        </p:txBody>
      </p:sp>
    </p:spTree>
    <p:extLst>
      <p:ext uri="{BB962C8B-B14F-4D97-AF65-F5344CB8AC3E}">
        <p14:creationId xmlns:p14="http://schemas.microsoft.com/office/powerpoint/2010/main" xmlns="" val="3041844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2"/>
          <p:cNvSpPr>
            <a:spLocks noGrp="1"/>
          </p:cNvSpPr>
          <p:nvPr>
            <p:ph type="title"/>
          </p:nvPr>
        </p:nvSpPr>
        <p:spPr>
          <a:xfrm>
            <a:off x="831850" y="631562"/>
            <a:ext cx="10515600" cy="2852737"/>
          </a:xfrm>
        </p:spPr>
        <p:txBody>
          <a:bodyPr/>
          <a:lstStyle/>
          <a:p>
            <a:pPr algn="ctr"/>
            <a:r>
              <a:rPr lang="en-US" altLang="zh-CN" dirty="0" smtClean="0">
                <a:solidFill>
                  <a:srgbClr val="00B0F0"/>
                </a:solidFill>
              </a:rPr>
              <a:t>The Degradation of Amino Acids </a:t>
            </a:r>
            <a:endParaRPr lang="zh-CN" altLang="en-US" dirty="0" smtClean="0"/>
          </a:p>
        </p:txBody>
      </p:sp>
    </p:spTree>
    <p:extLst>
      <p:ext uri="{BB962C8B-B14F-4D97-AF65-F5344CB8AC3E}">
        <p14:creationId xmlns:p14="http://schemas.microsoft.com/office/powerpoint/2010/main" xmlns="" val="1284699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1738313" y="285750"/>
            <a:ext cx="9144000" cy="1143000"/>
          </a:xfrm>
        </p:spPr>
        <p:txBody>
          <a:bodyPr>
            <a:normAutofit/>
          </a:bodyPr>
          <a:lstStyle/>
          <a:p>
            <a:pPr>
              <a:defRPr/>
            </a:pPr>
            <a:r>
              <a:rPr lang="en-US" altLang="zh-CN" sz="2800" dirty="0"/>
              <a:t>In animals, amino acids undergo oxidative degradation in three different metabolic circumstances:</a:t>
            </a:r>
            <a:endParaRPr lang="zh-CN" altLang="en-US" sz="2800" dirty="0"/>
          </a:p>
        </p:txBody>
      </p:sp>
      <p:sp>
        <p:nvSpPr>
          <p:cNvPr id="41987" name="内容占位符 2"/>
          <p:cNvSpPr>
            <a:spLocks noGrp="1"/>
          </p:cNvSpPr>
          <p:nvPr>
            <p:ph sz="quarter" idx="1"/>
          </p:nvPr>
        </p:nvSpPr>
        <p:spPr>
          <a:xfrm>
            <a:off x="2238375" y="1571626"/>
            <a:ext cx="7772400" cy="4310063"/>
          </a:xfrm>
        </p:spPr>
        <p:txBody>
          <a:bodyPr/>
          <a:lstStyle/>
          <a:p>
            <a:pPr eaLnBrk="1" hangingPunct="1"/>
            <a:r>
              <a:rPr lang="en-US" altLang="zh-CN" sz="2400"/>
              <a:t>Some amino acids that are released from protein breakdown and are not needed for new protein synthesis undergo oxidative degradation.</a:t>
            </a:r>
          </a:p>
          <a:p>
            <a:pPr eaLnBrk="1" hangingPunct="1"/>
            <a:r>
              <a:rPr lang="en-US" altLang="zh-CN" sz="2400"/>
              <a:t>When a diet is rich in protein and the ingested amino acids exceed the body’s needs for protein synthesis, the surplus is catabolized; amino acids cannot be stored.</a:t>
            </a:r>
          </a:p>
          <a:p>
            <a:pPr eaLnBrk="1" hangingPunct="1"/>
            <a:r>
              <a:rPr lang="en-US" altLang="zh-CN" sz="2400"/>
              <a:t>During starvation or in uncontrolled diabetes mellitus, when carbohydrates are either unavailable or not properly utilized, cellular proteins are used as fuel.</a:t>
            </a:r>
            <a:endParaRPr lang="zh-CN" altLang="en-US" sz="2400"/>
          </a:p>
        </p:txBody>
      </p:sp>
    </p:spTree>
    <p:extLst>
      <p:ext uri="{BB962C8B-B14F-4D97-AF65-F5344CB8AC3E}">
        <p14:creationId xmlns:p14="http://schemas.microsoft.com/office/powerpoint/2010/main" xmlns="" val="3062600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内容占位符 2"/>
          <p:cNvSpPr>
            <a:spLocks noGrp="1"/>
          </p:cNvSpPr>
          <p:nvPr>
            <p:ph sz="quarter" idx="1"/>
          </p:nvPr>
        </p:nvSpPr>
        <p:spPr>
          <a:xfrm>
            <a:off x="2238375" y="1144489"/>
            <a:ext cx="7772400" cy="4114800"/>
          </a:xfrm>
        </p:spPr>
        <p:txBody>
          <a:bodyPr>
            <a:normAutofit/>
          </a:bodyPr>
          <a:lstStyle/>
          <a:p>
            <a:pPr eaLnBrk="1" hangingPunct="1"/>
            <a:r>
              <a:rPr lang="en-US" altLang="zh-CN" sz="3200" dirty="0"/>
              <a:t>Under all these metabolic conditions, amino acids lose their amino groups to form </a:t>
            </a:r>
            <a:r>
              <a:rPr lang="en-US" altLang="zh-CN" sz="3200" b="1" dirty="0">
                <a:solidFill>
                  <a:srgbClr val="006600"/>
                </a:solidFill>
                <a:latin typeface="Times New Roman" panose="02020603050405020304" pitchFamily="18" charset="0"/>
                <a:ea typeface="楷体" panose="02010609060101010101" pitchFamily="49" charset="-122"/>
              </a:rPr>
              <a:t>α</a:t>
            </a:r>
            <a:r>
              <a:rPr lang="en-US" altLang="zh-CN" sz="3200" dirty="0"/>
              <a:t>-keto acids, the “carbon skeletons” of amino acids. The </a:t>
            </a:r>
            <a:r>
              <a:rPr lang="en-US" altLang="zh-CN" sz="3200" b="1" dirty="0">
                <a:solidFill>
                  <a:srgbClr val="006600"/>
                </a:solidFill>
                <a:latin typeface="Times New Roman" panose="02020603050405020304" pitchFamily="18" charset="0"/>
                <a:ea typeface="楷体" panose="02010609060101010101" pitchFamily="49" charset="-122"/>
              </a:rPr>
              <a:t>α</a:t>
            </a:r>
            <a:r>
              <a:rPr lang="en-US" altLang="zh-CN" sz="3200" dirty="0"/>
              <a:t>-keto acids undergo oxidation to CO</a:t>
            </a:r>
            <a:r>
              <a:rPr lang="en-US" altLang="zh-CN" sz="3200" baseline="-25000" dirty="0"/>
              <a:t>2</a:t>
            </a:r>
            <a:r>
              <a:rPr lang="en-US" altLang="zh-CN" sz="3200" dirty="0"/>
              <a:t> and H</a:t>
            </a:r>
            <a:r>
              <a:rPr lang="en-US" altLang="zh-CN" sz="3200" baseline="-25000" dirty="0"/>
              <a:t>2</a:t>
            </a:r>
            <a:r>
              <a:rPr lang="en-US" altLang="zh-CN" sz="3200" dirty="0"/>
              <a:t>O or, often more importantly, provide three- and four-carbon units that can be converted by gluconeogenesis into glucose, the fuel for brain, skeletal muscle, and other tissues.</a:t>
            </a:r>
            <a:endParaRPr lang="zh-CN" altLang="en-US" sz="3200" dirty="0"/>
          </a:p>
        </p:txBody>
      </p:sp>
    </p:spTree>
    <p:extLst>
      <p:ext uri="{BB962C8B-B14F-4D97-AF65-F5344CB8AC3E}">
        <p14:creationId xmlns:p14="http://schemas.microsoft.com/office/powerpoint/2010/main" xmlns="" val="1700938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7((Z8]JJ66@CR0BR)5P10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6589" y="785814"/>
            <a:ext cx="5591175" cy="607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2166938" y="214313"/>
            <a:ext cx="7715250" cy="461962"/>
          </a:xfrm>
          <a:prstGeom prst="rect">
            <a:avLst/>
          </a:prstGeom>
        </p:spPr>
        <p:txBody>
          <a:bodyPr>
            <a:spAutoFit/>
          </a:bodyPr>
          <a:lstStyle/>
          <a:p>
            <a:pPr algn="ctr">
              <a:defRPr/>
            </a:pPr>
            <a:r>
              <a:rPr lang="en-US" altLang="zh-CN" sz="2400" dirty="0">
                <a:latin typeface="+mj-lt"/>
              </a:rPr>
              <a:t>Overview of amino acid catabolism in mammals.</a:t>
            </a:r>
            <a:endParaRPr lang="zh-CN" altLang="en-US" sz="2400" dirty="0">
              <a:latin typeface="+mj-lt"/>
            </a:endParaRPr>
          </a:p>
        </p:txBody>
      </p:sp>
    </p:spTree>
    <p:extLst>
      <p:ext uri="{BB962C8B-B14F-4D97-AF65-F5344CB8AC3E}">
        <p14:creationId xmlns:p14="http://schemas.microsoft.com/office/powerpoint/2010/main" xmlns="" val="1650971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2136775" y="228600"/>
            <a:ext cx="8153400" cy="990600"/>
          </a:xfrm>
        </p:spPr>
        <p:txBody>
          <a:bodyPr/>
          <a:lstStyle/>
          <a:p>
            <a:pPr algn="ctr" eaLnBrk="1" hangingPunct="1"/>
            <a:r>
              <a:rPr lang="en-US" altLang="zh-CN" sz="3200"/>
              <a:t>Metabolic fates of amino groups</a:t>
            </a:r>
            <a:endParaRPr lang="zh-CN" altLang="en-US" sz="3200"/>
          </a:p>
        </p:txBody>
      </p:sp>
      <p:sp>
        <p:nvSpPr>
          <p:cNvPr id="45059" name="内容占位符 2"/>
          <p:cNvSpPr>
            <a:spLocks noGrp="1"/>
          </p:cNvSpPr>
          <p:nvPr>
            <p:ph sz="quarter" idx="1"/>
          </p:nvPr>
        </p:nvSpPr>
        <p:spPr>
          <a:xfrm>
            <a:off x="2136775" y="1600200"/>
            <a:ext cx="8153400" cy="4495800"/>
          </a:xfrm>
        </p:spPr>
        <p:txBody>
          <a:bodyPr/>
          <a:lstStyle/>
          <a:p>
            <a:pPr eaLnBrk="1" hangingPunct="1"/>
            <a:r>
              <a:rPr lang="en-US" altLang="zh-CN" sz="2600"/>
              <a:t>Amino acids derived from dietary protein are the source of most amino groups. </a:t>
            </a:r>
          </a:p>
          <a:p>
            <a:pPr eaLnBrk="1" hangingPunct="1"/>
            <a:r>
              <a:rPr lang="en-US" altLang="zh-CN" sz="2600"/>
              <a:t>Most amino acids are metabolized in the liver. </a:t>
            </a:r>
          </a:p>
          <a:p>
            <a:pPr eaLnBrk="1" hangingPunct="1"/>
            <a:r>
              <a:rPr lang="en-US" altLang="zh-CN" sz="2600"/>
              <a:t>Some of the ammonia generated in this process is recycled and used in a variety of biosynthetic pathways.</a:t>
            </a:r>
          </a:p>
          <a:p>
            <a:pPr eaLnBrk="1" hangingPunct="1"/>
            <a:r>
              <a:rPr lang="en-US" altLang="zh-CN" sz="2600"/>
              <a:t>The excess is either excreted directly or converted to urea or uric acid for excretion, depending on the organism</a:t>
            </a:r>
            <a:endParaRPr lang="zh-CN" altLang="en-US" sz="2600"/>
          </a:p>
        </p:txBody>
      </p:sp>
    </p:spTree>
    <p:extLst>
      <p:ext uri="{BB962C8B-B14F-4D97-AF65-F5344CB8AC3E}">
        <p14:creationId xmlns:p14="http://schemas.microsoft.com/office/powerpoint/2010/main" xmlns="" val="1919315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6V38YOPV7_ENJE$OR%K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751" y="304800"/>
            <a:ext cx="568642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矩形 2"/>
          <p:cNvSpPr>
            <a:spLocks noChangeArrowheads="1"/>
          </p:cNvSpPr>
          <p:nvPr/>
        </p:nvSpPr>
        <p:spPr bwMode="auto">
          <a:xfrm>
            <a:off x="7453314" y="1143000"/>
            <a:ext cx="3214687"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a:t>An overview of the catabolic pathways of ammonia and amino groups in vertebrates.</a:t>
            </a:r>
            <a:endParaRPr lang="zh-CN" altLang="en-US" sz="2400"/>
          </a:p>
        </p:txBody>
      </p:sp>
    </p:spTree>
    <p:extLst>
      <p:ext uri="{BB962C8B-B14F-4D97-AF65-F5344CB8AC3E}">
        <p14:creationId xmlns:p14="http://schemas.microsoft.com/office/powerpoint/2010/main" xmlns="" val="2334175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3WV~1JLC~~5P1V)HXQGMQ%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785939"/>
            <a:ext cx="2998788"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7" name="Picture 3" descr="97(@(6]S{OXHI_4H~4ZBGO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52938" y="1643063"/>
            <a:ext cx="3175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4" descr="0W]GPUNWX$4NHXM@G}GEWGQ"/>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81875" y="928689"/>
            <a:ext cx="3005138"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矩形 4"/>
          <p:cNvSpPr>
            <a:spLocks noChangeArrowheads="1"/>
          </p:cNvSpPr>
          <p:nvPr/>
        </p:nvSpPr>
        <p:spPr bwMode="auto">
          <a:xfrm>
            <a:off x="3738564" y="357189"/>
            <a:ext cx="46005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a:t>Excretory forms of nitrogen</a:t>
            </a:r>
            <a:endParaRPr lang="zh-CN" altLang="en-US" sz="2800"/>
          </a:p>
        </p:txBody>
      </p:sp>
      <p:sp>
        <p:nvSpPr>
          <p:cNvPr id="47110" name="矩形 5"/>
          <p:cNvSpPr>
            <a:spLocks noChangeArrowheads="1"/>
          </p:cNvSpPr>
          <p:nvPr/>
        </p:nvSpPr>
        <p:spPr bwMode="auto">
          <a:xfrm>
            <a:off x="2095500" y="4857750"/>
            <a:ext cx="828675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a:t>The organism discards carbon only after extracting most of its available energy of oxidation.</a:t>
            </a:r>
            <a:endParaRPr lang="zh-CN" altLang="en-US" sz="2800"/>
          </a:p>
        </p:txBody>
      </p:sp>
    </p:spTree>
    <p:extLst>
      <p:ext uri="{BB962C8B-B14F-4D97-AF65-F5344CB8AC3E}">
        <p14:creationId xmlns:p14="http://schemas.microsoft.com/office/powerpoint/2010/main" xmlns="" val="3476221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内容占位符 2"/>
          <p:cNvSpPr>
            <a:spLocks noGrp="1"/>
          </p:cNvSpPr>
          <p:nvPr>
            <p:ph sz="quarter" idx="1"/>
          </p:nvPr>
        </p:nvSpPr>
        <p:spPr>
          <a:xfrm>
            <a:off x="2136775" y="1600200"/>
            <a:ext cx="8153400" cy="4495800"/>
          </a:xfrm>
        </p:spPr>
        <p:txBody>
          <a:bodyPr/>
          <a:lstStyle/>
          <a:p>
            <a:pPr eaLnBrk="1" hangingPunct="1"/>
            <a:r>
              <a:rPr lang="en-US" altLang="zh-CN" smtClean="0"/>
              <a:t>In the cytosol of hepatocytes, amino groups from most amino acids are transferred to </a:t>
            </a:r>
            <a:r>
              <a:rPr lang="el-GR" altLang="zh-CN" smtClean="0">
                <a:latin typeface="Verdana" panose="020B0604030504040204" pitchFamily="34" charset="0"/>
              </a:rPr>
              <a:t>α</a:t>
            </a:r>
            <a:r>
              <a:rPr lang="en-US" altLang="zh-CN" smtClean="0"/>
              <a:t>-ketoglutarate to form glutamate, which enters mitochondria and gives up its amino group to form NH</a:t>
            </a:r>
            <a:r>
              <a:rPr lang="en-US" altLang="zh-CN" baseline="-25000" smtClean="0"/>
              <a:t>4</a:t>
            </a:r>
            <a:r>
              <a:rPr lang="en-US" altLang="zh-CN" baseline="30000" smtClean="0"/>
              <a:t>+</a:t>
            </a:r>
            <a:r>
              <a:rPr lang="en-US" altLang="zh-CN" smtClean="0"/>
              <a:t>.</a:t>
            </a:r>
          </a:p>
          <a:p>
            <a:pPr eaLnBrk="1" hangingPunct="1"/>
            <a:r>
              <a:rPr lang="en-US" altLang="zh-CN" smtClean="0"/>
              <a:t>Excess ammonia generated in most other tissues is converted to the amide nitrogen of glutamine, which passes to the liver, then into liver mitochondria.</a:t>
            </a:r>
            <a:endParaRPr lang="zh-CN" altLang="en-US" smtClean="0"/>
          </a:p>
        </p:txBody>
      </p:sp>
    </p:spTree>
    <p:extLst>
      <p:ext uri="{BB962C8B-B14F-4D97-AF65-F5344CB8AC3E}">
        <p14:creationId xmlns:p14="http://schemas.microsoft.com/office/powerpoint/2010/main" xmlns="" val="1041544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133600" y="533400"/>
            <a:ext cx="7924800" cy="5638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30075"/>
          <a:stretch>
            <a:fillRect/>
          </a:stretch>
        </p:blipFill>
        <p:spPr bwMode="auto">
          <a:xfrm>
            <a:off x="3810000" y="1295401"/>
            <a:ext cx="4762500" cy="4017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809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381376" y="0"/>
            <a:ext cx="4786313" cy="1143000"/>
          </a:xfrm>
        </p:spPr>
        <p:txBody>
          <a:bodyPr/>
          <a:lstStyle/>
          <a:p>
            <a:pPr marL="723900" indent="-723900" algn="ctr"/>
            <a:r>
              <a:rPr lang="en-US" altLang="zh-CN" sz="3600">
                <a:solidFill>
                  <a:srgbClr val="523227"/>
                </a:solidFill>
                <a:ea typeface="楷体" panose="02010609060101010101" pitchFamily="49" charset="-122"/>
              </a:rPr>
              <a:t>Transamination</a:t>
            </a:r>
            <a:endParaRPr lang="en-US" altLang="zh-CN" sz="3600">
              <a:solidFill>
                <a:srgbClr val="523227"/>
              </a:solidFill>
              <a:ea typeface="SimHei" panose="02010609060101010101" pitchFamily="49" charset="-122"/>
            </a:endParaRPr>
          </a:p>
        </p:txBody>
      </p:sp>
      <p:sp>
        <p:nvSpPr>
          <p:cNvPr id="49155" name="矩形 5"/>
          <p:cNvSpPr>
            <a:spLocks noChangeArrowheads="1"/>
          </p:cNvSpPr>
          <p:nvPr/>
        </p:nvSpPr>
        <p:spPr bwMode="auto">
          <a:xfrm>
            <a:off x="1881188" y="1071564"/>
            <a:ext cx="8572500" cy="202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19088" indent="-319088">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700"/>
              </a:spcBef>
              <a:buClr>
                <a:srgbClr val="A5644E"/>
              </a:buClr>
              <a:buSzPct val="60000"/>
              <a:buFont typeface="Wingdings" panose="05000000000000000000" pitchFamily="2" charset="2"/>
              <a:buChar char=""/>
            </a:pPr>
            <a:r>
              <a:rPr lang="en-US" altLang="zh-CN" sz="2400">
                <a:solidFill>
                  <a:srgbClr val="000000"/>
                </a:solidFill>
                <a:latin typeface="Tw Cen MT" panose="020B0602020104020603" pitchFamily="34" charset="0"/>
              </a:rPr>
              <a:t>In these transamination reactions, the </a:t>
            </a:r>
            <a:r>
              <a:rPr lang="el-GR" altLang="zh-CN" sz="2400">
                <a:solidFill>
                  <a:srgbClr val="000000"/>
                </a:solidFill>
                <a:latin typeface="Verdana" panose="020B0604030504040204" pitchFamily="34" charset="0"/>
              </a:rPr>
              <a:t>α</a:t>
            </a:r>
            <a:r>
              <a:rPr lang="en-US" altLang="zh-CN" sz="2400">
                <a:solidFill>
                  <a:srgbClr val="000000"/>
                </a:solidFill>
                <a:latin typeface="Tw Cen MT" panose="020B0602020104020603" pitchFamily="34" charset="0"/>
              </a:rPr>
              <a:t>-amino group is transferred to the </a:t>
            </a:r>
            <a:r>
              <a:rPr lang="el-GR" altLang="zh-CN" sz="2400">
                <a:solidFill>
                  <a:srgbClr val="000000"/>
                </a:solidFill>
                <a:latin typeface="Verdana" panose="020B0604030504040204" pitchFamily="34" charset="0"/>
              </a:rPr>
              <a:t>α</a:t>
            </a:r>
            <a:r>
              <a:rPr lang="en-US" altLang="zh-CN" sz="2400">
                <a:solidFill>
                  <a:srgbClr val="000000"/>
                </a:solidFill>
                <a:latin typeface="Tw Cen MT" panose="020B0602020104020603" pitchFamily="34" charset="0"/>
              </a:rPr>
              <a:t>- carbon atom of </a:t>
            </a:r>
            <a:r>
              <a:rPr lang="el-GR" altLang="zh-CN" sz="2400">
                <a:solidFill>
                  <a:srgbClr val="000000"/>
                </a:solidFill>
                <a:latin typeface="Verdana" panose="020B0604030504040204" pitchFamily="34" charset="0"/>
              </a:rPr>
              <a:t>α</a:t>
            </a:r>
            <a:r>
              <a:rPr lang="en-US" altLang="zh-CN" sz="2400">
                <a:solidFill>
                  <a:srgbClr val="000000"/>
                </a:solidFill>
                <a:latin typeface="Tw Cen MT" panose="020B0602020104020603" pitchFamily="34" charset="0"/>
              </a:rPr>
              <a:t>-ketoglutarate, leaving behind the corresponding </a:t>
            </a:r>
            <a:r>
              <a:rPr lang="el-GR" altLang="zh-CN" sz="2400">
                <a:solidFill>
                  <a:srgbClr val="000000"/>
                </a:solidFill>
                <a:latin typeface="Verdana" panose="020B0604030504040204" pitchFamily="34" charset="0"/>
              </a:rPr>
              <a:t>α</a:t>
            </a:r>
            <a:r>
              <a:rPr lang="en-US" altLang="zh-CN" sz="2400">
                <a:solidFill>
                  <a:srgbClr val="000000"/>
                </a:solidFill>
                <a:latin typeface="Tw Cen MT" panose="020B0602020104020603" pitchFamily="34" charset="0"/>
              </a:rPr>
              <a:t>-keto acid analog of the amino acid.</a:t>
            </a:r>
          </a:p>
          <a:p>
            <a:pPr>
              <a:spcBef>
                <a:spcPts val="700"/>
              </a:spcBef>
              <a:buClr>
                <a:srgbClr val="A5644E"/>
              </a:buClr>
              <a:buSzPct val="60000"/>
              <a:buFont typeface="Wingdings" panose="05000000000000000000" pitchFamily="2" charset="2"/>
              <a:buChar char=""/>
            </a:pPr>
            <a:r>
              <a:rPr lang="en-US" altLang="zh-CN" sz="2400">
                <a:solidFill>
                  <a:srgbClr val="000000"/>
                </a:solidFill>
                <a:latin typeface="Tw Cen MT" panose="020B0602020104020603" pitchFamily="34" charset="0"/>
              </a:rPr>
              <a:t>There is no net deamination (loss of amino groups) in these reactions.</a:t>
            </a:r>
            <a:endParaRPr lang="zh-CN" altLang="en-US" sz="2400">
              <a:solidFill>
                <a:srgbClr val="000000"/>
              </a:solidFill>
              <a:latin typeface="Tw Cen MT" panose="020B0602020104020603" pitchFamily="34" charset="0"/>
            </a:endParaRPr>
          </a:p>
        </p:txBody>
      </p:sp>
      <p:pic>
        <p:nvPicPr>
          <p:cNvPr id="49156" name="Picture 2"/>
          <p:cNvPicPr>
            <a:picLocks noGrp="1"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3714751"/>
            <a:ext cx="9144000"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4341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a:spLocks noGrp="1"/>
          </p:cNvSpPr>
          <p:nvPr>
            <p:ph sz="quarter" idx="1"/>
          </p:nvPr>
        </p:nvSpPr>
        <p:spPr>
          <a:xfrm>
            <a:off x="2024063" y="642939"/>
            <a:ext cx="8153400" cy="642937"/>
          </a:xfrm>
        </p:spPr>
        <p:txBody>
          <a:bodyPr>
            <a:noAutofit/>
          </a:bodyPr>
          <a:lstStyle/>
          <a:p>
            <a:r>
              <a:rPr lang="en-US" altLang="zh-CN" sz="3200" dirty="0">
                <a:solidFill>
                  <a:srgbClr val="0000FF"/>
                </a:solidFill>
                <a:ea typeface="楷体" panose="02010609060101010101" pitchFamily="49" charset="-122"/>
              </a:rPr>
              <a:t>Two important aminotransferases:</a:t>
            </a:r>
            <a:r>
              <a:rPr lang="zh-CN" altLang="en-US" sz="3200" dirty="0">
                <a:ea typeface="楷体" panose="02010609060101010101" pitchFamily="49" charset="-122"/>
              </a:rPr>
              <a:t/>
            </a:r>
            <a:br>
              <a:rPr lang="zh-CN" altLang="en-US" sz="3200" dirty="0">
                <a:ea typeface="楷体" panose="02010609060101010101" pitchFamily="49" charset="-122"/>
              </a:rPr>
            </a:br>
            <a:r>
              <a:rPr lang="zh-CN" altLang="en-US" sz="3200" dirty="0">
                <a:ea typeface="楷体" panose="02010609060101010101" pitchFamily="49" charset="-122"/>
              </a:rPr>
              <a:t/>
            </a:r>
            <a:br>
              <a:rPr lang="zh-CN" altLang="en-US" sz="3200" dirty="0">
                <a:ea typeface="楷体" panose="02010609060101010101" pitchFamily="49" charset="-122"/>
              </a:rPr>
            </a:br>
            <a:endParaRPr lang="en-US" altLang="zh-CN" sz="3200" dirty="0">
              <a:ea typeface="楷体" panose="02010609060101010101" pitchFamily="49" charset="-122"/>
            </a:endParaRPr>
          </a:p>
          <a:p>
            <a:pPr>
              <a:buFont typeface="Wingdings" panose="05000000000000000000" pitchFamily="2" charset="2"/>
              <a:buNone/>
            </a:pPr>
            <a:r>
              <a:rPr lang="en-US" altLang="zh-CN" sz="3200" dirty="0">
                <a:solidFill>
                  <a:srgbClr val="0000FF"/>
                </a:solidFill>
                <a:ea typeface="楷体" panose="02010609060101010101" pitchFamily="49" charset="-122"/>
              </a:rPr>
              <a:t/>
            </a:r>
            <a:br>
              <a:rPr lang="en-US" altLang="zh-CN" sz="3200" dirty="0">
                <a:solidFill>
                  <a:srgbClr val="0000FF"/>
                </a:solidFill>
                <a:ea typeface="楷体" panose="02010609060101010101" pitchFamily="49" charset="-122"/>
              </a:rPr>
            </a:br>
            <a:endParaRPr lang="zh-CN" altLang="en-US" sz="3200" dirty="0"/>
          </a:p>
        </p:txBody>
      </p:sp>
      <p:pic>
        <p:nvPicPr>
          <p:cNvPr id="50179" name="Picture 5" descr="http://www.bmb.leeds.ac.uk/illingworth/bioc1010/image005.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24063" y="2428876"/>
            <a:ext cx="8007350" cy="324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5"/>
          <p:cNvSpPr/>
          <p:nvPr/>
        </p:nvSpPr>
        <p:spPr>
          <a:xfrm>
            <a:off x="2809875" y="1643063"/>
            <a:ext cx="6643688" cy="461962"/>
          </a:xfrm>
          <a:prstGeom prst="rect">
            <a:avLst/>
          </a:prstGeom>
          <a:ln>
            <a:solidFill>
              <a:schemeClr val="bg2">
                <a:lumMod val="25000"/>
              </a:schemeClr>
            </a:solidFill>
          </a:ln>
        </p:spPr>
        <p:txBody>
          <a:bodyPr>
            <a:spAutoFit/>
          </a:bodyPr>
          <a:lstStyle/>
          <a:p>
            <a:pPr>
              <a:defRPr/>
            </a:pPr>
            <a:r>
              <a:rPr lang="en-US" altLang="zh-CN" sz="2400" dirty="0">
                <a:solidFill>
                  <a:srgbClr val="0000FF"/>
                </a:solidFill>
                <a:latin typeface="Tw Cen MT"/>
                <a:ea typeface="楷体" pitchFamily="49" charset="-122"/>
              </a:rPr>
              <a:t>GOT: Glutamate-</a:t>
            </a:r>
            <a:r>
              <a:rPr lang="en-US" altLang="zh-CN" sz="2400" dirty="0" err="1">
                <a:solidFill>
                  <a:srgbClr val="0000FF"/>
                </a:solidFill>
                <a:latin typeface="Tw Cen MT"/>
                <a:ea typeface="楷体" pitchFamily="49" charset="-122"/>
              </a:rPr>
              <a:t>oxaloacetate</a:t>
            </a:r>
            <a:r>
              <a:rPr lang="en-US" altLang="zh-CN" sz="2400" dirty="0">
                <a:solidFill>
                  <a:srgbClr val="0000FF"/>
                </a:solidFill>
                <a:latin typeface="Tw Cen MT"/>
                <a:ea typeface="楷体" pitchFamily="49" charset="-122"/>
              </a:rPr>
              <a:t> </a:t>
            </a:r>
            <a:r>
              <a:rPr lang="en-US" altLang="zh-CN" sz="2400" dirty="0" err="1">
                <a:solidFill>
                  <a:srgbClr val="0000FF"/>
                </a:solidFill>
                <a:latin typeface="Tw Cen MT"/>
                <a:ea typeface="楷体" pitchFamily="49" charset="-122"/>
              </a:rPr>
              <a:t>transaminase</a:t>
            </a:r>
            <a:endParaRPr lang="zh-CN" altLang="en-US" sz="2400" dirty="0"/>
          </a:p>
        </p:txBody>
      </p:sp>
      <p:cxnSp>
        <p:nvCxnSpPr>
          <p:cNvPr id="8" name="直接箭头连接符 7"/>
          <p:cNvCxnSpPr/>
          <p:nvPr/>
        </p:nvCxnSpPr>
        <p:spPr>
          <a:xfrm rot="5400000">
            <a:off x="4808538" y="3143251"/>
            <a:ext cx="200183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0931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ph sz="quarter" idx="1"/>
          </p:nvPr>
        </p:nvSpPr>
        <p:spPr>
          <a:xfrm>
            <a:off x="2881313" y="1500188"/>
            <a:ext cx="5929312" cy="571500"/>
          </a:xfrm>
          <a:ln>
            <a:solidFill>
              <a:schemeClr val="tx1">
                <a:lumMod val="95000"/>
                <a:lumOff val="5000"/>
              </a:schemeClr>
            </a:solidFill>
          </a:ln>
        </p:spPr>
        <p:txBody>
          <a:bodyPr/>
          <a:lstStyle/>
          <a:p>
            <a:pPr>
              <a:buFont typeface="Wingdings" panose="05000000000000000000" pitchFamily="2" charset="2"/>
              <a:buNone/>
              <a:defRPr/>
            </a:pPr>
            <a:r>
              <a:rPr lang="en-US" altLang="zh-CN" sz="2400" dirty="0">
                <a:solidFill>
                  <a:srgbClr val="0000FF"/>
                </a:solidFill>
                <a:ea typeface="楷体" pitchFamily="49" charset="-122"/>
              </a:rPr>
              <a:t>GPT: Glutamate-</a:t>
            </a:r>
            <a:r>
              <a:rPr lang="en-US" altLang="zh-CN" sz="2400" dirty="0" err="1">
                <a:solidFill>
                  <a:srgbClr val="0000FF"/>
                </a:solidFill>
                <a:ea typeface="楷体" pitchFamily="49" charset="-122"/>
              </a:rPr>
              <a:t>pyruvate</a:t>
            </a:r>
            <a:r>
              <a:rPr lang="en-US" altLang="zh-CN" sz="2400" dirty="0">
                <a:solidFill>
                  <a:srgbClr val="0000FF"/>
                </a:solidFill>
                <a:ea typeface="楷体" pitchFamily="49" charset="-122"/>
              </a:rPr>
              <a:t> </a:t>
            </a:r>
            <a:r>
              <a:rPr lang="en-US" altLang="zh-CN" sz="2400" dirty="0" err="1">
                <a:solidFill>
                  <a:srgbClr val="0000FF"/>
                </a:solidFill>
                <a:ea typeface="楷体" pitchFamily="49" charset="-122"/>
              </a:rPr>
              <a:t>transaminase</a:t>
            </a:r>
            <a:endParaRPr lang="zh-CN" altLang="en-US" sz="2400" dirty="0"/>
          </a:p>
        </p:txBody>
      </p:sp>
      <p:pic>
        <p:nvPicPr>
          <p:cNvPr id="51203" name="Picture 2" descr="http://www.bmb.leeds.ac.uk/illingworth/bioc1010/image006.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24063" y="2220913"/>
            <a:ext cx="8064500"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直接箭头连接符 3"/>
          <p:cNvCxnSpPr/>
          <p:nvPr/>
        </p:nvCxnSpPr>
        <p:spPr>
          <a:xfrm rot="5400000">
            <a:off x="4701382" y="3107532"/>
            <a:ext cx="207327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85169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xfrm>
            <a:off x="2136775" y="228600"/>
            <a:ext cx="8153400" cy="990600"/>
          </a:xfrm>
        </p:spPr>
        <p:txBody>
          <a:bodyPr/>
          <a:lstStyle/>
          <a:p>
            <a:pPr algn="ctr" eaLnBrk="1" hangingPunct="1"/>
            <a:r>
              <a:rPr lang="en-US" altLang="zh-CN" sz="3200"/>
              <a:t>Transaminases</a:t>
            </a:r>
            <a:endParaRPr lang="zh-CN" altLang="en-US" sz="3200"/>
          </a:p>
        </p:txBody>
      </p:sp>
      <p:sp>
        <p:nvSpPr>
          <p:cNvPr id="52227" name="内容占位符 2"/>
          <p:cNvSpPr>
            <a:spLocks noGrp="1"/>
          </p:cNvSpPr>
          <p:nvPr>
            <p:ph sz="quarter" idx="1"/>
          </p:nvPr>
        </p:nvSpPr>
        <p:spPr>
          <a:xfrm>
            <a:off x="2024063" y="1643063"/>
            <a:ext cx="8316912" cy="4495800"/>
          </a:xfrm>
        </p:spPr>
        <p:txBody>
          <a:bodyPr/>
          <a:lstStyle/>
          <a:p>
            <a:pPr eaLnBrk="1" hangingPunct="1"/>
            <a:r>
              <a:rPr lang="en-US" altLang="zh-CN" sz="2600"/>
              <a:t>Cells contain different types of aminotransferases.</a:t>
            </a:r>
          </a:p>
          <a:p>
            <a:pPr eaLnBrk="1" hangingPunct="1"/>
            <a:r>
              <a:rPr lang="en-US" altLang="zh-CN" sz="2600"/>
              <a:t>Many are specific for </a:t>
            </a:r>
            <a:r>
              <a:rPr lang="el-GR" altLang="zh-CN" sz="2600">
                <a:latin typeface="Verdana" panose="020B0604030504040204" pitchFamily="34" charset="0"/>
              </a:rPr>
              <a:t>α</a:t>
            </a:r>
            <a:r>
              <a:rPr lang="en-US" altLang="zh-CN" sz="2600"/>
              <a:t>-ketoglutarate as the amino group acceptor but differ in their specificity for the L-amino acid.</a:t>
            </a:r>
          </a:p>
          <a:p>
            <a:pPr eaLnBrk="1" hangingPunct="1"/>
            <a:r>
              <a:rPr lang="en-US" altLang="zh-CN"/>
              <a:t>The reactions catalyzed by aminotransferases are freely reversible.</a:t>
            </a:r>
            <a:endParaRPr lang="en-US" altLang="zh-CN" sz="2600"/>
          </a:p>
          <a:p>
            <a:pPr eaLnBrk="1" hangingPunct="1"/>
            <a:r>
              <a:rPr lang="en-US" altLang="zh-CN" sz="2600"/>
              <a:t>All aminotransferases have the same prosthetic group and the same reaction mechanism. The prosthetic group is pyridoxal phosphate (PLP)</a:t>
            </a:r>
            <a:endParaRPr lang="zh-CN" altLang="en-US" sz="2600"/>
          </a:p>
        </p:txBody>
      </p:sp>
    </p:spTree>
    <p:extLst>
      <p:ext uri="{BB962C8B-B14F-4D97-AF65-F5344CB8AC3E}">
        <p14:creationId xmlns:p14="http://schemas.microsoft.com/office/powerpoint/2010/main" xmlns="" val="38270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Z%Z@GO0Y9L}UW5QMNR90Z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1250" y="1643064"/>
            <a:ext cx="2933700" cy="464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1" name="Picture 3" descr="]W[_2VOOI5F0IW9%(CS_9Q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11975" y="1571626"/>
            <a:ext cx="3327400" cy="478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2"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53253" name="Picture 4" descr="C:\Users\mac\AppData\Roaming\Tencent\Users\19677159\QQ\WinTemp\RichOle\Q]5Y4D[OTU6JG4%)3RR~IVD.jpg"/>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rot="5400000">
            <a:off x="5754688" y="3341688"/>
            <a:ext cx="325438" cy="135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9062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http://amit1b.files.wordpress.com/2012/09/8.png"/>
          <p:cNvPicPr>
            <a:picLocks noChangeAspect="1" noChangeArrowheads="1"/>
          </p:cNvPicPr>
          <p:nvPr/>
        </p:nvPicPr>
        <p:blipFill>
          <a:blip r:embed="rId3">
            <a:extLst>
              <a:ext uri="{28A0092B-C50C-407E-A947-70E740481C1C}">
                <a14:useLocalDpi xmlns:a14="http://schemas.microsoft.com/office/drawing/2010/main" xmlns="" val="0"/>
              </a:ext>
            </a:extLst>
          </a:blip>
          <a:srcRect t="21875" b="26041"/>
          <a:stretch>
            <a:fillRect/>
          </a:stretch>
        </p:blipFill>
        <p:spPr bwMode="auto">
          <a:xfrm>
            <a:off x="2024064" y="3500439"/>
            <a:ext cx="8143875"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标题 1"/>
          <p:cNvSpPr>
            <a:spLocks noGrp="1"/>
          </p:cNvSpPr>
          <p:nvPr>
            <p:ph type="title"/>
          </p:nvPr>
        </p:nvSpPr>
        <p:spPr>
          <a:xfrm>
            <a:off x="2136775" y="228600"/>
            <a:ext cx="8153400" cy="990600"/>
          </a:xfrm>
        </p:spPr>
        <p:txBody>
          <a:bodyPr/>
          <a:lstStyle/>
          <a:p>
            <a:pPr algn="ctr"/>
            <a:r>
              <a:rPr lang="en-US" altLang="zh-CN" sz="3600"/>
              <a:t>Oxidative deamination</a:t>
            </a:r>
            <a:endParaRPr lang="zh-CN" altLang="en-US" sz="3600"/>
          </a:p>
        </p:txBody>
      </p:sp>
      <p:sp>
        <p:nvSpPr>
          <p:cNvPr id="54276" name="内容占位符 2"/>
          <p:cNvSpPr>
            <a:spLocks noGrp="1"/>
          </p:cNvSpPr>
          <p:nvPr>
            <p:ph sz="quarter" idx="1"/>
          </p:nvPr>
        </p:nvSpPr>
        <p:spPr>
          <a:xfrm>
            <a:off x="2024063" y="1428750"/>
            <a:ext cx="8153400" cy="4495800"/>
          </a:xfrm>
        </p:spPr>
        <p:txBody>
          <a:bodyPr/>
          <a:lstStyle/>
          <a:p>
            <a:r>
              <a:rPr lang="en-US" altLang="zh-CN" sz="2400"/>
              <a:t>The glutamate dehydrogenase of mammalian liver has the unusual capacity to use either NAD or NADP as cofactor. </a:t>
            </a:r>
          </a:p>
          <a:p>
            <a:r>
              <a:rPr lang="en-US" altLang="zh-CN" sz="2400"/>
              <a:t>The mammalian enzyme is allosterically regulated by GTP and ADP.</a:t>
            </a:r>
            <a:endParaRPr lang="zh-CN" altLang="en-US" sz="2400"/>
          </a:p>
        </p:txBody>
      </p:sp>
    </p:spTree>
    <p:extLst>
      <p:ext uri="{BB962C8B-B14F-4D97-AF65-F5344CB8AC3E}">
        <p14:creationId xmlns:p14="http://schemas.microsoft.com/office/powerpoint/2010/main" xmlns="" val="3351405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53188" y="5072063"/>
            <a:ext cx="500062" cy="28575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7" name="矩形 6"/>
          <p:cNvSpPr/>
          <p:nvPr/>
        </p:nvSpPr>
        <p:spPr>
          <a:xfrm>
            <a:off x="8596313" y="3786189"/>
            <a:ext cx="571500" cy="357187"/>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5" name="矩形 4"/>
          <p:cNvSpPr/>
          <p:nvPr/>
        </p:nvSpPr>
        <p:spPr>
          <a:xfrm>
            <a:off x="3167063" y="3714750"/>
            <a:ext cx="500062" cy="28575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677" name="标题 1"/>
          <p:cNvSpPr>
            <a:spLocks noGrp="1"/>
          </p:cNvSpPr>
          <p:nvPr>
            <p:ph type="title"/>
          </p:nvPr>
        </p:nvSpPr>
        <p:spPr>
          <a:xfrm>
            <a:off x="2136775" y="228600"/>
            <a:ext cx="8153400" cy="990600"/>
          </a:xfrm>
        </p:spPr>
        <p:txBody>
          <a:bodyPr/>
          <a:lstStyle/>
          <a:p>
            <a:pPr algn="ctr">
              <a:defRPr/>
            </a:pPr>
            <a:r>
              <a:rPr kumimoji="1" lang="en-US" altLang="zh-CN" sz="3600" dirty="0" err="1">
                <a:solidFill>
                  <a:schemeClr val="bg2">
                    <a:lumMod val="25000"/>
                  </a:schemeClr>
                </a:solidFill>
                <a:ea typeface="楷体_GB2312" pitchFamily="49" charset="-122"/>
              </a:rPr>
              <a:t>Transdeamination</a:t>
            </a:r>
            <a:endParaRPr lang="zh-CN" altLang="en-US" sz="3600" dirty="0">
              <a:solidFill>
                <a:schemeClr val="bg2">
                  <a:lumMod val="25000"/>
                </a:schemeClr>
              </a:solidFill>
            </a:endParaRPr>
          </a:p>
        </p:txBody>
      </p:sp>
      <p:sp>
        <p:nvSpPr>
          <p:cNvPr id="55302" name="内容占位符 2"/>
          <p:cNvSpPr>
            <a:spLocks noGrp="1"/>
          </p:cNvSpPr>
          <p:nvPr>
            <p:ph sz="quarter" idx="1"/>
          </p:nvPr>
        </p:nvSpPr>
        <p:spPr>
          <a:xfrm>
            <a:off x="1952626" y="1571625"/>
            <a:ext cx="8531225" cy="4495800"/>
          </a:xfrm>
        </p:spPr>
        <p:txBody>
          <a:bodyPr/>
          <a:lstStyle/>
          <a:p>
            <a:r>
              <a:rPr lang="en-US" altLang="zh-CN" smtClean="0"/>
              <a:t>The combined action of an aminotransferase and glutamate dehydrogenase is referred to as Transdeamination</a:t>
            </a:r>
            <a:endParaRPr lang="zh-CN" altLang="en-US" smtClean="0"/>
          </a:p>
        </p:txBody>
      </p:sp>
      <p:pic>
        <p:nvPicPr>
          <p:cNvPr id="55303" name="Picture 2" descr="http://osp.mans.edu.eg/medbiochem_mi/Cources/Biochemistry/2nd_year_medicine/Protein_metabolism/files/figures/l2_1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8438" y="3000376"/>
            <a:ext cx="7143750"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5424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2136775" y="228600"/>
            <a:ext cx="8153400" cy="990600"/>
          </a:xfrm>
        </p:spPr>
        <p:txBody>
          <a:bodyPr/>
          <a:lstStyle/>
          <a:p>
            <a:pPr algn="ctr"/>
            <a:r>
              <a:rPr lang="en-US" altLang="zh-CN" sz="3600">
                <a:ea typeface="楷体" panose="02010609060101010101" pitchFamily="49" charset="-122"/>
              </a:rPr>
              <a:t>Decarboxylation</a:t>
            </a:r>
            <a:endParaRPr lang="zh-CN" altLang="en-US" sz="3600"/>
          </a:p>
        </p:txBody>
      </p:sp>
      <p:sp>
        <p:nvSpPr>
          <p:cNvPr id="56323" name="内容占位符 2"/>
          <p:cNvSpPr>
            <a:spLocks noGrp="1"/>
          </p:cNvSpPr>
          <p:nvPr>
            <p:ph sz="quarter" idx="1"/>
          </p:nvPr>
        </p:nvSpPr>
        <p:spPr>
          <a:xfrm>
            <a:off x="2024064" y="1571626"/>
            <a:ext cx="8643937" cy="2786063"/>
          </a:xfrm>
        </p:spPr>
        <p:txBody>
          <a:bodyPr/>
          <a:lstStyle/>
          <a:p>
            <a:pPr algn="just" eaLnBrk="1" hangingPunct="1">
              <a:lnSpc>
                <a:spcPct val="120000"/>
              </a:lnSpc>
              <a:buFont typeface="Wingdings" panose="05000000000000000000" pitchFamily="2" charset="2"/>
              <a:buChar char="p"/>
            </a:pPr>
            <a:r>
              <a:rPr lang="en-US" altLang="zh-CN">
                <a:solidFill>
                  <a:srgbClr val="0000FF"/>
                </a:solidFill>
                <a:ea typeface="楷体" panose="02010609060101010101" pitchFamily="49" charset="-122"/>
              </a:rPr>
              <a:t>Glu→</a:t>
            </a:r>
            <a:r>
              <a:rPr lang="en-US" altLang="zh-CN">
                <a:solidFill>
                  <a:srgbClr val="0000FF"/>
                </a:solidFill>
              </a:rPr>
              <a:t>γ-aminobutyrate</a:t>
            </a:r>
            <a:endParaRPr lang="zh-CN" altLang="en-US">
              <a:solidFill>
                <a:srgbClr val="FF0000"/>
              </a:solidFill>
              <a:ea typeface="楷体" panose="02010609060101010101" pitchFamily="49" charset="-122"/>
            </a:endParaRPr>
          </a:p>
          <a:p>
            <a:pPr algn="just" eaLnBrk="1" hangingPunct="1">
              <a:lnSpc>
                <a:spcPct val="120000"/>
              </a:lnSpc>
              <a:buFont typeface="Wingdings" panose="05000000000000000000" pitchFamily="2" charset="2"/>
              <a:buChar char="p"/>
            </a:pPr>
            <a:r>
              <a:rPr lang="en-US" altLang="zh-CN">
                <a:solidFill>
                  <a:srgbClr val="0000FF"/>
                </a:solidFill>
                <a:ea typeface="楷体" panose="02010609060101010101" pitchFamily="49" charset="-122"/>
              </a:rPr>
              <a:t>Trp</a:t>
            </a:r>
            <a:r>
              <a:rPr lang="zh-CN" altLang="en-US">
                <a:solidFill>
                  <a:srgbClr val="0000FF"/>
                </a:solidFill>
                <a:ea typeface="楷体" panose="02010609060101010101" pitchFamily="49" charset="-122"/>
              </a:rPr>
              <a:t>→</a:t>
            </a:r>
            <a:r>
              <a:rPr lang="en-US" altLang="zh-CN">
                <a:solidFill>
                  <a:srgbClr val="0000FF"/>
                </a:solidFill>
              </a:rPr>
              <a:t>indole-3-acetate</a:t>
            </a:r>
            <a:r>
              <a:rPr lang="zh-CN" altLang="en-US">
                <a:solidFill>
                  <a:srgbClr val="0000FF"/>
                </a:solidFill>
                <a:ea typeface="楷体" panose="02010609060101010101" pitchFamily="49" charset="-122"/>
              </a:rPr>
              <a:t>（</a:t>
            </a:r>
            <a:r>
              <a:rPr lang="en-US" altLang="zh-CN">
                <a:solidFill>
                  <a:srgbClr val="0000FF"/>
                </a:solidFill>
                <a:ea typeface="楷体" panose="02010609060101010101" pitchFamily="49" charset="-122"/>
              </a:rPr>
              <a:t> </a:t>
            </a:r>
            <a:r>
              <a:rPr lang="en-US" altLang="zh-CN">
                <a:solidFill>
                  <a:srgbClr val="0000FF"/>
                </a:solidFill>
              </a:rPr>
              <a:t>plant hormone</a:t>
            </a:r>
            <a:r>
              <a:rPr lang="zh-CN" altLang="en-US">
                <a:solidFill>
                  <a:srgbClr val="0000FF"/>
                </a:solidFill>
                <a:ea typeface="楷体" panose="02010609060101010101" pitchFamily="49" charset="-122"/>
              </a:rPr>
              <a:t>）</a:t>
            </a:r>
          </a:p>
          <a:p>
            <a:pPr algn="just" eaLnBrk="1" hangingPunct="1">
              <a:lnSpc>
                <a:spcPct val="120000"/>
              </a:lnSpc>
              <a:buFont typeface="Wingdings" panose="05000000000000000000" pitchFamily="2" charset="2"/>
              <a:buChar char="p"/>
            </a:pPr>
            <a:r>
              <a:rPr lang="en-US" altLang="zh-CN">
                <a:solidFill>
                  <a:srgbClr val="0000FF"/>
                </a:solidFill>
                <a:ea typeface="楷体" panose="02010609060101010101" pitchFamily="49" charset="-122"/>
              </a:rPr>
              <a:t>Tyr→</a:t>
            </a:r>
            <a:r>
              <a:rPr lang="en-US" altLang="zh-CN">
                <a:solidFill>
                  <a:srgbClr val="0000FF"/>
                </a:solidFill>
              </a:rPr>
              <a:t>tyramine</a:t>
            </a:r>
            <a:endParaRPr lang="zh-CN" altLang="en-US">
              <a:solidFill>
                <a:srgbClr val="FF0000"/>
              </a:solidFill>
              <a:ea typeface="楷体" panose="02010609060101010101" pitchFamily="49" charset="-122"/>
            </a:endParaRPr>
          </a:p>
          <a:p>
            <a:pPr algn="just" eaLnBrk="1" hangingPunct="1">
              <a:lnSpc>
                <a:spcPct val="120000"/>
              </a:lnSpc>
              <a:buFont typeface="Wingdings" panose="05000000000000000000" pitchFamily="2" charset="2"/>
              <a:buChar char="p"/>
            </a:pPr>
            <a:r>
              <a:rPr lang="en-US" altLang="zh-CN">
                <a:solidFill>
                  <a:srgbClr val="0000FF"/>
                </a:solidFill>
                <a:ea typeface="楷体" panose="02010609060101010101" pitchFamily="49" charset="-122"/>
              </a:rPr>
              <a:t>Ser</a:t>
            </a:r>
            <a:r>
              <a:rPr lang="zh-CN" altLang="en-US">
                <a:solidFill>
                  <a:srgbClr val="0000FF"/>
                </a:solidFill>
                <a:ea typeface="楷体" panose="02010609060101010101" pitchFamily="49" charset="-122"/>
              </a:rPr>
              <a:t>→</a:t>
            </a:r>
            <a:r>
              <a:rPr lang="en-US" altLang="zh-CN">
                <a:solidFill>
                  <a:srgbClr val="0000FF"/>
                </a:solidFill>
              </a:rPr>
              <a:t>ethanolamine</a:t>
            </a:r>
            <a:r>
              <a:rPr lang="en-US" altLang="zh-CN">
                <a:solidFill>
                  <a:srgbClr val="0000FF"/>
                </a:solidFill>
                <a:ea typeface="楷体" panose="02010609060101010101" pitchFamily="49" charset="-122"/>
              </a:rPr>
              <a:t>→</a:t>
            </a:r>
            <a:r>
              <a:rPr lang="en-US" altLang="zh-CN">
                <a:solidFill>
                  <a:srgbClr val="0000FF"/>
                </a:solidFill>
              </a:rPr>
              <a:t>choline</a:t>
            </a:r>
            <a:r>
              <a:rPr lang="en-US" altLang="zh-CN">
                <a:solidFill>
                  <a:srgbClr val="0000FF"/>
                </a:solidFill>
                <a:ea typeface="楷体" panose="02010609060101010101" pitchFamily="49" charset="-122"/>
              </a:rPr>
              <a:t>→</a:t>
            </a:r>
            <a:r>
              <a:rPr lang="en-US" altLang="zh-CN">
                <a:solidFill>
                  <a:srgbClr val="0000FF"/>
                </a:solidFill>
              </a:rPr>
              <a:t>cephalin</a:t>
            </a:r>
            <a:r>
              <a:rPr lang="en-US" altLang="zh-CN">
                <a:solidFill>
                  <a:srgbClr val="FF0000"/>
                </a:solidFill>
                <a:ea typeface="楷体" panose="02010609060101010101" pitchFamily="49" charset="-122"/>
              </a:rPr>
              <a:t>,</a:t>
            </a:r>
            <a:r>
              <a:rPr lang="en-US" altLang="zh-CN">
                <a:solidFill>
                  <a:srgbClr val="0000FF"/>
                </a:solidFill>
                <a:ea typeface="楷体" panose="02010609060101010101" pitchFamily="49" charset="-122"/>
              </a:rPr>
              <a:t> </a:t>
            </a:r>
            <a:r>
              <a:rPr lang="en-US" altLang="zh-CN">
                <a:solidFill>
                  <a:srgbClr val="0000FF"/>
                </a:solidFill>
              </a:rPr>
              <a:t>lecithin</a:t>
            </a:r>
            <a:endParaRPr lang="en-US" altLang="zh-CN">
              <a:solidFill>
                <a:srgbClr val="FF0000"/>
              </a:solidFill>
              <a:ea typeface="楷体" panose="02010609060101010101" pitchFamily="49" charset="-122"/>
            </a:endParaRPr>
          </a:p>
          <a:p>
            <a:endParaRPr lang="zh-CN" altLang="en-US"/>
          </a:p>
        </p:txBody>
      </p:sp>
      <p:grpSp>
        <p:nvGrpSpPr>
          <p:cNvPr id="56324" name="Group 3"/>
          <p:cNvGrpSpPr>
            <a:grpSpLocks/>
          </p:cNvGrpSpPr>
          <p:nvPr/>
        </p:nvGrpSpPr>
        <p:grpSpPr bwMode="auto">
          <a:xfrm>
            <a:off x="2095500" y="4572000"/>
            <a:ext cx="7670952" cy="1328738"/>
            <a:chOff x="499" y="1671"/>
            <a:chExt cx="4390" cy="837"/>
          </a:xfrm>
        </p:grpSpPr>
        <p:sp>
          <p:nvSpPr>
            <p:cNvPr id="56325" name="Rectangle 4"/>
            <p:cNvSpPr>
              <a:spLocks noChangeArrowheads="1"/>
            </p:cNvSpPr>
            <p:nvPr/>
          </p:nvSpPr>
          <p:spPr bwMode="auto">
            <a:xfrm>
              <a:off x="499" y="1818"/>
              <a:ext cx="1567"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FF"/>
                  </a:solidFill>
                  <a:latin typeface="Times New Roman" panose="02020603050405020304" pitchFamily="18" charset="0"/>
                </a:rPr>
                <a:t>RCHNH</a:t>
              </a:r>
              <a:r>
                <a:rPr kumimoji="1" lang="en-US" altLang="zh-CN" sz="2800" b="1" baseline="-30000">
                  <a:solidFill>
                    <a:srgbClr val="0000FF"/>
                  </a:solidFill>
                  <a:latin typeface="Times New Roman" panose="02020603050405020304" pitchFamily="18" charset="0"/>
                </a:rPr>
                <a:t>2</a:t>
              </a:r>
              <a:r>
                <a:rPr kumimoji="1" lang="en-US" altLang="zh-CN" sz="2800" b="1">
                  <a:solidFill>
                    <a:srgbClr val="FF0066"/>
                  </a:solidFill>
                  <a:latin typeface="Times New Roman" panose="02020603050405020304" pitchFamily="18" charset="0"/>
                </a:rPr>
                <a:t>COO</a:t>
              </a:r>
              <a:r>
                <a:rPr kumimoji="1" lang="en-US" altLang="zh-CN" sz="2800" b="1">
                  <a:solidFill>
                    <a:srgbClr val="0000FF"/>
                  </a:solidFill>
                  <a:latin typeface="Times New Roman" panose="02020603050405020304" pitchFamily="18" charset="0"/>
                </a:rPr>
                <a:t>H</a:t>
              </a:r>
            </a:p>
          </p:txBody>
        </p:sp>
        <p:sp>
          <p:nvSpPr>
            <p:cNvPr id="56326" name="Rectangle 5"/>
            <p:cNvSpPr>
              <a:spLocks noChangeArrowheads="1"/>
            </p:cNvSpPr>
            <p:nvPr/>
          </p:nvSpPr>
          <p:spPr bwMode="auto">
            <a:xfrm>
              <a:off x="3283" y="1818"/>
              <a:ext cx="1606"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FF0066"/>
                  </a:solidFill>
                  <a:latin typeface="Times New Roman" panose="02020603050405020304" pitchFamily="18" charset="0"/>
                </a:rPr>
                <a:t>CO</a:t>
              </a:r>
              <a:r>
                <a:rPr kumimoji="1" lang="en-US" altLang="zh-CN" sz="2800" b="1" baseline="-30000">
                  <a:solidFill>
                    <a:srgbClr val="FF0066"/>
                  </a:solidFill>
                  <a:latin typeface="Times New Roman" panose="02020603050405020304" pitchFamily="18" charset="0"/>
                </a:rPr>
                <a:t>2</a:t>
              </a:r>
              <a:r>
                <a:rPr kumimoji="1" lang="en-US" altLang="zh-CN" sz="2800" b="1">
                  <a:latin typeface="Times New Roman" panose="02020603050405020304" pitchFamily="18" charset="0"/>
                </a:rPr>
                <a:t> + </a:t>
              </a:r>
              <a:r>
                <a:rPr kumimoji="1" lang="en-US" altLang="zh-CN" sz="2800" b="1">
                  <a:solidFill>
                    <a:srgbClr val="0000FF"/>
                  </a:solidFill>
                  <a:latin typeface="Times New Roman" panose="02020603050405020304" pitchFamily="18" charset="0"/>
                </a:rPr>
                <a:t>RCH</a:t>
              </a:r>
              <a:r>
                <a:rPr kumimoji="1" lang="en-US" altLang="zh-CN" sz="2800" b="1" baseline="-30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NH</a:t>
              </a:r>
              <a:r>
                <a:rPr kumimoji="1" lang="en-US" altLang="zh-CN" sz="2800" b="1" baseline="-30000">
                  <a:solidFill>
                    <a:srgbClr val="0000FF"/>
                  </a:solidFill>
                  <a:latin typeface="Times New Roman" panose="02020603050405020304" pitchFamily="18" charset="0"/>
                </a:rPr>
                <a:t>2</a:t>
              </a:r>
            </a:p>
          </p:txBody>
        </p:sp>
        <p:sp>
          <p:nvSpPr>
            <p:cNvPr id="56327" name="Rectangle 6"/>
            <p:cNvSpPr>
              <a:spLocks noChangeArrowheads="1"/>
            </p:cNvSpPr>
            <p:nvPr/>
          </p:nvSpPr>
          <p:spPr bwMode="auto">
            <a:xfrm>
              <a:off x="4212" y="2217"/>
              <a:ext cx="56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solidFill>
                    <a:srgbClr val="0000FF"/>
                  </a:solidFill>
                  <a:latin typeface="Times New Roman" panose="02020603050405020304" pitchFamily="18" charset="0"/>
                  <a:ea typeface="楷体" panose="02010609060101010101" pitchFamily="49" charset="-122"/>
                </a:rPr>
                <a:t>amine</a:t>
              </a:r>
            </a:p>
          </p:txBody>
        </p:sp>
        <p:sp>
          <p:nvSpPr>
            <p:cNvPr id="56328" name="Line 7"/>
            <p:cNvSpPr>
              <a:spLocks noChangeShapeType="1"/>
            </p:cNvSpPr>
            <p:nvPr/>
          </p:nvSpPr>
          <p:spPr bwMode="auto">
            <a:xfrm>
              <a:off x="2275" y="2010"/>
              <a:ext cx="100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56329" name="Rectangle 8"/>
            <p:cNvSpPr>
              <a:spLocks noChangeArrowheads="1"/>
            </p:cNvSpPr>
            <p:nvPr/>
          </p:nvSpPr>
          <p:spPr bwMode="auto">
            <a:xfrm>
              <a:off x="2178" y="1671"/>
              <a:ext cx="117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a:solidFill>
                    <a:srgbClr val="0000FF"/>
                  </a:solidFill>
                  <a:latin typeface="Times New Roman" panose="02020603050405020304" pitchFamily="18" charset="0"/>
                  <a:ea typeface="楷体_GB2312" pitchFamily="49" charset="-122"/>
                </a:rPr>
                <a:t>decarboxylase</a:t>
              </a:r>
            </a:p>
          </p:txBody>
        </p:sp>
        <p:sp>
          <p:nvSpPr>
            <p:cNvPr id="56330" name="Rectangle 9"/>
            <p:cNvSpPr>
              <a:spLocks noChangeArrowheads="1"/>
            </p:cNvSpPr>
            <p:nvPr/>
          </p:nvSpPr>
          <p:spPr bwMode="auto">
            <a:xfrm>
              <a:off x="2467" y="2010"/>
              <a:ext cx="62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400" b="1">
                  <a:solidFill>
                    <a:srgbClr val="0000FF"/>
                  </a:solidFill>
                  <a:latin typeface="Times New Roman" panose="02020603050405020304" pitchFamily="18" charset="0"/>
                  <a:ea typeface="楷体_GB2312" pitchFamily="49" charset="-122"/>
                </a:rPr>
                <a:t>PLP</a:t>
              </a:r>
            </a:p>
          </p:txBody>
        </p:sp>
      </p:grpSp>
    </p:spTree>
    <p:extLst>
      <p:ext uri="{BB962C8B-B14F-4D97-AF65-F5344CB8AC3E}">
        <p14:creationId xmlns:p14="http://schemas.microsoft.com/office/powerpoint/2010/main" xmlns="" val="1983855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992314" y="3324226"/>
            <a:ext cx="19335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zh-CN" sz="2800" b="1">
                <a:solidFill>
                  <a:srgbClr val="000066"/>
                </a:solidFill>
                <a:latin typeface="Times New Roman" panose="02020603050405020304" pitchFamily="18" charset="0"/>
              </a:rPr>
              <a:t>Amino acid</a:t>
            </a:r>
          </a:p>
        </p:txBody>
      </p:sp>
      <p:sp>
        <p:nvSpPr>
          <p:cNvPr id="57347" name="Text Box 5"/>
          <p:cNvSpPr txBox="1">
            <a:spLocks noChangeArrowheads="1"/>
          </p:cNvSpPr>
          <p:nvPr/>
        </p:nvSpPr>
        <p:spPr bwMode="auto">
          <a:xfrm>
            <a:off x="4883151" y="2852739"/>
            <a:ext cx="21367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66"/>
                </a:solidFill>
                <a:latin typeface="Times New Roman" panose="02020603050405020304" pitchFamily="18" charset="0"/>
              </a:rPr>
              <a:t>CO</a:t>
            </a:r>
            <a:r>
              <a:rPr kumimoji="1" lang="en-US" altLang="zh-CN" sz="2800" b="1" baseline="-25000">
                <a:solidFill>
                  <a:srgbClr val="000066"/>
                </a:solidFill>
                <a:latin typeface="Times New Roman" panose="02020603050405020304" pitchFamily="18" charset="0"/>
              </a:rPr>
              <a:t>2</a:t>
            </a:r>
            <a:r>
              <a:rPr kumimoji="1" lang="en-US" altLang="zh-CN" sz="2800" b="1">
                <a:solidFill>
                  <a:srgbClr val="000066"/>
                </a:solidFill>
                <a:latin typeface="Times New Roman" panose="02020603050405020304" pitchFamily="18" charset="0"/>
              </a:rPr>
              <a:t>+ Amine</a:t>
            </a:r>
            <a:endParaRPr kumimoji="1" lang="en-US" altLang="zh-CN" sz="2000" b="1">
              <a:solidFill>
                <a:srgbClr val="C52925"/>
              </a:solidFill>
              <a:latin typeface="Times New Roman" panose="02020603050405020304" pitchFamily="18" charset="0"/>
            </a:endParaRPr>
          </a:p>
        </p:txBody>
      </p:sp>
      <p:sp>
        <p:nvSpPr>
          <p:cNvPr id="57348" name="Text Box 6"/>
          <p:cNvSpPr txBox="1">
            <a:spLocks noChangeArrowheads="1"/>
          </p:cNvSpPr>
          <p:nvPr/>
        </p:nvSpPr>
        <p:spPr bwMode="auto">
          <a:xfrm>
            <a:off x="4806951" y="4094163"/>
            <a:ext cx="330517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66"/>
                </a:solidFill>
                <a:latin typeface="Times New Roman" panose="02020603050405020304" pitchFamily="18" charset="0"/>
              </a:rPr>
              <a:t>NH</a:t>
            </a:r>
            <a:r>
              <a:rPr kumimoji="1" lang="en-US" altLang="zh-CN" sz="2800" b="1" baseline="-25000">
                <a:solidFill>
                  <a:srgbClr val="000066"/>
                </a:solidFill>
                <a:latin typeface="Times New Roman" panose="02020603050405020304" pitchFamily="18" charset="0"/>
              </a:rPr>
              <a:t>3</a:t>
            </a:r>
            <a:r>
              <a:rPr kumimoji="1" lang="en-US" altLang="zh-CN" sz="2800" b="1">
                <a:solidFill>
                  <a:srgbClr val="000066"/>
                </a:solidFill>
                <a:latin typeface="宋体" panose="02010600030101010101" pitchFamily="2" charset="-122"/>
              </a:rPr>
              <a:t>+ </a:t>
            </a:r>
            <a:r>
              <a:rPr kumimoji="1" lang="en-US" altLang="zh-CN" sz="2800" b="1">
                <a:solidFill>
                  <a:srgbClr val="000066"/>
                </a:solidFill>
                <a:latin typeface="Times New Roman" panose="02020603050405020304" pitchFamily="18" charset="0"/>
              </a:rPr>
              <a:t>α</a:t>
            </a:r>
            <a:r>
              <a:rPr kumimoji="1" lang="en-US" altLang="zh-CN" sz="2800" b="1">
                <a:solidFill>
                  <a:srgbClr val="000066"/>
                </a:solidFill>
                <a:latin typeface="宋体" panose="02010600030101010101" pitchFamily="2" charset="-122"/>
              </a:rPr>
              <a:t>-</a:t>
            </a:r>
            <a:r>
              <a:rPr kumimoji="1" lang="en-US" altLang="zh-CN" sz="2800" b="1">
                <a:solidFill>
                  <a:srgbClr val="000066"/>
                </a:solidFill>
                <a:latin typeface="Times New Roman" panose="02020603050405020304" pitchFamily="18" charset="0"/>
              </a:rPr>
              <a:t>keto</a:t>
            </a:r>
            <a:r>
              <a:rPr kumimoji="1" lang="en-US" altLang="zh-CN" sz="2400">
                <a:latin typeface="Tahoma" panose="020B0604030504040204" pitchFamily="34" charset="0"/>
              </a:rPr>
              <a:t> </a:t>
            </a:r>
            <a:r>
              <a:rPr kumimoji="1" lang="en-US" altLang="zh-CN" sz="2800" b="1">
                <a:solidFill>
                  <a:srgbClr val="000066"/>
                </a:solidFill>
                <a:latin typeface="Times New Roman" panose="02020603050405020304" pitchFamily="18" charset="0"/>
              </a:rPr>
              <a:t>acid</a:t>
            </a:r>
          </a:p>
          <a:p>
            <a:pPr eaLnBrk="1" hangingPunct="1"/>
            <a:r>
              <a:rPr kumimoji="1" lang="en-US" altLang="zh-CN" sz="2000" b="1">
                <a:solidFill>
                  <a:srgbClr val="000066"/>
                </a:solidFill>
                <a:latin typeface="Times New Roman" panose="02020603050405020304" pitchFamily="18" charset="0"/>
              </a:rPr>
              <a:t>                 </a:t>
            </a:r>
            <a:endParaRPr kumimoji="1" lang="en-US" altLang="zh-CN" sz="2000" b="1">
              <a:solidFill>
                <a:srgbClr val="C52925"/>
              </a:solidFill>
              <a:latin typeface="宋体" panose="02010600030101010101" pitchFamily="2" charset="-122"/>
            </a:endParaRPr>
          </a:p>
        </p:txBody>
      </p:sp>
      <p:sp>
        <p:nvSpPr>
          <p:cNvPr id="57349" name="Line 7"/>
          <p:cNvSpPr>
            <a:spLocks noChangeShapeType="1"/>
          </p:cNvSpPr>
          <p:nvPr/>
        </p:nvSpPr>
        <p:spPr bwMode="auto">
          <a:xfrm flipV="1">
            <a:off x="4121150" y="3157538"/>
            <a:ext cx="762000" cy="381000"/>
          </a:xfrm>
          <a:prstGeom prst="line">
            <a:avLst/>
          </a:prstGeom>
          <a:noFill/>
          <a:ln w="38100">
            <a:solidFill>
              <a:srgbClr val="000066"/>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57350" name="Line 8"/>
          <p:cNvSpPr>
            <a:spLocks noChangeShapeType="1"/>
          </p:cNvSpPr>
          <p:nvPr/>
        </p:nvSpPr>
        <p:spPr bwMode="auto">
          <a:xfrm>
            <a:off x="4121150" y="3919538"/>
            <a:ext cx="685800" cy="381000"/>
          </a:xfrm>
          <a:prstGeom prst="line">
            <a:avLst/>
          </a:prstGeom>
          <a:noFill/>
          <a:ln w="38100">
            <a:solidFill>
              <a:srgbClr val="000066"/>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57351" name="Line 9"/>
          <p:cNvSpPr>
            <a:spLocks noChangeShapeType="1"/>
          </p:cNvSpPr>
          <p:nvPr/>
        </p:nvSpPr>
        <p:spPr bwMode="auto">
          <a:xfrm>
            <a:off x="7546975" y="3157538"/>
            <a:ext cx="12954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57352" name="Line 10"/>
          <p:cNvSpPr>
            <a:spLocks noChangeShapeType="1"/>
          </p:cNvSpPr>
          <p:nvPr/>
        </p:nvSpPr>
        <p:spPr bwMode="auto">
          <a:xfrm>
            <a:off x="5264150" y="4529138"/>
            <a:ext cx="0" cy="6096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57353" name="Line 11"/>
          <p:cNvSpPr>
            <a:spLocks noChangeShapeType="1"/>
          </p:cNvSpPr>
          <p:nvPr/>
        </p:nvSpPr>
        <p:spPr bwMode="auto">
          <a:xfrm>
            <a:off x="7807325" y="4376738"/>
            <a:ext cx="10668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57354" name="Text Box 12"/>
          <p:cNvSpPr txBox="1">
            <a:spLocks noChangeArrowheads="1"/>
          </p:cNvSpPr>
          <p:nvPr/>
        </p:nvSpPr>
        <p:spPr bwMode="auto">
          <a:xfrm>
            <a:off x="5060950" y="5130800"/>
            <a:ext cx="3873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66"/>
                </a:solidFill>
                <a:latin typeface="Times New Roman" panose="02020603050405020304" pitchFamily="18" charset="0"/>
              </a:rPr>
              <a:t>?</a:t>
            </a:r>
          </a:p>
        </p:txBody>
      </p:sp>
      <p:sp>
        <p:nvSpPr>
          <p:cNvPr id="57355" name="Text Box 13"/>
          <p:cNvSpPr txBox="1">
            <a:spLocks noChangeArrowheads="1"/>
          </p:cNvSpPr>
          <p:nvPr/>
        </p:nvSpPr>
        <p:spPr bwMode="auto">
          <a:xfrm>
            <a:off x="8977313" y="4071939"/>
            <a:ext cx="381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66"/>
                </a:solidFill>
                <a:latin typeface="Times New Roman" panose="02020603050405020304" pitchFamily="18" charset="0"/>
              </a:rPr>
              <a:t>?</a:t>
            </a:r>
          </a:p>
        </p:txBody>
      </p:sp>
      <p:sp>
        <p:nvSpPr>
          <p:cNvPr id="57356" name="标题 12"/>
          <p:cNvSpPr>
            <a:spLocks noGrp="1"/>
          </p:cNvSpPr>
          <p:nvPr>
            <p:ph type="title"/>
          </p:nvPr>
        </p:nvSpPr>
        <p:spPr>
          <a:xfrm>
            <a:off x="2095500" y="285750"/>
            <a:ext cx="8153400" cy="990600"/>
          </a:xfrm>
        </p:spPr>
        <p:txBody>
          <a:bodyPr/>
          <a:lstStyle/>
          <a:p>
            <a:pPr algn="ctr"/>
            <a:r>
              <a:rPr lang="en-US" altLang="zh-CN" sz="3200"/>
              <a:t>The Metabolism of Amino Acid Degradation Production</a:t>
            </a:r>
            <a:endParaRPr lang="zh-CN" altLang="en-US" smtClean="0"/>
          </a:p>
        </p:txBody>
      </p:sp>
    </p:spTree>
    <p:extLst>
      <p:ext uri="{BB962C8B-B14F-4D97-AF65-F5344CB8AC3E}">
        <p14:creationId xmlns:p14="http://schemas.microsoft.com/office/powerpoint/2010/main" xmlns="" val="77025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a:spLocks noGrp="1" noChangeArrowheads="1"/>
          </p:cNvSpPr>
          <p:nvPr>
            <p:ph type="title"/>
          </p:nvPr>
        </p:nvSpPr>
        <p:spPr>
          <a:xfrm>
            <a:off x="2024063" y="428625"/>
            <a:ext cx="7550150" cy="654050"/>
          </a:xfrm>
          <a:solidFill>
            <a:schemeClr val="bg1"/>
          </a:solidFill>
        </p:spPr>
        <p:txBody>
          <a:bodyPr>
            <a:normAutofit/>
          </a:bodyPr>
          <a:lstStyle/>
          <a:p>
            <a:pPr algn="ctr">
              <a:defRPr/>
            </a:pPr>
            <a:r>
              <a:rPr lang="en-US" altLang="zh-CN" sz="3800" dirty="0">
                <a:solidFill>
                  <a:srgbClr val="0000FF"/>
                </a:solidFill>
              </a:rPr>
              <a:t>Metabolism of </a:t>
            </a:r>
            <a:r>
              <a:rPr lang="en-US" altLang="zh-CN" sz="4000" dirty="0">
                <a:solidFill>
                  <a:srgbClr val="0000FF"/>
                </a:solidFill>
              </a:rPr>
              <a:t>NH</a:t>
            </a:r>
            <a:r>
              <a:rPr lang="en-US" altLang="zh-CN" sz="4000" baseline="-25000" dirty="0">
                <a:solidFill>
                  <a:srgbClr val="0000FF"/>
                </a:solidFill>
              </a:rPr>
              <a:t>3</a:t>
            </a:r>
          </a:p>
        </p:txBody>
      </p:sp>
      <p:sp>
        <p:nvSpPr>
          <p:cNvPr id="138242" name="Rectangle 2"/>
          <p:cNvSpPr>
            <a:spLocks noGrp="1" noChangeArrowheads="1"/>
          </p:cNvSpPr>
          <p:nvPr>
            <p:ph sz="quarter" idx="1"/>
          </p:nvPr>
        </p:nvSpPr>
        <p:spPr>
          <a:xfrm>
            <a:off x="2095501" y="1746250"/>
            <a:ext cx="7993063" cy="2897188"/>
          </a:xfrm>
        </p:spPr>
        <p:txBody>
          <a:bodyPr/>
          <a:lstStyle/>
          <a:p>
            <a:pPr eaLnBrk="1" hangingPunct="1">
              <a:buFont typeface="Wingdings" panose="05000000000000000000" pitchFamily="2" charset="2"/>
              <a:buChar char="p"/>
            </a:pPr>
            <a:r>
              <a:rPr lang="en-US" altLang="zh-CN">
                <a:solidFill>
                  <a:srgbClr val="0000FF"/>
                </a:solidFill>
              </a:rPr>
              <a:t>T</a:t>
            </a:r>
            <a:r>
              <a:rPr lang="zh-CN" altLang="zh-CN">
                <a:solidFill>
                  <a:srgbClr val="0000FF"/>
                </a:solidFill>
              </a:rPr>
              <a:t>he synthesis of new amino acids</a:t>
            </a:r>
            <a:endParaRPr lang="zh-CN" altLang="en-US">
              <a:solidFill>
                <a:srgbClr val="0000FF"/>
              </a:solidFill>
            </a:endParaRPr>
          </a:p>
          <a:p>
            <a:pPr eaLnBrk="1" hangingPunct="1">
              <a:buFont typeface="Wingdings" panose="05000000000000000000" pitchFamily="2" charset="2"/>
              <a:buChar char="p"/>
            </a:pPr>
            <a:r>
              <a:rPr lang="en-US" altLang="zh-CN">
                <a:solidFill>
                  <a:srgbClr val="0000FF"/>
                </a:solidFill>
              </a:rPr>
              <a:t>C</a:t>
            </a:r>
            <a:r>
              <a:rPr lang="en-US" altLang="en-US">
                <a:solidFill>
                  <a:srgbClr val="0000FF"/>
                </a:solidFill>
              </a:rPr>
              <a:t>onvert</a:t>
            </a:r>
            <a:r>
              <a:rPr lang="en-US" altLang="zh-CN">
                <a:solidFill>
                  <a:srgbClr val="0000FF"/>
                </a:solidFill>
              </a:rPr>
              <a:t> </a:t>
            </a:r>
            <a:r>
              <a:rPr lang="en-US" altLang="en-US">
                <a:solidFill>
                  <a:srgbClr val="0000FF"/>
                </a:solidFill>
              </a:rPr>
              <a:t>to</a:t>
            </a:r>
            <a:r>
              <a:rPr lang="en-US" altLang="zh-CN">
                <a:solidFill>
                  <a:srgbClr val="0000FF"/>
                </a:solidFill>
              </a:rPr>
              <a:t> ammonium</a:t>
            </a:r>
            <a:endParaRPr lang="en-US" altLang="zh-CN" sz="2400">
              <a:solidFill>
                <a:srgbClr val="C30803"/>
              </a:solidFill>
              <a:ea typeface="楷体_GB2312" pitchFamily="49" charset="-122"/>
            </a:endParaRPr>
          </a:p>
          <a:p>
            <a:pPr eaLnBrk="1" hangingPunct="1">
              <a:buFont typeface="Wingdings" panose="05000000000000000000" pitchFamily="2" charset="2"/>
              <a:buChar char="p"/>
            </a:pPr>
            <a:r>
              <a:rPr lang="en-US" altLang="zh-CN">
                <a:solidFill>
                  <a:srgbClr val="0000FF"/>
                </a:solidFill>
              </a:rPr>
              <a:t>C</a:t>
            </a:r>
            <a:r>
              <a:rPr lang="en-US" altLang="en-US">
                <a:solidFill>
                  <a:srgbClr val="0000FF"/>
                </a:solidFill>
              </a:rPr>
              <a:t>onvert</a:t>
            </a:r>
            <a:r>
              <a:rPr lang="en-US" altLang="zh-CN">
                <a:solidFill>
                  <a:srgbClr val="0000FF"/>
                </a:solidFill>
              </a:rPr>
              <a:t> </a:t>
            </a:r>
            <a:r>
              <a:rPr lang="en-US" altLang="en-US">
                <a:solidFill>
                  <a:srgbClr val="0000FF"/>
                </a:solidFill>
              </a:rPr>
              <a:t>to</a:t>
            </a:r>
            <a:r>
              <a:rPr lang="en-US" altLang="zh-CN">
                <a:solidFill>
                  <a:srgbClr val="0000FF"/>
                </a:solidFill>
              </a:rPr>
              <a:t> urea for excretion</a:t>
            </a:r>
            <a:r>
              <a:rPr lang="en-US" altLang="zh-CN">
                <a:solidFill>
                  <a:srgbClr val="0000FF"/>
                </a:solidFill>
                <a:ea typeface="楷体_GB2312" pitchFamily="49" charset="-122"/>
              </a:rPr>
              <a:t> </a:t>
            </a:r>
            <a:r>
              <a:rPr lang="zh-CN" altLang="en-US">
                <a:solidFill>
                  <a:srgbClr val="0000FF"/>
                </a:solidFill>
                <a:ea typeface="楷体_GB2312" pitchFamily="49" charset="-122"/>
              </a:rPr>
              <a:t>（</a:t>
            </a:r>
            <a:r>
              <a:rPr lang="en-US" altLang="zh-CN">
                <a:solidFill>
                  <a:srgbClr val="0000FF"/>
                </a:solidFill>
              </a:rPr>
              <a:t>ornithine cycle </a:t>
            </a:r>
            <a:r>
              <a:rPr lang="zh-CN" altLang="en-US">
                <a:solidFill>
                  <a:srgbClr val="0000FF"/>
                </a:solidFill>
                <a:ea typeface="楷体_GB2312" pitchFamily="49" charset="-122"/>
              </a:rPr>
              <a:t>）</a:t>
            </a:r>
          </a:p>
          <a:p>
            <a:pPr eaLnBrk="1" hangingPunct="1">
              <a:buFont typeface="Wingdings" panose="05000000000000000000" pitchFamily="2" charset="2"/>
              <a:buChar char="p"/>
            </a:pPr>
            <a:r>
              <a:rPr lang="en-US" altLang="zh-CN">
                <a:solidFill>
                  <a:srgbClr val="0000FF"/>
                </a:solidFill>
              </a:rPr>
              <a:t>Convert to the amide</a:t>
            </a:r>
            <a:endParaRPr lang="en-US" altLang="zh-CN" sz="2400">
              <a:solidFill>
                <a:srgbClr val="C30803"/>
              </a:solidFill>
            </a:endParaRPr>
          </a:p>
          <a:p>
            <a:pPr eaLnBrk="1" hangingPunct="1">
              <a:buClr>
                <a:schemeClr val="tx2"/>
              </a:buClr>
              <a:buFont typeface="Wingdings" panose="05000000000000000000" pitchFamily="2" charset="2"/>
              <a:buChar char="p"/>
            </a:pPr>
            <a:endParaRPr lang="zh-CN" altLang="en-US">
              <a:solidFill>
                <a:srgbClr val="0000FF"/>
              </a:solidFill>
            </a:endParaRPr>
          </a:p>
        </p:txBody>
      </p:sp>
    </p:spTree>
    <p:extLst>
      <p:ext uri="{BB962C8B-B14F-4D97-AF65-F5344CB8AC3E}">
        <p14:creationId xmlns:p14="http://schemas.microsoft.com/office/powerpoint/2010/main" xmlns="" val="9127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8313" y="1428751"/>
            <a:ext cx="7999412" cy="37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a:off x="2238375" y="5286376"/>
            <a:ext cx="8104188" cy="830263"/>
          </a:xfrm>
          <a:prstGeom prst="rect">
            <a:avLst/>
          </a:prstGeom>
          <a:solidFill>
            <a:srgbClr val="66FF33"/>
          </a:solidFill>
          <a:ln w="9525">
            <a:solidFill>
              <a:srgbClr val="800502"/>
            </a:solid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r>
              <a:rPr kumimoji="1" lang="en-US" altLang="zh-CN" sz="2400" dirty="0">
                <a:solidFill>
                  <a:srgbClr val="0033CC"/>
                </a:solidFill>
                <a:latin typeface="+mn-lt"/>
                <a:ea typeface="楷体_GB2312" pitchFamily="49" charset="-122"/>
              </a:rPr>
              <a:t>The nitrogen cycle. The total amount of nitrogen fixed</a:t>
            </a:r>
          </a:p>
          <a:p>
            <a:pPr eaLnBrk="1" hangingPunct="1">
              <a:defRPr/>
            </a:pPr>
            <a:r>
              <a:rPr kumimoji="1" lang="en-US" altLang="zh-CN" sz="2400" dirty="0">
                <a:solidFill>
                  <a:srgbClr val="0033CC"/>
                </a:solidFill>
                <a:latin typeface="+mn-lt"/>
                <a:ea typeface="楷体_GB2312" pitchFamily="49" charset="-122"/>
              </a:rPr>
              <a:t>annually in the biosphere exceeds 4x10</a:t>
            </a:r>
            <a:r>
              <a:rPr kumimoji="1" lang="en-US" altLang="zh-CN" sz="2400" baseline="30000" dirty="0">
                <a:solidFill>
                  <a:srgbClr val="0033CC"/>
                </a:solidFill>
                <a:latin typeface="+mn-lt"/>
                <a:ea typeface="楷体_GB2312" pitchFamily="49" charset="-122"/>
              </a:rPr>
              <a:t>11</a:t>
            </a:r>
            <a:r>
              <a:rPr kumimoji="1" lang="en-US" altLang="zh-CN" sz="2400" dirty="0">
                <a:solidFill>
                  <a:srgbClr val="0033CC"/>
                </a:solidFill>
                <a:latin typeface="+mn-lt"/>
                <a:ea typeface="楷体_GB2312" pitchFamily="49" charset="-122"/>
              </a:rPr>
              <a:t> kg.</a:t>
            </a:r>
            <a:endParaRPr kumimoji="1" lang="zh-CN" altLang="en-US" sz="2400" dirty="0">
              <a:solidFill>
                <a:srgbClr val="0033CC"/>
              </a:solidFill>
              <a:latin typeface="+mn-lt"/>
              <a:ea typeface="楷体_GB2312" pitchFamily="49" charset="-122"/>
            </a:endParaRPr>
          </a:p>
        </p:txBody>
      </p:sp>
      <p:sp>
        <p:nvSpPr>
          <p:cNvPr id="13316" name="矩形 4"/>
          <p:cNvSpPr>
            <a:spLocks noChangeArrowheads="1"/>
          </p:cNvSpPr>
          <p:nvPr/>
        </p:nvSpPr>
        <p:spPr bwMode="auto">
          <a:xfrm>
            <a:off x="2309814" y="714376"/>
            <a:ext cx="7858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t>1.The Nitrogen Cycle and Nitrogen Fixation</a:t>
            </a:r>
            <a:endParaRPr lang="zh-CN" altLang="en-US" sz="2800"/>
          </a:p>
        </p:txBody>
      </p:sp>
    </p:spTree>
    <p:extLst>
      <p:ext uri="{BB962C8B-B14F-4D97-AF65-F5344CB8AC3E}">
        <p14:creationId xmlns:p14="http://schemas.microsoft.com/office/powerpoint/2010/main" xmlns="" val="332602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0" y="188913"/>
            <a:ext cx="9144000" cy="1143000"/>
          </a:xfrm>
        </p:spPr>
        <p:txBody>
          <a:bodyPr/>
          <a:lstStyle/>
          <a:p>
            <a:pPr algn="ctr" eaLnBrk="1" hangingPunct="1"/>
            <a:r>
              <a:rPr lang="en-US" altLang="zh-CN" sz="3600">
                <a:solidFill>
                  <a:srgbClr val="0033CC"/>
                </a:solidFill>
              </a:rPr>
              <a:t>Urea cycle ( in many animals )</a:t>
            </a:r>
            <a:endParaRPr lang="zh-CN" altLang="en-US" sz="3600">
              <a:solidFill>
                <a:srgbClr val="0033CC"/>
              </a:solidFill>
            </a:endParaRPr>
          </a:p>
        </p:txBody>
      </p:sp>
      <p:sp>
        <p:nvSpPr>
          <p:cNvPr id="146435" name="Rectangle 3"/>
          <p:cNvSpPr>
            <a:spLocks noGrp="1" noChangeArrowheads="1"/>
          </p:cNvSpPr>
          <p:nvPr>
            <p:ph sz="quarter" idx="1"/>
          </p:nvPr>
        </p:nvSpPr>
        <p:spPr>
          <a:xfrm>
            <a:off x="1524000" y="1700214"/>
            <a:ext cx="9144000" cy="4537075"/>
          </a:xfrm>
        </p:spPr>
        <p:txBody>
          <a:bodyPr/>
          <a:lstStyle/>
          <a:p>
            <a:pPr eaLnBrk="1" hangingPunct="1">
              <a:lnSpc>
                <a:spcPct val="130000"/>
              </a:lnSpc>
            </a:pPr>
            <a:r>
              <a:rPr lang="en-US" altLang="zh-CN">
                <a:solidFill>
                  <a:srgbClr val="0000FF"/>
                </a:solidFill>
              </a:rPr>
              <a:t>The urea cycle (also known as the ornithine cycle) is a cycle of biochemical reactions occurring in many animals that produces urea (NH</a:t>
            </a:r>
            <a:r>
              <a:rPr lang="en-US" altLang="zh-CN" baseline="-25000">
                <a:solidFill>
                  <a:srgbClr val="0000FF"/>
                </a:solidFill>
              </a:rPr>
              <a:t>2</a:t>
            </a:r>
            <a:r>
              <a:rPr lang="en-US" altLang="zh-CN">
                <a:solidFill>
                  <a:srgbClr val="0000FF"/>
                </a:solidFill>
              </a:rPr>
              <a:t>)</a:t>
            </a:r>
            <a:r>
              <a:rPr lang="en-US" altLang="zh-CN" baseline="-25000">
                <a:solidFill>
                  <a:srgbClr val="0000FF"/>
                </a:solidFill>
              </a:rPr>
              <a:t>2</a:t>
            </a:r>
            <a:r>
              <a:rPr lang="en-US" altLang="zh-CN">
                <a:solidFill>
                  <a:srgbClr val="0000FF"/>
                </a:solidFill>
              </a:rPr>
              <a:t>CO from ammonia (NH</a:t>
            </a:r>
            <a:r>
              <a:rPr lang="en-US" altLang="zh-CN" baseline="-25000">
                <a:solidFill>
                  <a:srgbClr val="0000FF"/>
                </a:solidFill>
              </a:rPr>
              <a:t>3</a:t>
            </a:r>
            <a:r>
              <a:rPr lang="en-US" altLang="zh-CN">
                <a:solidFill>
                  <a:srgbClr val="0000FF"/>
                </a:solidFill>
              </a:rPr>
              <a:t>).</a:t>
            </a:r>
          </a:p>
        </p:txBody>
      </p:sp>
    </p:spTree>
    <p:extLst>
      <p:ext uri="{BB962C8B-B14F-4D97-AF65-F5344CB8AC3E}">
        <p14:creationId xmlns:p14="http://schemas.microsoft.com/office/powerpoint/2010/main" xmlns="" val="2914700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7}SDJCMF_6}5]QCD04ZF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09875" y="142876"/>
            <a:ext cx="7215188" cy="650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6387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52626" y="142876"/>
            <a:ext cx="7993063" cy="1298575"/>
          </a:xfrm>
          <a:solidFill>
            <a:schemeClr val="bg1"/>
          </a:solidFill>
        </p:spPr>
        <p:txBody>
          <a:bodyPr>
            <a:normAutofit/>
          </a:bodyPr>
          <a:lstStyle/>
          <a:p>
            <a:pPr algn="ctr">
              <a:defRPr/>
            </a:pPr>
            <a:r>
              <a:rPr lang="en-US" altLang="zh-CN" sz="3600" dirty="0">
                <a:solidFill>
                  <a:srgbClr val="0000FF"/>
                </a:solidFill>
              </a:rPr>
              <a:t>  Fate of the carbon skeletons </a:t>
            </a:r>
            <a:br>
              <a:rPr lang="en-US" altLang="zh-CN" sz="3600" dirty="0">
                <a:solidFill>
                  <a:srgbClr val="0000FF"/>
                </a:solidFill>
              </a:rPr>
            </a:br>
            <a:r>
              <a:rPr lang="en-US" altLang="zh-CN" sz="3600" dirty="0">
                <a:solidFill>
                  <a:srgbClr val="0000FF"/>
                </a:solidFill>
              </a:rPr>
              <a:t>          of amino acid</a:t>
            </a:r>
          </a:p>
        </p:txBody>
      </p:sp>
      <p:sp>
        <p:nvSpPr>
          <p:cNvPr id="141315" name="Rectangle 3"/>
          <p:cNvSpPr>
            <a:spLocks noGrp="1" noChangeArrowheads="1"/>
          </p:cNvSpPr>
          <p:nvPr>
            <p:ph sz="quarter" idx="1"/>
          </p:nvPr>
        </p:nvSpPr>
        <p:spPr>
          <a:xfrm>
            <a:off x="2095500" y="1643064"/>
            <a:ext cx="7429500" cy="3000375"/>
          </a:xfrm>
        </p:spPr>
        <p:txBody>
          <a:bodyPr/>
          <a:lstStyle/>
          <a:p>
            <a:pPr eaLnBrk="1" hangingPunct="1">
              <a:lnSpc>
                <a:spcPct val="150000"/>
              </a:lnSpc>
            </a:pPr>
            <a:r>
              <a:rPr lang="en-US" altLang="zh-CN">
                <a:solidFill>
                  <a:srgbClr val="0000FF"/>
                </a:solidFill>
              </a:rPr>
              <a:t> </a:t>
            </a:r>
            <a:r>
              <a:rPr lang="zh-CN" altLang="en-US">
                <a:solidFill>
                  <a:srgbClr val="0000FF"/>
                </a:solidFill>
              </a:rPr>
              <a:t>S</a:t>
            </a:r>
            <a:r>
              <a:rPr lang="zh-CN" altLang="zh-CN">
                <a:solidFill>
                  <a:srgbClr val="0000FF"/>
                </a:solidFill>
              </a:rPr>
              <a:t>ynthesis of new amino acids</a:t>
            </a:r>
            <a:endParaRPr lang="en-US" altLang="zh-CN">
              <a:solidFill>
                <a:srgbClr val="CC0066"/>
              </a:solidFill>
            </a:endParaRPr>
          </a:p>
          <a:p>
            <a:pPr eaLnBrk="1" hangingPunct="1"/>
            <a:r>
              <a:rPr lang="en-US" altLang="zh-CN">
                <a:solidFill>
                  <a:srgbClr val="0000FF"/>
                </a:solidFill>
              </a:rPr>
              <a:t>Completely oxidized via TCA cycle</a:t>
            </a:r>
          </a:p>
        </p:txBody>
      </p:sp>
    </p:spTree>
    <p:extLst>
      <p:ext uri="{BB962C8B-B14F-4D97-AF65-F5344CB8AC3E}">
        <p14:creationId xmlns:p14="http://schemas.microsoft.com/office/powerpoint/2010/main" xmlns="" val="4204513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sz="quarter" idx="1"/>
          </p:nvPr>
        </p:nvSpPr>
        <p:spPr>
          <a:xfrm>
            <a:off x="1809750" y="1643064"/>
            <a:ext cx="8858250" cy="4370387"/>
          </a:xfrm>
          <a:solidFill>
            <a:schemeClr val="bg1"/>
          </a:solidFill>
        </p:spPr>
        <p:txBody>
          <a:bodyPr/>
          <a:lstStyle/>
          <a:p>
            <a:pPr eaLnBrk="1" hangingPunct="1">
              <a:buFont typeface="Wingdings" panose="05000000000000000000" pitchFamily="2" charset="2"/>
              <a:buChar char="p"/>
            </a:pPr>
            <a:r>
              <a:rPr lang="en-US" altLang="zh-CN" smtClean="0">
                <a:solidFill>
                  <a:srgbClr val="0000FF"/>
                </a:solidFill>
              </a:rPr>
              <a:t>    Glucogenic amino acids</a:t>
            </a:r>
            <a:endParaRPr lang="en-US" altLang="zh-CN" smtClean="0">
              <a:solidFill>
                <a:srgbClr val="C52925"/>
              </a:solidFill>
            </a:endParaRPr>
          </a:p>
          <a:p>
            <a:pPr eaLnBrk="1" hangingPunct="1">
              <a:lnSpc>
                <a:spcPct val="110000"/>
              </a:lnSpc>
              <a:buFont typeface="Wingdings" panose="05000000000000000000" pitchFamily="2" charset="2"/>
              <a:buNone/>
            </a:pPr>
            <a:r>
              <a:rPr lang="en-US" altLang="zh-CN" smtClean="0"/>
              <a:t>   </a:t>
            </a:r>
            <a:r>
              <a:rPr lang="en-US" altLang="zh-CN" smtClean="0">
                <a:solidFill>
                  <a:srgbClr val="0000CC"/>
                </a:solidFill>
              </a:rPr>
              <a:t> —</a:t>
            </a:r>
            <a:r>
              <a:rPr lang="en-US" altLang="zh-CN" smtClean="0">
                <a:solidFill>
                  <a:srgbClr val="0000FF"/>
                </a:solidFill>
              </a:rPr>
              <a:t>A glucogenic amino acid is an amino acid that can be converted into glucose through gluconeogenesis .</a:t>
            </a:r>
            <a:r>
              <a:rPr lang="en-US" altLang="zh-CN" smtClean="0">
                <a:solidFill>
                  <a:srgbClr val="0000FF"/>
                </a:solidFill>
                <a:ea typeface="楷体_GB2312" pitchFamily="49" charset="-122"/>
              </a:rPr>
              <a:t> </a:t>
            </a:r>
          </a:p>
          <a:p>
            <a:pPr eaLnBrk="1" hangingPunct="1">
              <a:lnSpc>
                <a:spcPct val="110000"/>
              </a:lnSpc>
              <a:buFont typeface="Wingdings" panose="05000000000000000000" pitchFamily="2" charset="2"/>
              <a:buChar char="p"/>
            </a:pPr>
            <a:r>
              <a:rPr lang="en-US" altLang="zh-CN" sz="2600">
                <a:ea typeface="楷体_GB2312" pitchFamily="49" charset="-122"/>
              </a:rPr>
              <a:t>     </a:t>
            </a:r>
            <a:r>
              <a:rPr lang="en-US" altLang="zh-CN">
                <a:solidFill>
                  <a:srgbClr val="0000FF"/>
                </a:solidFill>
              </a:rPr>
              <a:t>Ketogenic amino acids </a:t>
            </a:r>
            <a:endParaRPr lang="en-US" altLang="zh-CN" sz="1800">
              <a:solidFill>
                <a:srgbClr val="C30803"/>
              </a:solidFill>
            </a:endParaRPr>
          </a:p>
          <a:p>
            <a:pPr eaLnBrk="1" hangingPunct="1">
              <a:lnSpc>
                <a:spcPct val="110000"/>
              </a:lnSpc>
              <a:buFont typeface="Wingdings" panose="05000000000000000000" pitchFamily="2" charset="2"/>
              <a:buNone/>
            </a:pPr>
            <a:r>
              <a:rPr lang="en-US" altLang="zh-CN" sz="2600">
                <a:ea typeface="楷体_GB2312" pitchFamily="49" charset="-122"/>
              </a:rPr>
              <a:t>   — </a:t>
            </a:r>
            <a:r>
              <a:rPr lang="zh-CN" altLang="en-US" sz="2600">
                <a:ea typeface="楷体_GB2312" pitchFamily="49" charset="-122"/>
              </a:rPr>
              <a:t> </a:t>
            </a:r>
            <a:r>
              <a:rPr lang="en-US" altLang="zh-CN">
                <a:solidFill>
                  <a:srgbClr val="0000FF"/>
                </a:solidFill>
                <a:ea typeface="楷体_GB2312" pitchFamily="49" charset="-122"/>
              </a:rPr>
              <a:t>A ketogenic amino acid is an amino acid that can be converted into ketone bodies through ketogenesis.</a:t>
            </a:r>
          </a:p>
          <a:p>
            <a:pPr eaLnBrk="1" hangingPunct="1">
              <a:lnSpc>
                <a:spcPct val="110000"/>
              </a:lnSpc>
              <a:buFont typeface="Wingdings" panose="05000000000000000000" pitchFamily="2" charset="2"/>
              <a:buNone/>
            </a:pPr>
            <a:r>
              <a:rPr lang="zh-CN" altLang="en-US" sz="2600">
                <a:ea typeface="楷体_GB2312" pitchFamily="49" charset="-122"/>
              </a:rPr>
              <a:t>           </a:t>
            </a:r>
            <a:endParaRPr lang="zh-CN" altLang="en-US" sz="2600">
              <a:solidFill>
                <a:srgbClr val="0000FF"/>
              </a:solidFill>
              <a:ea typeface="楷体_GB2312" pitchFamily="49" charset="-122"/>
            </a:endParaRPr>
          </a:p>
        </p:txBody>
      </p:sp>
      <p:sp>
        <p:nvSpPr>
          <p:cNvPr id="38915" name="Rectangle 3"/>
          <p:cNvSpPr>
            <a:spLocks noChangeArrowheads="1"/>
          </p:cNvSpPr>
          <p:nvPr/>
        </p:nvSpPr>
        <p:spPr bwMode="auto">
          <a:xfrm>
            <a:off x="2024064" y="571501"/>
            <a:ext cx="8135937" cy="708025"/>
          </a:xfrm>
          <a:prstGeom prst="rect">
            <a:avLst/>
          </a:prstGeom>
          <a:noFill/>
          <a:ln w="9525">
            <a:noFill/>
            <a:miter lim="800000"/>
            <a:headEnd/>
            <a:tailEnd/>
          </a:ln>
        </p:spPr>
        <p:txBody>
          <a:bodyPr>
            <a:spAutoFit/>
          </a:bodyPr>
          <a:lstStyle/>
          <a:p>
            <a:pPr algn="ctr" eaLnBrk="1" hangingPunct="1">
              <a:defRPr/>
            </a:pPr>
            <a:r>
              <a:rPr kumimoji="1" lang="en-US" altLang="zh-CN" sz="4000" dirty="0">
                <a:solidFill>
                  <a:srgbClr val="0000FF"/>
                </a:solidFill>
                <a:latin typeface="+mj-lt"/>
                <a:ea typeface="楷体_GB2312" pitchFamily="49" charset="-122"/>
              </a:rPr>
              <a:t>Convert to glucose and fat</a:t>
            </a:r>
          </a:p>
        </p:txBody>
      </p:sp>
    </p:spTree>
    <p:extLst>
      <p:ext uri="{BB962C8B-B14F-4D97-AF65-F5344CB8AC3E}">
        <p14:creationId xmlns:p14="http://schemas.microsoft.com/office/powerpoint/2010/main" xmlns="" val="249553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1"/>
          <p:cNvPicPr>
            <a:picLocks noChangeAspect="1" noChangeArrowheads="1"/>
          </p:cNvPicPr>
          <p:nvPr/>
        </p:nvPicPr>
        <p:blipFill>
          <a:blip r:embed="rId3">
            <a:lum bright="-10000"/>
            <a:extLst>
              <a:ext uri="{28A0092B-C50C-407E-A947-70E740481C1C}">
                <a14:useLocalDpi xmlns:a14="http://schemas.microsoft.com/office/drawing/2010/main" xmlns="" val="0"/>
              </a:ext>
            </a:extLst>
          </a:blip>
          <a:srcRect/>
          <a:stretch>
            <a:fillRect/>
          </a:stretch>
        </p:blipFill>
        <p:spPr bwMode="auto">
          <a:xfrm>
            <a:off x="2279651" y="88901"/>
            <a:ext cx="7561263" cy="6634163"/>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462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0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057400" y="457200"/>
            <a:ext cx="8077200" cy="58674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50179" name="Text Box 3"/>
          <p:cNvSpPr txBox="1">
            <a:spLocks noChangeArrowheads="1"/>
          </p:cNvSpPr>
          <p:nvPr/>
        </p:nvSpPr>
        <p:spPr bwMode="auto">
          <a:xfrm>
            <a:off x="3708779" y="1610626"/>
            <a:ext cx="6090313" cy="2800767"/>
          </a:xfrm>
          <a:prstGeom prst="rect">
            <a:avLst/>
          </a:prstGeom>
          <a:solidFill>
            <a:schemeClr val="bg1"/>
          </a:solidFill>
          <a:ln>
            <a:noFill/>
          </a:ln>
          <a:effectLst/>
          <a:extLst>
            <a:ext uri="{91240B29-F687-4F45-9708-019B960494DF}">
              <a14:hiddenLine xmlns:a14="http://schemas.microsoft.com/office/drawing/2010/main" xmlns="" w="9525">
                <a:solidFill>
                  <a:srgbClr val="FF00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8800" dirty="0" smtClean="0">
                <a:solidFill>
                  <a:srgbClr val="FF0066"/>
                </a:solidFill>
                <a:latin typeface="Monotype Corsiva" panose="03010101010201010101" pitchFamily="66" charset="0"/>
              </a:rPr>
              <a:t>Uric acid biosynthesis</a:t>
            </a:r>
            <a:endParaRPr lang="en-US" altLang="en-US" sz="8800" dirty="0">
              <a:solidFill>
                <a:srgbClr val="FF0066"/>
              </a:solidFill>
              <a:latin typeface="Monotype Corsiva" panose="03010101010201010101" pitchFamily="66" charset="0"/>
            </a:endParaRPr>
          </a:p>
        </p:txBody>
      </p:sp>
    </p:spTree>
    <p:extLst>
      <p:ext uri="{BB962C8B-B14F-4D97-AF65-F5344CB8AC3E}">
        <p14:creationId xmlns:p14="http://schemas.microsoft.com/office/powerpoint/2010/main" xmlns="" val="31501944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8664" y="892937"/>
            <a:ext cx="9450871" cy="5754516"/>
          </a:xfrm>
          <a:prstGeom prst="rect">
            <a:avLst/>
          </a:prstGeom>
        </p:spPr>
      </p:pic>
      <p:sp>
        <p:nvSpPr>
          <p:cNvPr id="5" name="Text Box 4"/>
          <p:cNvSpPr txBox="1">
            <a:spLocks noChangeArrowheads="1"/>
          </p:cNvSpPr>
          <p:nvPr/>
        </p:nvSpPr>
        <p:spPr bwMode="auto">
          <a:xfrm>
            <a:off x="4419600" y="-51179"/>
            <a:ext cx="3429000" cy="711200"/>
          </a:xfrm>
          <a:prstGeom prst="rect">
            <a:avLst/>
          </a:prstGeom>
          <a:noFill/>
          <a:ln w="9525">
            <a:solidFill>
              <a:srgbClr val="FA345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solidFill>
                  <a:srgbClr val="FF0000"/>
                </a:solidFill>
              </a:rPr>
              <a:t>Degradation of </a:t>
            </a:r>
            <a:r>
              <a:rPr lang="en-US" altLang="en-US" sz="2000" u="sng" dirty="0">
                <a:solidFill>
                  <a:srgbClr val="FF0000"/>
                </a:solidFill>
              </a:rPr>
              <a:t>Purines</a:t>
            </a:r>
          </a:p>
          <a:p>
            <a:pPr algn="ctr">
              <a:lnSpc>
                <a:spcPct val="50000"/>
              </a:lnSpc>
              <a:spcBef>
                <a:spcPct val="50000"/>
              </a:spcBef>
            </a:pPr>
            <a:endParaRPr lang="en-US" altLang="en-US" sz="2000" dirty="0">
              <a:solidFill>
                <a:srgbClr val="FF0000"/>
              </a:solidFill>
            </a:endParaRPr>
          </a:p>
        </p:txBody>
      </p:sp>
    </p:spTree>
    <p:extLst>
      <p:ext uri="{BB962C8B-B14F-4D97-AF65-F5344CB8AC3E}">
        <p14:creationId xmlns:p14="http://schemas.microsoft.com/office/powerpoint/2010/main" xmlns="" val="3187300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09800" y="609600"/>
            <a:ext cx="7772400" cy="5638800"/>
          </a:xfrm>
          <a:prstGeom prst="rect">
            <a:avLst/>
          </a:prstGeom>
          <a:solidFill>
            <a:srgbClr val="FFFFFF"/>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pic>
        <p:nvPicPr>
          <p:cNvPr id="47107" name="Picture 3" descr="F:\COURSES\pp-met\pp-figures\scan-uric-acid-final.jpg"/>
          <p:cNvPicPr>
            <a:picLocks noChangeAspect="1" noChangeArrowheads="1"/>
          </p:cNvPicPr>
          <p:nvPr/>
        </p:nvPicPr>
        <p:blipFill>
          <a:blip r:embed="rId2" cstate="print">
            <a:lum bright="-12000" contrast="42000"/>
            <a:extLst>
              <a:ext uri="{28A0092B-C50C-407E-A947-70E740481C1C}">
                <a14:useLocalDpi xmlns:a14="http://schemas.microsoft.com/office/drawing/2010/main" xmlns="" val="0"/>
              </a:ext>
            </a:extLst>
          </a:blip>
          <a:srcRect l="15173" t="4539" r="18417" b="30528"/>
          <a:stretch>
            <a:fillRect/>
          </a:stretch>
        </p:blipFill>
        <p:spPr bwMode="auto">
          <a:xfrm>
            <a:off x="4506912" y="1181137"/>
            <a:ext cx="3254375" cy="4800600"/>
          </a:xfrm>
          <a:prstGeom prst="rect">
            <a:avLst/>
          </a:prstGeom>
          <a:noFill/>
          <a:extLst>
            <a:ext uri="{909E8E84-426E-40DD-AFC4-6F175D3DCCD1}">
              <a14:hiddenFill xmlns:a14="http://schemas.microsoft.com/office/drawing/2010/main" xmlns="">
                <a:solidFill>
                  <a:srgbClr val="FFFFFF"/>
                </a:solidFill>
              </a14:hiddenFill>
            </a:ext>
          </a:extLst>
        </p:spPr>
      </p:pic>
      <p:sp>
        <p:nvSpPr>
          <p:cNvPr id="47108" name="Text Box 4"/>
          <p:cNvSpPr txBox="1">
            <a:spLocks noChangeArrowheads="1"/>
          </p:cNvSpPr>
          <p:nvPr/>
        </p:nvSpPr>
        <p:spPr bwMode="auto">
          <a:xfrm>
            <a:off x="4419600" y="685800"/>
            <a:ext cx="3429000" cy="711200"/>
          </a:xfrm>
          <a:prstGeom prst="rect">
            <a:avLst/>
          </a:prstGeom>
          <a:noFill/>
          <a:ln w="9525">
            <a:solidFill>
              <a:srgbClr val="FA345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solidFill>
                  <a:srgbClr val="FF0000"/>
                </a:solidFill>
              </a:rPr>
              <a:t>Degradation of </a:t>
            </a:r>
            <a:r>
              <a:rPr lang="en-US" altLang="en-US" sz="2000" u="sng" dirty="0">
                <a:solidFill>
                  <a:srgbClr val="FF0000"/>
                </a:solidFill>
              </a:rPr>
              <a:t>Purines</a:t>
            </a:r>
          </a:p>
          <a:p>
            <a:pPr algn="ctr">
              <a:lnSpc>
                <a:spcPct val="50000"/>
              </a:lnSpc>
              <a:spcBef>
                <a:spcPct val="50000"/>
              </a:spcBef>
            </a:pPr>
            <a:endParaRPr lang="en-US" altLang="en-US" sz="2000" dirty="0">
              <a:solidFill>
                <a:srgbClr val="FF0000"/>
              </a:solidFill>
            </a:endParaRPr>
          </a:p>
        </p:txBody>
      </p:sp>
      <p:pic>
        <p:nvPicPr>
          <p:cNvPr id="2" name="Picture 1"/>
          <p:cNvPicPr>
            <a:picLocks noChangeAspect="1"/>
          </p:cNvPicPr>
          <p:nvPr/>
        </p:nvPicPr>
        <p:blipFill>
          <a:blip r:embed="rId3"/>
          <a:stretch>
            <a:fillRect/>
          </a:stretch>
        </p:blipFill>
        <p:spPr>
          <a:xfrm>
            <a:off x="4576062" y="2471345"/>
            <a:ext cx="965412" cy="304875"/>
          </a:xfrm>
          <a:prstGeom prst="rect">
            <a:avLst/>
          </a:prstGeom>
        </p:spPr>
      </p:pic>
    </p:spTree>
    <p:extLst>
      <p:ext uri="{BB962C8B-B14F-4D97-AF65-F5344CB8AC3E}">
        <p14:creationId xmlns:p14="http://schemas.microsoft.com/office/powerpoint/2010/main" xmlns="" val="1458151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209800" y="609600"/>
            <a:ext cx="7772400" cy="5638800"/>
          </a:xfrm>
          <a:prstGeom prst="rect">
            <a:avLst/>
          </a:prstGeom>
          <a:solidFill>
            <a:srgbClr val="FFFFFF"/>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sp>
        <p:nvSpPr>
          <p:cNvPr id="49155" name="Text Box 3"/>
          <p:cNvSpPr txBox="1">
            <a:spLocks noChangeArrowheads="1"/>
          </p:cNvSpPr>
          <p:nvPr/>
        </p:nvSpPr>
        <p:spPr bwMode="auto">
          <a:xfrm>
            <a:off x="4295776" y="838201"/>
            <a:ext cx="3546475" cy="563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60000"/>
              </a:lnSpc>
              <a:spcBef>
                <a:spcPct val="50000"/>
              </a:spcBef>
            </a:pPr>
            <a:r>
              <a:rPr lang="en-US" altLang="en-US">
                <a:solidFill>
                  <a:schemeClr val="accent2"/>
                </a:solidFill>
              </a:rPr>
              <a:t>Allopurinol</a:t>
            </a:r>
          </a:p>
          <a:p>
            <a:pPr algn="ctr">
              <a:lnSpc>
                <a:spcPct val="60000"/>
              </a:lnSpc>
              <a:spcBef>
                <a:spcPct val="50000"/>
              </a:spcBef>
            </a:pPr>
            <a:r>
              <a:rPr lang="en-US" altLang="en-US" i="1" u="sng">
                <a:solidFill>
                  <a:schemeClr val="accent2"/>
                </a:solidFill>
              </a:rPr>
              <a:t>Inhibits xanthine oxidase</a:t>
            </a:r>
          </a:p>
        </p:txBody>
      </p:sp>
      <p:pic>
        <p:nvPicPr>
          <p:cNvPr id="49156" name="Picture 4" descr="F:\COURSES\pp-met\pp-figures\scan-uric-acid-final.jpg"/>
          <p:cNvPicPr>
            <a:picLocks noChangeAspect="1" noChangeArrowheads="1"/>
          </p:cNvPicPr>
          <p:nvPr/>
        </p:nvPicPr>
        <p:blipFill>
          <a:blip r:embed="rId2" cstate="print">
            <a:lum bright="-12000" contrast="42000"/>
            <a:extLst>
              <a:ext uri="{28A0092B-C50C-407E-A947-70E740481C1C}">
                <a14:useLocalDpi xmlns:a14="http://schemas.microsoft.com/office/drawing/2010/main" xmlns="" val="0"/>
              </a:ext>
            </a:extLst>
          </a:blip>
          <a:srcRect l="15173" t="4539" r="18417" b="30528"/>
          <a:stretch>
            <a:fillRect/>
          </a:stretch>
        </p:blipFill>
        <p:spPr bwMode="auto">
          <a:xfrm>
            <a:off x="4572000" y="1752600"/>
            <a:ext cx="2789238"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49157" name="Text Box 5"/>
          <p:cNvSpPr txBox="1">
            <a:spLocks noChangeArrowheads="1"/>
          </p:cNvSpPr>
          <p:nvPr/>
        </p:nvSpPr>
        <p:spPr bwMode="auto">
          <a:xfrm>
            <a:off x="6216650" y="2711450"/>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latin typeface="Univers" pitchFamily="34" charset="0"/>
                <a:cs typeface="Microsoft Sans Serif" panose="020B0604020202020204" pitchFamily="34" charset="0"/>
              </a:rPr>
              <a:t>X</a:t>
            </a:r>
            <a:endParaRPr lang="en-US" altLang="en-US">
              <a:solidFill>
                <a:srgbClr val="FF0000"/>
              </a:solidFill>
              <a:latin typeface="Univers" pitchFamily="34" charset="0"/>
            </a:endParaRPr>
          </a:p>
        </p:txBody>
      </p:sp>
      <p:sp>
        <p:nvSpPr>
          <p:cNvPr id="49158" name="Text Box 6"/>
          <p:cNvSpPr txBox="1">
            <a:spLocks noChangeArrowheads="1"/>
          </p:cNvSpPr>
          <p:nvPr/>
        </p:nvSpPr>
        <p:spPr bwMode="auto">
          <a:xfrm>
            <a:off x="5813425" y="4191000"/>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latin typeface="Univers" pitchFamily="34" charset="0"/>
                <a:cs typeface="Microsoft Sans Serif" panose="020B0604020202020204" pitchFamily="34" charset="0"/>
              </a:rPr>
              <a:t>X</a:t>
            </a:r>
            <a:endParaRPr lang="en-US" altLang="en-US">
              <a:solidFill>
                <a:srgbClr val="FF0000"/>
              </a:solidFill>
              <a:latin typeface="Univers" pitchFamily="34" charset="0"/>
            </a:endParaRPr>
          </a:p>
        </p:txBody>
      </p:sp>
      <p:sp>
        <p:nvSpPr>
          <p:cNvPr id="49159" name="Line 7"/>
          <p:cNvSpPr>
            <a:spLocks noChangeShapeType="1"/>
          </p:cNvSpPr>
          <p:nvPr/>
        </p:nvSpPr>
        <p:spPr bwMode="auto">
          <a:xfrm>
            <a:off x="5602288" y="5538788"/>
            <a:ext cx="0" cy="381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Tree>
    <p:extLst>
      <p:ext uri="{BB962C8B-B14F-4D97-AF65-F5344CB8AC3E}">
        <p14:creationId xmlns:p14="http://schemas.microsoft.com/office/powerpoint/2010/main" xmlns="" val="3676253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91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anim calcmode="lin" valueType="num">
                                      <p:cBhvr additive="base">
                                        <p:cTn id="11" dur="500" fill="hold"/>
                                        <p:tgtEl>
                                          <p:spTgt spid="49157"/>
                                        </p:tgtEl>
                                        <p:attrNameLst>
                                          <p:attrName>ppt_x</p:attrName>
                                        </p:attrNameLst>
                                      </p:cBhvr>
                                      <p:tavLst>
                                        <p:tav tm="0">
                                          <p:val>
                                            <p:strVal val="1+#ppt_w/2"/>
                                          </p:val>
                                        </p:tav>
                                        <p:tav tm="100000">
                                          <p:val>
                                            <p:strVal val="#ppt_x"/>
                                          </p:val>
                                        </p:tav>
                                      </p:tavLst>
                                    </p:anim>
                                    <p:anim calcmode="lin" valueType="num">
                                      <p:cBhvr additive="base">
                                        <p:cTn id="12"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9158"/>
                                        </p:tgtEl>
                                        <p:attrNameLst>
                                          <p:attrName>style.visibility</p:attrName>
                                        </p:attrNameLst>
                                      </p:cBhvr>
                                      <p:to>
                                        <p:strVal val="visible"/>
                                      </p:to>
                                    </p:set>
                                    <p:anim calcmode="lin" valueType="num">
                                      <p:cBhvr additive="base">
                                        <p:cTn id="17" dur="500" fill="hold"/>
                                        <p:tgtEl>
                                          <p:spTgt spid="49158"/>
                                        </p:tgtEl>
                                        <p:attrNameLst>
                                          <p:attrName>ppt_x</p:attrName>
                                        </p:attrNameLst>
                                      </p:cBhvr>
                                      <p:tavLst>
                                        <p:tav tm="0">
                                          <p:val>
                                            <p:strVal val="1+#ppt_w/2"/>
                                          </p:val>
                                        </p:tav>
                                        <p:tav tm="100000">
                                          <p:val>
                                            <p:strVal val="#ppt_x"/>
                                          </p:val>
                                        </p:tav>
                                      </p:tavLst>
                                    </p:anim>
                                    <p:anim calcmode="lin" valueType="num">
                                      <p:cBhvr additive="base">
                                        <p:cTn id="18"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9159"/>
                                        </p:tgtEl>
                                        <p:attrNameLst>
                                          <p:attrName>style.visibility</p:attrName>
                                        </p:attrNameLst>
                                      </p:cBhvr>
                                      <p:to>
                                        <p:strVal val="visible"/>
                                      </p:to>
                                    </p:set>
                                    <p:animEffect transition="in" filter="checkerboard(across)">
                                      <p:cBhvr>
                                        <p:cTn id="23"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P spid="49158" grpId="0" autoUpdateAnimBg="0"/>
      <p:bldP spid="4915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3836" y="1061849"/>
            <a:ext cx="7091483" cy="5581924"/>
          </a:xfrm>
          <a:prstGeom prst="rect">
            <a:avLst/>
          </a:prstGeom>
        </p:spPr>
      </p:pic>
      <p:sp>
        <p:nvSpPr>
          <p:cNvPr id="3" name="TextBox 2"/>
          <p:cNvSpPr txBox="1"/>
          <p:nvPr/>
        </p:nvSpPr>
        <p:spPr>
          <a:xfrm>
            <a:off x="3084394" y="0"/>
            <a:ext cx="5677469" cy="769441"/>
          </a:xfrm>
          <a:prstGeom prst="rect">
            <a:avLst/>
          </a:prstGeom>
          <a:noFill/>
        </p:spPr>
        <p:txBody>
          <a:bodyPr wrap="square" rtlCol="0">
            <a:spAutoFit/>
          </a:bodyPr>
          <a:lstStyle/>
          <a:p>
            <a:pPr algn="ctr"/>
            <a:r>
              <a:rPr lang="en-US" sz="4400" b="1" dirty="0" smtClean="0"/>
              <a:t>Protein Sequencing</a:t>
            </a:r>
            <a:endParaRPr lang="en-IN" sz="4400" b="1" dirty="0"/>
          </a:p>
        </p:txBody>
      </p:sp>
    </p:spTree>
    <p:extLst>
      <p:ext uri="{BB962C8B-B14F-4D97-AF65-F5344CB8AC3E}">
        <p14:creationId xmlns:p14="http://schemas.microsoft.com/office/powerpoint/2010/main" xmlns="" val="1416609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703388" y="1857376"/>
            <a:ext cx="8964612" cy="1527175"/>
            <a:chOff x="113" y="1344"/>
            <a:chExt cx="5647" cy="962"/>
          </a:xfrm>
        </p:grpSpPr>
        <p:sp>
          <p:nvSpPr>
            <p:cNvPr id="14339" name="Text Box 3"/>
            <p:cNvSpPr txBox="1">
              <a:spLocks noChangeArrowheads="1"/>
            </p:cNvSpPr>
            <p:nvPr/>
          </p:nvSpPr>
          <p:spPr bwMode="auto">
            <a:xfrm>
              <a:off x="113" y="1570"/>
              <a:ext cx="564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33CC"/>
                  </a:solidFill>
                  <a:latin typeface="Times New Roman" panose="02020603050405020304" pitchFamily="18" charset="0"/>
                  <a:ea typeface="楷体_GB2312" pitchFamily="49" charset="-122"/>
                </a:rPr>
                <a:t>Inorganic</a:t>
              </a:r>
              <a:r>
                <a:rPr kumimoji="1" lang="en-US" altLang="zh-CN" sz="2800">
                  <a:latin typeface="Times New Roman" panose="02020603050405020304" pitchFamily="18" charset="0"/>
                  <a:ea typeface="楷体_GB2312" pitchFamily="49" charset="-122"/>
                </a:rPr>
                <a:t> </a:t>
              </a:r>
              <a:r>
                <a:rPr kumimoji="1" lang="en-US" altLang="zh-CN" sz="2800" b="1">
                  <a:solidFill>
                    <a:srgbClr val="0000CC"/>
                  </a:solidFill>
                  <a:latin typeface="Times New Roman" panose="02020603050405020304" pitchFamily="18" charset="0"/>
                </a:rPr>
                <a:t>N                   NH</a:t>
              </a:r>
              <a:r>
                <a:rPr kumimoji="1" lang="en-US" altLang="zh-CN" sz="2800" b="1" baseline="-25000">
                  <a:solidFill>
                    <a:srgbClr val="0000CC"/>
                  </a:solidFill>
                  <a:latin typeface="Times New Roman" panose="02020603050405020304" pitchFamily="18" charset="0"/>
                </a:rPr>
                <a:t>3</a:t>
              </a:r>
              <a:r>
                <a:rPr kumimoji="1" lang="en-US" altLang="zh-CN" sz="2800" b="1" baseline="-25000">
                  <a:solidFill>
                    <a:srgbClr val="000066"/>
                  </a:solidFill>
                  <a:latin typeface="Times New Roman" panose="02020603050405020304" pitchFamily="18" charset="0"/>
                </a:rPr>
                <a:t>                                        </a:t>
              </a:r>
              <a:r>
                <a:rPr kumimoji="1" lang="en-US" altLang="zh-CN" sz="2800" b="1">
                  <a:solidFill>
                    <a:srgbClr val="0000FF"/>
                  </a:solidFill>
                  <a:latin typeface="Times New Roman" panose="02020603050405020304" pitchFamily="18" charset="0"/>
                  <a:ea typeface="楷体_GB2312" pitchFamily="49" charset="-122"/>
                </a:rPr>
                <a:t>Amino Acids</a:t>
              </a:r>
              <a:endParaRPr kumimoji="1" lang="zh-CN" altLang="en-US" sz="2800" b="1">
                <a:solidFill>
                  <a:srgbClr val="0000FF"/>
                </a:solidFill>
                <a:latin typeface="Times New Roman" panose="02020603050405020304" pitchFamily="18" charset="0"/>
                <a:ea typeface="楷体_GB2312" pitchFamily="49" charset="-122"/>
              </a:endParaRPr>
            </a:p>
          </p:txBody>
        </p:sp>
        <p:grpSp>
          <p:nvGrpSpPr>
            <p:cNvPr id="14340" name="Group 12"/>
            <p:cNvGrpSpPr>
              <a:grpSpLocks/>
            </p:cNvGrpSpPr>
            <p:nvPr/>
          </p:nvGrpSpPr>
          <p:grpSpPr bwMode="auto">
            <a:xfrm>
              <a:off x="204" y="1344"/>
              <a:ext cx="5216" cy="962"/>
              <a:chOff x="204" y="1344"/>
              <a:chExt cx="5216" cy="962"/>
            </a:xfrm>
          </p:grpSpPr>
          <p:sp>
            <p:nvSpPr>
              <p:cNvPr id="14341" name="Line 4"/>
              <p:cNvSpPr>
                <a:spLocks noChangeShapeType="1"/>
              </p:cNvSpPr>
              <p:nvPr/>
            </p:nvSpPr>
            <p:spPr bwMode="auto">
              <a:xfrm>
                <a:off x="1338" y="1752"/>
                <a:ext cx="912" cy="0"/>
              </a:xfrm>
              <a:prstGeom prst="line">
                <a:avLst/>
              </a:prstGeom>
              <a:noFill/>
              <a:ln w="38100">
                <a:solidFill>
                  <a:srgbClr val="000066"/>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14342" name="Line 5"/>
              <p:cNvSpPr>
                <a:spLocks noChangeShapeType="1"/>
              </p:cNvSpPr>
              <p:nvPr/>
            </p:nvSpPr>
            <p:spPr bwMode="auto">
              <a:xfrm>
                <a:off x="2880" y="1752"/>
                <a:ext cx="1344" cy="0"/>
              </a:xfrm>
              <a:prstGeom prst="line">
                <a:avLst/>
              </a:prstGeom>
              <a:noFill/>
              <a:ln w="38100">
                <a:solidFill>
                  <a:srgbClr val="000066"/>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IN"/>
              </a:p>
            </p:txBody>
          </p:sp>
          <p:sp>
            <p:nvSpPr>
              <p:cNvPr id="181254" name="Text Box 6"/>
              <p:cNvSpPr txBox="1">
                <a:spLocks noChangeArrowheads="1"/>
              </p:cNvSpPr>
              <p:nvPr/>
            </p:nvSpPr>
            <p:spPr bwMode="auto">
              <a:xfrm>
                <a:off x="2971" y="1888"/>
                <a:ext cx="1123" cy="288"/>
              </a:xfrm>
              <a:prstGeom prst="rect">
                <a:avLst/>
              </a:prstGeom>
              <a:noFill/>
              <a:ln w="9525">
                <a:noFill/>
                <a:miter lim="800000"/>
                <a:headEnd/>
                <a:tailEnd/>
              </a:ln>
              <a:effectLst/>
            </p:spPr>
            <p:txBody>
              <a:bodyPr>
                <a:spAutoFit/>
              </a:bodyPr>
              <a:lstStyle/>
              <a:p>
                <a:pPr eaLnBrk="1" hangingPunct="1">
                  <a:defRPr/>
                </a:pPr>
                <a:endParaRPr kumimoji="1" lang="zh-CN" altLang="en-US" sz="2400" b="1" dirty="0">
                  <a:solidFill>
                    <a:srgbClr val="0000CC"/>
                  </a:solidFill>
                  <a:effectLst>
                    <a:outerShdw blurRad="38100" dist="38100" dir="2700000" algn="tl">
                      <a:srgbClr val="C0C0C0"/>
                    </a:outerShdw>
                  </a:effectLst>
                  <a:latin typeface="Times New Roman" pitchFamily="18" charset="0"/>
                  <a:ea typeface="楷体_GB2312" pitchFamily="49" charset="-122"/>
                </a:endParaRPr>
              </a:p>
            </p:txBody>
          </p:sp>
          <p:sp>
            <p:nvSpPr>
              <p:cNvPr id="14344" name="Text Box 8"/>
              <p:cNvSpPr txBox="1">
                <a:spLocks noChangeArrowheads="1"/>
              </p:cNvSpPr>
              <p:nvPr/>
            </p:nvSpPr>
            <p:spPr bwMode="auto">
              <a:xfrm>
                <a:off x="204" y="1979"/>
                <a:ext cx="99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kumimoji="1" lang="en-US" altLang="zh-CN" sz="2800" b="1">
                  <a:solidFill>
                    <a:srgbClr val="0000CC"/>
                  </a:solidFill>
                  <a:latin typeface="Times New Roman" panose="02020603050405020304" pitchFamily="18" charset="0"/>
                  <a:ea typeface="楷体_GB2312" pitchFamily="49" charset="-122"/>
                </a:endParaRPr>
              </a:p>
            </p:txBody>
          </p:sp>
          <p:sp>
            <p:nvSpPr>
              <p:cNvPr id="14345" name="Rectangle 10"/>
              <p:cNvSpPr>
                <a:spLocks noChangeArrowheads="1"/>
              </p:cNvSpPr>
              <p:nvPr/>
            </p:nvSpPr>
            <p:spPr bwMode="auto">
              <a:xfrm>
                <a:off x="4513" y="1888"/>
                <a:ext cx="90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zh-CN" altLang="en-US" sz="2800" b="1">
                  <a:solidFill>
                    <a:srgbClr val="0000CC"/>
                  </a:solidFill>
                  <a:latin typeface="Times New Roman" panose="02020603050405020304" pitchFamily="18" charset="0"/>
                  <a:ea typeface="楷体_GB2312" pitchFamily="49" charset="-122"/>
                </a:endParaRPr>
              </a:p>
            </p:txBody>
          </p:sp>
          <p:sp>
            <p:nvSpPr>
              <p:cNvPr id="14346" name="Text Box 11"/>
              <p:cNvSpPr txBox="1">
                <a:spLocks noChangeArrowheads="1"/>
              </p:cNvSpPr>
              <p:nvPr/>
            </p:nvSpPr>
            <p:spPr bwMode="auto">
              <a:xfrm>
                <a:off x="2925" y="1344"/>
                <a:ext cx="1361"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0033CC"/>
                    </a:solidFill>
                    <a:latin typeface="Times New Roman" panose="02020603050405020304" pitchFamily="18" charset="0"/>
                    <a:ea typeface="楷体_GB2312" pitchFamily="49" charset="-122"/>
                  </a:rPr>
                  <a:t>α-keto acid</a:t>
                </a:r>
                <a:endParaRPr lang="zh-CN" altLang="en-US" sz="2800" b="1">
                  <a:solidFill>
                    <a:srgbClr val="0033CC"/>
                  </a:solidFill>
                  <a:latin typeface="Times New Roman" panose="02020603050405020304" pitchFamily="18" charset="0"/>
                  <a:ea typeface="楷体_GB2312" pitchFamily="49" charset="-122"/>
                </a:endParaRPr>
              </a:p>
            </p:txBody>
          </p:sp>
        </p:grpSp>
      </p:grpSp>
    </p:spTree>
    <p:extLst>
      <p:ext uri="{BB962C8B-B14F-4D97-AF65-F5344CB8AC3E}">
        <p14:creationId xmlns:p14="http://schemas.microsoft.com/office/powerpoint/2010/main" xmlns="" val="19399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09813" y="285750"/>
            <a:ext cx="7643812" cy="738188"/>
          </a:xfrm>
          <a:noFill/>
        </p:spPr>
        <p:txBody>
          <a:bodyPr/>
          <a:lstStyle/>
          <a:p>
            <a:pPr algn="ctr" eaLnBrk="1" hangingPunct="1"/>
            <a:r>
              <a:rPr lang="en-US" altLang="zh-CN" sz="3600">
                <a:solidFill>
                  <a:srgbClr val="0000FF"/>
                </a:solidFill>
                <a:ea typeface="SimHei" panose="02010609060101010101" pitchFamily="49" charset="-122"/>
              </a:rPr>
              <a:t>The Synthesis of Ammonia</a:t>
            </a:r>
            <a:endParaRPr lang="zh-CN" altLang="en-US" sz="3600">
              <a:solidFill>
                <a:srgbClr val="C30803"/>
              </a:solidFill>
              <a:ea typeface="SimHei" panose="02010609060101010101" pitchFamily="49" charset="-122"/>
            </a:endParaRPr>
          </a:p>
        </p:txBody>
      </p:sp>
      <p:sp>
        <p:nvSpPr>
          <p:cNvPr id="152579" name="Rectangle 3"/>
          <p:cNvSpPr>
            <a:spLocks noGrp="1" noChangeArrowheads="1"/>
          </p:cNvSpPr>
          <p:nvPr>
            <p:ph sz="quarter" idx="1"/>
          </p:nvPr>
        </p:nvSpPr>
        <p:spPr>
          <a:xfrm>
            <a:off x="1952625" y="1571626"/>
            <a:ext cx="7772400" cy="792163"/>
          </a:xfrm>
        </p:spPr>
        <p:txBody>
          <a:bodyPr/>
          <a:lstStyle/>
          <a:p>
            <a:pPr eaLnBrk="1" hangingPunct="1">
              <a:lnSpc>
                <a:spcPct val="120000"/>
              </a:lnSpc>
            </a:pPr>
            <a:r>
              <a:rPr lang="en-US" altLang="zh-CN" sz="3400">
                <a:solidFill>
                  <a:srgbClr val="0000FF"/>
                </a:solidFill>
                <a:ea typeface="楷体_GB2312" pitchFamily="49" charset="-122"/>
              </a:rPr>
              <a:t>  Nitrogen fixation</a:t>
            </a:r>
            <a:endParaRPr lang="en-US" altLang="zh-CN" sz="2400">
              <a:solidFill>
                <a:srgbClr val="0000FF"/>
              </a:solidFill>
              <a:ea typeface="楷体_GB2312" pitchFamily="49" charset="-122"/>
            </a:endParaRPr>
          </a:p>
        </p:txBody>
      </p:sp>
      <p:sp>
        <p:nvSpPr>
          <p:cNvPr id="152582" name="Rectangle 6"/>
          <p:cNvSpPr>
            <a:spLocks noChangeArrowheads="1"/>
          </p:cNvSpPr>
          <p:nvPr/>
        </p:nvSpPr>
        <p:spPr bwMode="auto">
          <a:xfrm>
            <a:off x="7453313" y="6215063"/>
            <a:ext cx="2762250"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000" b="1">
                <a:solidFill>
                  <a:srgbClr val="0000FF"/>
                </a:solidFill>
                <a:latin typeface="Times New Roman" panose="02020603050405020304" pitchFamily="18" charset="0"/>
                <a:ea typeface="楷体_GB2312" pitchFamily="49" charset="-122"/>
              </a:rPr>
              <a:t>Nitrogen-fixing nodules</a:t>
            </a:r>
            <a:endParaRPr kumimoji="1" lang="zh-CN" altLang="en-US" sz="2000" b="1">
              <a:solidFill>
                <a:srgbClr val="0000FF"/>
              </a:solidFill>
              <a:latin typeface="Times New Roman" panose="02020603050405020304" pitchFamily="18" charset="0"/>
              <a:ea typeface="楷体_GB2312" pitchFamily="49" charset="-122"/>
            </a:endParaRPr>
          </a:p>
        </p:txBody>
      </p:sp>
      <p:sp>
        <p:nvSpPr>
          <p:cNvPr id="152583" name="Rectangle 7"/>
          <p:cNvSpPr>
            <a:spLocks noChangeArrowheads="1"/>
          </p:cNvSpPr>
          <p:nvPr/>
        </p:nvSpPr>
        <p:spPr bwMode="auto">
          <a:xfrm>
            <a:off x="2166938" y="2500313"/>
            <a:ext cx="4887912" cy="2936188"/>
          </a:xfrm>
          <a:prstGeom prst="rect">
            <a:avLst/>
          </a:prstGeom>
          <a:noFill/>
          <a:ln w="9525">
            <a:noFill/>
            <a:miter lim="800000"/>
            <a:headEnd/>
            <a:tailEnd/>
          </a:ln>
        </p:spPr>
        <p:txBody>
          <a:bodyPr>
            <a:spAutoFit/>
          </a:bodyPr>
          <a:lstStyle/>
          <a:p>
            <a:pPr eaLnBrk="1" hangingPunct="1">
              <a:lnSpc>
                <a:spcPct val="110000"/>
              </a:lnSpc>
              <a:spcBef>
                <a:spcPct val="20000"/>
              </a:spcBef>
              <a:buSzPct val="90000"/>
              <a:defRPr/>
            </a:pPr>
            <a:r>
              <a:rPr kumimoji="1" lang="en-US" altLang="zh-CN" sz="2800" dirty="0">
                <a:solidFill>
                  <a:srgbClr val="0000FF"/>
                </a:solidFill>
                <a:ea typeface="楷体_GB2312" pitchFamily="49" charset="-122"/>
              </a:rPr>
              <a:t>—The </a:t>
            </a:r>
            <a:r>
              <a:rPr kumimoji="1" lang="en-US" altLang="zh-CN" sz="2800" dirty="0" err="1">
                <a:solidFill>
                  <a:srgbClr val="0000FF"/>
                </a:solidFill>
                <a:ea typeface="楷体_GB2312" pitchFamily="49" charset="-122"/>
              </a:rPr>
              <a:t>cyanobacteria</a:t>
            </a:r>
            <a:r>
              <a:rPr kumimoji="1" lang="zh-CN" altLang="en-US" sz="2800" dirty="0">
                <a:solidFill>
                  <a:srgbClr val="FF3300"/>
                </a:solidFill>
                <a:ea typeface="楷体_GB2312" pitchFamily="49" charset="-122"/>
              </a:rPr>
              <a:t> </a:t>
            </a:r>
            <a:r>
              <a:rPr kumimoji="1" lang="en-US" altLang="zh-CN" sz="2800" dirty="0">
                <a:solidFill>
                  <a:srgbClr val="0000FF"/>
                </a:solidFill>
                <a:ea typeface="楷体_GB2312" pitchFamily="49" charset="-122"/>
              </a:rPr>
              <a:t>, </a:t>
            </a:r>
            <a:r>
              <a:rPr kumimoji="1" lang="en-US" altLang="zh-CN" sz="2800" i="1" dirty="0" err="1">
                <a:solidFill>
                  <a:srgbClr val="0000FF"/>
                </a:solidFill>
                <a:ea typeface="楷体_GB2312" pitchFamily="49" charset="-122"/>
              </a:rPr>
              <a:t>Azotobacter</a:t>
            </a:r>
            <a:r>
              <a:rPr kumimoji="1" lang="zh-CN" altLang="en-US" sz="2800" i="1" dirty="0">
                <a:solidFill>
                  <a:srgbClr val="FF3300"/>
                </a:solidFill>
                <a:ea typeface="楷体_GB2312" pitchFamily="49" charset="-122"/>
              </a:rPr>
              <a:t> </a:t>
            </a:r>
            <a:r>
              <a:rPr kumimoji="1" lang="en-US" altLang="zh-CN" sz="2800" dirty="0">
                <a:solidFill>
                  <a:srgbClr val="0000FF"/>
                </a:solidFill>
                <a:ea typeface="楷体_GB2312" pitchFamily="49" charset="-122"/>
              </a:rPr>
              <a:t>and other nitrogen-fixing bacteria live as </a:t>
            </a:r>
            <a:r>
              <a:rPr kumimoji="1" lang="en-US" altLang="zh-CN" sz="2800" dirty="0" err="1">
                <a:solidFill>
                  <a:srgbClr val="0000FF"/>
                </a:solidFill>
                <a:ea typeface="楷体_GB2312" pitchFamily="49" charset="-122"/>
              </a:rPr>
              <a:t>symbiont</a:t>
            </a:r>
            <a:r>
              <a:rPr kumimoji="1" lang="zh-CN" altLang="en-US" sz="2800" dirty="0">
                <a:solidFill>
                  <a:srgbClr val="FF3300"/>
                </a:solidFill>
                <a:ea typeface="楷体_GB2312" pitchFamily="49" charset="-122"/>
              </a:rPr>
              <a:t> </a:t>
            </a:r>
            <a:r>
              <a:rPr kumimoji="1" lang="en-US" altLang="zh-CN" sz="2800" dirty="0">
                <a:solidFill>
                  <a:srgbClr val="0000FF"/>
                </a:solidFill>
                <a:ea typeface="楷体_GB2312" pitchFamily="49" charset="-122"/>
              </a:rPr>
              <a:t>the root nodules of leguminous </a:t>
            </a:r>
            <a:r>
              <a:rPr kumimoji="1" lang="en-US" altLang="zh-CN" sz="2800" dirty="0">
                <a:solidFill>
                  <a:srgbClr val="FF3300"/>
                </a:solidFill>
                <a:ea typeface="楷体_GB2312" pitchFamily="49" charset="-122"/>
              </a:rPr>
              <a:t> </a:t>
            </a:r>
            <a:r>
              <a:rPr kumimoji="1" lang="en-US" altLang="zh-CN" sz="2800" dirty="0">
                <a:solidFill>
                  <a:srgbClr val="0000FF"/>
                </a:solidFill>
                <a:ea typeface="楷体_GB2312" pitchFamily="49" charset="-122"/>
              </a:rPr>
              <a:t>plants are capable of fixing atmospheric nitrogen. </a:t>
            </a:r>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7563" y="1571625"/>
            <a:ext cx="3143250" cy="466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9671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2" grpId="0" animBg="1"/>
      <p:bldP spid="1525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2424114" y="1484314"/>
            <a:ext cx="6696075" cy="579437"/>
          </a:xfrm>
          <a:prstGeom prst="rect">
            <a:avLst/>
          </a:prstGeom>
          <a:noFill/>
          <a:ln w="9525">
            <a:noFill/>
            <a:miter lim="800000"/>
            <a:headEnd/>
            <a:tailEnd/>
          </a:ln>
        </p:spPr>
        <p:txBody>
          <a:bodyPr>
            <a:spAutoFit/>
          </a:bodyPr>
          <a:lstStyle/>
          <a:p>
            <a:pPr eaLnBrk="1" hangingPunct="1">
              <a:buClr>
                <a:schemeClr val="accent2"/>
              </a:buClr>
              <a:buSzPct val="60000"/>
              <a:buFont typeface="Wingdings" pitchFamily="2" charset="2"/>
              <a:buChar char="p"/>
              <a:defRPr/>
            </a:pPr>
            <a:r>
              <a:rPr kumimoji="1" lang="en-US" altLang="zh-CN" sz="3200" dirty="0">
                <a:solidFill>
                  <a:srgbClr val="0000FF"/>
                </a:solidFill>
                <a:ea typeface="楷体_GB2312" pitchFamily="49" charset="-122"/>
              </a:rPr>
              <a:t>  NO</a:t>
            </a:r>
            <a:r>
              <a:rPr kumimoji="1" lang="en-US" altLang="zh-CN" sz="3200" baseline="-25000" dirty="0">
                <a:solidFill>
                  <a:srgbClr val="0000FF"/>
                </a:solidFill>
                <a:ea typeface="楷体_GB2312" pitchFamily="49" charset="-122"/>
              </a:rPr>
              <a:t>3</a:t>
            </a:r>
            <a:r>
              <a:rPr kumimoji="1" lang="en-US" altLang="zh-CN" sz="3200" baseline="30000" dirty="0">
                <a:solidFill>
                  <a:srgbClr val="0000FF"/>
                </a:solidFill>
                <a:ea typeface="楷体_GB2312" pitchFamily="49" charset="-122"/>
              </a:rPr>
              <a:t> -</a:t>
            </a:r>
            <a:r>
              <a:rPr kumimoji="1" lang="zh-CN" altLang="en-US" sz="3200" dirty="0">
                <a:solidFill>
                  <a:srgbClr val="0000FF"/>
                </a:solidFill>
                <a:ea typeface="楷体_GB2312" pitchFamily="49" charset="-122"/>
              </a:rPr>
              <a:t>、</a:t>
            </a:r>
            <a:r>
              <a:rPr kumimoji="1" lang="en-US" altLang="zh-CN" sz="3200" dirty="0">
                <a:solidFill>
                  <a:srgbClr val="0000FF"/>
                </a:solidFill>
                <a:ea typeface="楷体_GB2312" pitchFamily="49" charset="-122"/>
              </a:rPr>
              <a:t>NO</a:t>
            </a:r>
            <a:r>
              <a:rPr kumimoji="1" lang="en-US" altLang="zh-CN" sz="3200" baseline="-30000" dirty="0">
                <a:solidFill>
                  <a:srgbClr val="0000FF"/>
                </a:solidFill>
                <a:ea typeface="楷体_GB2312" pitchFamily="49" charset="-122"/>
              </a:rPr>
              <a:t>2</a:t>
            </a:r>
            <a:r>
              <a:rPr kumimoji="1" lang="en-US" altLang="zh-CN" sz="3200" baseline="30000" dirty="0">
                <a:solidFill>
                  <a:srgbClr val="0000FF"/>
                </a:solidFill>
                <a:ea typeface="楷体_GB2312" pitchFamily="49" charset="-122"/>
              </a:rPr>
              <a:t> - </a:t>
            </a:r>
            <a:r>
              <a:rPr kumimoji="1" lang="en-US" altLang="zh-CN" sz="3200" dirty="0">
                <a:solidFill>
                  <a:srgbClr val="0000FF"/>
                </a:solidFill>
                <a:ea typeface="楷体_GB2312" pitchFamily="49" charset="-122"/>
              </a:rPr>
              <a:t>reduced to NH</a:t>
            </a:r>
            <a:r>
              <a:rPr kumimoji="1" lang="en-US" altLang="zh-CN" sz="3200" baseline="-30000" dirty="0">
                <a:solidFill>
                  <a:srgbClr val="0000FF"/>
                </a:solidFill>
                <a:ea typeface="楷体_GB2312" pitchFamily="49" charset="-122"/>
              </a:rPr>
              <a:t>3 </a:t>
            </a:r>
          </a:p>
        </p:txBody>
      </p:sp>
      <p:grpSp>
        <p:nvGrpSpPr>
          <p:cNvPr id="2" name="Group 12"/>
          <p:cNvGrpSpPr>
            <a:grpSpLocks/>
          </p:cNvGrpSpPr>
          <p:nvPr/>
        </p:nvGrpSpPr>
        <p:grpSpPr bwMode="auto">
          <a:xfrm>
            <a:off x="2405063" y="2786063"/>
            <a:ext cx="7239000" cy="868362"/>
            <a:chOff x="555" y="1755"/>
            <a:chExt cx="4560" cy="547"/>
          </a:xfrm>
        </p:grpSpPr>
        <p:grpSp>
          <p:nvGrpSpPr>
            <p:cNvPr id="16388" name="Group 3"/>
            <p:cNvGrpSpPr>
              <a:grpSpLocks/>
            </p:cNvGrpSpPr>
            <p:nvPr/>
          </p:nvGrpSpPr>
          <p:grpSpPr bwMode="auto">
            <a:xfrm>
              <a:off x="1080" y="1755"/>
              <a:ext cx="3326" cy="316"/>
              <a:chOff x="1080" y="2577"/>
              <a:chExt cx="3326" cy="316"/>
            </a:xfrm>
          </p:grpSpPr>
          <p:sp>
            <p:nvSpPr>
              <p:cNvPr id="41993" name="Line 4"/>
              <p:cNvSpPr>
                <a:spLocks noChangeShapeType="1"/>
              </p:cNvSpPr>
              <p:nvPr/>
            </p:nvSpPr>
            <p:spPr bwMode="auto">
              <a:xfrm flipV="1">
                <a:off x="1142" y="2892"/>
                <a:ext cx="1378" cy="1"/>
              </a:xfrm>
              <a:prstGeom prst="line">
                <a:avLst/>
              </a:prstGeom>
              <a:noFill/>
              <a:ln w="9525">
                <a:solidFill>
                  <a:schemeClr val="tx1"/>
                </a:solidFill>
                <a:miter lim="800000"/>
                <a:headEnd/>
                <a:tailEnd type="triangle" w="med" len="med"/>
              </a:ln>
            </p:spPr>
            <p:txBody>
              <a:bodyPr wrap="none"/>
              <a:lstStyle/>
              <a:p>
                <a:pPr>
                  <a:defRPr/>
                </a:pPr>
                <a:endParaRPr lang="zh-CN" altLang="en-US"/>
              </a:p>
            </p:txBody>
          </p:sp>
          <p:sp>
            <p:nvSpPr>
              <p:cNvPr id="41994" name="Line 5"/>
              <p:cNvSpPr>
                <a:spLocks noChangeShapeType="1"/>
              </p:cNvSpPr>
              <p:nvPr/>
            </p:nvSpPr>
            <p:spPr bwMode="auto">
              <a:xfrm>
                <a:off x="3110" y="2893"/>
                <a:ext cx="1296" cy="0"/>
              </a:xfrm>
              <a:prstGeom prst="line">
                <a:avLst/>
              </a:prstGeom>
              <a:noFill/>
              <a:ln w="9525">
                <a:solidFill>
                  <a:schemeClr val="tx1"/>
                </a:solidFill>
                <a:miter lim="800000"/>
                <a:headEnd/>
                <a:tailEnd type="triangle" w="med" len="med"/>
              </a:ln>
            </p:spPr>
            <p:txBody>
              <a:bodyPr wrap="none"/>
              <a:lstStyle/>
              <a:p>
                <a:pPr>
                  <a:defRPr/>
                </a:pPr>
                <a:endParaRPr lang="zh-CN" altLang="en-US"/>
              </a:p>
            </p:txBody>
          </p:sp>
          <p:sp>
            <p:nvSpPr>
              <p:cNvPr id="41995" name="Rectangle 6"/>
              <p:cNvSpPr>
                <a:spLocks noChangeArrowheads="1"/>
              </p:cNvSpPr>
              <p:nvPr/>
            </p:nvSpPr>
            <p:spPr bwMode="auto">
              <a:xfrm>
                <a:off x="1080" y="2577"/>
                <a:ext cx="3110" cy="291"/>
              </a:xfrm>
              <a:prstGeom prst="rect">
                <a:avLst/>
              </a:prstGeom>
              <a:noFill/>
              <a:ln w="9525">
                <a:noFill/>
                <a:miter lim="800000"/>
                <a:headEnd/>
                <a:tailEnd/>
              </a:ln>
            </p:spPr>
            <p:txBody>
              <a:bodyPr wrap="none">
                <a:spAutoFit/>
              </a:bodyPr>
              <a:lstStyle/>
              <a:p>
                <a:pPr eaLnBrk="1" hangingPunct="1">
                  <a:defRPr/>
                </a:pPr>
                <a:r>
                  <a:rPr kumimoji="1" lang="en-US" altLang="en-US" sz="2400" dirty="0">
                    <a:solidFill>
                      <a:srgbClr val="0000FF"/>
                    </a:solidFill>
                    <a:ea typeface="楷体_GB2312" pitchFamily="49" charset="-122"/>
                  </a:rPr>
                  <a:t>nitrate </a:t>
                </a:r>
                <a:r>
                  <a:rPr kumimoji="1" lang="en-US" altLang="en-US" sz="2400" dirty="0" err="1">
                    <a:solidFill>
                      <a:srgbClr val="0000FF"/>
                    </a:solidFill>
                    <a:ea typeface="楷体_GB2312" pitchFamily="49" charset="-122"/>
                  </a:rPr>
                  <a:t>reductase</a:t>
                </a:r>
                <a:r>
                  <a:rPr kumimoji="1" lang="en-US" altLang="zh-CN" sz="2400" dirty="0">
                    <a:solidFill>
                      <a:srgbClr val="0000FF"/>
                    </a:solidFill>
                    <a:ea typeface="楷体_GB2312" pitchFamily="49" charset="-122"/>
                  </a:rPr>
                  <a:t>        nitrite </a:t>
                </a:r>
                <a:r>
                  <a:rPr kumimoji="1" lang="en-US" altLang="zh-CN" sz="2400" dirty="0" err="1">
                    <a:solidFill>
                      <a:srgbClr val="0000FF"/>
                    </a:solidFill>
                    <a:ea typeface="楷体_GB2312" pitchFamily="49" charset="-122"/>
                  </a:rPr>
                  <a:t>reductase</a:t>
                </a:r>
                <a:endParaRPr kumimoji="1" lang="en-US" altLang="zh-CN" sz="2400" dirty="0">
                  <a:solidFill>
                    <a:srgbClr val="0000FF"/>
                  </a:solidFill>
                  <a:ea typeface="楷体_GB2312" pitchFamily="49" charset="-122"/>
                </a:endParaRPr>
              </a:p>
            </p:txBody>
          </p:sp>
        </p:grpSp>
        <p:grpSp>
          <p:nvGrpSpPr>
            <p:cNvPr id="16389" name="Group 7"/>
            <p:cNvGrpSpPr>
              <a:grpSpLocks/>
            </p:cNvGrpSpPr>
            <p:nvPr/>
          </p:nvGrpSpPr>
          <p:grpSpPr bwMode="auto">
            <a:xfrm>
              <a:off x="555" y="1918"/>
              <a:ext cx="4560" cy="384"/>
              <a:chOff x="480" y="3504"/>
              <a:chExt cx="4560" cy="384"/>
            </a:xfrm>
          </p:grpSpPr>
          <p:sp>
            <p:nvSpPr>
              <p:cNvPr id="41990" name="Rectangle 8"/>
              <p:cNvSpPr>
                <a:spLocks noChangeArrowheads="1"/>
              </p:cNvSpPr>
              <p:nvPr/>
            </p:nvSpPr>
            <p:spPr bwMode="auto">
              <a:xfrm>
                <a:off x="480" y="3504"/>
                <a:ext cx="672" cy="384"/>
              </a:xfrm>
              <a:prstGeom prst="rect">
                <a:avLst/>
              </a:prstGeom>
              <a:noFill/>
              <a:ln w="9525">
                <a:noFill/>
                <a:miter lim="800000"/>
                <a:headEnd/>
                <a:tailEnd/>
              </a:ln>
            </p:spPr>
            <p:txBody>
              <a:bodyPr/>
              <a:lstStyle/>
              <a:p>
                <a:pPr marL="342900" indent="-342900">
                  <a:spcBef>
                    <a:spcPct val="20000"/>
                  </a:spcBef>
                  <a:buSzPct val="90000"/>
                  <a:defRPr/>
                </a:pPr>
                <a:r>
                  <a:rPr kumimoji="1" lang="en-US" altLang="zh-CN" sz="2600" dirty="0">
                    <a:solidFill>
                      <a:srgbClr val="0000FF"/>
                    </a:solidFill>
                    <a:ea typeface="楷体_GB2312" pitchFamily="49" charset="-122"/>
                  </a:rPr>
                  <a:t>NO</a:t>
                </a:r>
                <a:r>
                  <a:rPr kumimoji="1" lang="en-US" altLang="zh-CN" sz="2600" baseline="-25000" dirty="0">
                    <a:solidFill>
                      <a:srgbClr val="0000FF"/>
                    </a:solidFill>
                    <a:ea typeface="楷体_GB2312" pitchFamily="49" charset="-122"/>
                  </a:rPr>
                  <a:t>3 </a:t>
                </a:r>
                <a:r>
                  <a:rPr kumimoji="1" lang="en-US" altLang="zh-CN" sz="2600" baseline="30000" dirty="0">
                    <a:solidFill>
                      <a:srgbClr val="0000FF"/>
                    </a:solidFill>
                    <a:ea typeface="楷体_GB2312" pitchFamily="49" charset="-122"/>
                  </a:rPr>
                  <a:t>-</a:t>
                </a:r>
                <a:endParaRPr kumimoji="1" lang="en-US" altLang="zh-CN" sz="2600" baseline="-25000" dirty="0">
                  <a:solidFill>
                    <a:srgbClr val="0000FF"/>
                  </a:solidFill>
                  <a:ea typeface="楷体_GB2312" pitchFamily="49" charset="-122"/>
                </a:endParaRPr>
              </a:p>
            </p:txBody>
          </p:sp>
          <p:sp>
            <p:nvSpPr>
              <p:cNvPr id="41991" name="Rectangle 9"/>
              <p:cNvSpPr>
                <a:spLocks noChangeArrowheads="1"/>
              </p:cNvSpPr>
              <p:nvPr/>
            </p:nvSpPr>
            <p:spPr bwMode="auto">
              <a:xfrm>
                <a:off x="2400" y="3504"/>
                <a:ext cx="720" cy="384"/>
              </a:xfrm>
              <a:prstGeom prst="rect">
                <a:avLst/>
              </a:prstGeom>
              <a:noFill/>
              <a:ln w="9525">
                <a:noFill/>
                <a:miter lim="800000"/>
                <a:headEnd/>
                <a:tailEnd/>
              </a:ln>
            </p:spPr>
            <p:txBody>
              <a:bodyPr/>
              <a:lstStyle/>
              <a:p>
                <a:pPr marL="342900" indent="-342900">
                  <a:spcBef>
                    <a:spcPct val="20000"/>
                  </a:spcBef>
                  <a:buSzPct val="90000"/>
                  <a:defRPr/>
                </a:pPr>
                <a:r>
                  <a:rPr kumimoji="1" lang="en-US" altLang="zh-CN" sz="2600" dirty="0">
                    <a:solidFill>
                      <a:srgbClr val="0000FF"/>
                    </a:solidFill>
                    <a:ea typeface="楷体_GB2312" pitchFamily="49" charset="-122"/>
                  </a:rPr>
                  <a:t>NO</a:t>
                </a:r>
                <a:r>
                  <a:rPr kumimoji="1" lang="en-US" altLang="zh-CN" sz="2600" baseline="-25000" dirty="0">
                    <a:solidFill>
                      <a:srgbClr val="0000FF"/>
                    </a:solidFill>
                    <a:ea typeface="楷体_GB2312" pitchFamily="49" charset="-122"/>
                  </a:rPr>
                  <a:t>2 </a:t>
                </a:r>
                <a:r>
                  <a:rPr kumimoji="1" lang="en-US" altLang="zh-CN" sz="2600" baseline="30000" dirty="0">
                    <a:solidFill>
                      <a:srgbClr val="0000FF"/>
                    </a:solidFill>
                    <a:ea typeface="楷体_GB2312" pitchFamily="49" charset="-122"/>
                  </a:rPr>
                  <a:t>-</a:t>
                </a:r>
                <a:endParaRPr kumimoji="1" lang="en-US" altLang="zh-CN" sz="2600" baseline="-25000" dirty="0">
                  <a:solidFill>
                    <a:srgbClr val="0000FF"/>
                  </a:solidFill>
                  <a:ea typeface="楷体_GB2312" pitchFamily="49" charset="-122"/>
                </a:endParaRPr>
              </a:p>
            </p:txBody>
          </p:sp>
          <p:sp>
            <p:nvSpPr>
              <p:cNvPr id="41992" name="Rectangle 10"/>
              <p:cNvSpPr>
                <a:spLocks noChangeArrowheads="1"/>
              </p:cNvSpPr>
              <p:nvPr/>
            </p:nvSpPr>
            <p:spPr bwMode="auto">
              <a:xfrm>
                <a:off x="4464" y="3504"/>
                <a:ext cx="576" cy="384"/>
              </a:xfrm>
              <a:prstGeom prst="rect">
                <a:avLst/>
              </a:prstGeom>
              <a:noFill/>
              <a:ln w="9525">
                <a:noFill/>
                <a:miter lim="800000"/>
                <a:headEnd/>
                <a:tailEnd/>
              </a:ln>
            </p:spPr>
            <p:txBody>
              <a:bodyPr/>
              <a:lstStyle/>
              <a:p>
                <a:pPr marL="342900" indent="-342900">
                  <a:spcBef>
                    <a:spcPct val="20000"/>
                  </a:spcBef>
                  <a:buSzPct val="90000"/>
                  <a:defRPr/>
                </a:pPr>
                <a:r>
                  <a:rPr kumimoji="1" lang="en-US" altLang="zh-CN" sz="2600">
                    <a:solidFill>
                      <a:srgbClr val="0000FF"/>
                    </a:solidFill>
                    <a:ea typeface="楷体_GB2312" pitchFamily="49" charset="-122"/>
                  </a:rPr>
                  <a:t>NH</a:t>
                </a:r>
                <a:r>
                  <a:rPr kumimoji="1" lang="en-US" altLang="zh-CN" sz="2600" baseline="-25000">
                    <a:solidFill>
                      <a:srgbClr val="0000FF"/>
                    </a:solidFill>
                    <a:ea typeface="楷体_GB2312" pitchFamily="49" charset="-122"/>
                  </a:rPr>
                  <a:t>3</a:t>
                </a:r>
              </a:p>
            </p:txBody>
          </p:sp>
        </p:grpSp>
      </p:grpSp>
    </p:spTree>
    <p:extLst>
      <p:ext uri="{BB962C8B-B14F-4D97-AF65-F5344CB8AC3E}">
        <p14:creationId xmlns:p14="http://schemas.microsoft.com/office/powerpoint/2010/main" xmlns="" val="3121075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135188" y="404813"/>
            <a:ext cx="7772400" cy="1143000"/>
          </a:xfrm>
        </p:spPr>
        <p:txBody>
          <a:bodyPr/>
          <a:lstStyle/>
          <a:p>
            <a:pPr algn="ctr" eaLnBrk="1" hangingPunct="1"/>
            <a:r>
              <a:rPr lang="en-US" altLang="zh-CN" sz="3600">
                <a:solidFill>
                  <a:srgbClr val="0033CC"/>
                </a:solidFill>
              </a:rPr>
              <a:t> 2. Ammonia assimilation</a:t>
            </a:r>
            <a:endParaRPr lang="zh-CN" altLang="en-US" sz="3600">
              <a:solidFill>
                <a:srgbClr val="FF3300"/>
              </a:solidFill>
            </a:endParaRPr>
          </a:p>
        </p:txBody>
      </p:sp>
      <p:sp>
        <p:nvSpPr>
          <p:cNvPr id="187395" name="Rectangle 3"/>
          <p:cNvSpPr>
            <a:spLocks noGrp="1" noChangeArrowheads="1"/>
          </p:cNvSpPr>
          <p:nvPr>
            <p:ph sz="quarter" idx="1"/>
          </p:nvPr>
        </p:nvSpPr>
        <p:spPr>
          <a:xfrm>
            <a:off x="1524000" y="1643064"/>
            <a:ext cx="9144000" cy="4687887"/>
          </a:xfrm>
        </p:spPr>
        <p:txBody>
          <a:bodyPr/>
          <a:lstStyle/>
          <a:p>
            <a:pPr eaLnBrk="1" hangingPunct="1">
              <a:lnSpc>
                <a:spcPct val="110000"/>
              </a:lnSpc>
            </a:pPr>
            <a:r>
              <a:rPr lang="en-US" altLang="zh-CN" smtClean="0">
                <a:solidFill>
                  <a:srgbClr val="0033CC"/>
                </a:solidFill>
              </a:rPr>
              <a:t>All organisms assimilate ammonia via two main reactions catalyed by glutamate dehydrogenase </a:t>
            </a:r>
            <a:r>
              <a:rPr lang="en-US" altLang="zh-CN" sz="1800">
                <a:solidFill>
                  <a:srgbClr val="FF3300"/>
                </a:solidFill>
              </a:rPr>
              <a:t> </a:t>
            </a:r>
            <a:r>
              <a:rPr lang="en-US" altLang="zh-CN" smtClean="0">
                <a:solidFill>
                  <a:srgbClr val="0033CC"/>
                </a:solidFill>
              </a:rPr>
              <a:t>and glutamine synthetase giving rise to Glu and Gln, respectively. </a:t>
            </a:r>
          </a:p>
          <a:p>
            <a:pPr eaLnBrk="1" hangingPunct="1">
              <a:lnSpc>
                <a:spcPct val="110000"/>
              </a:lnSpc>
            </a:pPr>
            <a:r>
              <a:rPr lang="en-US" altLang="zh-CN" smtClean="0">
                <a:solidFill>
                  <a:srgbClr val="0000CC"/>
                </a:solidFill>
              </a:rPr>
              <a:t>The amino nitrogen in Glu and Gln are then used in further biosynthetic reactions to give rise to other amino acids.</a:t>
            </a:r>
          </a:p>
        </p:txBody>
      </p:sp>
    </p:spTree>
    <p:extLst>
      <p:ext uri="{BB962C8B-B14F-4D97-AF65-F5344CB8AC3E}">
        <p14:creationId xmlns:p14="http://schemas.microsoft.com/office/powerpoint/2010/main" xmlns="" val="2175856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73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7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2136775" y="228600"/>
            <a:ext cx="8153400" cy="990600"/>
          </a:xfrm>
        </p:spPr>
        <p:txBody>
          <a:bodyPr/>
          <a:lstStyle/>
          <a:p>
            <a:r>
              <a:rPr lang="en-US" altLang="zh-CN" sz="2400" b="1"/>
              <a:t>Ammonia Is Incorporated into Glutamate and Glutamine</a:t>
            </a:r>
            <a:r>
              <a:rPr lang="zh-CN" altLang="en-US" sz="2400"/>
              <a:t/>
            </a:r>
            <a:br>
              <a:rPr lang="zh-CN" altLang="en-US" sz="2400"/>
            </a:br>
            <a:endParaRPr lang="zh-CN" altLang="en-US" sz="2400"/>
          </a:p>
        </p:txBody>
      </p:sp>
      <p:pic>
        <p:nvPicPr>
          <p:cNvPr id="18435" name="Picture 3"/>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1685926" y="2357438"/>
            <a:ext cx="8982075" cy="2324100"/>
          </a:xfrm>
          <a:noFill/>
        </p:spPr>
      </p:pic>
    </p:spTree>
    <p:extLst>
      <p:ext uri="{BB962C8B-B14F-4D97-AF65-F5344CB8AC3E}">
        <p14:creationId xmlns:p14="http://schemas.microsoft.com/office/powerpoint/2010/main" xmlns="" val="1854710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3152</TotalTime>
  <Words>2608</Words>
  <Application>Microsoft Office PowerPoint</Application>
  <PresentationFormat>Custom</PresentationFormat>
  <Paragraphs>255</Paragraphs>
  <Slides>49</Slides>
  <Notes>23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The Synthesis of Amino Acids</vt:lpstr>
      <vt:lpstr>Slide 2</vt:lpstr>
      <vt:lpstr>Slide 3</vt:lpstr>
      <vt:lpstr>Slide 4</vt:lpstr>
      <vt:lpstr>Slide 5</vt:lpstr>
      <vt:lpstr>The Synthesis of Ammonia</vt:lpstr>
      <vt:lpstr>Slide 7</vt:lpstr>
      <vt:lpstr> 2. Ammonia assimilation</vt:lpstr>
      <vt:lpstr>Ammonia Is Incorporated into Glutamate and Glutamine </vt:lpstr>
      <vt:lpstr>Transamination</vt:lpstr>
      <vt:lpstr>Slide 11</vt:lpstr>
      <vt:lpstr>Slide 12</vt:lpstr>
      <vt:lpstr> 3. Biosynthesis of amino acids</vt:lpstr>
      <vt:lpstr>Slide 14</vt:lpstr>
      <vt:lpstr>  Synthesis of Ala, Val, and Lue </vt:lpstr>
      <vt:lpstr> Synthesis of  Ser, Gly and Cys</vt:lpstr>
      <vt:lpstr>  Synthesis of Glu, Gln, Pro and Arg</vt:lpstr>
      <vt:lpstr>—Oxaloacetate（TCA） gives rise to Asp, Asn, Met, Lys,Thr and Arg synthesis </vt:lpstr>
      <vt:lpstr>  Synthesis of His</vt:lpstr>
      <vt:lpstr>   —The synthesis of shikimate by aromatic AA is called shikimate pathway.</vt:lpstr>
      <vt:lpstr>Slide 21</vt:lpstr>
      <vt:lpstr>The Degradation of Amino Acids </vt:lpstr>
      <vt:lpstr>In animals, amino acids undergo oxidative degradation in three different metabolic circumstances:</vt:lpstr>
      <vt:lpstr>Slide 24</vt:lpstr>
      <vt:lpstr>Slide 25</vt:lpstr>
      <vt:lpstr>Metabolic fates of amino groups</vt:lpstr>
      <vt:lpstr>Slide 27</vt:lpstr>
      <vt:lpstr>Slide 28</vt:lpstr>
      <vt:lpstr>Slide 29</vt:lpstr>
      <vt:lpstr>Transamination</vt:lpstr>
      <vt:lpstr>Slide 31</vt:lpstr>
      <vt:lpstr>Slide 32</vt:lpstr>
      <vt:lpstr>Transaminases</vt:lpstr>
      <vt:lpstr>Slide 34</vt:lpstr>
      <vt:lpstr>Oxidative deamination</vt:lpstr>
      <vt:lpstr>Transdeamination</vt:lpstr>
      <vt:lpstr>Decarboxylation</vt:lpstr>
      <vt:lpstr>The Metabolism of Amino Acid Degradation Production</vt:lpstr>
      <vt:lpstr>Metabolism of NH3</vt:lpstr>
      <vt:lpstr>Urea cycle ( in many animals )</vt:lpstr>
      <vt:lpstr>Slide 41</vt:lpstr>
      <vt:lpstr>  Fate of the carbon skeletons            of amino acid</vt:lpstr>
      <vt:lpstr>Slide 43</vt:lpstr>
      <vt:lpstr>Slide 44</vt:lpstr>
      <vt:lpstr>Slide 45</vt:lpstr>
      <vt:lpstr>Slide 46</vt:lpstr>
      <vt:lpstr>Slide 47</vt:lpstr>
      <vt:lpstr>Slide 48</vt:lpstr>
      <vt:lpstr>Slide 49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Nitish</dc:creator>
  <cp:lastModifiedBy>MLSU PC</cp:lastModifiedBy>
  <cp:revision>15</cp:revision>
  <dcterms:created xsi:type="dcterms:W3CDTF">2018-11-21T14:31:20Z</dcterms:created>
  <dcterms:modified xsi:type="dcterms:W3CDTF">2019-11-08T05:10:36Z</dcterms:modified>
</cp:coreProperties>
</file>