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8" r:id="rId2"/>
    <p:sldId id="256" r:id="rId3"/>
    <p:sldId id="273" r:id="rId4"/>
    <p:sldId id="275" r:id="rId5"/>
    <p:sldId id="276" r:id="rId6"/>
    <p:sldId id="277" r:id="rId7"/>
    <p:sldId id="284" r:id="rId8"/>
    <p:sldId id="278" r:id="rId9"/>
    <p:sldId id="285" r:id="rId10"/>
    <p:sldId id="279" r:id="rId11"/>
    <p:sldId id="283" r:id="rId12"/>
    <p:sldId id="286" r:id="rId13"/>
    <p:sldId id="280" r:id="rId14"/>
    <p:sldId id="281" r:id="rId15"/>
    <p:sldId id="282" r:id="rId16"/>
    <p:sldId id="287" r:id="rId17"/>
    <p:sldId id="259" r:id="rId18"/>
    <p:sldId id="260" r:id="rId19"/>
    <p:sldId id="274" r:id="rId20"/>
    <p:sldId id="258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93D39-874C-40E3-9D26-03834EE18D94}" type="datetimeFigureOut">
              <a:rPr lang="en-US" smtClean="0"/>
              <a:pPr/>
              <a:t>01-05-2014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23B13-6A7F-4623-8ECB-C72D3340B2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F8E-E9FB-4409-BCD4-53E62C0AE294}" type="datetimeFigureOut">
              <a:rPr lang="en-US" smtClean="0"/>
              <a:pPr/>
              <a:t>01-05-2014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E8ED-5027-4A17-A6C7-DBC5801B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F8E-E9FB-4409-BCD4-53E62C0AE294}" type="datetimeFigureOut">
              <a:rPr lang="en-US" smtClean="0"/>
              <a:pPr/>
              <a:t>01-05-2014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E8ED-5027-4A17-A6C7-DBC5801B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F8E-E9FB-4409-BCD4-53E62C0AE294}" type="datetimeFigureOut">
              <a:rPr lang="en-US" smtClean="0"/>
              <a:pPr/>
              <a:t>01-05-2014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E8ED-5027-4A17-A6C7-DBC5801B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F8E-E9FB-4409-BCD4-53E62C0AE294}" type="datetimeFigureOut">
              <a:rPr lang="en-US" smtClean="0"/>
              <a:pPr/>
              <a:t>01-05-2014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E8ED-5027-4A17-A6C7-DBC5801B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F8E-E9FB-4409-BCD4-53E62C0AE294}" type="datetimeFigureOut">
              <a:rPr lang="en-US" smtClean="0"/>
              <a:pPr/>
              <a:t>01-05-2014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E8ED-5027-4A17-A6C7-DBC5801B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F8E-E9FB-4409-BCD4-53E62C0AE294}" type="datetimeFigureOut">
              <a:rPr lang="en-US" smtClean="0"/>
              <a:pPr/>
              <a:t>01-05-2014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E8ED-5027-4A17-A6C7-DBC5801B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F8E-E9FB-4409-BCD4-53E62C0AE294}" type="datetimeFigureOut">
              <a:rPr lang="en-US" smtClean="0"/>
              <a:pPr/>
              <a:t>01-05-2014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E8ED-5027-4A17-A6C7-DBC5801B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F8E-E9FB-4409-BCD4-53E62C0AE294}" type="datetimeFigureOut">
              <a:rPr lang="en-US" smtClean="0"/>
              <a:pPr/>
              <a:t>01-05-2014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E8ED-5027-4A17-A6C7-DBC5801B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F8E-E9FB-4409-BCD4-53E62C0AE294}" type="datetimeFigureOut">
              <a:rPr lang="en-US" smtClean="0"/>
              <a:pPr/>
              <a:t>01-05-2014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E8ED-5027-4A17-A6C7-DBC5801B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F8E-E9FB-4409-BCD4-53E62C0AE294}" type="datetimeFigureOut">
              <a:rPr lang="en-US" smtClean="0"/>
              <a:pPr/>
              <a:t>01-05-2014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E8ED-5027-4A17-A6C7-DBC5801B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6F8E-E9FB-4409-BCD4-53E62C0AE294}" type="datetimeFigureOut">
              <a:rPr lang="en-US" smtClean="0"/>
              <a:pPr/>
              <a:t>01-05-2014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E8ED-5027-4A17-A6C7-DBC5801B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C6F8E-E9FB-4409-BCD4-53E62C0AE294}" type="datetimeFigureOut">
              <a:rPr lang="en-US" smtClean="0"/>
              <a:pPr/>
              <a:t>01-05-2014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E8ED-5027-4A17-A6C7-DBC5801B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iscellaneous\Job_Applications\ImperialCollege\Presentation\27905-526 Dent de Morc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" name="Rectangle 2"/>
          <p:cNvSpPr/>
          <p:nvPr/>
        </p:nvSpPr>
        <p:spPr>
          <a:xfrm>
            <a:off x="228600" y="381000"/>
            <a:ext cx="18341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Fold</a:t>
            </a:r>
            <a:endParaRPr lang="en-US" sz="6000" b="1" cap="none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5165229"/>
            <a:ext cx="480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Presented By: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HARISH KAPASYA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Department of Geology,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Faculty of Earth Science,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M.L.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Sukhadia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University, Udaipur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9959"/>
            <a:ext cx="7924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Based on the continuity of fold hinge:-</a:t>
            </a:r>
          </a:p>
          <a:p>
            <a:pPr marL="571500" indent="-571500" algn="just">
              <a:lnSpc>
                <a:spcPct val="200000"/>
              </a:lnSpc>
              <a:buFont typeface="+mj-lt"/>
              <a:buAutoNum type="romanL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Cylindrical Fold – </a:t>
            </a:r>
          </a:p>
          <a:p>
            <a:pPr marL="571500" indent="-571500" algn="just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Rectilinear fold hinge or fold axis</a:t>
            </a:r>
          </a:p>
          <a:p>
            <a:pPr marL="571500" indent="-571500" algn="just">
              <a:lnSpc>
                <a:spcPct val="200000"/>
              </a:lnSpc>
              <a:buFont typeface="+mj-lt"/>
              <a:buAutoNum type="romanLcPeriod" startAt="2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Non-Cylindrical Fold – </a:t>
            </a:r>
          </a:p>
          <a:p>
            <a:pPr marL="571500" indent="-571500" algn="just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Fold hinge and axis are changes </a:t>
            </a:r>
          </a:p>
          <a:p>
            <a:pPr marL="571500" indent="-571500" algn="just">
              <a:lnSpc>
                <a:spcPct val="200000"/>
              </a:lnSpc>
              <a:buFont typeface="+mj-lt"/>
              <a:buAutoNum type="romanLcPeriod" startAt="3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En-Echelon Fold – </a:t>
            </a:r>
          </a:p>
          <a:p>
            <a:pPr marL="571500" indent="-571500" algn="just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End of one fold is connected with the start of new fold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5638800" cy="3733800"/>
            <a:chOff x="880" y="776"/>
            <a:chExt cx="4000" cy="2768"/>
          </a:xfrm>
        </p:grpSpPr>
        <p:pic>
          <p:nvPicPr>
            <p:cNvPr id="3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0" y="776"/>
              <a:ext cx="4000" cy="27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</p:pic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1392" y="864"/>
              <a:ext cx="2992" cy="408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-109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3576" y="1280"/>
              <a:ext cx="1064" cy="318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-109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2080" y="2248"/>
              <a:ext cx="656" cy="303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-109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</a:endParaRPr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4136" y="2473"/>
              <a:ext cx="649" cy="328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-109" charset="2"/>
                <a:buChar char="n"/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072" y="2161"/>
              <a:ext cx="1261" cy="291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pitchFamily="-109" charset="0"/>
                </a:rPr>
                <a:t>non-cylindrical fold</a:t>
              </a:r>
            </a:p>
          </p:txBody>
        </p:sp>
      </p:grp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3550" y="3810000"/>
            <a:ext cx="6140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ylindrical Fo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457200"/>
            <a:ext cx="345297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Noncylindrical fol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57200"/>
            <a:ext cx="45362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848600" cy="513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Based on the shape of fold on profile plane</a:t>
            </a:r>
          </a:p>
          <a:p>
            <a:pPr marL="571500" indent="-571500" algn="just">
              <a:lnSpc>
                <a:spcPct val="20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Parallel Fold – orthogonal thickness is same in any directions.</a:t>
            </a:r>
          </a:p>
          <a:p>
            <a:pPr marL="571500" indent="-571500" algn="just">
              <a:lnSpc>
                <a:spcPct val="20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Similar Fold – orthogonal thickness is variable.</a:t>
            </a:r>
          </a:p>
          <a:p>
            <a:pPr marL="571500" indent="-571500" algn="just">
              <a:lnSpc>
                <a:spcPct val="20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upratenuous Fold – hinge is thinner than limbs.</a:t>
            </a:r>
          </a:p>
          <a:p>
            <a:pPr marL="571500" indent="-571500" algn="just">
              <a:lnSpc>
                <a:spcPct val="20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Flattened Folds – hinge is thicker than limbs.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848600" cy="549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200000"/>
              </a:lnSpc>
              <a:buFont typeface="+mj-lt"/>
              <a:buAutoNum type="romanLcPeriod" startAt="5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Sharp Hinge Fold – </a:t>
            </a:r>
          </a:p>
          <a:p>
            <a:pPr marL="400050" indent="-400050">
              <a:lnSpc>
                <a:spcPct val="20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These folds having planer limbs and angular hinges.  </a:t>
            </a:r>
          </a:p>
          <a:p>
            <a:pPr marL="400050" indent="-400050">
              <a:lnSpc>
                <a:spcPct val="20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Symmetrical	–	Chevron Folds</a:t>
            </a:r>
          </a:p>
          <a:p>
            <a:pPr marL="400050" indent="-400050">
              <a:lnSpc>
                <a:spcPct val="20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Asymmetrical	–	Kink Band, Zigzag or 					crenulations folds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77200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Based on closing of limbs and Stratigraphy 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Antiform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fold closes upward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Synform	fold closes downward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ant_sy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124200"/>
            <a:ext cx="655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ure14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620000" cy="3531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Symmetrical fold:-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this fold two limbs dip at the same angle but opposite directions. So axial plane become vertical and divided fold in 2 equal half.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Others\deformation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99769"/>
            <a:ext cx="9144000" cy="3458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0"/>
            <a:ext cx="7696200" cy="3216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Asymmetrical fold:-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this fold two limbs dip at the unequal angle and opposite directions. So axial plane become inclined and divided fold in 2 unequal half.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Others\syasyov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08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7620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  <a:ea typeface="Times New Roman" pitchFamily="18" charset="0"/>
                <a:cs typeface="Times New Roman" pitchFamily="18" charset="0"/>
              </a:rPr>
              <a:t>FOLD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de Lati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fold is a structure produced when an originally planar surface becomes bent or curved as a result of deformation.	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Documents and Settings\anand pandya\Desktop\New Folder (2)\chevronfol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133600"/>
            <a:ext cx="6286500" cy="4019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3810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Chevron fold:-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The fold which have straight and nearly straight limbs and meet at sharp angle. Their crust and trough become sharp.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Overturned fold:-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It is an asymmetrical fold whose one limb is turned past vertical. In this case the axial plane become inclined and both limbs dip in the same directions.</a:t>
            </a:r>
            <a:endParaRPr lang="en-US" dirty="0"/>
          </a:p>
        </p:txBody>
      </p:sp>
      <p:pic>
        <p:nvPicPr>
          <p:cNvPr id="6146" name="Picture 2" descr="G:\Others\1-s2.0-S0097849304000585-gr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606" y="2438400"/>
            <a:ext cx="5856194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Recumbent fold:-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 the recumbent fold the folding is intense that both limbs become horizontal. So axial plane also become nearly horizontal. </a:t>
            </a:r>
            <a:endParaRPr lang="en-US" dirty="0"/>
          </a:p>
        </p:txBody>
      </p:sp>
      <p:pic>
        <p:nvPicPr>
          <p:cNvPr id="7170" name="Picture 2" descr="D:\Documents and Settings\anand pandya\Desktop\New Folder (2)\304336_459730170733089_84909533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0"/>
            <a:ext cx="6858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00400"/>
            <a:ext cx="769722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7696200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Anticlinorium &amp; synclinorium:-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These are the complex large folds of anticline and syncline form. An Anticlinorium is a large anticline with number of secondary folds of smaller size.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 synclinorium is a large syncline of similar nature.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543800" cy="84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Isoclinals fold:-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 this fold, both limbs are parallel and dip at the same angle and direction.</a:t>
            </a:r>
            <a:endParaRPr lang="en-US" dirty="0"/>
          </a:p>
        </p:txBody>
      </p:sp>
      <p:pic>
        <p:nvPicPr>
          <p:cNvPr id="3074" name="Picture 2" descr="G:\Others\show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6962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Plunging &amp; Non-plunging fold:-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angle of inclination of a fold axis with horizontal is called angle of plunge. </a:t>
            </a:r>
            <a:endParaRPr lang="en-US" dirty="0"/>
          </a:p>
        </p:txBody>
      </p:sp>
      <p:pic>
        <p:nvPicPr>
          <p:cNvPr id="9218" name="Picture 2" descr="D:\Documents and Settings\anand pandya\Desktop\New Folder (2)\Fold_Typ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81200"/>
            <a:ext cx="5638800" cy="3757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Box fold:-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 box fold has 2 hinges and the crust is board and flat. The limbs and hinge of this fold exhibit three side of rectangle. </a:t>
            </a:r>
            <a:endParaRPr lang="en-US" dirty="0"/>
          </a:p>
        </p:txBody>
      </p:sp>
      <p:pic>
        <p:nvPicPr>
          <p:cNvPr id="4098" name="Picture 2" descr="G:\Others\85_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503488"/>
            <a:ext cx="5867401" cy="3287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Dome and Basin:-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Dome is an up-fold where the beds dip radial outwards in all directions from the centre.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 basin is a down-fold where the beds dip inward towards the centre.</a:t>
            </a:r>
            <a:endParaRPr lang="en-US" dirty="0"/>
          </a:p>
        </p:txBody>
      </p:sp>
      <p:pic>
        <p:nvPicPr>
          <p:cNvPr id="5122" name="Picture 2" descr="G:\Others\dome bas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95600"/>
            <a:ext cx="7813030" cy="318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620000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Monocline:-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 local warping in the horizontal beds is called “monocline”. In this case at particular place beds dipping in incline and than follow this original dip.</a:t>
            </a:r>
            <a:endParaRPr lang="en-US" dirty="0"/>
          </a:p>
        </p:txBody>
      </p:sp>
      <p:pic>
        <p:nvPicPr>
          <p:cNvPr id="2050" name="Picture 2" descr="G:\Others\xfig16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47900"/>
            <a:ext cx="6553200" cy="374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620000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Open fold:-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 this fold folding is mild so limbs meet at bend &amp; angle. In this case thickness of beds is uniform everywhere and unchanged.</a:t>
            </a:r>
            <a:endParaRPr lang="en-US" dirty="0"/>
          </a:p>
        </p:txBody>
      </p:sp>
      <p:pic>
        <p:nvPicPr>
          <p:cNvPr id="1026" name="Picture 2" descr="G:\Others\fold_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38399"/>
            <a:ext cx="6324600" cy="3810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749396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Elements of Folds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543800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Close fold:-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In this fold folding is so tight that incomponent strata flow plastically towards the crest &amp; trough. In this case thinning at the flanks and thickening at crest.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-76200"/>
            <a:ext cx="7848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Classification of Fold</a:t>
            </a:r>
          </a:p>
          <a:p>
            <a:pPr marL="342900" indent="-342900" algn="just">
              <a:lnSpc>
                <a:spcPct val="20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Based on interlimb angle:-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size of interlimb angle measures the degree of tightness of fold.</a:t>
            </a:r>
          </a:p>
          <a:p>
            <a:pPr marL="571500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Gentle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180°-120°</a:t>
            </a:r>
          </a:p>
          <a:p>
            <a:pPr marL="571500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120°-70°</a:t>
            </a:r>
          </a:p>
          <a:p>
            <a:pPr marL="571500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Close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70°-30°</a:t>
            </a:r>
          </a:p>
          <a:p>
            <a:pPr marL="571500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Tight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30°-0°</a:t>
            </a:r>
          </a:p>
          <a:p>
            <a:pPr marL="571500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Isoclinal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52246"/>
            <a:ext cx="7848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Based on attitudes of axial plane and fold hinge (axis)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Depending on the dip of axial planes all the folds can be divided into 3 broad groups:-</a:t>
            </a:r>
          </a:p>
          <a:p>
            <a:pPr marL="571500" indent="-571500" algn="just">
              <a:lnSpc>
                <a:spcPct val="200000"/>
              </a:lnSpc>
              <a:buFont typeface="+mj-lt"/>
              <a:buAutoNum type="romanL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Recumbent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(Axial plane dip 0° - 10°)</a:t>
            </a:r>
          </a:p>
          <a:p>
            <a:pPr marL="571500" indent="-571500" algn="just">
              <a:lnSpc>
                <a:spcPct val="200000"/>
              </a:lnSpc>
              <a:buFont typeface="+mj-lt"/>
              <a:buAutoNum type="romanL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Inclined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(Axial plane dip 10° - 80°)</a:t>
            </a:r>
          </a:p>
          <a:p>
            <a:pPr marL="571500" indent="-571500" algn="just">
              <a:lnSpc>
                <a:spcPct val="200000"/>
              </a:lnSpc>
              <a:buFont typeface="+mj-lt"/>
              <a:buAutoNum type="romanL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Upright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(Axial plane dip 80° - 90°)</a:t>
            </a:r>
          </a:p>
          <a:p>
            <a:pPr algn="just">
              <a:lnSpc>
                <a:spcPct val="20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14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1968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Based on the plunge of the fold hinge or fold axis, the folds divided into following groups:-</a:t>
            </a:r>
          </a:p>
          <a:p>
            <a:pPr marL="571500" indent="-571500" algn="just">
              <a:lnSpc>
                <a:spcPct val="200000"/>
              </a:lnSpc>
              <a:buFont typeface="+mj-lt"/>
              <a:buAutoNum type="romanLcPeriod"/>
            </a:pP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Horizontal Fold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(Plunge 0° - 10°)</a:t>
            </a:r>
          </a:p>
          <a:p>
            <a:pPr marL="571500" indent="-571500" algn="just">
              <a:lnSpc>
                <a:spcPct val="200000"/>
              </a:lnSpc>
              <a:buFont typeface="+mj-lt"/>
              <a:buAutoNum type="romanLcPeriod"/>
            </a:pP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Plunging Fold	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(Plunge 10° - 80°)</a:t>
            </a:r>
          </a:p>
          <a:p>
            <a:pPr marL="571500" indent="-571500" algn="just">
              <a:lnSpc>
                <a:spcPct val="200000"/>
              </a:lnSpc>
              <a:buFont typeface="+mj-lt"/>
              <a:buAutoNum type="romanLcPeriod"/>
            </a:pP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Vertical Fold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	(Plunge 80° - 90°)</a:t>
            </a:r>
          </a:p>
          <a:p>
            <a:pPr marL="571500" indent="-571500" algn="just">
              <a:lnSpc>
                <a:spcPct val="200000"/>
              </a:lnSpc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3338" y="0"/>
            <a:ext cx="4030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lunging Fol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404002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575</Words>
  <Application>Microsoft Office PowerPoint</Application>
  <PresentationFormat>On-screen Show (4:3)</PresentationFormat>
  <Paragraphs>74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SCIENCE</dc:creator>
  <cp:lastModifiedBy>user</cp:lastModifiedBy>
  <cp:revision>32</cp:revision>
  <dcterms:created xsi:type="dcterms:W3CDTF">2013-01-16T11:10:41Z</dcterms:created>
  <dcterms:modified xsi:type="dcterms:W3CDTF">2014-05-01T17:47:03Z</dcterms:modified>
</cp:coreProperties>
</file>