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79" r:id="rId5"/>
    <p:sldId id="259" r:id="rId6"/>
    <p:sldId id="260" r:id="rId7"/>
    <p:sldId id="261" r:id="rId8"/>
    <p:sldId id="267" r:id="rId9"/>
    <p:sldId id="266" r:id="rId10"/>
    <p:sldId id="262" r:id="rId11"/>
    <p:sldId id="282" r:id="rId12"/>
    <p:sldId id="268" r:id="rId13"/>
    <p:sldId id="27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83" r:id="rId23"/>
    <p:sldId id="284" r:id="rId24"/>
    <p:sldId id="285" r:id="rId25"/>
    <p:sldId id="293" r:id="rId26"/>
    <p:sldId id="286" r:id="rId27"/>
    <p:sldId id="292" r:id="rId28"/>
    <p:sldId id="287" r:id="rId29"/>
    <p:sldId id="291" r:id="rId30"/>
    <p:sldId id="288" r:id="rId31"/>
    <p:sldId id="290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97690-560E-4230-8E35-D201C162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ARISH KAPASYA\18.01.14\20131111_165635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Concepts of Stress and Strain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919008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Harish Kapasya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Faculty of Earth Sciences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 of Geology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Udaipur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382000" cy="54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dirty="0" smtClean="0">
                <a:latin typeface="Times New Roman" pitchFamily="18" charset="0"/>
              </a:rPr>
              <a:t>STRAIN </a:t>
            </a:r>
            <a:r>
              <a:rPr lang="en-US" sz="3600" dirty="0">
                <a:latin typeface="Times New Roman" pitchFamily="18" charset="0"/>
              </a:rPr>
              <a:t>IS THE 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</a:rPr>
              <a:t>GEOMETRICAL EXPRESSION</a:t>
            </a:r>
            <a:r>
              <a:rPr lang="en-US" sz="3600" dirty="0">
                <a:latin typeface="Times New Roman" pitchFamily="18" charset="0"/>
              </a:rPr>
              <a:t> OF THE AMOUNT </a:t>
            </a:r>
            <a:r>
              <a:rPr lang="en-US" sz="3600" dirty="0" smtClean="0">
                <a:latin typeface="Times New Roman" pitchFamily="18" charset="0"/>
              </a:rPr>
              <a:t>OF </a:t>
            </a:r>
            <a:r>
              <a:rPr lang="en-US" sz="3600" dirty="0">
                <a:latin typeface="Times New Roman" pitchFamily="18" charset="0"/>
              </a:rPr>
              <a:t>DEFORMATION CAUSED BY THE ACTION OF THE SYSTEM </a:t>
            </a:r>
            <a:r>
              <a:rPr lang="en-US" sz="3600" dirty="0" smtClean="0">
                <a:latin typeface="Times New Roman" pitchFamily="18" charset="0"/>
              </a:rPr>
              <a:t>OF </a:t>
            </a:r>
            <a:r>
              <a:rPr lang="en-US" sz="3600" dirty="0">
                <a:latin typeface="Times New Roman" pitchFamily="18" charset="0"/>
              </a:rPr>
              <a:t>STRESSES ON A BODY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STRAIN IS THE </a:t>
            </a:r>
            <a:r>
              <a:rPr lang="en-US" sz="2000" b="1">
                <a:solidFill>
                  <a:srgbClr val="FF3399"/>
                </a:solidFill>
                <a:latin typeface="Times New Roman" pitchFamily="18" charset="0"/>
              </a:rPr>
              <a:t>GEOMETRICAL EXPRESSION</a:t>
            </a:r>
            <a:r>
              <a:rPr lang="en-US" sz="1600">
                <a:latin typeface="Times New Roman" pitchFamily="18" charset="0"/>
              </a:rPr>
              <a:t> OF THE AMOUNT </a:t>
            </a:r>
          </a:p>
          <a:p>
            <a:r>
              <a:rPr lang="en-US" sz="1600">
                <a:latin typeface="Times New Roman" pitchFamily="18" charset="0"/>
              </a:rPr>
              <a:t>OF DEFORMATION CAUSED BY THE ACTION OF THE SYSTEM </a:t>
            </a:r>
          </a:p>
          <a:p>
            <a:r>
              <a:rPr lang="en-US" sz="1600">
                <a:latin typeface="Times New Roman" pitchFamily="18" charset="0"/>
              </a:rPr>
              <a:t>OF STRESSES ON A BODY.</a:t>
            </a:r>
          </a:p>
          <a:p>
            <a:endParaRPr lang="en-US" sz="1600">
              <a:latin typeface="Times New Roman" pitchFamily="18" charset="0"/>
            </a:endParaRPr>
          </a:p>
          <a:p>
            <a:r>
              <a:rPr lang="en-US">
                <a:latin typeface="Arial Narrow" pitchFamily="34" charset="0"/>
              </a:rPr>
              <a:t>STRAIN CAN BE DEFINED AS THE CHANGE IN</a:t>
            </a:r>
          </a:p>
          <a:p>
            <a:r>
              <a:rPr lang="en-US">
                <a:latin typeface="Arial Narrow" pitchFamily="34" charset="0"/>
              </a:rPr>
              <a:t> </a:t>
            </a:r>
            <a:r>
              <a:rPr lang="en-US" sz="2400" b="1">
                <a:solidFill>
                  <a:srgbClr val="FF3399"/>
                </a:solidFill>
                <a:latin typeface="Arial Narrow" pitchFamily="34" charset="0"/>
              </a:rPr>
              <a:t>SIZE AND SHAPE</a:t>
            </a:r>
            <a:r>
              <a:rPr lang="en-US">
                <a:latin typeface="Arial Narrow" pitchFamily="34" charset="0"/>
              </a:rPr>
              <a:t> </a:t>
            </a:r>
          </a:p>
          <a:p>
            <a:r>
              <a:rPr lang="en-US">
                <a:latin typeface="Arial Narrow" pitchFamily="34" charset="0"/>
              </a:rPr>
              <a:t>OF  A  BODY RESULTING FROM </a:t>
            </a:r>
          </a:p>
          <a:p>
            <a:r>
              <a:rPr lang="en-US" sz="2400" b="1">
                <a:solidFill>
                  <a:srgbClr val="FF3399"/>
                </a:solidFill>
                <a:latin typeface="Arial Narrow" pitchFamily="34" charset="0"/>
              </a:rPr>
              <a:t>THE ACTION OF APPLIED  STRESS FIELD.</a:t>
            </a:r>
            <a:r>
              <a:rPr lang="en-US" b="1">
                <a:solidFill>
                  <a:srgbClr val="FF3399"/>
                </a:solidFill>
                <a:latin typeface="Arial Narrow" pitchFamily="34" charset="0"/>
              </a:rPr>
              <a:t> </a:t>
            </a:r>
          </a:p>
          <a:p>
            <a:endParaRPr lang="en-US" b="1">
              <a:solidFill>
                <a:srgbClr val="FF3399"/>
              </a:solidFill>
              <a:latin typeface="Arial Narrow" pitchFamily="34" charset="0"/>
            </a:endParaRPr>
          </a:p>
          <a:p>
            <a:pPr algn="l">
              <a:buClr>
                <a:srgbClr val="CC6600"/>
              </a:buClr>
              <a:buFont typeface="Wingdings" pitchFamily="2" charset="2"/>
              <a:buChar char="§"/>
            </a:pPr>
            <a:r>
              <a:rPr lang="en-US">
                <a:solidFill>
                  <a:srgbClr val="FF3399"/>
                </a:solidFill>
                <a:latin typeface="Arial Narrow" pitchFamily="34" charset="0"/>
              </a:rPr>
              <a:t> </a:t>
            </a:r>
            <a:r>
              <a:rPr lang="en-US" sz="1400" b="1">
                <a:solidFill>
                  <a:srgbClr val="CC6600"/>
                </a:solidFill>
                <a:latin typeface="Times New Roman" pitchFamily="18" charset="0"/>
              </a:rPr>
              <a:t>DILATION  (VOLUME CHANGE)</a:t>
            </a:r>
          </a:p>
          <a:p>
            <a:pPr algn="l">
              <a:buClr>
                <a:srgbClr val="CC66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3399"/>
                </a:solidFill>
                <a:latin typeface="Times New Roman" pitchFamily="18" charset="0"/>
              </a:rPr>
              <a:t>or</a:t>
            </a:r>
          </a:p>
          <a:p>
            <a:pPr algn="l"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400" b="1">
                <a:solidFill>
                  <a:srgbClr val="CC6600"/>
                </a:solidFill>
                <a:latin typeface="Times New Roman" pitchFamily="18" charset="0"/>
              </a:rPr>
              <a:t> DISTORTION (SHAPE CHANGE)</a:t>
            </a:r>
          </a:p>
          <a:p>
            <a:pPr algn="l">
              <a:buClr>
                <a:srgbClr val="CC66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3399"/>
                </a:solidFill>
                <a:latin typeface="Arial" charset="0"/>
              </a:rPr>
              <a:t>or</a:t>
            </a:r>
            <a:endParaRPr lang="en-US" sz="1400" b="1">
              <a:solidFill>
                <a:srgbClr val="CC6600"/>
              </a:solidFill>
              <a:latin typeface="Times New Roman" pitchFamily="18" charset="0"/>
            </a:endParaRPr>
          </a:p>
          <a:p>
            <a:pPr algn="l"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400" b="1">
                <a:solidFill>
                  <a:srgbClr val="CC6600"/>
                </a:solidFill>
                <a:latin typeface="Times New Roman" pitchFamily="18" charset="0"/>
              </a:rPr>
              <a:t>ROTATIONAL AND</a:t>
            </a:r>
          </a:p>
          <a:p>
            <a:pPr algn="l">
              <a:buClr>
                <a:srgbClr val="CC66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CC6600"/>
                </a:solidFill>
                <a:latin typeface="Times New Roman" pitchFamily="18" charset="0"/>
              </a:rPr>
              <a:t> NON-ROTATIONAL (COAXIAL)</a:t>
            </a:r>
          </a:p>
          <a:p>
            <a:pPr algn="l">
              <a:buClr>
                <a:srgbClr val="CC66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CC6600"/>
                </a:solidFill>
                <a:latin typeface="Times New Roman" pitchFamily="18" charset="0"/>
              </a:rPr>
              <a:t> </a:t>
            </a:r>
            <a:r>
              <a:rPr lang="en-US" sz="1400" b="1">
                <a:solidFill>
                  <a:srgbClr val="FF3399"/>
                </a:solidFill>
                <a:latin typeface="Arial" charset="0"/>
              </a:rPr>
              <a:t>or</a:t>
            </a:r>
          </a:p>
          <a:p>
            <a:pPr algn="l"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400" b="1">
                <a:solidFill>
                  <a:srgbClr val="CC6600"/>
                </a:solidFill>
                <a:latin typeface="Times New Roman" pitchFamily="18" charset="0"/>
              </a:rPr>
              <a:t> TRANSLATION</a:t>
            </a:r>
          </a:p>
          <a:p>
            <a:pPr algn="l"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400" b="1">
                <a:solidFill>
                  <a:srgbClr val="CC6600"/>
                </a:solidFill>
                <a:latin typeface="Times New Roman" pitchFamily="18" charset="0"/>
              </a:rPr>
              <a:t>OR</a:t>
            </a:r>
          </a:p>
          <a:p>
            <a:pPr algn="l">
              <a:buClr>
                <a:srgbClr val="CC6600"/>
              </a:buClr>
              <a:buFont typeface="Wingdings" pitchFamily="2" charset="2"/>
              <a:buChar char="§"/>
            </a:pPr>
            <a:r>
              <a:rPr lang="en-US" sz="1400" b="1">
                <a:solidFill>
                  <a:srgbClr val="CC6600"/>
                </a:solidFill>
                <a:latin typeface="Times New Roman" pitchFamily="18" charset="0"/>
              </a:rPr>
              <a:t>AS COMBINATION OF THESE PROCESSES</a:t>
            </a:r>
          </a:p>
          <a:p>
            <a:endParaRPr lang="en-US" sz="1400">
              <a:solidFill>
                <a:srgbClr val="CC6600"/>
              </a:solidFill>
              <a:latin typeface="Times New Roman" pitchFamily="18" charset="0"/>
            </a:endParaRPr>
          </a:p>
        </p:txBody>
      </p:sp>
      <p:sp>
        <p:nvSpPr>
          <p:cNvPr id="40966" name="WordArt 6" descr="Narrow vertical"/>
          <p:cNvSpPr>
            <a:spLocks noChangeArrowheads="1" noChangeShapeType="1" noTextEdit="1"/>
          </p:cNvSpPr>
          <p:nvPr/>
        </p:nvSpPr>
        <p:spPr bwMode="auto">
          <a:xfrm rot="-383811">
            <a:off x="3635375" y="260350"/>
            <a:ext cx="2066925" cy="1098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pt-B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 T R A I N</a:t>
            </a:r>
            <a:endParaRPr lang="en-US" sz="28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3851275" y="4076700"/>
            <a:ext cx="792163" cy="792163"/>
          </a:xfrm>
          <a:prstGeom prst="rect">
            <a:avLst/>
          </a:prstGeom>
          <a:solidFill>
            <a:srgbClr val="FF66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6227763" y="4292600"/>
            <a:ext cx="431800" cy="431800"/>
          </a:xfrm>
          <a:prstGeom prst="rect">
            <a:avLst/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162800" y="5013325"/>
            <a:ext cx="288925" cy="1008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 rot="1824098">
            <a:off x="5364163" y="5516563"/>
            <a:ext cx="720725" cy="719137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 rot="2664561">
            <a:off x="4140200" y="5876925"/>
            <a:ext cx="863600" cy="2159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6877050" y="4221163"/>
            <a:ext cx="157638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DILATION</a:t>
            </a:r>
          </a:p>
          <a:p>
            <a:r>
              <a:rPr lang="en-US" sz="1200" b="1">
                <a:solidFill>
                  <a:schemeClr val="tx2"/>
                </a:solidFill>
                <a:latin typeface="Times New Roman" pitchFamily="18" charset="0"/>
              </a:rPr>
              <a:t>VOLUME CHANGE</a:t>
            </a:r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4643438" y="4292600"/>
            <a:ext cx="151288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4643438" y="4797425"/>
            <a:ext cx="649287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4356100" y="4868863"/>
            <a:ext cx="360363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9"/>
          <p:cNvSpPr txBox="1">
            <a:spLocks noChangeArrowheads="1"/>
          </p:cNvSpPr>
          <p:nvPr/>
        </p:nvSpPr>
        <p:spPr bwMode="auto">
          <a:xfrm>
            <a:off x="7464425" y="5249863"/>
            <a:ext cx="16446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DISTORTION</a:t>
            </a:r>
          </a:p>
          <a:p>
            <a:r>
              <a:rPr lang="en-US" sz="1400" b="1">
                <a:latin typeface="Times New Roman" pitchFamily="18" charset="0"/>
              </a:rPr>
              <a:t>SHAPE CHANGE</a:t>
            </a:r>
          </a:p>
        </p:txBody>
      </p:sp>
      <p:sp>
        <p:nvSpPr>
          <p:cNvPr id="9230" name="Text Box 20"/>
          <p:cNvSpPr txBox="1">
            <a:spLocks noChangeArrowheads="1"/>
          </p:cNvSpPr>
          <p:nvPr/>
        </p:nvSpPr>
        <p:spPr bwMode="auto">
          <a:xfrm>
            <a:off x="5880100" y="6186488"/>
            <a:ext cx="1428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ROTATION</a:t>
            </a:r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3708400" y="6446838"/>
            <a:ext cx="1905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TOTAL STRAIN</a:t>
            </a:r>
          </a:p>
        </p:txBody>
      </p:sp>
      <p:sp>
        <p:nvSpPr>
          <p:cNvPr id="9232" name="Line 25"/>
          <p:cNvSpPr>
            <a:spLocks noChangeShapeType="1"/>
          </p:cNvSpPr>
          <p:nvPr/>
        </p:nvSpPr>
        <p:spPr bwMode="auto">
          <a:xfrm>
            <a:off x="4643438" y="4437063"/>
            <a:ext cx="2376487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Rectangle 26"/>
          <p:cNvSpPr>
            <a:spLocks noChangeArrowheads="1"/>
          </p:cNvSpPr>
          <p:nvPr/>
        </p:nvSpPr>
        <p:spPr bwMode="auto">
          <a:xfrm>
            <a:off x="7596188" y="2420938"/>
            <a:ext cx="792162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 flipV="1">
            <a:off x="4643438" y="4149725"/>
            <a:ext cx="35290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Text Box 28"/>
          <p:cNvSpPr txBox="1">
            <a:spLocks noChangeArrowheads="1"/>
          </p:cNvSpPr>
          <p:nvPr/>
        </p:nvSpPr>
        <p:spPr bwMode="auto">
          <a:xfrm>
            <a:off x="6816725" y="3306763"/>
            <a:ext cx="1860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TRANSLATION</a:t>
            </a:r>
          </a:p>
        </p:txBody>
      </p:sp>
      <p:sp>
        <p:nvSpPr>
          <p:cNvPr id="9236" name="Line 30"/>
          <p:cNvSpPr>
            <a:spLocks noChangeShapeType="1"/>
          </p:cNvSpPr>
          <p:nvPr/>
        </p:nvSpPr>
        <p:spPr bwMode="auto">
          <a:xfrm flipH="1">
            <a:off x="5651500" y="5373688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32"/>
          <p:cNvSpPr>
            <a:spLocks noChangeShapeType="1"/>
          </p:cNvSpPr>
          <p:nvPr/>
        </p:nvSpPr>
        <p:spPr bwMode="auto">
          <a:xfrm>
            <a:off x="5435600" y="6381750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ine 33"/>
          <p:cNvSpPr>
            <a:spLocks noChangeShapeType="1"/>
          </p:cNvSpPr>
          <p:nvPr/>
        </p:nvSpPr>
        <p:spPr bwMode="auto">
          <a:xfrm flipV="1">
            <a:off x="8027988" y="3213100"/>
            <a:ext cx="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609600" y="0"/>
            <a:ext cx="799306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HOMOGENEOUS AND INHOMOGENEOUS</a:t>
            </a:r>
          </a:p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 T R A I N </a:t>
            </a:r>
          </a:p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AMOUNT OF STRAIN IN ALL PART OF THE BODY IS </a:t>
            </a:r>
            <a:r>
              <a:rPr lang="en-US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EQUAL,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STRAIN IS SAID TO BE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HOMOGENEOUS.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STRAIGHT </a:t>
            </a:r>
            <a:r>
              <a:rPr lang="en-US" sz="28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LINE REMAINS STRAIGHT AND PARALLEL </a:t>
            </a: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LINE REMAIN </a:t>
            </a:r>
            <a:r>
              <a:rPr lang="en-US" sz="28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PARALLEL AFTER </a:t>
            </a: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DEFORMATION</a:t>
            </a:r>
            <a:endParaRPr lang="en-US" sz="28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77200" cy="599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AMOUNT OF STRAIN IN DIFFERENT  PART OF THE BODY IS </a:t>
            </a:r>
            <a:r>
              <a:rPr lang="en-US" sz="2800" b="1" dirty="0" smtClean="0">
                <a:solidFill>
                  <a:srgbClr val="FF3399"/>
                </a:solidFill>
                <a:latin typeface="Times New Roman" pitchFamily="18" charset="0"/>
              </a:rPr>
              <a:t>UNEQUAL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 THE STRAIN IS SAID TO BE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  <a:latin typeface="Times New Roman" pitchFamily="18" charset="0"/>
              </a:rPr>
              <a:t>INHOMOGENEOUS OR HETEROGENEOUS.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CC6600"/>
                </a:solidFill>
                <a:latin typeface="Times New Roman" pitchFamily="18" charset="0"/>
              </a:rPr>
              <a:t>STRAIGHT LINE BECOMES CURVED AND PARALLEL LINE BECOMES NON-PARALLEL AFTER DEFORMATION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HOMOGENEOUS AND INHOMOGENEOUS</a:t>
            </a:r>
            <a:b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 T R A I N </a:t>
            </a:r>
            <a:b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4" descr="st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" contrast="42000"/>
          </a:blip>
          <a:srcRect/>
          <a:stretch>
            <a:fillRect/>
          </a:stretch>
        </p:blipFill>
        <p:spPr>
          <a:xfrm>
            <a:off x="1476375" y="1557338"/>
            <a:ext cx="640080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4705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HOMOGENEOUS AND INHOMOGENEOUS</a:t>
            </a:r>
            <a:b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 T R A I N </a:t>
            </a:r>
            <a:b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 descr="st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6000" contrast="62000"/>
          </a:blip>
          <a:srcRect/>
          <a:stretch>
            <a:fillRect/>
          </a:stretch>
        </p:blipFill>
        <p:spPr>
          <a:xfrm>
            <a:off x="900113" y="1196975"/>
            <a:ext cx="7775575" cy="5400675"/>
          </a:xfrm>
          <a:noFill/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8243888" y="1196975"/>
            <a:ext cx="503237" cy="5400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55650" y="1196975"/>
            <a:ext cx="503238" cy="5400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  <a:ln w="5715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66FF"/>
                </a:solidFill>
              </a:rPr>
              <a:t>Pure shear and simple shear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rgbClr val="FFFF00"/>
          </a:solidFill>
          <a:ln w="76200" cmpd="tri">
            <a:solidFill>
              <a:srgbClr val="FF00FF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If the orientation of the principal strain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X, Y and  Z have not changed during the deformation, the strain may be defined as</a:t>
            </a:r>
            <a:r>
              <a:rPr lang="en-US" b="1" i="1" dirty="0" smtClean="0"/>
              <a:t> </a:t>
            </a:r>
            <a:r>
              <a:rPr lang="en-US" b="1" u="sng" dirty="0" smtClean="0">
                <a:latin typeface="Times New Roman" pitchFamily="18" charset="0"/>
              </a:rPr>
              <a:t>coaxial</a:t>
            </a:r>
            <a:r>
              <a:rPr lang="en-US" i="1" dirty="0" smtClean="0"/>
              <a:t>, this process is known as </a:t>
            </a:r>
            <a:r>
              <a:rPr lang="en-US" i="1" dirty="0" smtClean="0">
                <a:solidFill>
                  <a:srgbClr val="FF0066"/>
                </a:solidFill>
              </a:rPr>
              <a:t>PURE SHEAR</a:t>
            </a:r>
            <a:r>
              <a:rPr lang="en-US" dirty="0" smtClean="0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a change in orientation has occurred, the strain is defined as </a:t>
            </a:r>
            <a:r>
              <a:rPr lang="en-US" b="1" u="sng" dirty="0" smtClean="0">
                <a:latin typeface="Times New Roman" pitchFamily="18" charset="0"/>
              </a:rPr>
              <a:t>rotational (non-coaxial</a:t>
            </a:r>
            <a:r>
              <a:rPr lang="en-US" i="1" dirty="0" smtClean="0"/>
              <a:t>) and this process is known as </a:t>
            </a:r>
            <a:r>
              <a:rPr lang="en-US" i="1" dirty="0" smtClean="0">
                <a:solidFill>
                  <a:srgbClr val="FF0066"/>
                </a:solidFill>
              </a:rPr>
              <a:t>SIMPLE SHEAR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C0C0C0"/>
          </a:solidFill>
          <a:ln w="1905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66"/>
                </a:solidFill>
                <a:latin typeface="Century" pitchFamily="18" charset="0"/>
              </a:rPr>
              <a:t>PURE SHEAR AND SIMPLE SHEAR</a:t>
            </a:r>
            <a:br>
              <a:rPr lang="en-US" sz="2800" smtClean="0">
                <a:solidFill>
                  <a:srgbClr val="FF0066"/>
                </a:solidFill>
                <a:latin typeface="Century" pitchFamily="18" charset="0"/>
              </a:rPr>
            </a:br>
            <a:r>
              <a:rPr lang="en-US" sz="2800" smtClean="0">
                <a:solidFill>
                  <a:srgbClr val="3366FF"/>
                </a:solidFill>
                <a:latin typeface="Century" pitchFamily="18" charset="0"/>
              </a:rPr>
              <a:t>distortion  and  rotation</a:t>
            </a:r>
            <a:endParaRPr lang="en-US" sz="2800" smtClean="0">
              <a:solidFill>
                <a:srgbClr val="FF0066"/>
              </a:solidFill>
              <a:latin typeface="Century" pitchFamily="18" charset="0"/>
            </a:endParaRPr>
          </a:p>
        </p:txBody>
      </p:sp>
      <p:pic>
        <p:nvPicPr>
          <p:cNvPr id="17411" name="Picture 4" descr="st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00213"/>
            <a:ext cx="8467725" cy="4249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CC99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5050"/>
                </a:solidFill>
              </a:rPr>
              <a:t>TYPES OF HOMOGENEOUS STRAIN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362950" cy="4968875"/>
          </a:xfrm>
          <a:noFill/>
          <a:ln w="3175">
            <a:solidFill>
              <a:srgbClr val="800080"/>
            </a:solidFill>
          </a:ln>
        </p:spPr>
        <p:txBody>
          <a:bodyPr/>
          <a:lstStyle/>
          <a:p>
            <a:pPr algn="just" eaLnBrk="1" hangingPunct="1"/>
            <a:r>
              <a:rPr lang="en-US" dirty="0" smtClean="0"/>
              <a:t>Homogeneous strain which can be distinguished by particular </a:t>
            </a:r>
            <a:r>
              <a:rPr lang="en-US" dirty="0" smtClean="0">
                <a:solidFill>
                  <a:srgbClr val="3366FF"/>
                </a:solidFill>
              </a:rPr>
              <a:t>ratios</a:t>
            </a:r>
            <a:r>
              <a:rPr lang="en-US" dirty="0" smtClean="0"/>
              <a:t> of the principal strain axes </a:t>
            </a:r>
            <a:r>
              <a:rPr lang="en-US" dirty="0" smtClean="0">
                <a:solidFill>
                  <a:srgbClr val="CC6600"/>
                </a:solidFill>
              </a:rPr>
              <a:t>X, Y and Z.</a:t>
            </a:r>
          </a:p>
          <a:p>
            <a:pPr algn="just" eaLnBrk="1" hangingPunct="1"/>
            <a:r>
              <a:rPr lang="en-US" dirty="0" smtClean="0"/>
              <a:t>The general case, the three are unequal and </a:t>
            </a:r>
            <a:r>
              <a:rPr lang="en-US" dirty="0" smtClean="0">
                <a:solidFill>
                  <a:srgbClr val="FF0066"/>
                </a:solidFill>
              </a:rPr>
              <a:t>X&gt;Y&gt;Z.</a:t>
            </a:r>
            <a:endParaRPr lang="en-US" dirty="0" smtClean="0">
              <a:solidFill>
                <a:srgbClr val="3366FF"/>
              </a:solidFill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 rot="-1708279">
            <a:off x="382588" y="4799013"/>
            <a:ext cx="4321175" cy="10080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4284663" y="5300663"/>
            <a:ext cx="1439862" cy="361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8"/>
          <p:cNvSpPr>
            <a:spLocks noChangeArrowheads="1"/>
          </p:cNvSpPr>
          <p:nvPr/>
        </p:nvSpPr>
        <p:spPr bwMode="auto">
          <a:xfrm rot="-2270840">
            <a:off x="5227638" y="4997450"/>
            <a:ext cx="3960812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2268538" y="4868863"/>
            <a:ext cx="574675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5003800" y="5300663"/>
            <a:ext cx="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H="1">
            <a:off x="5580063" y="4005263"/>
            <a:ext cx="3168650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V="1">
            <a:off x="684213" y="4221163"/>
            <a:ext cx="3816350" cy="2087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 flipV="1">
            <a:off x="4284663" y="5516563"/>
            <a:ext cx="1511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962150" y="4459288"/>
            <a:ext cx="323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y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4403725" y="3884613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x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4848225" y="481965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z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3905250" y="5324475"/>
            <a:ext cx="32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y</a:t>
            </a: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5267325" y="6332538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x</a:t>
            </a:r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>
            <a:off x="7019925" y="5084763"/>
            <a:ext cx="288925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7296150" y="532447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z</a:t>
            </a: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3203575" y="6021388"/>
            <a:ext cx="1841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66FF"/>
                </a:solidFill>
                <a:latin typeface="Times New Roman" pitchFamily="18" charset="0"/>
              </a:rPr>
              <a:t>Triaxial ellipsoid</a:t>
            </a:r>
          </a:p>
        </p:txBody>
      </p:sp>
      <p:sp>
        <p:nvSpPr>
          <p:cNvPr id="19476" name="Line 23"/>
          <p:cNvSpPr>
            <a:spLocks noChangeShapeType="1"/>
          </p:cNvSpPr>
          <p:nvPr/>
        </p:nvSpPr>
        <p:spPr bwMode="auto">
          <a:xfrm flipH="1" flipV="1">
            <a:off x="3203575" y="5734050"/>
            <a:ext cx="21590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4"/>
          <p:cNvSpPr>
            <a:spLocks noChangeShapeType="1"/>
          </p:cNvSpPr>
          <p:nvPr/>
        </p:nvSpPr>
        <p:spPr bwMode="auto">
          <a:xfrm flipV="1">
            <a:off x="4284663" y="5734050"/>
            <a:ext cx="358775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5"/>
          <p:cNvSpPr>
            <a:spLocks noChangeShapeType="1"/>
          </p:cNvSpPr>
          <p:nvPr/>
        </p:nvSpPr>
        <p:spPr bwMode="auto">
          <a:xfrm flipV="1">
            <a:off x="5076825" y="5949950"/>
            <a:ext cx="719138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2338"/>
          </a:xfrm>
          <a:solidFill>
            <a:srgbClr val="DDDDDD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5050"/>
                </a:solidFill>
                <a:latin typeface="Times New Roman" pitchFamily="18" charset="0"/>
              </a:rPr>
              <a:t>Special type of homogeneous strain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280400" cy="1728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Axially symmetric extension: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1600" dirty="0" smtClean="0">
                <a:solidFill>
                  <a:srgbClr val="FF0066"/>
                </a:solidFill>
                <a:latin typeface="Times New Roman" pitchFamily="18" charset="0"/>
              </a:rPr>
              <a:t>X&gt;Y=Z ;  </a:t>
            </a:r>
            <a:r>
              <a:rPr lang="el-GR" sz="16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6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1&gt; </a:t>
            </a:r>
            <a:r>
              <a:rPr lang="el-GR" sz="16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6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2= </a:t>
            </a:r>
            <a:r>
              <a:rPr lang="el-GR" sz="16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6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This type of strain involves </a:t>
            </a:r>
            <a:r>
              <a:rPr lang="en-US" sz="18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uniform extension in the X direction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 and </a:t>
            </a:r>
            <a:r>
              <a:rPr lang="en-US" sz="1800" dirty="0" smtClean="0">
                <a:solidFill>
                  <a:srgbClr val="996600"/>
                </a:solidFill>
                <a:latin typeface="Times New Roman" pitchFamily="18" charset="0"/>
                <a:cs typeface="Arial" pitchFamily="34" charset="0"/>
              </a:rPr>
              <a:t>equal shortening in all directional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 right angles to it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PROLATE  OR  RUGBY BALL TYPE OF STRAIN ELLIPSOID</a:t>
            </a:r>
            <a:endParaRPr lang="el-GR" sz="1600" dirty="0" smtClean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900113" y="3429000"/>
            <a:ext cx="1214437" cy="1214438"/>
          </a:xfrm>
          <a:prstGeom prst="cube">
            <a:avLst>
              <a:gd name="adj" fmla="val 28106"/>
            </a:avLst>
          </a:prstGeom>
          <a:solidFill>
            <a:srgbClr val="FF66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" descr="st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2997200"/>
            <a:ext cx="5403850" cy="3590925"/>
          </a:xfrm>
          <a:noFill/>
        </p:spPr>
      </p:pic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900113" y="5013325"/>
            <a:ext cx="1439862" cy="1439863"/>
          </a:xfrm>
          <a:prstGeom prst="cube">
            <a:avLst>
              <a:gd name="adj" fmla="val 78037"/>
            </a:avLst>
          </a:prstGeom>
          <a:solidFill>
            <a:srgbClr val="FF66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1547813" y="2852738"/>
            <a:ext cx="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 flipV="1">
            <a:off x="1476375" y="4652963"/>
            <a:ext cx="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250825" y="4076700"/>
            <a:ext cx="6492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 flipH="1">
            <a:off x="1908175" y="3933825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 flipH="1">
            <a:off x="611188" y="4221163"/>
            <a:ext cx="7207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 flipV="1">
            <a:off x="1908175" y="2997200"/>
            <a:ext cx="4318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 flipH="1">
            <a:off x="611188" y="6237288"/>
            <a:ext cx="43180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 flipV="1">
            <a:off x="2195513" y="4652963"/>
            <a:ext cx="288925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848600" cy="530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accent2"/>
                </a:solidFill>
                <a:latin typeface="Britannic Bold" pitchFamily="34" charset="0"/>
                <a:cs typeface="Times New Roman" pitchFamily="18" charset="0"/>
              </a:rPr>
              <a:t>STRESS</a:t>
            </a:r>
          </a:p>
          <a:p>
            <a:pPr algn="just">
              <a:lnSpc>
                <a:spcPct val="20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stress is a pair of equal or opposite forces acting on unit area of a body.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503238"/>
          </a:xfrm>
          <a:solidFill>
            <a:srgbClr val="DDDDDD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5050"/>
                </a:solidFill>
                <a:latin typeface="Times New Roman" pitchFamily="18" charset="0"/>
              </a:rPr>
              <a:t>Special type of homogeneous strain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765175"/>
            <a:ext cx="7993062" cy="2089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Axially symmetric shortening: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>
                <a:solidFill>
                  <a:srgbClr val="FF0066"/>
                </a:solidFill>
                <a:latin typeface="Times New Roman" pitchFamily="18" charset="0"/>
              </a:rPr>
              <a:t>X=Y&gt;Z ;  </a:t>
            </a:r>
            <a:r>
              <a:rPr lang="el-GR" sz="18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8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1= </a:t>
            </a:r>
            <a:r>
              <a:rPr lang="el-GR" sz="18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8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2&gt; </a:t>
            </a:r>
            <a:r>
              <a:rPr lang="el-GR" sz="18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8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This type of strain involves uniform </a:t>
            </a:r>
            <a:r>
              <a:rPr lang="en-US" sz="1800" dirty="0" smtClean="0">
                <a:solidFill>
                  <a:srgbClr val="996600"/>
                </a:solidFill>
                <a:latin typeface="Times New Roman" pitchFamily="18" charset="0"/>
                <a:cs typeface="Arial" pitchFamily="34" charset="0"/>
              </a:rPr>
              <a:t>shortening in the Z direction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 and </a:t>
            </a:r>
            <a:r>
              <a:rPr lang="en-US" sz="1800" dirty="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equal extension in all directional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 right angles to it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OBLATE  OR  PANCAKE TYPE OF STRAIN ELLIPSOID</a:t>
            </a:r>
            <a:endParaRPr lang="el-GR" sz="1800" dirty="0" smtClean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 lvl="2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1021698">
            <a:off x="395288" y="4652963"/>
            <a:ext cx="1512887" cy="1503362"/>
          </a:xfrm>
          <a:prstGeom prst="cube">
            <a:avLst>
              <a:gd name="adj" fmla="val 834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916264">
            <a:off x="684213" y="2997200"/>
            <a:ext cx="1069975" cy="1000125"/>
          </a:xfrm>
          <a:prstGeom prst="cube">
            <a:avLst>
              <a:gd name="adj" fmla="val 31356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 descr="st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2703513"/>
            <a:ext cx="6197600" cy="3894137"/>
          </a:xfrm>
          <a:noFill/>
        </p:spPr>
      </p:pic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250825" y="5445125"/>
            <a:ext cx="792163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 flipV="1">
            <a:off x="1403350" y="4146550"/>
            <a:ext cx="215900" cy="577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 flipH="1">
            <a:off x="684213" y="6165850"/>
            <a:ext cx="1444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1835150" y="5589588"/>
            <a:ext cx="5762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 flipH="1" flipV="1">
            <a:off x="0" y="5084763"/>
            <a:ext cx="395288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 flipV="1">
            <a:off x="1692275" y="4510088"/>
            <a:ext cx="3603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04825"/>
          </a:xfrm>
          <a:solidFill>
            <a:srgbClr val="DDDDDD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5050"/>
                </a:solidFill>
                <a:latin typeface="Times New Roman" pitchFamily="18" charset="0"/>
              </a:rPr>
              <a:t>Special type of homogeneous strain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424863" cy="1584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3366FF"/>
                </a:solidFill>
              </a:rPr>
              <a:t>PLANE STRAIN: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3366FF"/>
                </a:solidFill>
              </a:rPr>
              <a:t> </a:t>
            </a:r>
            <a:r>
              <a:rPr lang="en-US" sz="1600" smtClean="0">
                <a:solidFill>
                  <a:srgbClr val="FF0066"/>
                </a:solidFill>
                <a:latin typeface="Times New Roman" pitchFamily="18" charset="0"/>
              </a:rPr>
              <a:t>X&gt;Y=1&gt;Z ;  </a:t>
            </a:r>
            <a:r>
              <a:rPr lang="el-GR" sz="160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60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1&gt; </a:t>
            </a:r>
            <a:r>
              <a:rPr lang="el-GR" sz="160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60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2=1&gt; </a:t>
            </a:r>
            <a:r>
              <a:rPr lang="el-GR" sz="160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λ</a:t>
            </a:r>
            <a:r>
              <a:rPr lang="en-US" sz="160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This type of strain involves INTERMEDIATE PRINCIPAL STRESS AXIS REMAINING UNCHANGED (i.e.,Y has unit length). </a:t>
            </a:r>
            <a:r>
              <a:rPr lang="en-US" sz="1600" smtClean="0">
                <a:solidFill>
                  <a:srgbClr val="FF0066"/>
                </a:solidFill>
                <a:latin typeface="Times New Roman" pitchFamily="18" charset="0"/>
                <a:cs typeface="Arial" pitchFamily="34" charset="0"/>
              </a:rPr>
              <a:t>X is extended</a:t>
            </a:r>
            <a:r>
              <a:rPr lang="en-US" sz="160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 and </a:t>
            </a:r>
            <a:r>
              <a:rPr lang="en-US" sz="160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Z is shortened</a:t>
            </a:r>
            <a:r>
              <a:rPr lang="en-US" sz="160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Special type of  TRIAXIAL STRAIN ELLIPSOID</a:t>
            </a:r>
            <a:endParaRPr lang="el-GR" sz="1600" smtClean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 rot="2123589">
            <a:off x="36513" y="5184775"/>
            <a:ext cx="2914650" cy="936625"/>
          </a:xfrm>
          <a:prstGeom prst="cube">
            <a:avLst>
              <a:gd name="adj" fmla="val 61708"/>
            </a:avLst>
          </a:prstGeom>
          <a:solidFill>
            <a:srgbClr val="00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 rot="2174964">
            <a:off x="754063" y="2919413"/>
            <a:ext cx="1584325" cy="1506537"/>
          </a:xfrm>
          <a:prstGeom prst="cube">
            <a:avLst>
              <a:gd name="adj" fmla="val 33625"/>
            </a:avLst>
          </a:prstGeom>
          <a:solidFill>
            <a:srgbClr val="00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>
            <a:off x="1547813" y="4868863"/>
            <a:ext cx="360362" cy="577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755650" y="6021388"/>
            <a:ext cx="360363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2484438" y="6308725"/>
            <a:ext cx="503237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 flipV="1">
            <a:off x="395288" y="4581525"/>
            <a:ext cx="2889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Freeform 12"/>
          <p:cNvSpPr>
            <a:spLocks/>
          </p:cNvSpPr>
          <p:nvPr/>
        </p:nvSpPr>
        <p:spPr bwMode="auto">
          <a:xfrm>
            <a:off x="2268538" y="3644900"/>
            <a:ext cx="287337" cy="2520950"/>
          </a:xfrm>
          <a:custGeom>
            <a:avLst/>
            <a:gdLst>
              <a:gd name="T0" fmla="*/ 0 w 1209"/>
              <a:gd name="T1" fmla="*/ 0 h 587"/>
              <a:gd name="T2" fmla="*/ 125 w 1209"/>
              <a:gd name="T3" fmla="*/ 147 h 587"/>
              <a:gd name="T4" fmla="*/ 351 w 1209"/>
              <a:gd name="T5" fmla="*/ 237 h 587"/>
              <a:gd name="T6" fmla="*/ 565 w 1209"/>
              <a:gd name="T7" fmla="*/ 361 h 587"/>
              <a:gd name="T8" fmla="*/ 712 w 1209"/>
              <a:gd name="T9" fmla="*/ 406 h 587"/>
              <a:gd name="T10" fmla="*/ 1017 w 1209"/>
              <a:gd name="T11" fmla="*/ 474 h 587"/>
              <a:gd name="T12" fmla="*/ 1096 w 1209"/>
              <a:gd name="T13" fmla="*/ 531 h 587"/>
              <a:gd name="T14" fmla="*/ 1209 w 1209"/>
              <a:gd name="T15" fmla="*/ 587 h 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9"/>
              <a:gd name="T25" fmla="*/ 0 h 587"/>
              <a:gd name="T26" fmla="*/ 1209 w 1209"/>
              <a:gd name="T27" fmla="*/ 587 h 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9" h="587">
                <a:moveTo>
                  <a:pt x="0" y="0"/>
                </a:moveTo>
                <a:cubicBezTo>
                  <a:pt x="33" y="49"/>
                  <a:pt x="69" y="121"/>
                  <a:pt x="125" y="147"/>
                </a:cubicBezTo>
                <a:cubicBezTo>
                  <a:pt x="199" y="181"/>
                  <a:pt x="276" y="207"/>
                  <a:pt x="351" y="237"/>
                </a:cubicBezTo>
                <a:cubicBezTo>
                  <a:pt x="429" y="268"/>
                  <a:pt x="484" y="335"/>
                  <a:pt x="565" y="361"/>
                </a:cubicBezTo>
                <a:cubicBezTo>
                  <a:pt x="631" y="406"/>
                  <a:pt x="586" y="381"/>
                  <a:pt x="712" y="406"/>
                </a:cubicBezTo>
                <a:cubicBezTo>
                  <a:pt x="813" y="426"/>
                  <a:pt x="915" y="454"/>
                  <a:pt x="1017" y="474"/>
                </a:cubicBezTo>
                <a:cubicBezTo>
                  <a:pt x="1034" y="487"/>
                  <a:pt x="1075" y="519"/>
                  <a:pt x="1096" y="531"/>
                </a:cubicBezTo>
                <a:cubicBezTo>
                  <a:pt x="1137" y="554"/>
                  <a:pt x="1176" y="554"/>
                  <a:pt x="1209" y="587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39" name="Picture 13" descr="st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2492375"/>
            <a:ext cx="5765800" cy="3684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52600"/>
            <a:ext cx="7924800" cy="318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Major breaks in sedimentation are called “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UNCONFORMITIES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533400"/>
            <a:ext cx="609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Unconformitiy</a:t>
            </a:r>
            <a:r>
              <a:rPr lang="en-US" sz="4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en-US" sz="4400" b="1" cap="all" spc="0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62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unconformity may be defined as an old erosion surface which separates younger series of rocks from the older series. 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Unconformities represent an interval of time of unknown length which is spent in the erosion of the underlying strata before the deposition of the overlying rocks.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84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Types of Unconformity:-</a:t>
            </a:r>
          </a:p>
          <a:p>
            <a:pPr algn="ctr">
              <a:lnSpc>
                <a:spcPct val="200000"/>
              </a:lnSpc>
            </a:pP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Angular Unconformity</a:t>
            </a:r>
          </a:p>
          <a:p>
            <a:pPr algn="ctr">
              <a:lnSpc>
                <a:spcPct val="200000"/>
              </a:lnSpc>
            </a:pP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Disconformity</a:t>
            </a:r>
          </a:p>
          <a:p>
            <a:pPr algn="ctr">
              <a:lnSpc>
                <a:spcPct val="200000"/>
              </a:lnSpc>
            </a:pP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Nonconformity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2362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286000"/>
            <a:ext cx="9144000" cy="20574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343400"/>
            <a:ext cx="9144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Angular Unconformity:-</a:t>
            </a:r>
          </a:p>
          <a:p>
            <a:pPr algn="just">
              <a:lnSpc>
                <a:spcPct val="20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rocks beds on opposite sides of an “Angular Unconformity” are not parallel. </a:t>
            </a:r>
          </a:p>
          <a:p>
            <a:pPr algn="just">
              <a:lnSpc>
                <a:spcPct val="20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angular unconformities occur where the older series of beds have been tilted, deformed and eroded before the deposition of younger beds.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Glens stuff\Camtasia Studio\pics\Unit 1\angular unconformity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Disconformity:-</a:t>
            </a:r>
          </a:p>
          <a:p>
            <a:pPr algn="just">
              <a:lnSpc>
                <a:spcPct val="20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rocks beds on opposite sides of a “Disconformity” are parallel.</a:t>
            </a:r>
          </a:p>
          <a:p>
            <a:pPr algn="just">
              <a:lnSpc>
                <a:spcPct val="20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Disconformities occurs where the strata of the older series have not been tilted or deformed before the deposition of younger beds.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lens stuff\Camtasia Studio\pics\Unit 1\Disconformity (Formation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28600"/>
            <a:ext cx="9144000" cy="1752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Three types of stress: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905000"/>
            <a:ext cx="52578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000404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Tension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000404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Shear</a:t>
            </a:r>
          </a:p>
        </p:txBody>
      </p:sp>
      <p:pic>
        <p:nvPicPr>
          <p:cNvPr id="4" name="Picture 4" descr="fo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676400"/>
            <a:ext cx="4355224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Nonconformity:-</a:t>
            </a:r>
          </a:p>
          <a:p>
            <a:pPr algn="just">
              <a:lnSpc>
                <a:spcPct val="20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a series of sedimentary layers is deposited over igneous or metamorphic rooks, mostly plutonic igneous rocks, it forms nonconformity.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Glens stuff\Camtasia Studio\pics\Unit 1\Nonconformity (Formation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D:\Glens stuff\Camtasia Studio\pics\Unit 1\Didconform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1000" y="152400"/>
            <a:ext cx="2286000" cy="21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types of unconformities are seen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" y="14287"/>
            <a:ext cx="9129713" cy="684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es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-381000"/>
            <a:ext cx="8382000" cy="7620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200000"/>
              </a:lnSpc>
              <a:defRPr/>
            </a:pPr>
            <a:r>
              <a:rPr lang="en-US" sz="4000" kern="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4000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000" kern="0" dirty="0">
                <a:latin typeface="Times New Roman" pitchFamily="18" charset="0"/>
                <a:ea typeface="+mj-ea"/>
                <a:cs typeface="Times New Roman" pitchFamily="18" charset="0"/>
              </a:rPr>
              <a:t>This is the reason why all the structures that develop in rocks after their formation </a:t>
            </a:r>
            <a:r>
              <a:rPr lang="en-US" sz="40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are </a:t>
            </a:r>
            <a:r>
              <a:rPr lang="en-US" sz="4000" kern="0" dirty="0">
                <a:latin typeface="Times New Roman" pitchFamily="18" charset="0"/>
                <a:ea typeface="+mj-ea"/>
                <a:cs typeface="Times New Roman" pitchFamily="18" charset="0"/>
              </a:rPr>
              <a:t>called </a:t>
            </a:r>
            <a:r>
              <a:rPr lang="en-US" sz="4000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secondary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/>
          <a:lstStyle/>
          <a:p>
            <a:pPr eaLnBrk="1" hangingPunct="1"/>
            <a:r>
              <a:rPr lang="en-US" sz="4000" u="sng" dirty="0" smtClean="0">
                <a:solidFill>
                  <a:srgbClr val="800000"/>
                </a:solidFill>
                <a:latin typeface="Century" pitchFamily="18" charset="0"/>
              </a:rPr>
              <a:t>EFFECTS OF STRESSES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827088" y="1916113"/>
            <a:ext cx="1655762" cy="165576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0" y="2708275"/>
            <a:ext cx="7921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 flipH="1">
            <a:off x="2627313" y="270827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6227763" y="2133600"/>
            <a:ext cx="936625" cy="2663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1835150" y="4508500"/>
            <a:ext cx="1008063" cy="936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4140200" y="3933825"/>
            <a:ext cx="503238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 flipV="1">
            <a:off x="827088" y="1628775"/>
            <a:ext cx="720725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V="1">
            <a:off x="2484438" y="1628775"/>
            <a:ext cx="574675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5"/>
          <p:cNvSpPr>
            <a:spLocks noChangeShapeType="1"/>
          </p:cNvSpPr>
          <p:nvPr/>
        </p:nvSpPr>
        <p:spPr bwMode="auto">
          <a:xfrm flipV="1">
            <a:off x="2484438" y="3284538"/>
            <a:ext cx="57467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6"/>
          <p:cNvSpPr>
            <a:spLocks noChangeShapeType="1"/>
          </p:cNvSpPr>
          <p:nvPr/>
        </p:nvSpPr>
        <p:spPr bwMode="auto">
          <a:xfrm>
            <a:off x="1476375" y="1628775"/>
            <a:ext cx="15827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7"/>
          <p:cNvSpPr>
            <a:spLocks noChangeShapeType="1"/>
          </p:cNvSpPr>
          <p:nvPr/>
        </p:nvSpPr>
        <p:spPr bwMode="auto">
          <a:xfrm>
            <a:off x="3059113" y="1628775"/>
            <a:ext cx="0" cy="1655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8"/>
          <p:cNvSpPr>
            <a:spLocks noChangeShapeType="1"/>
          </p:cNvSpPr>
          <p:nvPr/>
        </p:nvSpPr>
        <p:spPr bwMode="auto">
          <a:xfrm flipV="1">
            <a:off x="1835150" y="4221163"/>
            <a:ext cx="5762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771775" y="4221163"/>
            <a:ext cx="5762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 flipV="1">
            <a:off x="2843213" y="5157788"/>
            <a:ext cx="504825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21"/>
          <p:cNvSpPr>
            <a:spLocks noChangeShapeType="1"/>
          </p:cNvSpPr>
          <p:nvPr/>
        </p:nvSpPr>
        <p:spPr bwMode="auto">
          <a:xfrm>
            <a:off x="2411413" y="4221163"/>
            <a:ext cx="8651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22"/>
          <p:cNvSpPr>
            <a:spLocks noChangeShapeType="1"/>
          </p:cNvSpPr>
          <p:nvPr/>
        </p:nvSpPr>
        <p:spPr bwMode="auto">
          <a:xfrm>
            <a:off x="3348038" y="4221163"/>
            <a:ext cx="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24"/>
          <p:cNvSpPr>
            <a:spLocks noChangeShapeType="1"/>
          </p:cNvSpPr>
          <p:nvPr/>
        </p:nvSpPr>
        <p:spPr bwMode="auto">
          <a:xfrm flipV="1">
            <a:off x="7164388" y="1341438"/>
            <a:ext cx="115252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5"/>
          <p:cNvSpPr>
            <a:spLocks noChangeShapeType="1"/>
          </p:cNvSpPr>
          <p:nvPr/>
        </p:nvSpPr>
        <p:spPr bwMode="auto">
          <a:xfrm flipV="1">
            <a:off x="6227763" y="1341438"/>
            <a:ext cx="115252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6"/>
          <p:cNvSpPr>
            <a:spLocks noChangeShapeType="1"/>
          </p:cNvSpPr>
          <p:nvPr/>
        </p:nvSpPr>
        <p:spPr bwMode="auto">
          <a:xfrm flipV="1">
            <a:off x="7164388" y="3644900"/>
            <a:ext cx="1223962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7"/>
          <p:cNvSpPr>
            <a:spLocks noChangeShapeType="1"/>
          </p:cNvSpPr>
          <p:nvPr/>
        </p:nvSpPr>
        <p:spPr bwMode="auto">
          <a:xfrm>
            <a:off x="8316913" y="1341438"/>
            <a:ext cx="0" cy="2374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8"/>
          <p:cNvSpPr>
            <a:spLocks noChangeShapeType="1"/>
          </p:cNvSpPr>
          <p:nvPr/>
        </p:nvSpPr>
        <p:spPr bwMode="auto">
          <a:xfrm flipH="1">
            <a:off x="7380288" y="1341438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29"/>
          <p:cNvSpPr>
            <a:spLocks noChangeShapeType="1"/>
          </p:cNvSpPr>
          <p:nvPr/>
        </p:nvSpPr>
        <p:spPr bwMode="auto">
          <a:xfrm flipV="1">
            <a:off x="4140200" y="3284538"/>
            <a:ext cx="647700" cy="649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30"/>
          <p:cNvSpPr>
            <a:spLocks noChangeShapeType="1"/>
          </p:cNvSpPr>
          <p:nvPr/>
        </p:nvSpPr>
        <p:spPr bwMode="auto">
          <a:xfrm flipV="1">
            <a:off x="4643438" y="3284538"/>
            <a:ext cx="649287" cy="649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31"/>
          <p:cNvSpPr>
            <a:spLocks noChangeShapeType="1"/>
          </p:cNvSpPr>
          <p:nvPr/>
        </p:nvSpPr>
        <p:spPr bwMode="auto">
          <a:xfrm>
            <a:off x="5292725" y="3284538"/>
            <a:ext cx="0" cy="2520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32"/>
          <p:cNvSpPr>
            <a:spLocks noChangeShapeType="1"/>
          </p:cNvSpPr>
          <p:nvPr/>
        </p:nvSpPr>
        <p:spPr bwMode="auto">
          <a:xfrm flipV="1">
            <a:off x="4643438" y="5734050"/>
            <a:ext cx="649287" cy="790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33"/>
          <p:cNvSpPr>
            <a:spLocks noChangeShapeType="1"/>
          </p:cNvSpPr>
          <p:nvPr/>
        </p:nvSpPr>
        <p:spPr bwMode="auto">
          <a:xfrm>
            <a:off x="4787900" y="3284538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AutoShape 34"/>
          <p:cNvSpPr>
            <a:spLocks noChangeArrowheads="1"/>
          </p:cNvSpPr>
          <p:nvPr/>
        </p:nvSpPr>
        <p:spPr bwMode="auto">
          <a:xfrm rot="494138">
            <a:off x="3419475" y="1916113"/>
            <a:ext cx="2447925" cy="485775"/>
          </a:xfrm>
          <a:prstGeom prst="rightArrow">
            <a:avLst>
              <a:gd name="adj1" fmla="val 50000"/>
              <a:gd name="adj2" fmla="val 125980"/>
            </a:avLst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AutoShape 36"/>
          <p:cNvSpPr>
            <a:spLocks noChangeArrowheads="1"/>
          </p:cNvSpPr>
          <p:nvPr/>
        </p:nvSpPr>
        <p:spPr bwMode="auto">
          <a:xfrm rot="-1592517">
            <a:off x="827088" y="3860800"/>
            <a:ext cx="719137" cy="863600"/>
          </a:xfrm>
          <a:prstGeom prst="downArrow">
            <a:avLst>
              <a:gd name="adj1" fmla="val 50000"/>
              <a:gd name="adj2" fmla="val 30022"/>
            </a:avLst>
          </a:prstGeom>
          <a:solidFill>
            <a:srgbClr val="99CC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AutoShape 37"/>
          <p:cNvSpPr>
            <a:spLocks noChangeArrowheads="1"/>
          </p:cNvSpPr>
          <p:nvPr/>
        </p:nvSpPr>
        <p:spPr bwMode="auto">
          <a:xfrm rot="1510150">
            <a:off x="3203575" y="2852738"/>
            <a:ext cx="976313" cy="976312"/>
          </a:xfrm>
          <a:custGeom>
            <a:avLst/>
            <a:gdLst>
              <a:gd name="T0" fmla="*/ 488111 w 21600"/>
              <a:gd name="T1" fmla="*/ 0 h 21600"/>
              <a:gd name="T2" fmla="*/ 122039 w 21600"/>
              <a:gd name="T3" fmla="*/ 488156 h 21600"/>
              <a:gd name="T4" fmla="*/ 488111 w 21600"/>
              <a:gd name="T5" fmla="*/ 244078 h 21600"/>
              <a:gd name="T6" fmla="*/ 1098352 w 21600"/>
              <a:gd name="T7" fmla="*/ 488156 h 21600"/>
              <a:gd name="T8" fmla="*/ 854274 w 21600"/>
              <a:gd name="T9" fmla="*/ 732234 h 21600"/>
              <a:gd name="T10" fmla="*/ 610196 w 21600"/>
              <a:gd name="T11" fmla="*/ 48815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Text Box 38"/>
          <p:cNvSpPr txBox="1">
            <a:spLocks noChangeArrowheads="1"/>
          </p:cNvSpPr>
          <p:nvPr/>
        </p:nvSpPr>
        <p:spPr bwMode="auto">
          <a:xfrm>
            <a:off x="455613" y="1196975"/>
            <a:ext cx="2457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  <a:latin typeface="Arial" pitchFamily="34" charset="0"/>
              </a:rPr>
              <a:t>APPLIED STRESSES</a:t>
            </a:r>
          </a:p>
        </p:txBody>
      </p:sp>
      <p:sp>
        <p:nvSpPr>
          <p:cNvPr id="5153" name="Freeform 40"/>
          <p:cNvSpPr>
            <a:spLocks/>
          </p:cNvSpPr>
          <p:nvPr/>
        </p:nvSpPr>
        <p:spPr bwMode="auto">
          <a:xfrm>
            <a:off x="422275" y="1530350"/>
            <a:ext cx="300038" cy="1020763"/>
          </a:xfrm>
          <a:custGeom>
            <a:avLst/>
            <a:gdLst>
              <a:gd name="T0" fmla="*/ 189 w 189"/>
              <a:gd name="T1" fmla="*/ 0 h 643"/>
              <a:gd name="T2" fmla="*/ 69 w 189"/>
              <a:gd name="T3" fmla="*/ 81 h 643"/>
              <a:gd name="T4" fmla="*/ 29 w 189"/>
              <a:gd name="T5" fmla="*/ 536 h 643"/>
              <a:gd name="T6" fmla="*/ 15 w 189"/>
              <a:gd name="T7" fmla="*/ 643 h 643"/>
              <a:gd name="T8" fmla="*/ 0 60000 65536"/>
              <a:gd name="T9" fmla="*/ 0 60000 65536"/>
              <a:gd name="T10" fmla="*/ 0 60000 65536"/>
              <a:gd name="T11" fmla="*/ 0 60000 65536"/>
              <a:gd name="T12" fmla="*/ 0 w 189"/>
              <a:gd name="T13" fmla="*/ 0 h 643"/>
              <a:gd name="T14" fmla="*/ 189 w 189"/>
              <a:gd name="T15" fmla="*/ 643 h 6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" h="643">
                <a:moveTo>
                  <a:pt x="189" y="0"/>
                </a:moveTo>
                <a:cubicBezTo>
                  <a:pt x="136" y="18"/>
                  <a:pt x="109" y="41"/>
                  <a:pt x="69" y="81"/>
                </a:cubicBezTo>
                <a:cubicBezTo>
                  <a:pt x="0" y="286"/>
                  <a:pt x="53" y="102"/>
                  <a:pt x="29" y="536"/>
                </a:cubicBezTo>
                <a:cubicBezTo>
                  <a:pt x="27" y="572"/>
                  <a:pt x="15" y="643"/>
                  <a:pt x="15" y="64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Freeform 41"/>
          <p:cNvSpPr>
            <a:spLocks/>
          </p:cNvSpPr>
          <p:nvPr/>
        </p:nvSpPr>
        <p:spPr bwMode="auto">
          <a:xfrm>
            <a:off x="2849563" y="1403350"/>
            <a:ext cx="468312" cy="1254125"/>
          </a:xfrm>
          <a:custGeom>
            <a:avLst/>
            <a:gdLst>
              <a:gd name="T0" fmla="*/ 0 w 295"/>
              <a:gd name="T1" fmla="*/ 0 h 790"/>
              <a:gd name="T2" fmla="*/ 268 w 295"/>
              <a:gd name="T3" fmla="*/ 107 h 790"/>
              <a:gd name="T4" fmla="*/ 268 w 295"/>
              <a:gd name="T5" fmla="*/ 790 h 790"/>
              <a:gd name="T6" fmla="*/ 0 60000 65536"/>
              <a:gd name="T7" fmla="*/ 0 60000 65536"/>
              <a:gd name="T8" fmla="*/ 0 60000 65536"/>
              <a:gd name="T9" fmla="*/ 0 w 295"/>
              <a:gd name="T10" fmla="*/ 0 h 790"/>
              <a:gd name="T11" fmla="*/ 295 w 295"/>
              <a:gd name="T12" fmla="*/ 790 h 7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790">
                <a:moveTo>
                  <a:pt x="0" y="0"/>
                </a:moveTo>
                <a:cubicBezTo>
                  <a:pt x="139" y="14"/>
                  <a:pt x="174" y="13"/>
                  <a:pt x="268" y="107"/>
                </a:cubicBezTo>
                <a:cubicBezTo>
                  <a:pt x="295" y="192"/>
                  <a:pt x="268" y="746"/>
                  <a:pt x="268" y="79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Text Box 42"/>
          <p:cNvSpPr txBox="1">
            <a:spLocks noChangeArrowheads="1"/>
          </p:cNvSpPr>
          <p:nvPr/>
        </p:nvSpPr>
        <p:spPr bwMode="auto">
          <a:xfrm>
            <a:off x="6457950" y="5006975"/>
            <a:ext cx="2006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66"/>
                </a:solidFill>
                <a:latin typeface="Times New Roman" pitchFamily="18" charset="0"/>
              </a:rPr>
              <a:t>SHAPE CHANGE</a:t>
            </a:r>
          </a:p>
        </p:txBody>
      </p:sp>
      <p:sp>
        <p:nvSpPr>
          <p:cNvPr id="5156" name="Text Box 43"/>
          <p:cNvSpPr txBox="1">
            <a:spLocks noChangeArrowheads="1"/>
          </p:cNvSpPr>
          <p:nvPr/>
        </p:nvSpPr>
        <p:spPr bwMode="auto">
          <a:xfrm>
            <a:off x="4343400" y="5867400"/>
            <a:ext cx="33829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</a:rPr>
              <a:t>SHAPE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</a:rPr>
              <a:t>AND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</a:rPr>
              <a:t>VOLUME </a:t>
            </a:r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</a:rPr>
              <a:t>CHANGE</a:t>
            </a:r>
          </a:p>
        </p:txBody>
      </p:sp>
      <p:sp>
        <p:nvSpPr>
          <p:cNvPr id="5157" name="Text Box 44"/>
          <p:cNvSpPr txBox="1">
            <a:spLocks noChangeArrowheads="1"/>
          </p:cNvSpPr>
          <p:nvPr/>
        </p:nvSpPr>
        <p:spPr bwMode="auto">
          <a:xfrm>
            <a:off x="1144588" y="5727700"/>
            <a:ext cx="2273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5F5F5F"/>
                </a:solidFill>
                <a:latin typeface="Times New Roman" pitchFamily="18" charset="0"/>
              </a:rPr>
              <a:t>VOLUME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228600"/>
            <a:ext cx="8229600" cy="4752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CHANGE IN THE DIMENSION OF THE BODY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IN SHAPE (DISTORTION)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IN VOLUME (DILATION)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CHANGE IN ORIENTATION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(TRANSLATION AND ROTATION)   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  <a:p>
            <a:pPr marL="742950" marR="0" lvl="1" indent="-28575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ANY COMBINATION OF THE ABOVE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716</Words>
  <Application>Microsoft Office PowerPoint</Application>
  <PresentationFormat>On-screen Show (4:3)</PresentationFormat>
  <Paragraphs>120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EFFECTS OF STRESSES</vt:lpstr>
      <vt:lpstr>Slide 9</vt:lpstr>
      <vt:lpstr>Slide 10</vt:lpstr>
      <vt:lpstr>Slide 11</vt:lpstr>
      <vt:lpstr>Slide 12</vt:lpstr>
      <vt:lpstr>Slide 13</vt:lpstr>
      <vt:lpstr>HOMOGENEOUS AND INHOMOGENEOUS S T R A I N  </vt:lpstr>
      <vt:lpstr>HOMOGENEOUS AND INHOMOGENEOUS S T R A I N  </vt:lpstr>
      <vt:lpstr>Pure shear and simple shear</vt:lpstr>
      <vt:lpstr>PURE SHEAR AND SIMPLE SHEAR distortion  and  rotation</vt:lpstr>
      <vt:lpstr>TYPES OF HOMOGENEOUS STRAIN</vt:lpstr>
      <vt:lpstr>Special type of homogeneous strain</vt:lpstr>
      <vt:lpstr>Special type of homogeneous strain</vt:lpstr>
      <vt:lpstr>Special type of homogeneous strain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Hari</dc:creator>
  <cp:lastModifiedBy>User</cp:lastModifiedBy>
  <cp:revision>16</cp:revision>
  <dcterms:created xsi:type="dcterms:W3CDTF">2006-08-16T00:00:00Z</dcterms:created>
  <dcterms:modified xsi:type="dcterms:W3CDTF">2015-07-19T06:56:46Z</dcterms:modified>
</cp:coreProperties>
</file>