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256" r:id="rId3"/>
    <p:sldId id="257" r:id="rId4"/>
    <p:sldId id="258" r:id="rId5"/>
    <p:sldId id="259" r:id="rId6"/>
    <p:sldId id="260" r:id="rId7"/>
    <p:sldId id="261" r:id="rId8"/>
    <p:sldId id="270" r:id="rId9"/>
    <p:sldId id="262" r:id="rId10"/>
    <p:sldId id="263" r:id="rId11"/>
    <p:sldId id="264" r:id="rId12"/>
    <p:sldId id="266" r:id="rId13"/>
    <p:sldId id="282" r:id="rId14"/>
    <p:sldId id="265" r:id="rId15"/>
    <p:sldId id="267" r:id="rId16"/>
    <p:sldId id="268" r:id="rId17"/>
    <p:sldId id="269" r:id="rId18"/>
    <p:sldId id="271" r:id="rId19"/>
    <p:sldId id="272" r:id="rId20"/>
    <p:sldId id="273" r:id="rId21"/>
    <p:sldId id="274" r:id="rId22"/>
    <p:sldId id="275" r:id="rId23"/>
    <p:sldId id="276" r:id="rId24"/>
    <p:sldId id="277" r:id="rId25"/>
    <p:sldId id="279"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a:srgbClr val="00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13-Apr-20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13-Apr-20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13-Apr-20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13-Apr-20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13-Apr-20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13-Apr-20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13-Apr-20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13-Apr-20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13-Apr-20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13-Apr-20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13-Apr-20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13-Apr-20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Users\User\Desktop\sunset_mountains_volcano_79411_1600x1200.jpg"/>
          <p:cNvPicPr>
            <a:picLocks noChangeAspect="1" noChangeArrowheads="1"/>
          </p:cNvPicPr>
          <p:nvPr/>
        </p:nvPicPr>
        <p:blipFill>
          <a:blip r:embed="rId2">
            <a:lum contrast="10000"/>
          </a:blip>
          <a:srcRect/>
          <a:stretch>
            <a:fillRect/>
          </a:stretch>
        </p:blipFill>
        <p:spPr bwMode="auto">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457200" y="304800"/>
            <a:ext cx="8305800" cy="1323439"/>
          </a:xfrm>
          <a:prstGeom prst="rect">
            <a:avLst/>
          </a:prstGeom>
          <a:noFill/>
        </p:spPr>
        <p:txBody>
          <a:bodyPr wrap="square" rtlCol="0">
            <a:spAutoFit/>
          </a:bodyPr>
          <a:lstStyle/>
          <a:p>
            <a:pPr algn="ctr"/>
            <a:r>
              <a:rPr lang="en-US" sz="4000" b="1" dirty="0" smtClean="0">
                <a:latin typeface="Algerian" pitchFamily="82" charset="0"/>
                <a:cs typeface="Times New Roman" pitchFamily="18" charset="0"/>
              </a:rPr>
              <a:t>Primary Structures of </a:t>
            </a:r>
            <a:r>
              <a:rPr lang="en-US" sz="4000" b="1" dirty="0" smtClean="0">
                <a:latin typeface="Algerian" pitchFamily="82" charset="0"/>
                <a:cs typeface="Times New Roman" pitchFamily="18" charset="0"/>
              </a:rPr>
              <a:t>Igneous </a:t>
            </a:r>
            <a:r>
              <a:rPr lang="en-US" sz="4000" b="1" dirty="0" smtClean="0">
                <a:latin typeface="Algerian" pitchFamily="82" charset="0"/>
                <a:cs typeface="Times New Roman" pitchFamily="18" charset="0"/>
              </a:rPr>
              <a:t>&amp; sedimentary </a:t>
            </a:r>
            <a:r>
              <a:rPr lang="en-US" sz="4000" b="1" dirty="0" smtClean="0">
                <a:latin typeface="Algerian" pitchFamily="82" charset="0"/>
                <a:cs typeface="Times New Roman" pitchFamily="18" charset="0"/>
              </a:rPr>
              <a:t>Rock</a:t>
            </a:r>
            <a:endParaRPr lang="en-US" sz="4000" dirty="0" smtClean="0">
              <a:latin typeface="Algerian" pitchFamily="82"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28600"/>
            <a:ext cx="8305800" cy="6186309"/>
          </a:xfrm>
          <a:prstGeom prst="rect">
            <a:avLst/>
          </a:prstGeom>
          <a:noFill/>
        </p:spPr>
        <p:txBody>
          <a:bodyPr wrap="square" rtlCol="0">
            <a:spAutoFit/>
          </a:bodyPr>
          <a:lstStyle/>
          <a:p>
            <a:pPr lvl="0" algn="ctr">
              <a:lnSpc>
                <a:spcPct val="150000"/>
              </a:lnSpc>
            </a:pPr>
            <a:r>
              <a:rPr lang="en-US" sz="40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Block Lava</a:t>
            </a:r>
            <a:endParaRPr lang="en-US" sz="40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pPr algn="just">
              <a:lnSpc>
                <a:spcPct val="200000"/>
              </a:lnSpc>
            </a:pPr>
            <a:r>
              <a:rPr lang="en-US" sz="2800" dirty="0" smtClean="0">
                <a:solidFill>
                  <a:srgbClr val="0000FF"/>
                </a:solidFill>
                <a:latin typeface="Times New Roman" pitchFamily="18" charset="0"/>
                <a:cs typeface="Times New Roman" pitchFamily="18" charset="0"/>
              </a:rPr>
              <a:t>The lava of acidic composition is highly viscous. Due to their high viscosity it do not flow to greater distance and after solidification it has </a:t>
            </a:r>
          </a:p>
          <a:p>
            <a:pPr algn="just">
              <a:lnSpc>
                <a:spcPct val="200000"/>
              </a:lnSpc>
            </a:pPr>
            <a:r>
              <a:rPr lang="en-US" sz="2800" dirty="0" smtClean="0">
                <a:solidFill>
                  <a:srgbClr val="0000FF"/>
                </a:solidFill>
                <a:latin typeface="Times New Roman" pitchFamily="18" charset="0"/>
                <a:cs typeface="Times New Roman" pitchFamily="18" charset="0"/>
              </a:rPr>
              <a:t>very rough surface and </a:t>
            </a:r>
          </a:p>
          <a:p>
            <a:pPr algn="just">
              <a:lnSpc>
                <a:spcPct val="200000"/>
              </a:lnSpc>
            </a:pPr>
            <a:r>
              <a:rPr lang="en-US" sz="2800" dirty="0" smtClean="0">
                <a:solidFill>
                  <a:srgbClr val="0000FF"/>
                </a:solidFill>
                <a:latin typeface="Times New Roman" pitchFamily="18" charset="0"/>
                <a:cs typeface="Times New Roman" pitchFamily="18" charset="0"/>
              </a:rPr>
              <a:t>show broken and </a:t>
            </a:r>
          </a:p>
          <a:p>
            <a:pPr algn="just">
              <a:lnSpc>
                <a:spcPct val="200000"/>
              </a:lnSpc>
            </a:pPr>
            <a:r>
              <a:rPr lang="en-US" sz="2800" dirty="0" smtClean="0">
                <a:solidFill>
                  <a:srgbClr val="0000FF"/>
                </a:solidFill>
                <a:latin typeface="Times New Roman" pitchFamily="18" charset="0"/>
                <a:cs typeface="Times New Roman" pitchFamily="18" charset="0"/>
              </a:rPr>
              <a:t>fragmental appearance. </a:t>
            </a:r>
          </a:p>
        </p:txBody>
      </p:sp>
      <p:pic>
        <p:nvPicPr>
          <p:cNvPr id="3" name="Picture 2"/>
          <p:cNvPicPr>
            <a:picLocks noChangeAspect="1" noChangeArrowheads="1"/>
          </p:cNvPicPr>
          <p:nvPr/>
        </p:nvPicPr>
        <p:blipFill>
          <a:blip r:embed="rId2">
            <a:lum contrast="10000"/>
          </a:blip>
          <a:srcRect/>
          <a:stretch>
            <a:fillRect/>
          </a:stretch>
        </p:blipFill>
        <p:spPr bwMode="auto">
          <a:xfrm>
            <a:off x="4267200" y="3429000"/>
            <a:ext cx="4370294" cy="2971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76200"/>
            <a:ext cx="7924800" cy="4770537"/>
          </a:xfrm>
          <a:prstGeom prst="rect">
            <a:avLst/>
          </a:prstGeom>
          <a:noFill/>
        </p:spPr>
        <p:txBody>
          <a:bodyPr wrap="square" rtlCol="0">
            <a:spAutoFit/>
          </a:bodyPr>
          <a:lstStyle/>
          <a:p>
            <a:pPr lvl="0" algn="ctr">
              <a:lnSpc>
                <a:spcPct val="200000"/>
              </a:lnSpc>
            </a:pPr>
            <a:r>
              <a:rPr lang="en-US" sz="40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Ropy Lava</a:t>
            </a:r>
            <a:endParaRPr lang="en-US" sz="40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pPr algn="just">
              <a:lnSpc>
                <a:spcPct val="150000"/>
              </a:lnSpc>
            </a:pPr>
            <a:r>
              <a:rPr lang="en-US" sz="2800" dirty="0" smtClean="0">
                <a:solidFill>
                  <a:srgbClr val="0000FF"/>
                </a:solidFill>
                <a:latin typeface="Times New Roman" pitchFamily="18" charset="0"/>
                <a:cs typeface="Times New Roman" pitchFamily="18" charset="0"/>
              </a:rPr>
              <a:t>Lavas of basic composition are quite mobile because of their low viscosity and they can flow to greater distance and after solidification offers very smooth surface. </a:t>
            </a:r>
          </a:p>
          <a:p>
            <a:pPr algn="just">
              <a:lnSpc>
                <a:spcPct val="200000"/>
              </a:lnSpc>
            </a:pPr>
            <a:endParaRPr lang="en-US" sz="2800" dirty="0">
              <a:latin typeface="Times New Roman" pitchFamily="18" charset="0"/>
              <a:cs typeface="Times New Roman" pitchFamily="18" charset="0"/>
            </a:endParaRPr>
          </a:p>
        </p:txBody>
      </p:sp>
      <p:pic>
        <p:nvPicPr>
          <p:cNvPr id="3" name="Picture 2"/>
          <p:cNvPicPr>
            <a:picLocks noChangeAspect="1" noChangeArrowheads="1"/>
          </p:cNvPicPr>
          <p:nvPr/>
        </p:nvPicPr>
        <p:blipFill>
          <a:blip r:embed="rId2">
            <a:lum contrast="10000"/>
          </a:blip>
          <a:srcRect/>
          <a:stretch>
            <a:fillRect/>
          </a:stretch>
        </p:blipFill>
        <p:spPr bwMode="auto">
          <a:xfrm>
            <a:off x="685800" y="3810000"/>
            <a:ext cx="4038600" cy="2743200"/>
          </a:xfrm>
          <a:prstGeom prst="rect">
            <a:avLst/>
          </a:prstGeom>
          <a:noFill/>
          <a:ln w="9525">
            <a:noFill/>
            <a:miter lim="800000"/>
            <a:headEnd/>
            <a:tailEnd/>
          </a:ln>
          <a:effectLst/>
        </p:spPr>
      </p:pic>
      <p:pic>
        <p:nvPicPr>
          <p:cNvPr id="4" name="Picture 2"/>
          <p:cNvPicPr>
            <a:picLocks noChangeAspect="1" noChangeArrowheads="1"/>
          </p:cNvPicPr>
          <p:nvPr/>
        </p:nvPicPr>
        <p:blipFill>
          <a:blip r:embed="rId3">
            <a:lum contrast="10000"/>
          </a:blip>
          <a:srcRect/>
          <a:stretch>
            <a:fillRect/>
          </a:stretch>
        </p:blipFill>
        <p:spPr bwMode="auto">
          <a:xfrm>
            <a:off x="4800600" y="3810000"/>
            <a:ext cx="3886200" cy="266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92162"/>
          </a:xfrm>
        </p:spPr>
        <p:txBody>
          <a:bodyPr>
            <a:normAutofit/>
          </a:bodyPr>
          <a:lstStyle/>
          <a:p>
            <a:r>
              <a:rPr lang="en-US" sz="40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Pillow Structure</a:t>
            </a:r>
            <a:endParaRPr lang="en-US" sz="4000" b="1" i="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533400" y="1143000"/>
            <a:ext cx="8077200" cy="2133600"/>
          </a:xfrm>
        </p:spPr>
        <p:txBody>
          <a:bodyPr>
            <a:normAutofit/>
          </a:bodyPr>
          <a:lstStyle/>
          <a:p>
            <a:pPr algn="just">
              <a:lnSpc>
                <a:spcPct val="200000"/>
              </a:lnSpc>
            </a:pPr>
            <a:r>
              <a:rPr lang="en-US" sz="2800" dirty="0" smtClean="0">
                <a:solidFill>
                  <a:srgbClr val="0000FF"/>
                </a:solidFill>
                <a:latin typeface="Times New Roman" pitchFamily="18" charset="0"/>
                <a:cs typeface="Times New Roman" pitchFamily="18" charset="0"/>
              </a:rPr>
              <a:t>Basaltic lava flow that exhibit “Pillow like appearance” . They are rounded lumps of lava.</a:t>
            </a:r>
            <a:endParaRPr lang="en-US" sz="2800" dirty="0">
              <a:solidFill>
                <a:srgbClr val="0000FF"/>
              </a:solidFill>
              <a:latin typeface="Times New Roman" pitchFamily="18" charset="0"/>
              <a:cs typeface="Times New Roman" pitchFamily="18" charset="0"/>
            </a:endParaRPr>
          </a:p>
        </p:txBody>
      </p:sp>
      <p:pic>
        <p:nvPicPr>
          <p:cNvPr id="4" name="Picture 5"/>
          <p:cNvPicPr>
            <a:picLocks noChangeAspect="1" noChangeArrowheads="1"/>
          </p:cNvPicPr>
          <p:nvPr/>
        </p:nvPicPr>
        <p:blipFill>
          <a:blip r:embed="rId2"/>
          <a:srcRect/>
          <a:stretch>
            <a:fillRect/>
          </a:stretch>
        </p:blipFill>
        <p:spPr bwMode="auto">
          <a:xfrm>
            <a:off x="685800" y="3276600"/>
            <a:ext cx="3886200" cy="2743200"/>
          </a:xfrm>
          <a:prstGeom prst="rect">
            <a:avLst/>
          </a:prstGeom>
          <a:noFill/>
          <a:ln w="9525">
            <a:noFill/>
            <a:miter lim="800000"/>
            <a:headEnd/>
            <a:tailEnd/>
          </a:ln>
          <a:effectLst/>
        </p:spPr>
      </p:pic>
      <p:pic>
        <p:nvPicPr>
          <p:cNvPr id="5122" name="Picture 2"/>
          <p:cNvPicPr>
            <a:picLocks noChangeAspect="1" noChangeArrowheads="1"/>
          </p:cNvPicPr>
          <p:nvPr/>
        </p:nvPicPr>
        <p:blipFill>
          <a:blip r:embed="rId3"/>
          <a:srcRect/>
          <a:stretch>
            <a:fillRect/>
          </a:stretch>
        </p:blipFill>
        <p:spPr bwMode="auto">
          <a:xfrm>
            <a:off x="4876800" y="3276600"/>
            <a:ext cx="3752850" cy="2667000"/>
          </a:xfrm>
          <a:prstGeom prst="rect">
            <a:avLst/>
          </a:prstGeom>
          <a:noFill/>
          <a:ln w="9525">
            <a:noFill/>
            <a:miter lim="800000"/>
            <a:headEnd/>
            <a:tailEnd/>
          </a:ln>
          <a:effectLst/>
        </p:spPr>
      </p:pic>
      <p:pic>
        <p:nvPicPr>
          <p:cNvPr id="6" name="Picture 5"/>
          <p:cNvPicPr>
            <a:picLocks noChangeAspect="1" noChangeArrowheads="1"/>
          </p:cNvPicPr>
          <p:nvPr/>
        </p:nvPicPr>
        <p:blipFill>
          <a:blip r:embed="rId2"/>
          <a:srcRect/>
          <a:stretch>
            <a:fillRect/>
          </a:stretch>
        </p:blipFill>
        <p:spPr bwMode="auto">
          <a:xfrm>
            <a:off x="762000" y="3276600"/>
            <a:ext cx="3886200" cy="2743200"/>
          </a:xfrm>
          <a:prstGeom prst="rect">
            <a:avLst/>
          </a:prstGeom>
          <a:noFill/>
          <a:ln w="9525">
            <a:noFill/>
            <a:miter lim="800000"/>
            <a:headEnd/>
            <a:tailEnd/>
          </a:ln>
          <a:effectLst/>
        </p:spPr>
      </p:pic>
      <p:pic>
        <p:nvPicPr>
          <p:cNvPr id="7" name="Picture 2"/>
          <p:cNvPicPr>
            <a:picLocks noChangeAspect="1" noChangeArrowheads="1"/>
          </p:cNvPicPr>
          <p:nvPr/>
        </p:nvPicPr>
        <p:blipFill>
          <a:blip r:embed="rId3"/>
          <a:srcRect/>
          <a:stretch>
            <a:fillRect/>
          </a:stretch>
        </p:blipFill>
        <p:spPr bwMode="auto">
          <a:xfrm>
            <a:off x="4953000" y="3276600"/>
            <a:ext cx="3752850" cy="266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457200"/>
            <a:ext cx="8001000" cy="5262979"/>
          </a:xfrm>
          <a:prstGeom prst="rect">
            <a:avLst/>
          </a:prstGeom>
          <a:noFill/>
        </p:spPr>
        <p:txBody>
          <a:bodyPr wrap="square" rtlCol="0">
            <a:spAutoFit/>
          </a:bodyPr>
          <a:lstStyle/>
          <a:p>
            <a:pPr algn="just">
              <a:lnSpc>
                <a:spcPct val="200000"/>
              </a:lnSpc>
            </a:pPr>
            <a:r>
              <a:rPr lang="en-US" sz="2800" b="1" dirty="0" smtClean="0">
                <a:latin typeface="Times New Roman" pitchFamily="18" charset="0"/>
                <a:cs typeface="Times New Roman" pitchFamily="18" charset="0"/>
              </a:rPr>
              <a:t>Pillow basalt</a:t>
            </a:r>
            <a:r>
              <a:rPr lang="en-US" sz="2800" dirty="0" smtClean="0">
                <a:latin typeface="Times New Roman" pitchFamily="18" charset="0"/>
                <a:cs typeface="Times New Roman" pitchFamily="18" charset="0"/>
              </a:rPr>
              <a:t> is a volcanic igneous rock that </a:t>
            </a:r>
            <a:r>
              <a:rPr lang="en-US" sz="2800" b="1" dirty="0" smtClean="0">
                <a:latin typeface="Times New Roman" pitchFamily="18" charset="0"/>
                <a:cs typeface="Times New Roman" pitchFamily="18" charset="0"/>
              </a:rPr>
              <a:t>forms</a:t>
            </a:r>
            <a:r>
              <a:rPr lang="en-US" sz="2800" dirty="0" smtClean="0">
                <a:latin typeface="Times New Roman" pitchFamily="18" charset="0"/>
                <a:cs typeface="Times New Roman" pitchFamily="18" charset="0"/>
              </a:rPr>
              <a:t> when lava of</a:t>
            </a:r>
            <a:r>
              <a:rPr lang="en-US" sz="2800" smtClean="0">
                <a:latin typeface="Times New Roman" pitchFamily="18" charset="0"/>
                <a:cs typeface="Times New Roman" pitchFamily="18" charset="0"/>
              </a:rPr>
              <a:t> </a:t>
            </a:r>
            <a:r>
              <a:rPr lang="en-US" sz="2800" b="1" smtClean="0">
                <a:latin typeface="Times New Roman" pitchFamily="18" charset="0"/>
                <a:cs typeface="Times New Roman" pitchFamily="18" charset="0"/>
              </a:rPr>
              <a:t>basaltic </a:t>
            </a:r>
            <a:r>
              <a:rPr lang="en-US" sz="2800" smtClean="0">
                <a:latin typeface="Times New Roman" pitchFamily="18" charset="0"/>
                <a:cs typeface="Times New Roman" pitchFamily="18" charset="0"/>
              </a:rPr>
              <a:t>compositionis </a:t>
            </a:r>
            <a:r>
              <a:rPr lang="en-US" sz="2800" dirty="0" smtClean="0">
                <a:latin typeface="Times New Roman" pitchFamily="18" charset="0"/>
                <a:cs typeface="Times New Roman" pitchFamily="18" charset="0"/>
              </a:rPr>
              <a:t>erupted underwater. The rapid cooling of the lava by cold water on all sides </a:t>
            </a:r>
            <a:r>
              <a:rPr lang="en-US" sz="2800" b="1" dirty="0" smtClean="0">
                <a:latin typeface="Times New Roman" pitchFamily="18" charset="0"/>
                <a:cs typeface="Times New Roman" pitchFamily="18" charset="0"/>
              </a:rPr>
              <a:t>forms</a:t>
            </a:r>
            <a:r>
              <a:rPr lang="en-US" sz="2800" dirty="0" smtClean="0">
                <a:latin typeface="Times New Roman" pitchFamily="18" charset="0"/>
                <a:cs typeface="Times New Roman" pitchFamily="18" charset="0"/>
              </a:rPr>
              <a:t> the </a:t>
            </a:r>
            <a:r>
              <a:rPr lang="en-US" sz="2800" b="1" dirty="0" smtClean="0">
                <a:latin typeface="Times New Roman" pitchFamily="18" charset="0"/>
                <a:cs typeface="Times New Roman" pitchFamily="18" charset="0"/>
              </a:rPr>
              <a:t>pillow</a:t>
            </a:r>
            <a:r>
              <a:rPr lang="en-US" sz="2800" dirty="0" smtClean="0">
                <a:latin typeface="Times New Roman" pitchFamily="18" charset="0"/>
                <a:cs typeface="Times New Roman" pitchFamily="18" charset="0"/>
              </a:rPr>
              <a:t>-shaped bodies, which can then break open and extrude more of the hot lava from inside.</a:t>
            </a:r>
            <a:endParaRPr lang="en-US" sz="2800"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user\Desktop\Hhhh\&amp;&amp;&amp;&amp;&amp;.jpg"/>
          <p:cNvPicPr/>
          <p:nvPr/>
        </p:nvPicPr>
        <p:blipFill>
          <a:blip r:embed="rId2">
            <a:lum contrast="20000"/>
          </a:blip>
          <a:srcRect/>
          <a:stretch>
            <a:fillRect/>
          </a:stretch>
        </p:blipFill>
        <p:spPr bwMode="auto">
          <a:xfrm>
            <a:off x="5105400" y="1143000"/>
            <a:ext cx="3657600" cy="3886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descr="C:\Users\user\Desktop\Hhhh\^^^^^.jpg"/>
          <p:cNvPicPr/>
          <p:nvPr/>
        </p:nvPicPr>
        <p:blipFill>
          <a:blip r:embed="rId3">
            <a:lum contrast="20000"/>
          </a:blip>
          <a:srcRect/>
          <a:stretch>
            <a:fillRect/>
          </a:stretch>
        </p:blipFill>
        <p:spPr bwMode="auto">
          <a:xfrm>
            <a:off x="685800" y="1143000"/>
            <a:ext cx="3886200" cy="3886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0"/>
            <a:ext cx="8305800" cy="6494085"/>
          </a:xfrm>
          <a:prstGeom prst="rect">
            <a:avLst/>
          </a:prstGeom>
          <a:noFill/>
        </p:spPr>
        <p:txBody>
          <a:bodyPr wrap="square" rtlCol="0">
            <a:spAutoFit/>
          </a:bodyPr>
          <a:lstStyle/>
          <a:p>
            <a:pPr algn="ctr">
              <a:lnSpc>
                <a:spcPct val="200000"/>
              </a:lnSpc>
            </a:pPr>
            <a:r>
              <a:rPr lang="en-US" sz="40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Jointing Structures</a:t>
            </a:r>
            <a:endParaRPr lang="en-US" sz="40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pPr algn="just">
              <a:lnSpc>
                <a:spcPct val="200000"/>
              </a:lnSpc>
            </a:pPr>
            <a:r>
              <a:rPr lang="en-US" sz="2800" dirty="0" smtClean="0">
                <a:solidFill>
                  <a:srgbClr val="0000FF"/>
                </a:solidFill>
                <a:latin typeface="Times New Roman" pitchFamily="18" charset="0"/>
                <a:cs typeface="Times New Roman" pitchFamily="18" charset="0"/>
              </a:rPr>
              <a:t>Cracks or joints are produced in the body of cooling magma or lava. These some times follow a definite pattern, giving rise different types of jointing structures. </a:t>
            </a:r>
          </a:p>
          <a:p>
            <a:pPr marL="514350" lvl="0" indent="-514350" algn="just">
              <a:lnSpc>
                <a:spcPct val="200000"/>
              </a:lnSpc>
              <a:buFont typeface="+mj-lt"/>
              <a:buAutoNum type="arabicPeriod"/>
            </a:pPr>
            <a:r>
              <a:rPr lang="en-US" sz="2800" b="1" i="1" dirty="0" smtClean="0">
                <a:solidFill>
                  <a:srgbClr val="006600"/>
                </a:solidFill>
                <a:latin typeface="Times New Roman" pitchFamily="18" charset="0"/>
                <a:cs typeface="Times New Roman" pitchFamily="18" charset="0"/>
              </a:rPr>
              <a:t>Sheet Structure</a:t>
            </a:r>
          </a:p>
          <a:p>
            <a:pPr marL="514350" lvl="0" indent="-514350" algn="just">
              <a:lnSpc>
                <a:spcPct val="200000"/>
              </a:lnSpc>
              <a:buFont typeface="+mj-lt"/>
              <a:buAutoNum type="arabicPeriod"/>
            </a:pPr>
            <a:r>
              <a:rPr lang="en-US" sz="2800" b="1" i="1" dirty="0" smtClean="0">
                <a:solidFill>
                  <a:srgbClr val="006600"/>
                </a:solidFill>
                <a:latin typeface="Times New Roman" pitchFamily="18" charset="0"/>
                <a:cs typeface="Times New Roman" pitchFamily="18" charset="0"/>
              </a:rPr>
              <a:t>Platy Structure</a:t>
            </a:r>
          </a:p>
          <a:p>
            <a:pPr marL="514350" lvl="0" indent="-514350" algn="just">
              <a:lnSpc>
                <a:spcPct val="200000"/>
              </a:lnSpc>
              <a:buFont typeface="+mj-lt"/>
              <a:buAutoNum type="arabicPeriod"/>
            </a:pPr>
            <a:r>
              <a:rPr lang="en-US" sz="2800" b="1" i="1" dirty="0" smtClean="0">
                <a:solidFill>
                  <a:srgbClr val="006600"/>
                </a:solidFill>
                <a:latin typeface="Times New Roman" pitchFamily="18" charset="0"/>
                <a:cs typeface="Times New Roman" pitchFamily="18" charset="0"/>
              </a:rPr>
              <a:t>Columnar Jointing </a:t>
            </a:r>
            <a:endParaRPr lang="en-US" sz="2800" dirty="0" smtClean="0">
              <a:solidFill>
                <a:srgbClr val="0066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80621"/>
            <a:ext cx="8153400" cy="5262979"/>
          </a:xfrm>
          <a:prstGeom prst="rect">
            <a:avLst/>
          </a:prstGeom>
          <a:noFill/>
        </p:spPr>
        <p:txBody>
          <a:bodyPr wrap="square" rtlCol="0">
            <a:spAutoFit/>
          </a:bodyPr>
          <a:lstStyle/>
          <a:p>
            <a:pPr algn="just">
              <a:lnSpc>
                <a:spcPct val="200000"/>
              </a:lnSpc>
            </a:pPr>
            <a:r>
              <a:rPr lang="en-US" sz="2800" b="1" dirty="0" smtClean="0">
                <a:solidFill>
                  <a:srgbClr val="006600"/>
                </a:solidFill>
                <a:latin typeface="Times New Roman" pitchFamily="18" charset="0"/>
                <a:cs typeface="Times New Roman" pitchFamily="18" charset="0"/>
              </a:rPr>
              <a:t>Sheet Structure:</a:t>
            </a:r>
            <a:endParaRPr lang="en-US" sz="2800" dirty="0" smtClean="0">
              <a:solidFill>
                <a:srgbClr val="006600"/>
              </a:solidFill>
              <a:latin typeface="Times New Roman" pitchFamily="18" charset="0"/>
              <a:cs typeface="Times New Roman" pitchFamily="18" charset="0"/>
            </a:endParaRPr>
          </a:p>
          <a:p>
            <a:pPr algn="just">
              <a:lnSpc>
                <a:spcPct val="200000"/>
              </a:lnSpc>
            </a:pPr>
            <a:r>
              <a:rPr lang="en-US" sz="2800" dirty="0" smtClean="0">
                <a:solidFill>
                  <a:srgbClr val="C00000"/>
                </a:solidFill>
                <a:latin typeface="Times New Roman" pitchFamily="18" charset="0"/>
                <a:cs typeface="Times New Roman" pitchFamily="18" charset="0"/>
              </a:rPr>
              <a:t>The development of one set of well defined horizontal joints give rise sheet structures. </a:t>
            </a:r>
          </a:p>
          <a:p>
            <a:pPr algn="just">
              <a:lnSpc>
                <a:spcPct val="200000"/>
              </a:lnSpc>
            </a:pPr>
            <a:r>
              <a:rPr lang="en-US" sz="2800" b="1" i="1" dirty="0" smtClean="0">
                <a:solidFill>
                  <a:srgbClr val="006600"/>
                </a:solidFill>
                <a:latin typeface="Times New Roman" pitchFamily="18" charset="0"/>
                <a:cs typeface="Times New Roman" pitchFamily="18" charset="0"/>
              </a:rPr>
              <a:t>Platy Structures:</a:t>
            </a:r>
            <a:endParaRPr lang="en-US" sz="2800" dirty="0" smtClean="0">
              <a:solidFill>
                <a:srgbClr val="006600"/>
              </a:solidFill>
              <a:latin typeface="Times New Roman" pitchFamily="18" charset="0"/>
              <a:cs typeface="Times New Roman" pitchFamily="18" charset="0"/>
            </a:endParaRPr>
          </a:p>
          <a:p>
            <a:pPr algn="just">
              <a:lnSpc>
                <a:spcPct val="200000"/>
              </a:lnSpc>
            </a:pPr>
            <a:r>
              <a:rPr lang="en-US" sz="2800" dirty="0" smtClean="0">
                <a:solidFill>
                  <a:srgbClr val="C00000"/>
                </a:solidFill>
                <a:latin typeface="Times New Roman" pitchFamily="18" charset="0"/>
                <a:cs typeface="Times New Roman" pitchFamily="18" charset="0"/>
              </a:rPr>
              <a:t>The development of different sets of joints, give rise plate type appearance of rock.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533400"/>
            <a:ext cx="7924800" cy="5262979"/>
          </a:xfrm>
          <a:prstGeom prst="rect">
            <a:avLst/>
          </a:prstGeom>
          <a:noFill/>
        </p:spPr>
        <p:txBody>
          <a:bodyPr wrap="square" rtlCol="0">
            <a:spAutoFit/>
          </a:bodyPr>
          <a:lstStyle/>
          <a:p>
            <a:pPr algn="just">
              <a:lnSpc>
                <a:spcPct val="200000"/>
              </a:lnSpc>
            </a:pPr>
            <a:r>
              <a:rPr lang="en-US" sz="2800" b="1" i="1" dirty="0" smtClean="0">
                <a:solidFill>
                  <a:srgbClr val="006600"/>
                </a:solidFill>
                <a:latin typeface="Times New Roman" pitchFamily="18" charset="0"/>
                <a:cs typeface="Times New Roman" pitchFamily="18" charset="0"/>
              </a:rPr>
              <a:t>Columnar Jointing:</a:t>
            </a:r>
            <a:endParaRPr lang="en-US" sz="2800" dirty="0" smtClean="0">
              <a:solidFill>
                <a:srgbClr val="006600"/>
              </a:solidFill>
              <a:latin typeface="Times New Roman" pitchFamily="18" charset="0"/>
              <a:cs typeface="Times New Roman" pitchFamily="18" charset="0"/>
            </a:endParaRPr>
          </a:p>
          <a:p>
            <a:pPr algn="just">
              <a:lnSpc>
                <a:spcPct val="200000"/>
              </a:lnSpc>
            </a:pPr>
            <a:r>
              <a:rPr lang="en-US" sz="2800" dirty="0" smtClean="0">
                <a:solidFill>
                  <a:srgbClr val="C00000"/>
                </a:solidFill>
                <a:latin typeface="Times New Roman" pitchFamily="18" charset="0"/>
                <a:cs typeface="Times New Roman" pitchFamily="18" charset="0"/>
              </a:rPr>
              <a:t>During the cooling, sometimes few sets of vertical joints developed. Such joints bring about the formation of columns which are square, rectangular, hexagonal etc. </a:t>
            </a:r>
          </a:p>
          <a:p>
            <a:pPr>
              <a:lnSpc>
                <a:spcPct val="200000"/>
              </a:lnSpc>
            </a:pPr>
            <a:endParaRPr lang="en-US" sz="2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lum contrast="10000"/>
          </a:blip>
          <a:srcRect/>
          <a:stretch>
            <a:fillRect/>
          </a:stretch>
        </p:blipFill>
        <p:spPr bwMode="auto">
          <a:xfrm>
            <a:off x="0" y="3505200"/>
            <a:ext cx="4419600" cy="33673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p:nvPr/>
        </p:nvPicPr>
        <p:blipFill>
          <a:blip r:embed="rId3">
            <a:lum contrast="10000"/>
          </a:blip>
          <a:srcRect/>
          <a:stretch>
            <a:fillRect/>
          </a:stretch>
        </p:blipFill>
        <p:spPr bwMode="auto">
          <a:xfrm>
            <a:off x="0" y="0"/>
            <a:ext cx="4419600" cy="342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descr="C:\Users\user\Desktop\Hhhh\labrbvxmzne.jpg"/>
          <p:cNvPicPr/>
          <p:nvPr/>
        </p:nvPicPr>
        <p:blipFill>
          <a:blip r:embed="rId4">
            <a:lum contrast="10000"/>
          </a:blip>
          <a:srcRect/>
          <a:stretch>
            <a:fillRect/>
          </a:stretch>
        </p:blipFill>
        <p:spPr bwMode="auto">
          <a:xfrm>
            <a:off x="4495801" y="0"/>
            <a:ext cx="4648200" cy="342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noChangeArrowheads="1"/>
          </p:cNvPicPr>
          <p:nvPr/>
        </p:nvPicPr>
        <p:blipFill>
          <a:blip r:embed="rId5">
            <a:lum contrast="10000"/>
          </a:blip>
          <a:srcRect/>
          <a:stretch>
            <a:fillRect/>
          </a:stretch>
        </p:blipFill>
        <p:spPr bwMode="auto">
          <a:xfrm>
            <a:off x="4495800" y="3505200"/>
            <a:ext cx="4622800" cy="3352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52400"/>
            <a:ext cx="8077200" cy="6370975"/>
          </a:xfrm>
          <a:prstGeom prst="rect">
            <a:avLst/>
          </a:prstGeom>
          <a:noFill/>
        </p:spPr>
        <p:txBody>
          <a:bodyPr wrap="square" rtlCol="0">
            <a:spAutoFit/>
          </a:bodyPr>
          <a:lstStyle/>
          <a:p>
            <a:pPr algn="ctr">
              <a:lnSpc>
                <a:spcPct val="200000"/>
              </a:lnSpc>
            </a:pPr>
            <a:r>
              <a:rPr lang="en-US" sz="3600" b="1" i="1" u="sng"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Micro – Structures </a:t>
            </a:r>
            <a:endParaRPr lang="en-US" sz="3600"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p>
            <a:pPr lvl="0" algn="just">
              <a:lnSpc>
                <a:spcPct val="200000"/>
              </a:lnSpc>
            </a:pPr>
            <a:r>
              <a:rPr lang="en-US" sz="2800" b="1" i="1" dirty="0" smtClean="0">
                <a:solidFill>
                  <a:srgbClr val="C00000"/>
                </a:solidFill>
                <a:latin typeface="Times New Roman" pitchFamily="18" charset="0"/>
                <a:cs typeface="Times New Roman" pitchFamily="18" charset="0"/>
              </a:rPr>
              <a:t>Primary Foliation:</a:t>
            </a:r>
            <a:endParaRPr lang="en-US" sz="2800" dirty="0" smtClean="0">
              <a:solidFill>
                <a:srgbClr val="C00000"/>
              </a:solidFill>
              <a:latin typeface="Times New Roman" pitchFamily="18" charset="0"/>
              <a:cs typeface="Times New Roman" pitchFamily="18" charset="0"/>
            </a:endParaRPr>
          </a:p>
          <a:p>
            <a:pPr algn="just">
              <a:lnSpc>
                <a:spcPct val="200000"/>
              </a:lnSpc>
            </a:pPr>
            <a:r>
              <a:rPr lang="en-US" sz="2800" dirty="0" smtClean="0">
                <a:solidFill>
                  <a:srgbClr val="006600"/>
                </a:solidFill>
                <a:latin typeface="Times New Roman" pitchFamily="18" charset="0"/>
                <a:cs typeface="Times New Roman" pitchFamily="18" charset="0"/>
              </a:rPr>
              <a:t>Some times in igneous rocks parallel arrangement of platy mineral grains are seen, giving rise foliation structure. </a:t>
            </a:r>
          </a:p>
          <a:p>
            <a:pPr lvl="0" algn="just">
              <a:lnSpc>
                <a:spcPct val="200000"/>
              </a:lnSpc>
            </a:pPr>
            <a:r>
              <a:rPr lang="en-US" sz="2800" b="1" i="1" dirty="0" smtClean="0">
                <a:solidFill>
                  <a:srgbClr val="C00000"/>
                </a:solidFill>
                <a:latin typeface="Times New Roman" pitchFamily="18" charset="0"/>
                <a:cs typeface="Times New Roman" pitchFamily="18" charset="0"/>
              </a:rPr>
              <a:t>Graphic Structure:</a:t>
            </a:r>
            <a:endParaRPr lang="en-US" sz="2800" dirty="0" smtClean="0">
              <a:solidFill>
                <a:srgbClr val="C00000"/>
              </a:solidFill>
              <a:latin typeface="Times New Roman" pitchFamily="18" charset="0"/>
              <a:cs typeface="Times New Roman" pitchFamily="18" charset="0"/>
            </a:endParaRPr>
          </a:p>
          <a:p>
            <a:pPr algn="just">
              <a:lnSpc>
                <a:spcPct val="200000"/>
              </a:lnSpc>
            </a:pPr>
            <a:r>
              <a:rPr lang="en-US" sz="2800" dirty="0" smtClean="0">
                <a:solidFill>
                  <a:srgbClr val="006600"/>
                </a:solidFill>
                <a:latin typeface="Times New Roman" pitchFamily="18" charset="0"/>
                <a:cs typeface="Times New Roman" pitchFamily="18" charset="0"/>
              </a:rPr>
              <a:t>It is an intergrowth of quartz and orthoclase feldspar.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011734"/>
            <a:ext cx="8001000" cy="5693866"/>
          </a:xfrm>
          <a:prstGeom prst="rect">
            <a:avLst/>
          </a:prstGeom>
          <a:noFill/>
        </p:spPr>
        <p:txBody>
          <a:bodyPr wrap="square" rtlCol="0">
            <a:spAutoFit/>
          </a:bodyPr>
          <a:lstStyle/>
          <a:p>
            <a:pPr algn="just">
              <a:lnSpc>
                <a:spcPct val="150000"/>
              </a:lnSpc>
            </a:pPr>
            <a:r>
              <a:rPr lang="en-US" sz="2800" dirty="0" smtClean="0">
                <a:solidFill>
                  <a:srgbClr val="002060"/>
                </a:solidFill>
                <a:latin typeface="Times New Roman" pitchFamily="18" charset="0"/>
                <a:cs typeface="Times New Roman" pitchFamily="18" charset="0"/>
              </a:rPr>
              <a:t>The development of various structures in rock depend upon several factors:</a:t>
            </a:r>
          </a:p>
          <a:p>
            <a:pPr marL="514350" lvl="0" indent="-514350" algn="just">
              <a:lnSpc>
                <a:spcPct val="200000"/>
              </a:lnSpc>
              <a:buFont typeface="+mj-lt"/>
              <a:buAutoNum type="arabicPeriod"/>
            </a:pPr>
            <a:r>
              <a:rPr lang="en-US" sz="2800" dirty="0" smtClean="0">
                <a:solidFill>
                  <a:srgbClr val="0000FF"/>
                </a:solidFill>
                <a:latin typeface="Times New Roman" pitchFamily="18" charset="0"/>
                <a:cs typeface="Times New Roman" pitchFamily="18" charset="0"/>
              </a:rPr>
              <a:t>Composition of magma</a:t>
            </a:r>
          </a:p>
          <a:p>
            <a:pPr marL="514350" lvl="0" indent="-514350" algn="just">
              <a:lnSpc>
                <a:spcPct val="200000"/>
              </a:lnSpc>
              <a:buFont typeface="+mj-lt"/>
              <a:buAutoNum type="arabicPeriod"/>
            </a:pPr>
            <a:r>
              <a:rPr lang="en-US" sz="2800" dirty="0" smtClean="0">
                <a:solidFill>
                  <a:srgbClr val="0000FF"/>
                </a:solidFill>
                <a:latin typeface="Times New Roman" pitchFamily="18" charset="0"/>
                <a:cs typeface="Times New Roman" pitchFamily="18" charset="0"/>
              </a:rPr>
              <a:t>Viscosity of magma </a:t>
            </a:r>
          </a:p>
          <a:p>
            <a:pPr marL="514350" lvl="0" indent="-514350" algn="just">
              <a:lnSpc>
                <a:spcPct val="200000"/>
              </a:lnSpc>
              <a:buFont typeface="+mj-lt"/>
              <a:buAutoNum type="arabicPeriod"/>
            </a:pPr>
            <a:r>
              <a:rPr lang="en-US" sz="2800" dirty="0" smtClean="0">
                <a:solidFill>
                  <a:srgbClr val="0000FF"/>
                </a:solidFill>
                <a:latin typeface="Times New Roman" pitchFamily="18" charset="0"/>
                <a:cs typeface="Times New Roman" pitchFamily="18" charset="0"/>
              </a:rPr>
              <a:t>Rate of cooling of magma</a:t>
            </a:r>
          </a:p>
          <a:p>
            <a:pPr marL="514350" lvl="0" indent="-514350" algn="just">
              <a:lnSpc>
                <a:spcPct val="200000"/>
              </a:lnSpc>
              <a:buFont typeface="+mj-lt"/>
              <a:buAutoNum type="arabicPeriod"/>
            </a:pPr>
            <a:r>
              <a:rPr lang="en-US" sz="2800" dirty="0" smtClean="0">
                <a:solidFill>
                  <a:srgbClr val="0000FF"/>
                </a:solidFill>
                <a:latin typeface="Times New Roman" pitchFamily="18" charset="0"/>
                <a:cs typeface="Times New Roman" pitchFamily="18" charset="0"/>
              </a:rPr>
              <a:t>Presence of gases and other volatile material in magma etc. </a:t>
            </a:r>
          </a:p>
        </p:txBody>
      </p:sp>
      <p:sp>
        <p:nvSpPr>
          <p:cNvPr id="3" name="TextBox 2"/>
          <p:cNvSpPr txBox="1"/>
          <p:nvPr/>
        </p:nvSpPr>
        <p:spPr>
          <a:xfrm>
            <a:off x="533400" y="247471"/>
            <a:ext cx="8001000" cy="1200329"/>
          </a:xfrm>
          <a:prstGeom prst="rect">
            <a:avLst/>
          </a:prstGeom>
          <a:noFill/>
        </p:spPr>
        <p:txBody>
          <a:bodyPr wrap="square" rtlCol="0">
            <a:spAutoFit/>
          </a:bodyPr>
          <a:lstStyle/>
          <a:p>
            <a:pPr algn="ctr"/>
            <a:r>
              <a:rPr lang="en-US" sz="3600" b="1" dirty="0" smtClean="0">
                <a:solidFill>
                  <a:srgbClr val="C00000"/>
                </a:solidFill>
                <a:latin typeface="Algerian" pitchFamily="82" charset="0"/>
                <a:cs typeface="Times New Roman" pitchFamily="18" charset="0"/>
              </a:rPr>
              <a:t>Structures of Igneous Rocks </a:t>
            </a:r>
            <a:endParaRPr lang="en-US" sz="3600" dirty="0" smtClean="0">
              <a:solidFill>
                <a:srgbClr val="C00000"/>
              </a:solidFill>
              <a:latin typeface="Algerian" pitchFamily="82" charset="0"/>
              <a:cs typeface="Times New Roman" pitchFamily="18" charset="0"/>
            </a:endParaRPr>
          </a:p>
          <a:p>
            <a:pPr algn="ctr"/>
            <a:endParaRPr lang="en-US" sz="3600" dirty="0">
              <a:solidFill>
                <a:srgbClr val="C00000"/>
              </a:solidFill>
              <a:latin typeface="Algerian" pitchFamily="82"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76046"/>
            <a:ext cx="8305800" cy="6124754"/>
          </a:xfrm>
          <a:prstGeom prst="rect">
            <a:avLst/>
          </a:prstGeom>
          <a:noFill/>
        </p:spPr>
        <p:txBody>
          <a:bodyPr wrap="square" rtlCol="0">
            <a:spAutoFit/>
          </a:bodyPr>
          <a:lstStyle/>
          <a:p>
            <a:pPr lvl="0" algn="just">
              <a:lnSpc>
                <a:spcPct val="200000"/>
              </a:lnSpc>
            </a:pPr>
            <a:r>
              <a:rPr lang="en-US" sz="2800" b="1" i="1" dirty="0" err="1" smtClean="0">
                <a:solidFill>
                  <a:srgbClr val="C00000"/>
                </a:solidFill>
                <a:latin typeface="Times New Roman" pitchFamily="18" charset="0"/>
                <a:cs typeface="Times New Roman" pitchFamily="18" charset="0"/>
              </a:rPr>
              <a:t>Myrmekite</a:t>
            </a:r>
            <a:r>
              <a:rPr lang="en-US" sz="2800" b="1" i="1" dirty="0" smtClean="0">
                <a:solidFill>
                  <a:srgbClr val="C00000"/>
                </a:solidFill>
                <a:latin typeface="Times New Roman" pitchFamily="18" charset="0"/>
                <a:cs typeface="Times New Roman" pitchFamily="18" charset="0"/>
              </a:rPr>
              <a:t> Structure</a:t>
            </a:r>
            <a:endParaRPr lang="en-US" sz="2800" dirty="0" smtClean="0">
              <a:solidFill>
                <a:srgbClr val="C00000"/>
              </a:solidFill>
              <a:latin typeface="Times New Roman" pitchFamily="18" charset="0"/>
              <a:cs typeface="Times New Roman" pitchFamily="18" charset="0"/>
            </a:endParaRPr>
          </a:p>
          <a:p>
            <a:pPr algn="just">
              <a:lnSpc>
                <a:spcPct val="200000"/>
              </a:lnSpc>
            </a:pPr>
            <a:r>
              <a:rPr lang="en-US" sz="2800" dirty="0" smtClean="0">
                <a:solidFill>
                  <a:srgbClr val="006600"/>
                </a:solidFill>
                <a:latin typeface="Times New Roman" pitchFamily="18" charset="0"/>
                <a:cs typeface="Times New Roman" pitchFamily="18" charset="0"/>
              </a:rPr>
              <a:t>It is produced by an intergrowth of quartz and feldspar (plagioclase) where quartz occurs as drops in plagioclase.</a:t>
            </a:r>
          </a:p>
          <a:p>
            <a:pPr algn="just">
              <a:lnSpc>
                <a:spcPct val="200000"/>
              </a:lnSpc>
            </a:pPr>
            <a:r>
              <a:rPr lang="en-US" sz="2800" b="1" i="1" dirty="0" err="1" smtClean="0">
                <a:solidFill>
                  <a:srgbClr val="C00000"/>
                </a:solidFill>
                <a:latin typeface="Times New Roman" pitchFamily="18" charset="0"/>
                <a:cs typeface="Times New Roman" pitchFamily="18" charset="0"/>
              </a:rPr>
              <a:t>Xenolithic</a:t>
            </a:r>
            <a:r>
              <a:rPr lang="en-US" sz="2800" b="1" i="1" dirty="0" smtClean="0">
                <a:solidFill>
                  <a:srgbClr val="C00000"/>
                </a:solidFill>
                <a:latin typeface="Times New Roman" pitchFamily="18" charset="0"/>
                <a:cs typeface="Times New Roman" pitchFamily="18" charset="0"/>
              </a:rPr>
              <a:t> Structure</a:t>
            </a:r>
            <a:endParaRPr lang="en-US" sz="2800" dirty="0" smtClean="0">
              <a:solidFill>
                <a:srgbClr val="C00000"/>
              </a:solidFill>
              <a:latin typeface="Times New Roman" pitchFamily="18" charset="0"/>
              <a:cs typeface="Times New Roman" pitchFamily="18" charset="0"/>
            </a:endParaRPr>
          </a:p>
          <a:p>
            <a:pPr algn="just">
              <a:lnSpc>
                <a:spcPct val="200000"/>
              </a:lnSpc>
            </a:pPr>
            <a:r>
              <a:rPr lang="en-US" sz="2800" dirty="0" smtClean="0">
                <a:solidFill>
                  <a:srgbClr val="006600"/>
                </a:solidFill>
                <a:latin typeface="Times New Roman" pitchFamily="18" charset="0"/>
                <a:cs typeface="Times New Roman" pitchFamily="18" charset="0"/>
              </a:rPr>
              <a:t>Occurrence of foreign rock fragment within in an igneous rock give rise </a:t>
            </a:r>
            <a:r>
              <a:rPr lang="en-US" sz="2800" dirty="0" err="1" smtClean="0">
                <a:solidFill>
                  <a:srgbClr val="006600"/>
                </a:solidFill>
                <a:latin typeface="Times New Roman" pitchFamily="18" charset="0"/>
                <a:cs typeface="Times New Roman" pitchFamily="18" charset="0"/>
              </a:rPr>
              <a:t>Xenolithic</a:t>
            </a:r>
            <a:r>
              <a:rPr lang="en-US" sz="2800" dirty="0" smtClean="0">
                <a:solidFill>
                  <a:srgbClr val="006600"/>
                </a:solidFill>
                <a:latin typeface="Times New Roman" pitchFamily="18" charset="0"/>
                <a:cs typeface="Times New Roman" pitchFamily="18" charset="0"/>
              </a:rPr>
              <a:t> structure.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609600" y="609600"/>
            <a:ext cx="4146698" cy="3581400"/>
          </a:xfrm>
          <a:prstGeom prst="rect">
            <a:avLst/>
          </a:prstGeom>
          <a:noFill/>
          <a:ln w="9525">
            <a:noFill/>
            <a:miter lim="800000"/>
            <a:headEnd/>
            <a:tailEnd/>
          </a:ln>
          <a:effectLst/>
        </p:spPr>
      </p:pic>
      <p:pic>
        <p:nvPicPr>
          <p:cNvPr id="3" name="Picture 3"/>
          <p:cNvPicPr>
            <a:picLocks noChangeAspect="1" noChangeArrowheads="1"/>
          </p:cNvPicPr>
          <p:nvPr/>
        </p:nvPicPr>
        <p:blipFill>
          <a:blip r:embed="rId3"/>
          <a:srcRect/>
          <a:stretch>
            <a:fillRect/>
          </a:stretch>
        </p:blipFill>
        <p:spPr bwMode="auto">
          <a:xfrm>
            <a:off x="5029200" y="685801"/>
            <a:ext cx="3775312" cy="3428999"/>
          </a:xfrm>
          <a:prstGeom prst="rect">
            <a:avLst/>
          </a:prstGeom>
          <a:noFill/>
          <a:ln w="9525">
            <a:noFill/>
            <a:miter lim="800000"/>
            <a:headEnd/>
            <a:tailEnd/>
          </a:ln>
          <a:effectLst/>
        </p:spPr>
      </p:pic>
      <p:sp>
        <p:nvSpPr>
          <p:cNvPr id="4" name="TextBox 3"/>
          <p:cNvSpPr txBox="1"/>
          <p:nvPr/>
        </p:nvSpPr>
        <p:spPr>
          <a:xfrm>
            <a:off x="1066800" y="4572000"/>
            <a:ext cx="3379387" cy="523220"/>
          </a:xfrm>
          <a:prstGeom prst="rect">
            <a:avLst/>
          </a:prstGeom>
          <a:noFill/>
        </p:spPr>
        <p:txBody>
          <a:bodyPr wrap="none" rtlCol="0">
            <a:spAutoFit/>
          </a:bodyPr>
          <a:lstStyle/>
          <a:p>
            <a:pPr algn="ctr"/>
            <a:r>
              <a:rPr lang="en-US" sz="2800" b="1" dirty="0" smtClean="0">
                <a:latin typeface="Times New Roman" pitchFamily="18" charset="0"/>
                <a:cs typeface="Times New Roman" pitchFamily="18" charset="0"/>
              </a:rPr>
              <a:t>Graphic intergrowth</a:t>
            </a:r>
            <a:endParaRPr lang="en-US" sz="2800" b="1" dirty="0">
              <a:latin typeface="Times New Roman" pitchFamily="18" charset="0"/>
              <a:cs typeface="Times New Roman" pitchFamily="18" charset="0"/>
            </a:endParaRPr>
          </a:p>
        </p:txBody>
      </p:sp>
      <p:sp>
        <p:nvSpPr>
          <p:cNvPr id="5" name="TextBox 4"/>
          <p:cNvSpPr txBox="1"/>
          <p:nvPr/>
        </p:nvSpPr>
        <p:spPr>
          <a:xfrm>
            <a:off x="5353746" y="4572000"/>
            <a:ext cx="3496406" cy="523220"/>
          </a:xfrm>
          <a:prstGeom prst="rect">
            <a:avLst/>
          </a:prstGeom>
          <a:noFill/>
        </p:spPr>
        <p:txBody>
          <a:bodyPr wrap="none" rtlCol="0">
            <a:spAutoFit/>
          </a:bodyPr>
          <a:lstStyle/>
          <a:p>
            <a:pPr algn="ctr"/>
            <a:r>
              <a:rPr lang="en-US" sz="2800" b="1" dirty="0" err="1" smtClean="0">
                <a:latin typeface="Times New Roman" pitchFamily="18" charset="0"/>
                <a:cs typeface="Times New Roman" pitchFamily="18" charset="0"/>
              </a:rPr>
              <a:t>Myrmekitic</a:t>
            </a:r>
            <a:r>
              <a:rPr lang="en-US" sz="2800" b="1" dirty="0" smtClean="0">
                <a:latin typeface="Times New Roman" pitchFamily="18" charset="0"/>
                <a:cs typeface="Times New Roman" pitchFamily="18" charset="0"/>
              </a:rPr>
              <a:t> structure</a:t>
            </a:r>
            <a:endParaRPr lang="en-US"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download (1).jpg"/>
          <p:cNvPicPr>
            <a:picLocks noChangeAspect="1" noChangeArrowheads="1"/>
          </p:cNvPicPr>
          <p:nvPr/>
        </p:nvPicPr>
        <p:blipFill>
          <a:blip r:embed="rId2"/>
          <a:srcRect/>
          <a:stretch>
            <a:fillRect/>
          </a:stretch>
        </p:blipFill>
        <p:spPr bwMode="auto">
          <a:xfrm>
            <a:off x="0" y="3319260"/>
            <a:ext cx="4648200" cy="35387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7" name="Picture 3" descr="C:\Users\User\Desktop\Einat_Xenolith_3.JPG"/>
          <p:cNvPicPr>
            <a:picLocks noChangeAspect="1" noChangeArrowheads="1"/>
          </p:cNvPicPr>
          <p:nvPr/>
        </p:nvPicPr>
        <p:blipFill>
          <a:blip r:embed="rId3"/>
          <a:srcRect/>
          <a:stretch>
            <a:fillRect/>
          </a:stretch>
        </p:blipFill>
        <p:spPr bwMode="auto">
          <a:xfrm>
            <a:off x="0" y="0"/>
            <a:ext cx="4686300" cy="3352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8" name="Picture 4" descr="C:\Users\User\Desktop\images (2).jpg"/>
          <p:cNvPicPr>
            <a:picLocks noChangeAspect="1" noChangeArrowheads="1"/>
          </p:cNvPicPr>
          <p:nvPr/>
        </p:nvPicPr>
        <p:blipFill>
          <a:blip r:embed="rId4"/>
          <a:srcRect/>
          <a:stretch>
            <a:fillRect/>
          </a:stretch>
        </p:blipFill>
        <p:spPr bwMode="auto">
          <a:xfrm>
            <a:off x="4648200" y="0"/>
            <a:ext cx="4495801" cy="3352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C:\Users\user\Desktop\Hhhh\^&amp;(()!@@.jpg"/>
          <p:cNvPicPr/>
          <p:nvPr/>
        </p:nvPicPr>
        <p:blipFill>
          <a:blip r:embed="rId5"/>
          <a:srcRect/>
          <a:stretch>
            <a:fillRect/>
          </a:stretch>
        </p:blipFill>
        <p:spPr bwMode="auto">
          <a:xfrm>
            <a:off x="4648200" y="3429000"/>
            <a:ext cx="4495801" cy="342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0"/>
            <a:ext cx="8229600" cy="3908762"/>
          </a:xfrm>
          <a:prstGeom prst="rect">
            <a:avLst/>
          </a:prstGeom>
          <a:noFill/>
        </p:spPr>
        <p:txBody>
          <a:bodyPr wrap="square" rtlCol="0">
            <a:spAutoFit/>
          </a:bodyPr>
          <a:lstStyle/>
          <a:p>
            <a:pPr lvl="0" algn="ctr">
              <a:lnSpc>
                <a:spcPct val="200000"/>
              </a:lnSpc>
            </a:pPr>
            <a:r>
              <a:rPr lang="en-US" sz="40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Reaction Rim</a:t>
            </a:r>
            <a:endParaRPr lang="en-US" sz="4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pPr algn="just">
              <a:lnSpc>
                <a:spcPct val="200000"/>
              </a:lnSpc>
            </a:pPr>
            <a:r>
              <a:rPr lang="en-US" sz="2800" dirty="0" smtClean="0">
                <a:solidFill>
                  <a:srgbClr val="006600"/>
                </a:solidFill>
                <a:latin typeface="Times New Roman" pitchFamily="18" charset="0"/>
                <a:cs typeface="Times New Roman" pitchFamily="18" charset="0"/>
              </a:rPr>
              <a:t>When already crystallized crystal reacts with magma, the corroded crystal is formed surrounded by product of reaction.   </a:t>
            </a:r>
          </a:p>
        </p:txBody>
      </p:sp>
      <p:pic>
        <p:nvPicPr>
          <p:cNvPr id="4" name="Picture 3"/>
          <p:cNvPicPr/>
          <p:nvPr/>
        </p:nvPicPr>
        <p:blipFill>
          <a:blip r:embed="rId2"/>
          <a:srcRect/>
          <a:stretch>
            <a:fillRect/>
          </a:stretch>
        </p:blipFill>
        <p:spPr bwMode="auto">
          <a:xfrm>
            <a:off x="2667000" y="3276600"/>
            <a:ext cx="5410200" cy="3352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backup 17-11-14\User\Desktop 1\III Sem Tour\Harish\20141009_135419.jpg"/>
          <p:cNvPicPr>
            <a:picLocks noChangeAspect="1" noChangeArrowheads="1"/>
          </p:cNvPicPr>
          <p:nvPr/>
        </p:nvPicPr>
        <p:blipFill>
          <a:blip r:embed="rId2">
            <a:lum contrast="20000"/>
          </a:blip>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0"/>
            <a:ext cx="8077200" cy="4647426"/>
          </a:xfrm>
          <a:prstGeom prst="rect">
            <a:avLst/>
          </a:prstGeom>
          <a:noFill/>
        </p:spPr>
        <p:txBody>
          <a:bodyPr wrap="square" rtlCol="0">
            <a:spAutoFit/>
          </a:bodyPr>
          <a:lstStyle/>
          <a:p>
            <a:pPr lvl="0" algn="ctr">
              <a:lnSpc>
                <a:spcPct val="200000"/>
              </a:lnSpc>
            </a:pPr>
            <a:r>
              <a:rPr lang="en-US" sz="3600" b="1" i="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Spherulitic</a:t>
            </a:r>
            <a:r>
              <a:rPr lang="en-US" sz="36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Structure</a:t>
            </a:r>
            <a:endParaRPr lang="en-US" sz="36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pPr algn="just">
              <a:lnSpc>
                <a:spcPct val="200000"/>
              </a:lnSpc>
            </a:pPr>
            <a:r>
              <a:rPr lang="en-US" sz="2800" dirty="0" smtClean="0">
                <a:solidFill>
                  <a:srgbClr val="006600"/>
                </a:solidFill>
                <a:latin typeface="Times New Roman" pitchFamily="18" charset="0"/>
                <a:cs typeface="Times New Roman" pitchFamily="18" charset="0"/>
              </a:rPr>
              <a:t>Structure present generally in volcanic rocks when in radiating arrangement of micro – crystal about a common centre. </a:t>
            </a:r>
          </a:p>
          <a:p>
            <a:pPr algn="just">
              <a:lnSpc>
                <a:spcPct val="200000"/>
              </a:lnSpc>
            </a:pPr>
            <a:endParaRPr lang="en-US" sz="2800" dirty="0">
              <a:latin typeface="Times New Roman" pitchFamily="18" charset="0"/>
              <a:cs typeface="Times New Roman" pitchFamily="18" charset="0"/>
            </a:endParaRPr>
          </a:p>
        </p:txBody>
      </p:sp>
      <p:pic>
        <p:nvPicPr>
          <p:cNvPr id="3" name="Picture 4"/>
          <p:cNvPicPr>
            <a:picLocks noChangeAspect="1" noChangeArrowheads="1"/>
          </p:cNvPicPr>
          <p:nvPr/>
        </p:nvPicPr>
        <p:blipFill>
          <a:blip r:embed="rId2">
            <a:lum contrast="10000"/>
          </a:blip>
          <a:srcRect/>
          <a:stretch>
            <a:fillRect/>
          </a:stretch>
        </p:blipFill>
        <p:spPr bwMode="auto">
          <a:xfrm>
            <a:off x="4275667" y="3200400"/>
            <a:ext cx="3725333" cy="3352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85800"/>
            <a:ext cx="7924800" cy="6001643"/>
          </a:xfrm>
          <a:prstGeom prst="rect">
            <a:avLst/>
          </a:prstGeom>
          <a:noFill/>
        </p:spPr>
        <p:txBody>
          <a:bodyPr wrap="square" rtlCol="0">
            <a:spAutoFit/>
          </a:bodyPr>
          <a:lstStyle/>
          <a:p>
            <a:pPr algn="just">
              <a:lnSpc>
                <a:spcPct val="200000"/>
              </a:lnSpc>
            </a:pPr>
            <a:r>
              <a:rPr lang="en-US" sz="3200" dirty="0" smtClean="0">
                <a:latin typeface="Times New Roman" pitchFamily="18" charset="0"/>
                <a:cs typeface="Times New Roman" pitchFamily="18" charset="0"/>
              </a:rPr>
              <a:t>The important major structures of sedimentary rocks are </a:t>
            </a:r>
          </a:p>
          <a:p>
            <a:pPr marL="514350" lvl="0" indent="-514350" algn="just">
              <a:lnSpc>
                <a:spcPct val="200000"/>
              </a:lnSpc>
              <a:buAutoNum type="arabicPeriod"/>
            </a:pPr>
            <a:r>
              <a:rPr lang="en-US" sz="3200" b="1" i="1" dirty="0" smtClean="0">
                <a:solidFill>
                  <a:srgbClr val="C00000"/>
                </a:solidFill>
                <a:latin typeface="Times New Roman" pitchFamily="18" charset="0"/>
                <a:cs typeface="Times New Roman" pitchFamily="18" charset="0"/>
              </a:rPr>
              <a:t>Stratification</a:t>
            </a:r>
          </a:p>
          <a:p>
            <a:pPr marL="514350" lvl="0" indent="-514350" algn="just">
              <a:lnSpc>
                <a:spcPct val="200000"/>
              </a:lnSpc>
              <a:buAutoNum type="arabicPeriod"/>
            </a:pPr>
            <a:r>
              <a:rPr lang="en-US" sz="3200" b="1" i="1" dirty="0" smtClean="0">
                <a:solidFill>
                  <a:srgbClr val="C00000"/>
                </a:solidFill>
                <a:latin typeface="Times New Roman" pitchFamily="18" charset="0"/>
                <a:cs typeface="Times New Roman" pitchFamily="18" charset="0"/>
              </a:rPr>
              <a:t>Lamination</a:t>
            </a:r>
          </a:p>
          <a:p>
            <a:pPr marL="514350" lvl="0" indent="-514350" algn="just">
              <a:lnSpc>
                <a:spcPct val="200000"/>
              </a:lnSpc>
              <a:buAutoNum type="arabicPeriod"/>
            </a:pPr>
            <a:r>
              <a:rPr lang="en-US" sz="3200" b="1" i="1" dirty="0" smtClean="0">
                <a:solidFill>
                  <a:srgbClr val="C00000"/>
                </a:solidFill>
                <a:latin typeface="Times New Roman" pitchFamily="18" charset="0"/>
                <a:cs typeface="Times New Roman" pitchFamily="18" charset="0"/>
              </a:rPr>
              <a:t>Graded bedding</a:t>
            </a:r>
          </a:p>
          <a:p>
            <a:pPr marL="514350" lvl="0" indent="-514350" algn="just">
              <a:lnSpc>
                <a:spcPct val="200000"/>
              </a:lnSpc>
              <a:buAutoNum type="arabicPeriod"/>
            </a:pPr>
            <a:r>
              <a:rPr lang="en-US" sz="3200" b="1" i="1" dirty="0" smtClean="0">
                <a:solidFill>
                  <a:srgbClr val="C00000"/>
                </a:solidFill>
                <a:latin typeface="Times New Roman" pitchFamily="18" charset="0"/>
                <a:cs typeface="Times New Roman" pitchFamily="18" charset="0"/>
              </a:rPr>
              <a:t>Current Bedding and Ripple Marks</a:t>
            </a:r>
            <a:endParaRPr lang="en-US" sz="3200" dirty="0" smtClean="0">
              <a:solidFill>
                <a:srgbClr val="C00000"/>
              </a:solidFill>
              <a:latin typeface="Times New Roman" pitchFamily="18" charset="0"/>
              <a:cs typeface="Times New Roman" pitchFamily="18" charset="0"/>
            </a:endParaRPr>
          </a:p>
        </p:txBody>
      </p:sp>
      <p:sp>
        <p:nvSpPr>
          <p:cNvPr id="3" name="TextBox 2"/>
          <p:cNvSpPr txBox="1"/>
          <p:nvPr/>
        </p:nvSpPr>
        <p:spPr>
          <a:xfrm>
            <a:off x="266700" y="247471"/>
            <a:ext cx="8610600" cy="646331"/>
          </a:xfrm>
          <a:prstGeom prst="rect">
            <a:avLst/>
          </a:prstGeom>
          <a:noFill/>
        </p:spPr>
        <p:txBody>
          <a:bodyPr wrap="square" rtlCol="0">
            <a:spAutoFit/>
          </a:bodyPr>
          <a:lstStyle/>
          <a:p>
            <a:pPr algn="ctr"/>
            <a:r>
              <a:rPr lang="en-US" sz="3600" b="1" dirty="0" smtClean="0">
                <a:solidFill>
                  <a:srgbClr val="C00000"/>
                </a:solidFill>
                <a:latin typeface="Algerian" pitchFamily="82" charset="0"/>
                <a:cs typeface="Times New Roman" pitchFamily="18" charset="0"/>
              </a:rPr>
              <a:t>Structures of </a:t>
            </a:r>
            <a:r>
              <a:rPr lang="en-US" sz="3600" b="1" dirty="0" smtClean="0">
                <a:solidFill>
                  <a:srgbClr val="C00000"/>
                </a:solidFill>
                <a:latin typeface="Algerian" pitchFamily="82" charset="0"/>
                <a:cs typeface="Times New Roman" pitchFamily="18" charset="0"/>
              </a:rPr>
              <a:t>Sedimentary Rocks </a:t>
            </a:r>
            <a:endParaRPr lang="en-US" sz="3600" dirty="0" smtClean="0">
              <a:solidFill>
                <a:srgbClr val="C00000"/>
              </a:solidFill>
              <a:latin typeface="Algerian" pitchFamily="82"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09600"/>
            <a:ext cx="7924800" cy="6001643"/>
          </a:xfrm>
          <a:prstGeom prst="rect">
            <a:avLst/>
          </a:prstGeom>
          <a:noFill/>
        </p:spPr>
        <p:txBody>
          <a:bodyPr wrap="square" rtlCol="0">
            <a:spAutoFit/>
          </a:bodyPr>
          <a:lstStyle/>
          <a:p>
            <a:pPr>
              <a:lnSpc>
                <a:spcPct val="200000"/>
              </a:lnSpc>
            </a:pPr>
            <a:r>
              <a:rPr lang="en-US" sz="3200" dirty="0" smtClean="0">
                <a:latin typeface="Times New Roman" pitchFamily="18" charset="0"/>
                <a:cs typeface="Times New Roman" pitchFamily="18" charset="0"/>
              </a:rPr>
              <a:t>Besides these, there are some minor structures such as </a:t>
            </a:r>
          </a:p>
          <a:p>
            <a:pPr marL="514350" lvl="0" indent="-514350">
              <a:lnSpc>
                <a:spcPct val="200000"/>
              </a:lnSpc>
              <a:buAutoNum type="arabicPeriod"/>
            </a:pPr>
            <a:r>
              <a:rPr lang="en-US" sz="3200" b="1" i="1" dirty="0" smtClean="0">
                <a:solidFill>
                  <a:srgbClr val="C00000"/>
                </a:solidFill>
                <a:latin typeface="Times New Roman" pitchFamily="18" charset="0"/>
                <a:cs typeface="Times New Roman" pitchFamily="18" charset="0"/>
              </a:rPr>
              <a:t>Mud cracks</a:t>
            </a:r>
          </a:p>
          <a:p>
            <a:pPr marL="514350" lvl="0" indent="-514350">
              <a:lnSpc>
                <a:spcPct val="200000"/>
              </a:lnSpc>
              <a:buAutoNum type="arabicPeriod"/>
            </a:pPr>
            <a:r>
              <a:rPr lang="en-US" sz="3200" b="1" i="1" dirty="0" smtClean="0">
                <a:solidFill>
                  <a:srgbClr val="C00000"/>
                </a:solidFill>
                <a:latin typeface="Times New Roman" pitchFamily="18" charset="0"/>
                <a:cs typeface="Times New Roman" pitchFamily="18" charset="0"/>
              </a:rPr>
              <a:t>Rain prints and</a:t>
            </a:r>
          </a:p>
          <a:p>
            <a:pPr marL="514350" lvl="0" indent="-514350">
              <a:lnSpc>
                <a:spcPct val="200000"/>
              </a:lnSpc>
              <a:buAutoNum type="arabicPeriod"/>
            </a:pPr>
            <a:r>
              <a:rPr lang="en-US" sz="3200" b="1" i="1" dirty="0" smtClean="0">
                <a:solidFill>
                  <a:srgbClr val="C00000"/>
                </a:solidFill>
                <a:latin typeface="Times New Roman" pitchFamily="18" charset="0"/>
                <a:cs typeface="Times New Roman" pitchFamily="18" charset="0"/>
              </a:rPr>
              <a:t>Tracks etc.</a:t>
            </a:r>
            <a:r>
              <a:rPr lang="en-US" sz="3200" dirty="0" smtClean="0">
                <a:solidFill>
                  <a:srgbClr val="C00000"/>
                </a:solidFill>
                <a:latin typeface="Times New Roman" pitchFamily="18" charset="0"/>
                <a:cs typeface="Times New Roman" pitchFamily="18" charset="0"/>
              </a:rPr>
              <a:t>  </a:t>
            </a:r>
          </a:p>
          <a:p>
            <a:pPr>
              <a:lnSpc>
                <a:spcPct val="200000"/>
              </a:lnSpc>
            </a:pPr>
            <a:endParaRPr lang="en-US" sz="32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762000"/>
            <a:ext cx="8305800" cy="6124754"/>
          </a:xfrm>
          <a:prstGeom prst="rect">
            <a:avLst/>
          </a:prstGeom>
          <a:noFill/>
        </p:spPr>
        <p:txBody>
          <a:bodyPr wrap="square" rtlCol="0">
            <a:spAutoFit/>
          </a:bodyPr>
          <a:lstStyle/>
          <a:p>
            <a:pPr algn="just">
              <a:lnSpc>
                <a:spcPct val="200000"/>
              </a:lnSpc>
            </a:pPr>
            <a:r>
              <a:rPr lang="en-US" sz="2800" dirty="0" smtClean="0">
                <a:latin typeface="Times New Roman" pitchFamily="18" charset="0"/>
                <a:cs typeface="Times New Roman" pitchFamily="18" charset="0"/>
              </a:rPr>
              <a:t>Deposition of sediments into layers or beds is called the </a:t>
            </a:r>
            <a:r>
              <a:rPr lang="en-US" sz="2800" b="1" i="1" dirty="0" smtClean="0">
                <a:solidFill>
                  <a:srgbClr val="C00000"/>
                </a:solidFill>
                <a:latin typeface="Times New Roman" pitchFamily="18" charset="0"/>
                <a:cs typeface="Times New Roman" pitchFamily="18" charset="0"/>
              </a:rPr>
              <a:t>“Stratification”</a:t>
            </a:r>
            <a:r>
              <a:rPr lang="en-US" sz="2800" dirty="0" smtClean="0">
                <a:latin typeface="Times New Roman" pitchFamily="18" charset="0"/>
                <a:cs typeface="Times New Roman" pitchFamily="18" charset="0"/>
              </a:rPr>
              <a:t>. The planes dividing different beds are called the </a:t>
            </a:r>
            <a:r>
              <a:rPr lang="en-US" sz="2800" b="1" i="1" dirty="0" smtClean="0">
                <a:solidFill>
                  <a:srgbClr val="C00000"/>
                </a:solidFill>
                <a:latin typeface="Times New Roman" pitchFamily="18" charset="0"/>
                <a:cs typeface="Times New Roman" pitchFamily="18" charset="0"/>
              </a:rPr>
              <a:t>“Bedding Plane”</a:t>
            </a:r>
            <a:r>
              <a:rPr lang="en-US" sz="2800" dirty="0" smtClean="0">
                <a:latin typeface="Times New Roman" pitchFamily="18" charset="0"/>
                <a:cs typeface="Times New Roman" pitchFamily="18" charset="0"/>
              </a:rPr>
              <a:t>. The thickness of a bed may vary from a few centimeter to many meters. Each bed is different to other by Different in mineralogical composition, Variation in grain size and texture, Different in color and Variation in thickness. </a:t>
            </a:r>
          </a:p>
        </p:txBody>
      </p:sp>
      <p:sp>
        <p:nvSpPr>
          <p:cNvPr id="5" name="TextBox 4"/>
          <p:cNvSpPr txBox="1"/>
          <p:nvPr/>
        </p:nvSpPr>
        <p:spPr>
          <a:xfrm>
            <a:off x="533400" y="153650"/>
            <a:ext cx="8305800" cy="1446550"/>
          </a:xfrm>
          <a:prstGeom prst="rect">
            <a:avLst/>
          </a:prstGeom>
          <a:noFill/>
        </p:spPr>
        <p:txBody>
          <a:bodyPr wrap="square" rtlCol="0">
            <a:spAutoFit/>
          </a:bodyPr>
          <a:lstStyle/>
          <a:p>
            <a:pPr algn="ctr"/>
            <a:r>
              <a:rPr lang="en-US" sz="4400" b="1" u="sng" dirty="0" smtClean="0">
                <a:solidFill>
                  <a:srgbClr val="002060"/>
                </a:solidFill>
                <a:latin typeface="Times New Roman" pitchFamily="18" charset="0"/>
                <a:cs typeface="Times New Roman" pitchFamily="18" charset="0"/>
              </a:rPr>
              <a:t>Stratification</a:t>
            </a:r>
            <a:endParaRPr lang="en-US" sz="4400" dirty="0" smtClean="0">
              <a:solidFill>
                <a:srgbClr val="002060"/>
              </a:solidFill>
              <a:latin typeface="Times New Roman" pitchFamily="18" charset="0"/>
              <a:cs typeface="Times New Roman" pitchFamily="18" charset="0"/>
            </a:endParaRPr>
          </a:p>
          <a:p>
            <a:pPr algn="ctr"/>
            <a:endParaRPr lang="en-US" sz="4400" dirty="0">
              <a:solidFill>
                <a:srgbClr val="00206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304800" y="762000"/>
            <a:ext cx="4419600" cy="3962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p:nvPr/>
        </p:nvPicPr>
        <p:blipFill>
          <a:blip r:embed="rId3"/>
          <a:srcRect/>
          <a:stretch>
            <a:fillRect/>
          </a:stretch>
        </p:blipFill>
        <p:spPr bwMode="auto">
          <a:xfrm>
            <a:off x="5029200" y="685800"/>
            <a:ext cx="3657969" cy="4114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838200"/>
            <a:ext cx="7772400" cy="4866717"/>
          </a:xfrm>
          <a:prstGeom prst="rect">
            <a:avLst/>
          </a:prstGeom>
          <a:noFill/>
        </p:spPr>
        <p:txBody>
          <a:bodyPr wrap="square" rtlCol="0">
            <a:spAutoFit/>
          </a:bodyPr>
          <a:lstStyle/>
          <a:p>
            <a:pPr algn="just">
              <a:lnSpc>
                <a:spcPct val="200000"/>
              </a:lnSpc>
            </a:pPr>
            <a:r>
              <a:rPr lang="en-US" sz="3200" dirty="0" smtClean="0">
                <a:solidFill>
                  <a:srgbClr val="002060"/>
                </a:solidFill>
                <a:latin typeface="Times New Roman" pitchFamily="18" charset="0"/>
                <a:cs typeface="Times New Roman" pitchFamily="18" charset="0"/>
              </a:rPr>
              <a:t>Igneous Structures are broadly divided into two groups:</a:t>
            </a:r>
          </a:p>
          <a:p>
            <a:pPr lvl="0" algn="just">
              <a:lnSpc>
                <a:spcPct val="200000"/>
              </a:lnSpc>
            </a:pPr>
            <a:r>
              <a:rPr lang="en-US" sz="3200" b="1" i="1" dirty="0" smtClean="0">
                <a:solidFill>
                  <a:srgbClr val="C00000"/>
                </a:solidFill>
                <a:latin typeface="Times New Roman" pitchFamily="18" charset="0"/>
                <a:cs typeface="Times New Roman" pitchFamily="18" charset="0"/>
              </a:rPr>
              <a:t>Mega – Structures</a:t>
            </a:r>
            <a:endParaRPr lang="en-US" sz="3200" dirty="0" smtClean="0">
              <a:solidFill>
                <a:srgbClr val="C00000"/>
              </a:solidFill>
              <a:latin typeface="Times New Roman" pitchFamily="18" charset="0"/>
              <a:cs typeface="Times New Roman" pitchFamily="18" charset="0"/>
            </a:endParaRPr>
          </a:p>
          <a:p>
            <a:pPr lvl="0" algn="just">
              <a:lnSpc>
                <a:spcPct val="200000"/>
              </a:lnSpc>
            </a:pPr>
            <a:r>
              <a:rPr lang="en-US" sz="3200" b="1" i="1" dirty="0" smtClean="0">
                <a:solidFill>
                  <a:srgbClr val="C00000"/>
                </a:solidFill>
                <a:latin typeface="Times New Roman" pitchFamily="18" charset="0"/>
                <a:cs typeface="Times New Roman" pitchFamily="18" charset="0"/>
              </a:rPr>
              <a:t>Micro – Structures </a:t>
            </a:r>
            <a:endParaRPr lang="en-US" sz="3200" dirty="0" smtClean="0">
              <a:solidFill>
                <a:srgbClr val="C00000"/>
              </a:solidFill>
              <a:latin typeface="Times New Roman" pitchFamily="18" charset="0"/>
              <a:cs typeface="Times New Roman" pitchFamily="18" charset="0"/>
            </a:endParaRPr>
          </a:p>
          <a:p>
            <a:pPr algn="just">
              <a:lnSpc>
                <a:spcPct val="200000"/>
              </a:lnSpc>
            </a:pP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hari\yashwant\Field Pic_Kavita\DSC01298.JPG"/>
          <p:cNvPicPr>
            <a:picLocks noChangeAspect="1" noChangeArrowheads="1"/>
          </p:cNvPicPr>
          <p:nvPr/>
        </p:nvPicPr>
        <p:blipFill>
          <a:blip r:embed="rId2" cstate="print"/>
          <a:srcRect/>
          <a:stretch>
            <a:fillRect/>
          </a:stretch>
        </p:blipFill>
        <p:spPr bwMode="auto">
          <a:xfrm rot="5400000">
            <a:off x="1498715" y="1320684"/>
            <a:ext cx="5689368" cy="4267202"/>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Ph.D. Harish\Morli 16-01-15\New folder\E\E 5 - 1 (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609600"/>
            <a:ext cx="8382000" cy="6124754"/>
          </a:xfrm>
          <a:prstGeom prst="rect">
            <a:avLst/>
          </a:prstGeom>
          <a:noFill/>
        </p:spPr>
        <p:txBody>
          <a:bodyPr wrap="square" rtlCol="0">
            <a:spAutoFit/>
          </a:bodyPr>
          <a:lstStyle/>
          <a:p>
            <a:pPr algn="just">
              <a:lnSpc>
                <a:spcPct val="200000"/>
              </a:lnSpc>
            </a:pPr>
            <a:r>
              <a:rPr lang="en-US" sz="2800" dirty="0" smtClean="0">
                <a:latin typeface="Times New Roman" pitchFamily="18" charset="0"/>
                <a:cs typeface="Times New Roman" pitchFamily="18" charset="0"/>
              </a:rPr>
              <a:t>The bedding, less than 1 centimeter in thickness, are called </a:t>
            </a:r>
            <a:r>
              <a:rPr lang="en-US" sz="2800" b="1" i="1" dirty="0" smtClean="0">
                <a:solidFill>
                  <a:srgbClr val="C00000"/>
                </a:solidFill>
                <a:latin typeface="Times New Roman" pitchFamily="18" charset="0"/>
                <a:cs typeface="Times New Roman" pitchFamily="18" charset="0"/>
              </a:rPr>
              <a:t>“Lamination”</a:t>
            </a:r>
            <a:r>
              <a:rPr lang="en-US" sz="2800" b="1" i="1"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 Each bed which has 1 centimeter thickness is called </a:t>
            </a:r>
            <a:r>
              <a:rPr lang="en-US" sz="2800" b="1" i="1" dirty="0" smtClean="0">
                <a:solidFill>
                  <a:srgbClr val="C00000"/>
                </a:solidFill>
                <a:latin typeface="Times New Roman" pitchFamily="18" charset="0"/>
                <a:cs typeface="Times New Roman" pitchFamily="18" charset="0"/>
              </a:rPr>
              <a:t>“Lamina”</a:t>
            </a:r>
            <a:r>
              <a:rPr lang="en-US" sz="2800" b="1" i="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Lamination is usually found in very fined grained rocks. </a:t>
            </a:r>
          </a:p>
          <a:p>
            <a:pPr algn="just">
              <a:lnSpc>
                <a:spcPct val="200000"/>
              </a:lnSpc>
            </a:pPr>
            <a:r>
              <a:rPr lang="en-US" sz="2800" dirty="0" smtClean="0">
                <a:latin typeface="Times New Roman" pitchFamily="18" charset="0"/>
                <a:cs typeface="Times New Roman" pitchFamily="18" charset="0"/>
              </a:rPr>
              <a:t>In Lamination, parallel arrangements of minerals within a bed whereas Stratification refers to a succession of beds separated by bedding planes. </a:t>
            </a:r>
            <a:endParaRPr lang="en-US" sz="2800" dirty="0">
              <a:latin typeface="Times New Roman" pitchFamily="18" charset="0"/>
              <a:cs typeface="Times New Roman" pitchFamily="18" charset="0"/>
            </a:endParaRPr>
          </a:p>
        </p:txBody>
      </p:sp>
      <p:sp>
        <p:nvSpPr>
          <p:cNvPr id="3" name="TextBox 2"/>
          <p:cNvSpPr txBox="1"/>
          <p:nvPr/>
        </p:nvSpPr>
        <p:spPr>
          <a:xfrm>
            <a:off x="685800" y="115669"/>
            <a:ext cx="7696200" cy="646331"/>
          </a:xfrm>
          <a:prstGeom prst="rect">
            <a:avLst/>
          </a:prstGeom>
          <a:noFill/>
        </p:spPr>
        <p:txBody>
          <a:bodyPr wrap="square" rtlCol="0">
            <a:spAutoFit/>
          </a:bodyPr>
          <a:lstStyle/>
          <a:p>
            <a:pPr algn="ctr"/>
            <a:r>
              <a:rPr lang="en-US" sz="3600" b="1" u="sng" dirty="0" smtClean="0">
                <a:solidFill>
                  <a:srgbClr val="002060"/>
                </a:solidFill>
                <a:latin typeface="Times New Roman" pitchFamily="18" charset="0"/>
                <a:cs typeface="Times New Roman" pitchFamily="18" charset="0"/>
              </a:rPr>
              <a:t>Lamination</a:t>
            </a:r>
            <a:endParaRPr lang="en-US" sz="3600" dirty="0">
              <a:solidFill>
                <a:srgbClr val="00206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81000"/>
            <a:ext cx="8077200" cy="5632311"/>
          </a:xfrm>
          <a:prstGeom prst="rect">
            <a:avLst/>
          </a:prstGeom>
          <a:noFill/>
        </p:spPr>
        <p:txBody>
          <a:bodyPr wrap="square" rtlCol="0">
            <a:spAutoFit/>
          </a:bodyPr>
          <a:lstStyle/>
          <a:p>
            <a:pPr algn="ctr">
              <a:lnSpc>
                <a:spcPct val="200000"/>
              </a:lnSpc>
            </a:pPr>
            <a:r>
              <a:rPr lang="en-US" sz="3600" b="1" u="sng" dirty="0" smtClean="0">
                <a:solidFill>
                  <a:srgbClr val="002060"/>
                </a:solidFill>
                <a:latin typeface="Times New Roman" pitchFamily="18" charset="0"/>
                <a:cs typeface="Times New Roman" pitchFamily="18" charset="0"/>
              </a:rPr>
              <a:t>Graded Bedding </a:t>
            </a:r>
            <a:r>
              <a:rPr lang="en-US" sz="3200" b="1" dirty="0" smtClean="0">
                <a:solidFill>
                  <a:srgbClr val="002060"/>
                </a:solidFill>
                <a:latin typeface="Times New Roman" pitchFamily="18" charset="0"/>
                <a:cs typeface="Times New Roman" pitchFamily="18" charset="0"/>
              </a:rPr>
              <a:t> </a:t>
            </a:r>
            <a:endParaRPr lang="en-US" sz="3200" dirty="0" smtClean="0">
              <a:solidFill>
                <a:srgbClr val="002060"/>
              </a:solidFill>
              <a:latin typeface="Times New Roman" pitchFamily="18" charset="0"/>
              <a:cs typeface="Times New Roman" pitchFamily="18" charset="0"/>
            </a:endParaRPr>
          </a:p>
          <a:p>
            <a:pPr algn="just">
              <a:lnSpc>
                <a:spcPct val="200000"/>
              </a:lnSpc>
            </a:pPr>
            <a:r>
              <a:rPr lang="en-US" sz="2800" dirty="0" smtClean="0">
                <a:solidFill>
                  <a:srgbClr val="C00000"/>
                </a:solidFill>
                <a:latin typeface="Times New Roman" pitchFamily="18" charset="0"/>
                <a:cs typeface="Times New Roman" pitchFamily="18" charset="0"/>
              </a:rPr>
              <a:t>In graded bedding each bed represent a gradation in grain size from coarse to fine. The Graded Bedding result from rapid sedimentation in water. The largest particles are dropped first and then progressively finer particles are deposited.</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762000" y="685800"/>
            <a:ext cx="7543800" cy="4114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762000" y="5105400"/>
            <a:ext cx="7543800" cy="1384995"/>
          </a:xfrm>
          <a:prstGeom prst="rect">
            <a:avLst/>
          </a:prstGeom>
          <a:noFill/>
        </p:spPr>
        <p:txBody>
          <a:bodyPr wrap="square" rtlCol="0">
            <a:spAutoFit/>
          </a:bodyPr>
          <a:lstStyle/>
          <a:p>
            <a:pPr algn="just"/>
            <a:r>
              <a:rPr lang="en-US" sz="2800" dirty="0" smtClean="0">
                <a:solidFill>
                  <a:srgbClr val="002060"/>
                </a:solidFill>
                <a:latin typeface="Times New Roman" pitchFamily="18" charset="0"/>
                <a:cs typeface="Times New Roman" pitchFamily="18" charset="0"/>
              </a:rPr>
              <a:t>Used in determination of top and bottom of beds. Fine grains are show top and coarse grains are show bottom of beds.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43513"/>
            <a:ext cx="8229600" cy="6370975"/>
          </a:xfrm>
          <a:prstGeom prst="rect">
            <a:avLst/>
          </a:prstGeom>
          <a:noFill/>
        </p:spPr>
        <p:txBody>
          <a:bodyPr wrap="square" rtlCol="0">
            <a:spAutoFit/>
          </a:bodyPr>
          <a:lstStyle/>
          <a:p>
            <a:pPr algn="ctr">
              <a:lnSpc>
                <a:spcPct val="200000"/>
              </a:lnSpc>
            </a:pPr>
            <a:r>
              <a:rPr lang="en-US" sz="3600" b="1" u="sng" dirty="0" smtClean="0">
                <a:solidFill>
                  <a:srgbClr val="002060"/>
                </a:solidFill>
                <a:latin typeface="Times New Roman" pitchFamily="18" charset="0"/>
                <a:cs typeface="Times New Roman" pitchFamily="18" charset="0"/>
              </a:rPr>
              <a:t>Current Bedding </a:t>
            </a:r>
            <a:endParaRPr lang="en-US" sz="3600" dirty="0" smtClean="0">
              <a:solidFill>
                <a:srgbClr val="002060"/>
              </a:solidFill>
              <a:latin typeface="Times New Roman" pitchFamily="18" charset="0"/>
              <a:cs typeface="Times New Roman" pitchFamily="18" charset="0"/>
            </a:endParaRPr>
          </a:p>
          <a:p>
            <a:pPr algn="just">
              <a:lnSpc>
                <a:spcPct val="200000"/>
              </a:lnSpc>
            </a:pPr>
            <a:r>
              <a:rPr lang="en-US" sz="2800" dirty="0" smtClean="0">
                <a:solidFill>
                  <a:srgbClr val="C00000"/>
                </a:solidFill>
                <a:latin typeface="Times New Roman" pitchFamily="18" charset="0"/>
                <a:cs typeface="Times New Roman" pitchFamily="18" charset="0"/>
              </a:rPr>
              <a:t>Current Bedding is also known as the </a:t>
            </a:r>
            <a:r>
              <a:rPr lang="en-US" sz="2800" b="1" i="1" dirty="0" smtClean="0">
                <a:solidFill>
                  <a:srgbClr val="0000FF"/>
                </a:solidFill>
                <a:latin typeface="Times New Roman" pitchFamily="18" charset="0"/>
                <a:cs typeface="Times New Roman" pitchFamily="18" charset="0"/>
              </a:rPr>
              <a:t>“Cross Bedding”</a:t>
            </a:r>
            <a:r>
              <a:rPr lang="en-US" sz="2800" dirty="0" smtClean="0">
                <a:solidFill>
                  <a:srgbClr val="C00000"/>
                </a:solidFill>
                <a:latin typeface="Times New Roman" pitchFamily="18" charset="0"/>
                <a:cs typeface="Times New Roman" pitchFamily="18" charset="0"/>
              </a:rPr>
              <a:t>. In this structure minor beds or lamination lie at an angle. These minor beds commonly terminate abruptly at the top where they are overlain by the next current bedded deposit. Current bedding is commonly found in shallow water and wind formed deposits.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5029200"/>
            <a:ext cx="7543800" cy="1384995"/>
          </a:xfrm>
          <a:prstGeom prst="rect">
            <a:avLst/>
          </a:prstGeom>
          <a:noFill/>
        </p:spPr>
        <p:txBody>
          <a:bodyPr wrap="square" rtlCol="0">
            <a:spAutoFit/>
          </a:bodyPr>
          <a:lstStyle/>
          <a:p>
            <a:pPr algn="ctr"/>
            <a:r>
              <a:rPr lang="en-US" sz="2800" dirty="0" smtClean="0">
                <a:solidFill>
                  <a:srgbClr val="002060"/>
                </a:solidFill>
                <a:latin typeface="Times New Roman" pitchFamily="18" charset="0"/>
                <a:cs typeface="Times New Roman" pitchFamily="18" charset="0"/>
              </a:rPr>
              <a:t>Used in determination of top and bottom of beds. The truncated side is top and tangential side is bottom. </a:t>
            </a:r>
          </a:p>
        </p:txBody>
      </p:sp>
      <p:pic>
        <p:nvPicPr>
          <p:cNvPr id="4" name="Picture 3" descr="C:\Users\User\Desktop\images.png"/>
          <p:cNvPicPr>
            <a:picLocks noChangeAspect="1" noChangeArrowheads="1"/>
          </p:cNvPicPr>
          <p:nvPr/>
        </p:nvPicPr>
        <p:blipFill>
          <a:blip r:embed="rId2"/>
          <a:srcRect/>
          <a:stretch>
            <a:fillRect/>
          </a:stretch>
        </p:blipFill>
        <p:spPr bwMode="auto">
          <a:xfrm>
            <a:off x="1066799" y="533400"/>
            <a:ext cx="7031915" cy="40386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Formation_of_cross-stratification.png"/>
          <p:cNvPicPr>
            <a:picLocks noChangeAspect="1" noChangeArrowheads="1"/>
          </p:cNvPicPr>
          <p:nvPr/>
        </p:nvPicPr>
        <p:blipFill>
          <a:blip r:embed="rId2"/>
          <a:srcRect/>
          <a:stretch>
            <a:fillRect/>
          </a:stretch>
        </p:blipFill>
        <p:spPr bwMode="auto">
          <a:xfrm>
            <a:off x="0" y="0"/>
            <a:ext cx="9144000" cy="6857999"/>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52400"/>
            <a:ext cx="8077200" cy="6370975"/>
          </a:xfrm>
          <a:prstGeom prst="rect">
            <a:avLst/>
          </a:prstGeom>
          <a:noFill/>
        </p:spPr>
        <p:txBody>
          <a:bodyPr wrap="square" rtlCol="0">
            <a:spAutoFit/>
          </a:bodyPr>
          <a:lstStyle/>
          <a:p>
            <a:pPr algn="ctr">
              <a:lnSpc>
                <a:spcPct val="200000"/>
              </a:lnSpc>
            </a:pPr>
            <a:r>
              <a:rPr lang="en-US" sz="3600" b="1" u="sng" dirty="0" smtClean="0">
                <a:solidFill>
                  <a:srgbClr val="002060"/>
                </a:solidFill>
                <a:latin typeface="Times New Roman" pitchFamily="18" charset="0"/>
                <a:cs typeface="Times New Roman" pitchFamily="18" charset="0"/>
              </a:rPr>
              <a:t>Ripple Marks</a:t>
            </a:r>
            <a:r>
              <a:rPr lang="en-US" sz="3600" b="1" u="sng" dirty="0" smtClean="0">
                <a:solidFill>
                  <a:srgbClr val="FFC000"/>
                </a:solidFill>
                <a:latin typeface="Times New Roman" pitchFamily="18" charset="0"/>
                <a:cs typeface="Times New Roman" pitchFamily="18" charset="0"/>
              </a:rPr>
              <a:t> </a:t>
            </a:r>
            <a:endParaRPr lang="en-US" sz="3600" dirty="0" smtClean="0">
              <a:solidFill>
                <a:srgbClr val="FFC000"/>
              </a:solidFill>
              <a:latin typeface="Times New Roman" pitchFamily="18" charset="0"/>
              <a:cs typeface="Times New Roman" pitchFamily="18" charset="0"/>
            </a:endParaRPr>
          </a:p>
          <a:p>
            <a:pPr algn="just">
              <a:lnSpc>
                <a:spcPct val="200000"/>
              </a:lnSpc>
            </a:pPr>
            <a:r>
              <a:rPr lang="en-US" sz="2800" dirty="0" smtClean="0">
                <a:solidFill>
                  <a:srgbClr val="C00000"/>
                </a:solidFill>
                <a:latin typeface="Times New Roman" pitchFamily="18" charset="0"/>
                <a:cs typeface="Times New Roman" pitchFamily="18" charset="0"/>
              </a:rPr>
              <a:t>“Ripple Marks” are the wavy undulations seen on the surface of bedding planes. They are produced by the action of waves and current in shallow water. Ripple Marks are of two types:</a:t>
            </a:r>
          </a:p>
          <a:p>
            <a:pPr lvl="0" algn="just">
              <a:lnSpc>
                <a:spcPct val="200000"/>
              </a:lnSpc>
            </a:pPr>
            <a:r>
              <a:rPr lang="en-US" sz="2800" b="1" i="1" dirty="0" smtClean="0">
                <a:solidFill>
                  <a:srgbClr val="002060"/>
                </a:solidFill>
                <a:latin typeface="Times New Roman" pitchFamily="18" charset="0"/>
                <a:cs typeface="Times New Roman" pitchFamily="18" charset="0"/>
              </a:rPr>
              <a:t>Asymmetrical or Current Ripple Marks, and</a:t>
            </a:r>
          </a:p>
          <a:p>
            <a:pPr lvl="0" algn="just">
              <a:lnSpc>
                <a:spcPct val="200000"/>
              </a:lnSpc>
            </a:pPr>
            <a:r>
              <a:rPr lang="en-US" sz="2800" b="1" i="1" dirty="0" smtClean="0">
                <a:solidFill>
                  <a:srgbClr val="002060"/>
                </a:solidFill>
                <a:latin typeface="Times New Roman" pitchFamily="18" charset="0"/>
                <a:cs typeface="Times New Roman" pitchFamily="18" charset="0"/>
              </a:rPr>
              <a:t>Symmetrical or oscillation Ripple </a:t>
            </a:r>
            <a:r>
              <a:rPr lang="en-US" sz="2800" b="1" i="1" dirty="0" smtClean="0">
                <a:solidFill>
                  <a:srgbClr val="002060"/>
                </a:solidFill>
                <a:latin typeface="Times New Roman" pitchFamily="18" charset="0"/>
                <a:cs typeface="Times New Roman" pitchFamily="18" charset="0"/>
              </a:rPr>
              <a:t>Marks</a:t>
            </a:r>
            <a:endParaRPr lang="en-US" sz="2800" b="1" i="1" dirty="0" smtClean="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838200" y="609600"/>
            <a:ext cx="7543800" cy="4191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914400" y="5181600"/>
            <a:ext cx="7467600" cy="1384995"/>
          </a:xfrm>
          <a:prstGeom prst="rect">
            <a:avLst/>
          </a:prstGeom>
          <a:noFill/>
        </p:spPr>
        <p:txBody>
          <a:bodyPr wrap="square" rtlCol="0">
            <a:spAutoFit/>
          </a:bodyPr>
          <a:lstStyle/>
          <a:p>
            <a:pPr algn="just"/>
            <a:r>
              <a:rPr lang="en-US" sz="2800" dirty="0" smtClean="0">
                <a:solidFill>
                  <a:srgbClr val="002060"/>
                </a:solidFill>
                <a:latin typeface="Times New Roman" pitchFamily="18" charset="0"/>
                <a:cs typeface="Times New Roman" pitchFamily="18" charset="0"/>
              </a:rPr>
              <a:t>Used in determination of current direction where as the crests are dipping that the flow direction. </a:t>
            </a:r>
          </a:p>
          <a:p>
            <a:pPr algn="just"/>
            <a:endParaRPr lang="en-US" sz="28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76200"/>
            <a:ext cx="8458200" cy="6494085"/>
          </a:xfrm>
          <a:prstGeom prst="rect">
            <a:avLst/>
          </a:prstGeom>
          <a:noFill/>
        </p:spPr>
        <p:txBody>
          <a:bodyPr wrap="square" rtlCol="0">
            <a:spAutoFit/>
          </a:bodyPr>
          <a:lstStyle/>
          <a:p>
            <a:pPr algn="ctr">
              <a:lnSpc>
                <a:spcPct val="200000"/>
              </a:lnSpc>
            </a:pPr>
            <a:r>
              <a:rPr lang="en-US" sz="40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Flow Structure</a:t>
            </a:r>
            <a:endParaRPr lang="en-US" sz="4000"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pPr algn="just">
              <a:lnSpc>
                <a:spcPct val="200000"/>
              </a:lnSpc>
              <a:buFont typeface="Wingdings" pitchFamily="2" charset="2"/>
              <a:buChar char="Ø"/>
            </a:pPr>
            <a:r>
              <a:rPr lang="en-US" sz="2800" dirty="0" smtClean="0">
                <a:latin typeface="Times New Roman" pitchFamily="18" charset="0"/>
                <a:cs typeface="Times New Roman" pitchFamily="18" charset="0"/>
              </a:rPr>
              <a:t> </a:t>
            </a:r>
            <a:r>
              <a:rPr lang="en-US" sz="2800" dirty="0" smtClean="0">
                <a:solidFill>
                  <a:srgbClr val="0000FF"/>
                </a:solidFill>
                <a:latin typeface="Times New Roman" pitchFamily="18" charset="0"/>
                <a:cs typeface="Times New Roman" pitchFamily="18" charset="0"/>
              </a:rPr>
              <a:t>These structures are generally present in volcanic rocks and formed due to the mobility (movement) of lava. </a:t>
            </a:r>
          </a:p>
          <a:p>
            <a:pPr algn="just">
              <a:lnSpc>
                <a:spcPct val="200000"/>
              </a:lnSpc>
              <a:buFont typeface="Wingdings" pitchFamily="2" charset="2"/>
              <a:buChar char="Ø"/>
            </a:pPr>
            <a:r>
              <a:rPr lang="en-US" sz="2800" dirty="0" smtClean="0">
                <a:latin typeface="Times New Roman" pitchFamily="18" charset="0"/>
                <a:cs typeface="Times New Roman" pitchFamily="18" charset="0"/>
              </a:rPr>
              <a:t> </a:t>
            </a:r>
            <a:r>
              <a:rPr lang="en-US" sz="2800" dirty="0" smtClean="0">
                <a:solidFill>
                  <a:srgbClr val="006600"/>
                </a:solidFill>
                <a:latin typeface="Times New Roman" pitchFamily="18" charset="0"/>
                <a:cs typeface="Times New Roman" pitchFamily="18" charset="0"/>
              </a:rPr>
              <a:t>In the flow structures, development of parallel or nearly parallel bands or layers are seen which are formed by the arrangement of early crystalline particles in the direction of flow of lava. </a:t>
            </a:r>
            <a:endParaRPr lang="en-US" sz="2800" dirty="0">
              <a:solidFill>
                <a:srgbClr val="0066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09600"/>
            <a:ext cx="8001000" cy="5447645"/>
          </a:xfrm>
          <a:prstGeom prst="rect">
            <a:avLst/>
          </a:prstGeom>
          <a:noFill/>
        </p:spPr>
        <p:txBody>
          <a:bodyPr wrap="square" rtlCol="0">
            <a:spAutoFit/>
          </a:bodyPr>
          <a:lstStyle/>
          <a:p>
            <a:pPr algn="ctr">
              <a:lnSpc>
                <a:spcPct val="150000"/>
              </a:lnSpc>
            </a:pPr>
            <a:r>
              <a:rPr lang="en-US" sz="3600" b="1" u="sng" dirty="0" smtClean="0">
                <a:solidFill>
                  <a:srgbClr val="002060"/>
                </a:solidFill>
                <a:latin typeface="Times New Roman" pitchFamily="18" charset="0"/>
                <a:cs typeface="Times New Roman" pitchFamily="18" charset="0"/>
              </a:rPr>
              <a:t>Mud - Cracks</a:t>
            </a:r>
            <a:endParaRPr lang="en-US" sz="2800" dirty="0" smtClean="0">
              <a:solidFill>
                <a:srgbClr val="002060"/>
              </a:solidFill>
              <a:latin typeface="Times New Roman" pitchFamily="18" charset="0"/>
              <a:cs typeface="Times New Roman" pitchFamily="18" charset="0"/>
            </a:endParaRPr>
          </a:p>
          <a:p>
            <a:pPr algn="just">
              <a:lnSpc>
                <a:spcPct val="150000"/>
              </a:lnSpc>
            </a:pPr>
            <a:r>
              <a:rPr lang="en-US" sz="2800" b="1" i="1" dirty="0" smtClean="0">
                <a:solidFill>
                  <a:srgbClr val="C00000"/>
                </a:solidFill>
                <a:latin typeface="Times New Roman" pitchFamily="18" charset="0"/>
                <a:cs typeface="Times New Roman" pitchFamily="18" charset="0"/>
              </a:rPr>
              <a:t>“Mud - Cracks” </a:t>
            </a:r>
            <a:r>
              <a:rPr lang="en-US" sz="2800" dirty="0" smtClean="0">
                <a:solidFill>
                  <a:srgbClr val="C00000"/>
                </a:solidFill>
                <a:latin typeface="Times New Roman" pitchFamily="18" charset="0"/>
                <a:cs typeface="Times New Roman" pitchFamily="18" charset="0"/>
              </a:rPr>
              <a:t>are often found in the fine grained sedimentary rocks that have been exposed to drying under sub – aerial conditions. They are polygonal in plane. Used in determination of top and bottom of beds. Mud cracks are characteristic of the </a:t>
            </a:r>
            <a:r>
              <a:rPr lang="en-US" sz="2800" b="1" i="1" dirty="0" smtClean="0">
                <a:solidFill>
                  <a:srgbClr val="C00000"/>
                </a:solidFill>
                <a:latin typeface="Times New Roman" pitchFamily="18" charset="0"/>
                <a:cs typeface="Times New Roman" pitchFamily="18" charset="0"/>
              </a:rPr>
              <a:t>flood plains </a:t>
            </a:r>
            <a:r>
              <a:rPr lang="en-US" sz="2800" dirty="0" smtClean="0">
                <a:solidFill>
                  <a:srgbClr val="C00000"/>
                </a:solidFill>
                <a:latin typeface="Times New Roman" pitchFamily="18" charset="0"/>
                <a:cs typeface="Times New Roman" pitchFamily="18" charset="0"/>
              </a:rPr>
              <a:t>of large rivers. Mud Crack is also called is “Sun - Cracks”.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838200" y="914400"/>
            <a:ext cx="7467600" cy="5181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28600"/>
            <a:ext cx="7848600" cy="6494085"/>
          </a:xfrm>
          <a:prstGeom prst="rect">
            <a:avLst/>
          </a:prstGeom>
          <a:noFill/>
        </p:spPr>
        <p:txBody>
          <a:bodyPr wrap="square" rtlCol="0">
            <a:spAutoFit/>
          </a:bodyPr>
          <a:lstStyle/>
          <a:p>
            <a:pPr algn="ctr">
              <a:lnSpc>
                <a:spcPct val="200000"/>
              </a:lnSpc>
            </a:pPr>
            <a:r>
              <a:rPr lang="en-US" sz="4000" b="1" u="sng" dirty="0" smtClean="0">
                <a:solidFill>
                  <a:srgbClr val="002060"/>
                </a:solidFill>
                <a:latin typeface="Times New Roman" pitchFamily="18" charset="0"/>
                <a:cs typeface="Times New Roman" pitchFamily="18" charset="0"/>
              </a:rPr>
              <a:t>Rain Print </a:t>
            </a:r>
            <a:endParaRPr lang="en-US" sz="4000" dirty="0" smtClean="0">
              <a:solidFill>
                <a:srgbClr val="002060"/>
              </a:solidFill>
              <a:latin typeface="Times New Roman" pitchFamily="18" charset="0"/>
              <a:cs typeface="Times New Roman" pitchFamily="18" charset="0"/>
            </a:endParaRPr>
          </a:p>
          <a:p>
            <a:pPr algn="just">
              <a:lnSpc>
                <a:spcPct val="200000"/>
              </a:lnSpc>
            </a:pPr>
            <a:r>
              <a:rPr lang="en-US" sz="2800" dirty="0" smtClean="0">
                <a:solidFill>
                  <a:srgbClr val="C00000"/>
                </a:solidFill>
                <a:latin typeface="Times New Roman" pitchFamily="18" charset="0"/>
                <a:cs typeface="Times New Roman" pitchFamily="18" charset="0"/>
              </a:rPr>
              <a:t>A </a:t>
            </a:r>
            <a:r>
              <a:rPr lang="en-US" sz="2800" b="1" i="1" dirty="0" smtClean="0">
                <a:solidFill>
                  <a:srgbClr val="C00000"/>
                </a:solidFill>
                <a:latin typeface="Times New Roman" pitchFamily="18" charset="0"/>
                <a:cs typeface="Times New Roman" pitchFamily="18" charset="0"/>
              </a:rPr>
              <a:t>“Rain Print” </a:t>
            </a:r>
            <a:r>
              <a:rPr lang="en-US" sz="2800" dirty="0" smtClean="0">
                <a:solidFill>
                  <a:srgbClr val="C00000"/>
                </a:solidFill>
                <a:latin typeface="Times New Roman" pitchFamily="18" charset="0"/>
                <a:cs typeface="Times New Roman" pitchFamily="18" charset="0"/>
              </a:rPr>
              <a:t>is a slight shallow depression rimmed by a low ridge which is raised by the impact of the rain drop.  It is formed when a brief rain shower falls on a smooth surface of fine grained sediment. </a:t>
            </a:r>
          </a:p>
          <a:p>
            <a:pPr algn="just">
              <a:lnSpc>
                <a:spcPct val="200000"/>
              </a:lnSpc>
            </a:pPr>
            <a:endParaRPr lang="en-US" sz="28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76200"/>
            <a:ext cx="7848600" cy="3785652"/>
          </a:xfrm>
          <a:prstGeom prst="rect">
            <a:avLst/>
          </a:prstGeom>
          <a:noFill/>
        </p:spPr>
        <p:txBody>
          <a:bodyPr wrap="square" rtlCol="0">
            <a:spAutoFit/>
          </a:bodyPr>
          <a:lstStyle/>
          <a:p>
            <a:pPr algn="ctr">
              <a:lnSpc>
                <a:spcPct val="200000"/>
              </a:lnSpc>
            </a:pPr>
            <a:r>
              <a:rPr lang="en-US" sz="3600" b="1" u="sng" dirty="0" smtClean="0">
                <a:solidFill>
                  <a:srgbClr val="002060"/>
                </a:solidFill>
                <a:latin typeface="Times New Roman" pitchFamily="18" charset="0"/>
                <a:cs typeface="Times New Roman" pitchFamily="18" charset="0"/>
              </a:rPr>
              <a:t>Tracks and Trails </a:t>
            </a:r>
            <a:endParaRPr lang="en-US" sz="3600" dirty="0" smtClean="0">
              <a:solidFill>
                <a:srgbClr val="002060"/>
              </a:solidFill>
              <a:latin typeface="Times New Roman" pitchFamily="18" charset="0"/>
              <a:cs typeface="Times New Roman" pitchFamily="18" charset="0"/>
            </a:endParaRPr>
          </a:p>
          <a:p>
            <a:pPr>
              <a:lnSpc>
                <a:spcPct val="200000"/>
              </a:lnSpc>
            </a:pPr>
            <a:r>
              <a:rPr lang="en-US" sz="2800" b="1" i="1" dirty="0" smtClean="0">
                <a:solidFill>
                  <a:srgbClr val="C00000"/>
                </a:solidFill>
                <a:latin typeface="Times New Roman" pitchFamily="18" charset="0"/>
                <a:cs typeface="Times New Roman" pitchFamily="18" charset="0"/>
              </a:rPr>
              <a:t>“Tracks and Trails” </a:t>
            </a:r>
            <a:r>
              <a:rPr lang="en-US" sz="2800" dirty="0" smtClean="0">
                <a:solidFill>
                  <a:srgbClr val="C00000"/>
                </a:solidFill>
                <a:latin typeface="Times New Roman" pitchFamily="18" charset="0"/>
                <a:cs typeface="Times New Roman" pitchFamily="18" charset="0"/>
              </a:rPr>
              <a:t>are the markings indicating the passage of some animal over soft sediments. </a:t>
            </a:r>
          </a:p>
          <a:p>
            <a:pPr>
              <a:lnSpc>
                <a:spcPct val="200000"/>
              </a:lnSpc>
            </a:pPr>
            <a:endParaRPr lang="en-US" sz="2800" dirty="0">
              <a:solidFill>
                <a:schemeClr val="bg1"/>
              </a:solidFill>
              <a:latin typeface="Times New Roman" pitchFamily="18" charset="0"/>
              <a:cs typeface="Times New Roman" pitchFamily="18" charset="0"/>
            </a:endParaRPr>
          </a:p>
        </p:txBody>
      </p:sp>
      <p:pic>
        <p:nvPicPr>
          <p:cNvPr id="3" name="Picture 2"/>
          <p:cNvPicPr/>
          <p:nvPr/>
        </p:nvPicPr>
        <p:blipFill>
          <a:blip r:embed="rId2"/>
          <a:srcRect/>
          <a:stretch>
            <a:fillRect/>
          </a:stretch>
        </p:blipFill>
        <p:spPr bwMode="auto">
          <a:xfrm>
            <a:off x="1447800" y="3352800"/>
            <a:ext cx="5562600" cy="3124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1371600" y="609600"/>
            <a:ext cx="6324600" cy="556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06286" y="1601212"/>
            <a:ext cx="3946914" cy="3046988"/>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9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David" pitchFamily="34" charset="-79"/>
                <a:cs typeface="David" pitchFamily="34" charset="-79"/>
              </a:rPr>
              <a:t>Thank </a:t>
            </a:r>
          </a:p>
          <a:p>
            <a:pPr algn="ctr"/>
            <a:r>
              <a:rPr lang="en-US" sz="9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David" pitchFamily="34" charset="-79"/>
                <a:cs typeface="David" pitchFamily="34" charset="-79"/>
              </a:rPr>
              <a:t>You </a:t>
            </a:r>
            <a:endParaRPr lang="en-US" sz="9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David" pitchFamily="34" charset="-79"/>
              <a:cs typeface="David" pitchFamily="34" charset="-79"/>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lum contrast="10000"/>
          </a:blip>
          <a:srcRect/>
          <a:stretch>
            <a:fillRect/>
          </a:stretch>
        </p:blipFill>
        <p:spPr bwMode="auto">
          <a:xfrm>
            <a:off x="4648201" y="3505200"/>
            <a:ext cx="4495800" cy="3352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3"/>
          <p:cNvPicPr>
            <a:picLocks noChangeAspect="1" noChangeArrowheads="1"/>
          </p:cNvPicPr>
          <p:nvPr/>
        </p:nvPicPr>
        <p:blipFill>
          <a:blip r:embed="rId3">
            <a:lum contrast="10000"/>
          </a:blip>
          <a:srcRect/>
          <a:stretch>
            <a:fillRect/>
          </a:stretch>
        </p:blipFill>
        <p:spPr bwMode="auto">
          <a:xfrm>
            <a:off x="0" y="3429000"/>
            <a:ext cx="4572000" cy="342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descr="C:\Documents and Settings\ABR\Desktop\Geol Hazard\lavahi.jpg"/>
          <p:cNvPicPr/>
          <p:nvPr/>
        </p:nvPicPr>
        <p:blipFill>
          <a:blip r:embed="rId4" cstate="print">
            <a:lum contrast="10000"/>
          </a:blip>
          <a:srcRect/>
          <a:stretch>
            <a:fillRect/>
          </a:stretch>
        </p:blipFill>
        <p:spPr bwMode="auto">
          <a:xfrm>
            <a:off x="0" y="0"/>
            <a:ext cx="4572000" cy="3352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6" name="Picture 2" descr="C:\Users\User\Desktop\images.jpg"/>
          <p:cNvPicPr>
            <a:picLocks noChangeAspect="1" noChangeArrowheads="1"/>
          </p:cNvPicPr>
          <p:nvPr/>
        </p:nvPicPr>
        <p:blipFill>
          <a:blip r:embed="rId5">
            <a:lum contrast="10000"/>
          </a:blip>
          <a:srcRect/>
          <a:stretch>
            <a:fillRect/>
          </a:stretch>
        </p:blipFill>
        <p:spPr bwMode="auto">
          <a:xfrm>
            <a:off x="4648200" y="0"/>
            <a:ext cx="4495800" cy="342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76200"/>
            <a:ext cx="8305800" cy="6832640"/>
          </a:xfrm>
          <a:prstGeom prst="rect">
            <a:avLst/>
          </a:prstGeom>
          <a:noFill/>
        </p:spPr>
        <p:txBody>
          <a:bodyPr wrap="square" rtlCol="0">
            <a:spAutoFit/>
          </a:bodyPr>
          <a:lstStyle/>
          <a:p>
            <a:pPr lvl="0" algn="ctr">
              <a:lnSpc>
                <a:spcPct val="150000"/>
              </a:lnSpc>
            </a:pPr>
            <a:r>
              <a:rPr lang="en-US" sz="40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Vesicular &amp; Amygdaloidal Structures</a:t>
            </a:r>
            <a:endParaRPr lang="en-US" sz="40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pPr algn="just">
              <a:lnSpc>
                <a:spcPct val="150000"/>
              </a:lnSpc>
              <a:buFont typeface="Wingdings" pitchFamily="2" charset="2"/>
              <a:buChar char="Ø"/>
            </a:pPr>
            <a:r>
              <a:rPr lang="en-US" sz="2800" dirty="0" smtClean="0">
                <a:solidFill>
                  <a:srgbClr val="006600"/>
                </a:solidFill>
                <a:latin typeface="Times New Roman" pitchFamily="18" charset="0"/>
                <a:cs typeface="Times New Roman" pitchFamily="18" charset="0"/>
              </a:rPr>
              <a:t>When lava charged by gases and other volatile materials, are erupted on the earth surface, the gases contents released out from the magma (lava). </a:t>
            </a:r>
          </a:p>
          <a:p>
            <a:pPr algn="just">
              <a:lnSpc>
                <a:spcPct val="150000"/>
              </a:lnSpc>
              <a:buFont typeface="Wingdings" pitchFamily="2" charset="2"/>
              <a:buChar char="Ø"/>
            </a:pPr>
            <a:endParaRPr lang="en-US" sz="2800" dirty="0" smtClean="0">
              <a:latin typeface="Times New Roman" pitchFamily="18" charset="0"/>
              <a:cs typeface="Times New Roman" pitchFamily="18" charset="0"/>
            </a:endParaRPr>
          </a:p>
          <a:p>
            <a:pPr algn="just">
              <a:lnSpc>
                <a:spcPct val="150000"/>
              </a:lnSpc>
              <a:buFont typeface="Wingdings" pitchFamily="2" charset="2"/>
              <a:buChar char="Ø"/>
            </a:pPr>
            <a:r>
              <a:rPr lang="en-US" sz="2800" dirty="0" smtClean="0">
                <a:latin typeface="Times New Roman" pitchFamily="18" charset="0"/>
                <a:cs typeface="Times New Roman" pitchFamily="18" charset="0"/>
              </a:rPr>
              <a:t>As such at the top surface of flow, empty cavities of variable size and shape are formed.</a:t>
            </a:r>
          </a:p>
          <a:p>
            <a:pPr algn="just">
              <a:lnSpc>
                <a:spcPct val="150000"/>
              </a:lnSpc>
            </a:pPr>
            <a:r>
              <a:rPr lang="en-US" sz="2800" dirty="0" smtClean="0">
                <a:latin typeface="Times New Roman" pitchFamily="18" charset="0"/>
                <a:cs typeface="Times New Roman" pitchFamily="18" charset="0"/>
              </a:rPr>
              <a:t> </a:t>
            </a:r>
          </a:p>
          <a:p>
            <a:pPr algn="just">
              <a:lnSpc>
                <a:spcPct val="150000"/>
              </a:lnSpc>
              <a:buFont typeface="Wingdings" pitchFamily="2" charset="2"/>
              <a:buChar char="Ø"/>
            </a:pPr>
            <a:r>
              <a:rPr lang="en-US" sz="2800" dirty="0" smtClean="0">
                <a:solidFill>
                  <a:srgbClr val="0000FF"/>
                </a:solidFill>
                <a:latin typeface="Times New Roman" pitchFamily="18" charset="0"/>
                <a:cs typeface="Times New Roman" pitchFamily="18" charset="0"/>
              </a:rPr>
              <a:t>The individual opening is known as </a:t>
            </a:r>
            <a:r>
              <a:rPr lang="en-US" sz="2800" b="1" i="1" dirty="0" smtClean="0">
                <a:solidFill>
                  <a:srgbClr val="0000FF"/>
                </a:solidFill>
                <a:latin typeface="Times New Roman" pitchFamily="18" charset="0"/>
                <a:cs typeface="Times New Roman" pitchFamily="18" charset="0"/>
              </a:rPr>
              <a:t>“Vesicles” </a:t>
            </a:r>
            <a:r>
              <a:rPr lang="en-US" sz="2800" dirty="0" smtClean="0">
                <a:solidFill>
                  <a:srgbClr val="0000FF"/>
                </a:solidFill>
                <a:latin typeface="Times New Roman" pitchFamily="18" charset="0"/>
                <a:cs typeface="Times New Roman" pitchFamily="18" charset="0"/>
              </a:rPr>
              <a:t>and the structure as a whole is called as </a:t>
            </a:r>
            <a:r>
              <a:rPr lang="en-US" sz="2800" b="1" i="1" dirty="0" smtClean="0">
                <a:solidFill>
                  <a:srgbClr val="0000FF"/>
                </a:solidFill>
                <a:latin typeface="Times New Roman" pitchFamily="18" charset="0"/>
                <a:cs typeface="Times New Roman" pitchFamily="18" charset="0"/>
              </a:rPr>
              <a:t>“Vesicular Structure”.</a:t>
            </a:r>
            <a:endParaRPr lang="en-US" sz="28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lum contrast="10000"/>
          </a:blip>
          <a:srcRect/>
          <a:stretch>
            <a:fillRect/>
          </a:stretch>
        </p:blipFill>
        <p:spPr bwMode="auto">
          <a:xfrm>
            <a:off x="1" y="0"/>
            <a:ext cx="4800600" cy="3352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descr="C:\Users\user\Desktop\Hhhh\uyt'^!0273.jpg"/>
          <p:cNvPicPr/>
          <p:nvPr/>
        </p:nvPicPr>
        <p:blipFill>
          <a:blip r:embed="rId3">
            <a:lum contrast="10000"/>
          </a:blip>
          <a:srcRect/>
          <a:stretch>
            <a:fillRect/>
          </a:stretch>
        </p:blipFill>
        <p:spPr bwMode="auto">
          <a:xfrm>
            <a:off x="4876801" y="0"/>
            <a:ext cx="4267200" cy="3352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1" name="Picture 3" descr="C:\Users\User\Desktop\download.jpg"/>
          <p:cNvPicPr>
            <a:picLocks noChangeAspect="1" noChangeArrowheads="1"/>
          </p:cNvPicPr>
          <p:nvPr/>
        </p:nvPicPr>
        <p:blipFill>
          <a:blip r:embed="rId4">
            <a:lum contrast="10000"/>
          </a:blip>
          <a:srcRect/>
          <a:stretch>
            <a:fillRect/>
          </a:stretch>
        </p:blipFill>
        <p:spPr bwMode="auto">
          <a:xfrm>
            <a:off x="0" y="3429000"/>
            <a:ext cx="4800600" cy="342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p:cNvSpPr/>
          <p:nvPr/>
        </p:nvSpPr>
        <p:spPr>
          <a:xfrm>
            <a:off x="4876800" y="3429000"/>
            <a:ext cx="4267200" cy="3429000"/>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4400" dirty="0" smtClean="0">
                <a:latin typeface="Algerian" pitchFamily="82" charset="0"/>
              </a:rPr>
              <a:t>Vesicular Structure </a:t>
            </a:r>
            <a:endParaRPr lang="en-US" sz="4400" dirty="0">
              <a:latin typeface="Algerian" pitchFamily="82"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52400"/>
            <a:ext cx="8077200" cy="5632311"/>
          </a:xfrm>
          <a:prstGeom prst="rect">
            <a:avLst/>
          </a:prstGeom>
          <a:noFill/>
        </p:spPr>
        <p:txBody>
          <a:bodyPr wrap="square" rtlCol="0">
            <a:spAutoFit/>
          </a:bodyPr>
          <a:lstStyle/>
          <a:p>
            <a:pPr algn="ctr">
              <a:lnSpc>
                <a:spcPct val="200000"/>
              </a:lnSpc>
            </a:pPr>
            <a:r>
              <a:rPr lang="en-US" sz="40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Cellular or </a:t>
            </a:r>
            <a:r>
              <a:rPr lang="en-US" sz="4000" b="1" i="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Scoriaceous</a:t>
            </a:r>
            <a:r>
              <a:rPr lang="en-US" sz="40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structures</a:t>
            </a:r>
            <a:endParaRPr lang="en-US" sz="40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just">
              <a:lnSpc>
                <a:spcPct val="200000"/>
              </a:lnSpc>
            </a:pPr>
            <a:r>
              <a:rPr lang="en-US" sz="2800" dirty="0" smtClean="0">
                <a:solidFill>
                  <a:srgbClr val="0000FF"/>
                </a:solidFill>
                <a:latin typeface="Times New Roman" pitchFamily="18" charset="0"/>
                <a:cs typeface="Times New Roman" pitchFamily="18" charset="0"/>
              </a:rPr>
              <a:t>When lava is heavily charged with volatile material or gases, numerous cavities are formed, </a:t>
            </a:r>
          </a:p>
          <a:p>
            <a:pPr algn="just">
              <a:lnSpc>
                <a:spcPct val="200000"/>
              </a:lnSpc>
            </a:pPr>
            <a:r>
              <a:rPr lang="en-US" sz="2800" dirty="0" smtClean="0">
                <a:solidFill>
                  <a:srgbClr val="0000FF"/>
                </a:solidFill>
                <a:latin typeface="Times New Roman" pitchFamily="18" charset="0"/>
                <a:cs typeface="Times New Roman" pitchFamily="18" charset="0"/>
              </a:rPr>
              <a:t>giving rise to the spongy </a:t>
            </a:r>
          </a:p>
          <a:p>
            <a:pPr algn="just">
              <a:lnSpc>
                <a:spcPct val="200000"/>
              </a:lnSpc>
            </a:pPr>
            <a:r>
              <a:rPr lang="en-US" sz="2800" dirty="0" smtClean="0">
                <a:solidFill>
                  <a:srgbClr val="0000FF"/>
                </a:solidFill>
                <a:latin typeface="Times New Roman" pitchFamily="18" charset="0"/>
                <a:cs typeface="Times New Roman" pitchFamily="18" charset="0"/>
              </a:rPr>
              <a:t>character. </a:t>
            </a:r>
          </a:p>
          <a:p>
            <a:pPr algn="just">
              <a:lnSpc>
                <a:spcPct val="200000"/>
              </a:lnSpc>
            </a:pPr>
            <a:endParaRPr lang="en-US" sz="2800" dirty="0">
              <a:latin typeface="Times New Roman" pitchFamily="18" charset="0"/>
              <a:cs typeface="Times New Roman" pitchFamily="18" charset="0"/>
            </a:endParaRPr>
          </a:p>
        </p:txBody>
      </p:sp>
      <p:pic>
        <p:nvPicPr>
          <p:cNvPr id="3" name="Picture 2" descr="C:\Users\User\Desktop\images (1).jpg"/>
          <p:cNvPicPr>
            <a:picLocks noChangeAspect="1" noChangeArrowheads="1"/>
          </p:cNvPicPr>
          <p:nvPr/>
        </p:nvPicPr>
        <p:blipFill>
          <a:blip r:embed="rId2">
            <a:lum contrast="10000"/>
          </a:blip>
          <a:srcRect/>
          <a:stretch>
            <a:fillRect/>
          </a:stretch>
        </p:blipFill>
        <p:spPr bwMode="auto">
          <a:xfrm>
            <a:off x="4419600" y="3352800"/>
            <a:ext cx="4485410" cy="320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8458200" cy="2677656"/>
          </a:xfrm>
          <a:prstGeom prst="rect">
            <a:avLst/>
          </a:prstGeom>
          <a:noFill/>
        </p:spPr>
        <p:txBody>
          <a:bodyPr wrap="square" rtlCol="0">
            <a:spAutoFit/>
          </a:bodyPr>
          <a:lstStyle/>
          <a:p>
            <a:pPr algn="just">
              <a:lnSpc>
                <a:spcPct val="150000"/>
              </a:lnSpc>
            </a:pPr>
            <a:r>
              <a:rPr lang="en-US" sz="2800" dirty="0" smtClean="0">
                <a:solidFill>
                  <a:srgbClr val="0000FF"/>
                </a:solidFill>
                <a:latin typeface="Times New Roman" pitchFamily="18" charset="0"/>
                <a:cs typeface="Times New Roman" pitchFamily="18" charset="0"/>
              </a:rPr>
              <a:t>The vesicles sometimes filled in with some secondary minerals such as Calcite, </a:t>
            </a:r>
            <a:r>
              <a:rPr lang="en-US" sz="2800" dirty="0" err="1" smtClean="0">
                <a:solidFill>
                  <a:srgbClr val="0000FF"/>
                </a:solidFill>
                <a:latin typeface="Times New Roman" pitchFamily="18" charset="0"/>
                <a:cs typeface="Times New Roman" pitchFamily="18" charset="0"/>
              </a:rPr>
              <a:t>Zeolite</a:t>
            </a:r>
            <a:r>
              <a:rPr lang="en-US" sz="2800" dirty="0" smtClean="0">
                <a:solidFill>
                  <a:srgbClr val="0000FF"/>
                </a:solidFill>
                <a:latin typeface="Times New Roman" pitchFamily="18" charset="0"/>
                <a:cs typeface="Times New Roman" pitchFamily="18" charset="0"/>
              </a:rPr>
              <a:t> etc. These infillings are called as “Amygdales” and lava containing “Amygdaloidal Structures”. </a:t>
            </a:r>
            <a:endParaRPr lang="en-US" sz="2800" dirty="0">
              <a:solidFill>
                <a:srgbClr val="0000FF"/>
              </a:solidFill>
              <a:latin typeface="Times New Roman" pitchFamily="18" charset="0"/>
              <a:cs typeface="Times New Roman" pitchFamily="18" charset="0"/>
            </a:endParaRPr>
          </a:p>
        </p:txBody>
      </p:sp>
      <p:pic>
        <p:nvPicPr>
          <p:cNvPr id="3" name="Picture 3"/>
          <p:cNvPicPr>
            <a:picLocks noChangeAspect="1" noChangeArrowheads="1"/>
          </p:cNvPicPr>
          <p:nvPr/>
        </p:nvPicPr>
        <p:blipFill>
          <a:blip r:embed="rId2">
            <a:lum contrast="10000"/>
          </a:blip>
          <a:srcRect/>
          <a:stretch>
            <a:fillRect/>
          </a:stretch>
        </p:blipFill>
        <p:spPr bwMode="auto">
          <a:xfrm>
            <a:off x="4800600" y="3429000"/>
            <a:ext cx="4038600" cy="3124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descr="C:\Users\user\Desktop\Hhhh\tabzmz.jpg"/>
          <p:cNvPicPr/>
          <p:nvPr/>
        </p:nvPicPr>
        <p:blipFill>
          <a:blip r:embed="rId3">
            <a:lum contrast="10000"/>
          </a:blip>
          <a:srcRect/>
          <a:stretch>
            <a:fillRect/>
          </a:stretch>
        </p:blipFill>
        <p:spPr bwMode="auto">
          <a:xfrm>
            <a:off x="609600" y="3429000"/>
            <a:ext cx="4114800" cy="3124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390</TotalTime>
  <Words>1090</Words>
  <Application>Microsoft Office PowerPoint</Application>
  <PresentationFormat>On-screen Show (4:3)</PresentationFormat>
  <Paragraphs>95</Paragraphs>
  <Slides>46</Slides>
  <Notes>0</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Pillow Structure</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Geology</dc:creator>
  <cp:lastModifiedBy>User</cp:lastModifiedBy>
  <cp:revision>10</cp:revision>
  <dcterms:created xsi:type="dcterms:W3CDTF">2006-08-16T00:00:00Z</dcterms:created>
  <dcterms:modified xsi:type="dcterms:W3CDTF">2020-04-13T11:32:51Z</dcterms:modified>
</cp:coreProperties>
</file>