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73" r:id="rId4"/>
    <p:sldId id="257" r:id="rId5"/>
    <p:sldId id="266" r:id="rId6"/>
    <p:sldId id="258" r:id="rId7"/>
    <p:sldId id="259" r:id="rId8"/>
    <p:sldId id="260" r:id="rId9"/>
    <p:sldId id="261" r:id="rId10"/>
    <p:sldId id="262" r:id="rId11"/>
    <p:sldId id="263" r:id="rId12"/>
    <p:sldId id="264" r:id="rId13"/>
    <p:sldId id="265" r:id="rId14"/>
    <p:sldId id="269" r:id="rId15"/>
    <p:sldId id="270" r:id="rId16"/>
    <p:sldId id="277" r:id="rId17"/>
    <p:sldId id="271" r:id="rId18"/>
    <p:sldId id="275" r:id="rId19"/>
    <p:sldId id="272"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FF33"/>
    <a:srgbClr val="FF66CC"/>
    <a:srgbClr val="0000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23-Dec-14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23-Dec-14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23-Dec-14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23-Dec-14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40603"/>
            <a:ext cx="8382000" cy="830997"/>
          </a:xfrm>
          <a:prstGeom prst="rect">
            <a:avLst/>
          </a:prstGeom>
          <a:noFill/>
        </p:spPr>
        <p:txBody>
          <a:bodyPr wrap="square" rtlCol="0">
            <a:spAutoFit/>
          </a:bodyPr>
          <a:lstStyle/>
          <a:p>
            <a:pPr algn="ctr"/>
            <a:r>
              <a:rPr lang="en-US" sz="4800" dirty="0" smtClean="0">
                <a:solidFill>
                  <a:srgbClr val="FFFF00"/>
                </a:solidFill>
                <a:latin typeface="Algerian" pitchFamily="82" charset="0"/>
              </a:rPr>
              <a:t>Concepts of dip &amp; strike </a:t>
            </a:r>
            <a:endParaRPr lang="en-US" sz="4800" dirty="0">
              <a:solidFill>
                <a:srgbClr val="FFFF00"/>
              </a:solidFill>
              <a:latin typeface="Algerian" pitchFamily="82" charset="0"/>
            </a:endParaRPr>
          </a:p>
        </p:txBody>
      </p:sp>
      <p:sp>
        <p:nvSpPr>
          <p:cNvPr id="4" name="TextBox 3"/>
          <p:cNvSpPr txBox="1"/>
          <p:nvPr/>
        </p:nvSpPr>
        <p:spPr>
          <a:xfrm>
            <a:off x="2209800" y="2743200"/>
            <a:ext cx="4572000" cy="3970318"/>
          </a:xfrm>
          <a:prstGeom prst="rect">
            <a:avLst/>
          </a:prstGeom>
          <a:noFill/>
        </p:spPr>
        <p:txBody>
          <a:bodyPr wrap="square" rtlCol="0">
            <a:spAutoFit/>
          </a:bodyPr>
          <a:lstStyle/>
          <a:p>
            <a:pPr algn="ctr">
              <a:lnSpc>
                <a:spcPct val="150000"/>
              </a:lnSpc>
              <a:defRPr/>
            </a:pPr>
            <a:r>
              <a:rPr lang="en-US" sz="2800" dirty="0" smtClean="0">
                <a:solidFill>
                  <a:srgbClr val="FFFF00"/>
                </a:solidFill>
                <a:latin typeface="David" pitchFamily="34" charset="-79"/>
                <a:cs typeface="David" pitchFamily="34" charset="-79"/>
              </a:rPr>
              <a:t>Presented By</a:t>
            </a:r>
          </a:p>
          <a:p>
            <a:pPr algn="ctr">
              <a:lnSpc>
                <a:spcPct val="150000"/>
              </a:lnSpc>
              <a:defRP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cs typeface="David" pitchFamily="34" charset="-79"/>
              </a:rPr>
              <a:t>HARISH KAPASYA</a:t>
            </a:r>
          </a:p>
          <a:p>
            <a:pPr algn="ctr">
              <a:lnSpc>
                <a:spcPct val="150000"/>
              </a:lnSpc>
              <a:defRPr/>
            </a:pPr>
            <a:r>
              <a:rPr lang="en-US" sz="2800" i="1" dirty="0" smtClean="0">
                <a:solidFill>
                  <a:srgbClr val="FFFF00"/>
                </a:solidFill>
                <a:latin typeface="David" pitchFamily="34" charset="-79"/>
                <a:cs typeface="David" pitchFamily="34" charset="-79"/>
              </a:rPr>
              <a:t>Department of Geology</a:t>
            </a:r>
          </a:p>
          <a:p>
            <a:pPr algn="ctr">
              <a:lnSpc>
                <a:spcPct val="150000"/>
              </a:lnSpc>
              <a:defRPr/>
            </a:pPr>
            <a:r>
              <a:rPr lang="en-US" sz="2800" i="1" dirty="0" smtClean="0">
                <a:solidFill>
                  <a:srgbClr val="FFFF00"/>
                </a:solidFill>
                <a:latin typeface="David" pitchFamily="34" charset="-79"/>
                <a:cs typeface="David" pitchFamily="34" charset="-79"/>
              </a:rPr>
              <a:t>Earth Science Faculty, </a:t>
            </a:r>
          </a:p>
          <a:p>
            <a:pPr algn="ctr">
              <a:lnSpc>
                <a:spcPct val="150000"/>
              </a:lnSpc>
              <a:defRPr/>
            </a:pPr>
            <a:r>
              <a:rPr lang="en-US" sz="2800" i="1" dirty="0" smtClean="0">
                <a:solidFill>
                  <a:srgbClr val="FFFF00"/>
                </a:solidFill>
                <a:latin typeface="David" pitchFamily="34" charset="-79"/>
                <a:cs typeface="David" pitchFamily="34" charset="-79"/>
              </a:rPr>
              <a:t>M.L. </a:t>
            </a:r>
            <a:r>
              <a:rPr lang="en-US" sz="2800" i="1" dirty="0" err="1" smtClean="0">
                <a:solidFill>
                  <a:srgbClr val="FFFF00"/>
                </a:solidFill>
                <a:latin typeface="David" pitchFamily="34" charset="-79"/>
                <a:cs typeface="David" pitchFamily="34" charset="-79"/>
              </a:rPr>
              <a:t>Sukhadia</a:t>
            </a:r>
            <a:r>
              <a:rPr lang="en-US" sz="2800" i="1" dirty="0" smtClean="0">
                <a:solidFill>
                  <a:srgbClr val="FFFF00"/>
                </a:solidFill>
                <a:latin typeface="David" pitchFamily="34" charset="-79"/>
                <a:cs typeface="David" pitchFamily="34" charset="-79"/>
              </a:rPr>
              <a:t> University</a:t>
            </a:r>
          </a:p>
          <a:p>
            <a:pPr algn="ctr">
              <a:lnSpc>
                <a:spcPct val="150000"/>
              </a:lnSpc>
              <a:defRPr/>
            </a:pPr>
            <a:r>
              <a:rPr lang="en-US" sz="2800" i="1" dirty="0" smtClean="0">
                <a:solidFill>
                  <a:srgbClr val="FFFF00"/>
                </a:solidFill>
                <a:latin typeface="David" pitchFamily="34" charset="-79"/>
                <a:cs typeface="David" pitchFamily="34" charset="-79"/>
              </a:rPr>
              <a:t>Udaipur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
            <a:ext cx="8229600" cy="6617196"/>
          </a:xfrm>
          <a:prstGeom prst="rect">
            <a:avLst/>
          </a:prstGeom>
          <a:noFill/>
        </p:spPr>
        <p:txBody>
          <a:bodyPr wrap="square" rtlCol="0">
            <a:spAutoFit/>
          </a:bodyPr>
          <a:lstStyle/>
          <a:p>
            <a:pPr algn="just">
              <a:lnSpc>
                <a:spcPct val="200000"/>
              </a:lnSpc>
            </a:pPr>
            <a:r>
              <a:rPr lang="en-US" sz="2800" b="1" u="sng" dirty="0" smtClean="0">
                <a:solidFill>
                  <a:srgbClr val="FFFF00"/>
                </a:solidFill>
                <a:latin typeface="Times New Roman" pitchFamily="18" charset="0"/>
                <a:cs typeface="Times New Roman" pitchFamily="18" charset="0"/>
              </a:rPr>
              <a:t>Importance of strike and dip:</a:t>
            </a:r>
          </a:p>
          <a:p>
            <a:pPr algn="just">
              <a:lnSpc>
                <a:spcPct val="200000"/>
              </a:lnSpc>
            </a:pPr>
            <a:r>
              <a:rPr lang="en-US" sz="2800" dirty="0" smtClean="0">
                <a:solidFill>
                  <a:schemeClr val="bg1"/>
                </a:solidFill>
                <a:latin typeface="Times New Roman" pitchFamily="18" charset="0"/>
                <a:cs typeface="Times New Roman" pitchFamily="18" charset="0"/>
              </a:rPr>
              <a:t>In structure geology, strike and dip are quite important for the following purpose:</a:t>
            </a:r>
          </a:p>
          <a:p>
            <a:pPr marL="514350" indent="-514350" algn="just">
              <a:lnSpc>
                <a:spcPct val="200000"/>
              </a:lnSpc>
              <a:buFont typeface="+mj-lt"/>
              <a:buAutoNum type="alphaUcPeriod"/>
            </a:pPr>
            <a:r>
              <a:rPr lang="en-US" sz="2800" b="1" i="1" dirty="0" smtClean="0">
                <a:solidFill>
                  <a:srgbClr val="FF00FF"/>
                </a:solidFill>
                <a:latin typeface="Times New Roman" pitchFamily="18" charset="0"/>
                <a:cs typeface="Times New Roman" pitchFamily="18" charset="0"/>
              </a:rPr>
              <a:t>To determine the younger bed or formation</a:t>
            </a:r>
          </a:p>
          <a:p>
            <a:pPr marL="514350" indent="-514350" algn="just">
              <a:lnSpc>
                <a:spcPct val="200000"/>
              </a:lnSpc>
            </a:pPr>
            <a:r>
              <a:rPr lang="en-US" sz="2800" i="1" dirty="0" smtClean="0">
                <a:solidFill>
                  <a:schemeClr val="bg1"/>
                </a:solidFill>
                <a:latin typeface="Times New Roman" pitchFamily="18" charset="0"/>
                <a:cs typeface="Times New Roman" pitchFamily="18" charset="0"/>
              </a:rPr>
              <a:t>	</a:t>
            </a:r>
            <a:r>
              <a:rPr lang="en-US" sz="2400" i="1" dirty="0" smtClean="0">
                <a:solidFill>
                  <a:schemeClr val="bg1"/>
                </a:solidFill>
                <a:latin typeface="Times New Roman" pitchFamily="18" charset="0"/>
                <a:cs typeface="Times New Roman" pitchFamily="18" charset="0"/>
              </a:rPr>
              <a:t>I</a:t>
            </a:r>
            <a:r>
              <a:rPr lang="en-US" sz="2400" dirty="0" smtClean="0">
                <a:solidFill>
                  <a:schemeClr val="bg1"/>
                </a:solidFill>
                <a:latin typeface="Times New Roman" pitchFamily="18" charset="0"/>
                <a:cs typeface="Times New Roman" pitchFamily="18" charset="0"/>
              </a:rPr>
              <a:t>t is well known that younger beds will always be found in the direction of dip. If we go in the direction of dip relatively beds of younger age will be found  to outcrop and older beds in the opposite direction. </a:t>
            </a:r>
            <a:endParaRPr lang="en-US" sz="28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94174"/>
            <a:ext cx="8153400" cy="4216026"/>
          </a:xfrm>
          <a:prstGeom prst="rect">
            <a:avLst/>
          </a:prstGeom>
          <a:noFill/>
        </p:spPr>
        <p:txBody>
          <a:bodyPr wrap="square" rtlCol="0">
            <a:spAutoFit/>
          </a:bodyPr>
          <a:lstStyle/>
          <a:p>
            <a:pPr marL="514350" indent="-514350" algn="just">
              <a:lnSpc>
                <a:spcPct val="250000"/>
              </a:lnSpc>
              <a:buFont typeface="+mj-lt"/>
              <a:buAutoNum type="alphaUcPeriod" startAt="2"/>
            </a:pPr>
            <a:r>
              <a:rPr lang="en-US" sz="2800" dirty="0" smtClean="0">
                <a:solidFill>
                  <a:schemeClr val="bg1"/>
                </a:solidFill>
                <a:latin typeface="Times New Roman" pitchFamily="18" charset="0"/>
                <a:cs typeface="Times New Roman" pitchFamily="18" charset="0"/>
              </a:rPr>
              <a:t>In the classification, and nomenclature of folds, faults, joints and unconformities the nature of dip and strike is of paramount significance. </a:t>
            </a:r>
          </a:p>
          <a:p>
            <a:pPr marL="514350" indent="-514350">
              <a:lnSpc>
                <a:spcPct val="250000"/>
              </a:lnSpc>
            </a:pP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ARISH KAPASYA\New folder (2)\13-17 nov\IMG_0391.JPG"/>
          <p:cNvPicPr>
            <a:picLocks noChangeAspect="1" noChangeArrowheads="1"/>
          </p:cNvPicPr>
          <p:nvPr/>
        </p:nvPicPr>
        <p:blipFill>
          <a:blip r:embed="rId2" cstate="print"/>
          <a:srcRect/>
          <a:stretch>
            <a:fillRect/>
          </a:stretch>
        </p:blipFill>
        <p:spPr bwMode="auto">
          <a:xfrm>
            <a:off x="0" y="0"/>
            <a:ext cx="4876800" cy="360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E:\HARISH KAPASYA\New folder (2)\13-17 nov\IMG_0394.JPG"/>
          <p:cNvPicPr>
            <a:picLocks noChangeAspect="1" noChangeArrowheads="1"/>
          </p:cNvPicPr>
          <p:nvPr/>
        </p:nvPicPr>
        <p:blipFill>
          <a:blip r:embed="rId3" cstate="print"/>
          <a:srcRect/>
          <a:stretch>
            <a:fillRect/>
          </a:stretch>
        </p:blipFill>
        <p:spPr bwMode="auto">
          <a:xfrm>
            <a:off x="4876800" y="0"/>
            <a:ext cx="42672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E:\HARISH KAPASYA\New folder (2)\13-17 nov\IMG_0386.JPG"/>
          <p:cNvPicPr>
            <a:picLocks noChangeAspect="1" noChangeArrowheads="1"/>
          </p:cNvPicPr>
          <p:nvPr/>
        </p:nvPicPr>
        <p:blipFill>
          <a:blip r:embed="rId4" cstate="print"/>
          <a:srcRect/>
          <a:stretch>
            <a:fillRect/>
          </a:stretch>
        </p:blipFill>
        <p:spPr bwMode="auto">
          <a:xfrm>
            <a:off x="0" y="3505200"/>
            <a:ext cx="4876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E:\HARISH KAPASYA\New folder (2)\13-17 nov\IMG_0398.JPG"/>
          <p:cNvPicPr>
            <a:picLocks noChangeAspect="1" noChangeArrowheads="1"/>
          </p:cNvPicPr>
          <p:nvPr/>
        </p:nvPicPr>
        <p:blipFill>
          <a:blip r:embed="rId5" cstate="print"/>
          <a:srcRect/>
          <a:stretch>
            <a:fillRect/>
          </a:stretch>
        </p:blipFill>
        <p:spPr bwMode="auto">
          <a:xfrm>
            <a:off x="4876800" y="3505200"/>
            <a:ext cx="42672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382000" cy="1323439"/>
          </a:xfrm>
          <a:prstGeom prst="rect">
            <a:avLst/>
          </a:prstGeom>
          <a:noFill/>
        </p:spPr>
        <p:txBody>
          <a:bodyPr wrap="square" rtlCol="0">
            <a:spAutoFit/>
          </a:bodyPr>
          <a:lstStyle/>
          <a:p>
            <a:pPr algn="ctr">
              <a:lnSpc>
                <a:spcPct val="200000"/>
              </a:lnSpc>
            </a:pPr>
            <a:r>
              <a:rPr lang="en-US" sz="4000" dirty="0" smtClean="0">
                <a:solidFill>
                  <a:srgbClr val="FF0000"/>
                </a:solidFill>
                <a:latin typeface="Algerian" pitchFamily="82" charset="0"/>
                <a:cs typeface="Times New Roman" pitchFamily="18" charset="0"/>
              </a:rPr>
              <a:t>What is </a:t>
            </a:r>
            <a:r>
              <a:rPr lang="en-US" sz="4000" dirty="0" smtClean="0">
                <a:solidFill>
                  <a:srgbClr val="99FF33"/>
                </a:solidFill>
                <a:latin typeface="Algerian" pitchFamily="82" charset="0"/>
                <a:cs typeface="Times New Roman" pitchFamily="18" charset="0"/>
              </a:rPr>
              <a:t>Structure</a:t>
            </a:r>
            <a:r>
              <a:rPr lang="en-US" sz="4000" dirty="0" smtClean="0">
                <a:solidFill>
                  <a:srgbClr val="FF0000"/>
                </a:solidFill>
                <a:latin typeface="Algerian" pitchFamily="82" charset="0"/>
                <a:cs typeface="Times New Roman" pitchFamily="18" charset="0"/>
              </a:rPr>
              <a:t> </a:t>
            </a:r>
            <a:r>
              <a:rPr lang="en-US" sz="4000" dirty="0" smtClean="0">
                <a:solidFill>
                  <a:srgbClr val="99FF33"/>
                </a:solidFill>
                <a:latin typeface="Algerian" pitchFamily="82" charset="0"/>
                <a:cs typeface="Times New Roman" pitchFamily="18" charset="0"/>
              </a:rPr>
              <a:t>Geology</a:t>
            </a:r>
            <a:r>
              <a:rPr lang="en-US" sz="4000" dirty="0" smtClean="0">
                <a:solidFill>
                  <a:srgbClr val="FF0000"/>
                </a:solidFill>
                <a:latin typeface="Algerian" pitchFamily="82" charset="0"/>
                <a:cs typeface="Times New Roman" pitchFamily="18" charset="0"/>
              </a:rPr>
              <a:t>..?</a:t>
            </a:r>
            <a:r>
              <a:rPr lang="en-US" sz="4000" dirty="0" smtClean="0">
                <a:solidFill>
                  <a:schemeClr val="bg1"/>
                </a:solidFill>
                <a:latin typeface="Algerian" pitchFamily="82" charset="0"/>
                <a:cs typeface="Times New Roman" pitchFamily="18" charset="0"/>
              </a:rPr>
              <a:t> </a:t>
            </a:r>
            <a:endParaRPr lang="en-US" sz="4000" dirty="0">
              <a:solidFill>
                <a:schemeClr val="bg1"/>
              </a:solidFill>
              <a:latin typeface="Algerian" pitchFamily="82" charset="0"/>
              <a:cs typeface="Times New Roman" pitchFamily="18" charset="0"/>
            </a:endParaRPr>
          </a:p>
        </p:txBody>
      </p:sp>
      <p:sp>
        <p:nvSpPr>
          <p:cNvPr id="3" name="TextBox 2"/>
          <p:cNvSpPr txBox="1"/>
          <p:nvPr/>
        </p:nvSpPr>
        <p:spPr>
          <a:xfrm>
            <a:off x="609600" y="1447800"/>
            <a:ext cx="8153400" cy="5016758"/>
          </a:xfrm>
          <a:prstGeom prst="rect">
            <a:avLst/>
          </a:prstGeom>
          <a:noFill/>
        </p:spPr>
        <p:txBody>
          <a:bodyPr wrap="square" rtlCol="0">
            <a:spAutoFit/>
          </a:bodyPr>
          <a:lstStyle/>
          <a:p>
            <a:pPr algn="just">
              <a:lnSpc>
                <a:spcPct val="200000"/>
              </a:lnSpc>
            </a:pPr>
            <a:r>
              <a:rPr lang="en-US" sz="3200" b="1" i="1" dirty="0" smtClean="0">
                <a:solidFill>
                  <a:schemeClr val="bg1"/>
                </a:solidFill>
                <a:latin typeface="Times New Roman" pitchFamily="18" charset="0"/>
                <a:cs typeface="Times New Roman" pitchFamily="18" charset="0"/>
              </a:rPr>
              <a:t>“Structural Geology” </a:t>
            </a:r>
            <a:r>
              <a:rPr lang="en-US" sz="3200" dirty="0" smtClean="0">
                <a:solidFill>
                  <a:schemeClr val="bg1"/>
                </a:solidFill>
                <a:latin typeface="Times New Roman" pitchFamily="18" charset="0"/>
                <a:cs typeface="Times New Roman" pitchFamily="18" charset="0"/>
              </a:rPr>
              <a:t>is a branch of geology, in which detailed and systematic study of various structures which formed due to deformation on earth crust, also study of  rocks which formed by magma and lava. </a:t>
            </a: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229600" cy="707886"/>
          </a:xfrm>
          <a:prstGeom prst="rect">
            <a:avLst/>
          </a:prstGeom>
          <a:noFill/>
        </p:spPr>
        <p:txBody>
          <a:bodyPr wrap="square" rtlCol="0">
            <a:spAutoFit/>
          </a:bodyPr>
          <a:lstStyle/>
          <a:p>
            <a:pPr algn="ctr"/>
            <a:r>
              <a:rPr lang="en-US" sz="4000" dirty="0" smtClean="0">
                <a:solidFill>
                  <a:srgbClr val="FFFF00"/>
                </a:solidFill>
                <a:latin typeface="Algerian" pitchFamily="82" charset="0"/>
              </a:rPr>
              <a:t>Relation with stratigraphy</a:t>
            </a:r>
            <a:endParaRPr lang="en-US" sz="4000" dirty="0">
              <a:solidFill>
                <a:srgbClr val="FFFF00"/>
              </a:solidFill>
              <a:latin typeface="Algerian" pitchFamily="82" charset="0"/>
            </a:endParaRPr>
          </a:p>
        </p:txBody>
      </p:sp>
      <p:sp>
        <p:nvSpPr>
          <p:cNvPr id="3" name="TextBox 2"/>
          <p:cNvSpPr txBox="1"/>
          <p:nvPr/>
        </p:nvSpPr>
        <p:spPr>
          <a:xfrm>
            <a:off x="533400" y="1295400"/>
            <a:ext cx="8153400" cy="5016758"/>
          </a:xfrm>
          <a:prstGeom prst="rect">
            <a:avLst/>
          </a:prstGeom>
          <a:noFill/>
        </p:spPr>
        <p:txBody>
          <a:bodyPr wrap="square" rtlCol="0">
            <a:spAutoFit/>
          </a:bodyPr>
          <a:lstStyle/>
          <a:p>
            <a:pPr algn="just">
              <a:lnSpc>
                <a:spcPct val="200000"/>
              </a:lnSpc>
            </a:pPr>
            <a:r>
              <a:rPr lang="en-US" sz="3200" dirty="0" smtClean="0">
                <a:solidFill>
                  <a:srgbClr val="FF0000"/>
                </a:solidFill>
                <a:latin typeface="Times New Roman" pitchFamily="18" charset="0"/>
                <a:cs typeface="Times New Roman" pitchFamily="18" charset="0"/>
              </a:rPr>
              <a:t>Following features which related to stratigraphy:</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Folding (Anticline &amp; Syncline)</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Faulting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Unconformities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Recumbent Fold</a:t>
            </a:r>
            <a:endParaRPr lang="en-US" sz="32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44269"/>
            <a:ext cx="8686800" cy="646331"/>
          </a:xfrm>
          <a:prstGeom prst="rect">
            <a:avLst/>
          </a:prstGeom>
          <a:noFill/>
        </p:spPr>
        <p:txBody>
          <a:bodyPr wrap="square" rtlCol="0">
            <a:spAutoFit/>
          </a:bodyPr>
          <a:lstStyle/>
          <a:p>
            <a:pPr algn="ctr"/>
            <a:r>
              <a:rPr lang="en-US" sz="3600" dirty="0" smtClean="0">
                <a:solidFill>
                  <a:srgbClr val="FFFF00"/>
                </a:solidFill>
                <a:latin typeface="Algerian" pitchFamily="82" charset="0"/>
              </a:rPr>
              <a:t>Relation with economic geology</a:t>
            </a:r>
            <a:endParaRPr lang="en-US" sz="3600" dirty="0">
              <a:solidFill>
                <a:srgbClr val="FFFF00"/>
              </a:solidFill>
              <a:latin typeface="Algerian" pitchFamily="82" charset="0"/>
            </a:endParaRPr>
          </a:p>
        </p:txBody>
      </p:sp>
      <p:sp>
        <p:nvSpPr>
          <p:cNvPr id="3" name="TextBox 2"/>
          <p:cNvSpPr txBox="1"/>
          <p:nvPr/>
        </p:nvSpPr>
        <p:spPr>
          <a:xfrm>
            <a:off x="533400" y="1231642"/>
            <a:ext cx="8153400" cy="5016758"/>
          </a:xfrm>
          <a:prstGeom prst="rect">
            <a:avLst/>
          </a:prstGeom>
          <a:noFill/>
        </p:spPr>
        <p:txBody>
          <a:bodyPr wrap="square" rtlCol="0">
            <a:spAutoFit/>
          </a:bodyPr>
          <a:lstStyle/>
          <a:p>
            <a:pPr algn="just">
              <a:lnSpc>
                <a:spcPct val="200000"/>
              </a:lnSpc>
            </a:pPr>
            <a:r>
              <a:rPr lang="en-US" sz="3200" dirty="0" smtClean="0">
                <a:solidFill>
                  <a:srgbClr val="FF0000"/>
                </a:solidFill>
                <a:latin typeface="Times New Roman" pitchFamily="18" charset="0"/>
                <a:cs typeface="Times New Roman" pitchFamily="18" charset="0"/>
              </a:rPr>
              <a:t>Following features which related to economic geology:</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Folding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Faulting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Unconformities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1066800"/>
            <a:ext cx="8763426" cy="5562600"/>
          </a:xfrm>
          <a:prstGeom prst="rect">
            <a:avLst/>
          </a:prstGeom>
          <a:noFill/>
          <a:ln w="9525">
            <a:noFill/>
            <a:miter lim="800000"/>
            <a:headEnd/>
            <a:tailEnd/>
          </a:ln>
          <a:effectLst/>
        </p:spPr>
      </p:pic>
      <p:sp>
        <p:nvSpPr>
          <p:cNvPr id="3" name="TextBox 2"/>
          <p:cNvSpPr txBox="1"/>
          <p:nvPr/>
        </p:nvSpPr>
        <p:spPr>
          <a:xfrm>
            <a:off x="228600" y="228600"/>
            <a:ext cx="8686800" cy="646331"/>
          </a:xfrm>
          <a:prstGeom prst="rect">
            <a:avLst/>
          </a:prstGeom>
          <a:noFill/>
        </p:spPr>
        <p:txBody>
          <a:bodyPr wrap="square" rtlCol="0">
            <a:spAutoFit/>
          </a:bodyPr>
          <a:lstStyle/>
          <a:p>
            <a:pPr algn="ctr"/>
            <a:r>
              <a:rPr lang="en-US" sz="3600" dirty="0" smtClean="0">
                <a:solidFill>
                  <a:srgbClr val="FFFF00"/>
                </a:solidFill>
                <a:latin typeface="Algerian" pitchFamily="82" charset="0"/>
              </a:rPr>
              <a:t>Relation with economic geology</a:t>
            </a:r>
            <a:endParaRPr lang="en-US" sz="3600" dirty="0">
              <a:solidFill>
                <a:srgbClr val="FFFF00"/>
              </a:solidFill>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44269"/>
            <a:ext cx="8686800" cy="646331"/>
          </a:xfrm>
          <a:prstGeom prst="rect">
            <a:avLst/>
          </a:prstGeom>
          <a:noFill/>
        </p:spPr>
        <p:txBody>
          <a:bodyPr wrap="square" rtlCol="0">
            <a:spAutoFit/>
          </a:bodyPr>
          <a:lstStyle/>
          <a:p>
            <a:pPr algn="ctr"/>
            <a:r>
              <a:rPr lang="en-US" sz="3600" dirty="0" smtClean="0">
                <a:solidFill>
                  <a:srgbClr val="FFFF00"/>
                </a:solidFill>
                <a:latin typeface="Algerian" pitchFamily="82" charset="0"/>
              </a:rPr>
              <a:t>Relation with engineering geology</a:t>
            </a:r>
            <a:endParaRPr lang="en-US" sz="3600" dirty="0">
              <a:solidFill>
                <a:srgbClr val="FFFF00"/>
              </a:solidFill>
              <a:latin typeface="Algerian" pitchFamily="82" charset="0"/>
            </a:endParaRPr>
          </a:p>
        </p:txBody>
      </p:sp>
      <p:sp>
        <p:nvSpPr>
          <p:cNvPr id="3" name="TextBox 2"/>
          <p:cNvSpPr txBox="1"/>
          <p:nvPr/>
        </p:nvSpPr>
        <p:spPr>
          <a:xfrm>
            <a:off x="533400" y="1231642"/>
            <a:ext cx="8153400" cy="5016758"/>
          </a:xfrm>
          <a:prstGeom prst="rect">
            <a:avLst/>
          </a:prstGeom>
          <a:noFill/>
        </p:spPr>
        <p:txBody>
          <a:bodyPr wrap="square" rtlCol="0">
            <a:spAutoFit/>
          </a:bodyPr>
          <a:lstStyle/>
          <a:p>
            <a:pPr algn="just">
              <a:lnSpc>
                <a:spcPct val="200000"/>
              </a:lnSpc>
            </a:pPr>
            <a:r>
              <a:rPr lang="en-US" sz="3200" dirty="0" smtClean="0">
                <a:solidFill>
                  <a:srgbClr val="FF0000"/>
                </a:solidFill>
                <a:latin typeface="Times New Roman" pitchFamily="18" charset="0"/>
                <a:cs typeface="Times New Roman" pitchFamily="18" charset="0"/>
              </a:rPr>
              <a:t>Following features which related to engineering geology:</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Dam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Tunnel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Bridge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srcRect/>
          <a:stretch>
            <a:fillRect/>
          </a:stretch>
        </p:blipFill>
        <p:spPr bwMode="auto">
          <a:xfrm>
            <a:off x="0" y="-1"/>
            <a:ext cx="4572000" cy="340692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572000" y="0"/>
            <a:ext cx="4572000" cy="329819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0" y="3352801"/>
            <a:ext cx="4572000" cy="3505200"/>
          </a:xfrm>
          <a:prstGeom prst="rect">
            <a:avLst/>
          </a:prstGeom>
          <a:noFill/>
          <a:ln w="9525">
            <a:noFill/>
            <a:miter lim="800000"/>
            <a:headEnd/>
            <a:tailEnd/>
          </a:ln>
        </p:spPr>
      </p:pic>
      <p:pic>
        <p:nvPicPr>
          <p:cNvPr id="1029" name="Picture 1"/>
          <p:cNvPicPr>
            <a:picLocks noChangeAspect="1" noChangeArrowheads="1"/>
          </p:cNvPicPr>
          <p:nvPr/>
        </p:nvPicPr>
        <p:blipFill>
          <a:blip r:embed="rId5"/>
          <a:srcRect/>
          <a:stretch>
            <a:fillRect/>
          </a:stretch>
        </p:blipFill>
        <p:spPr bwMode="auto">
          <a:xfrm>
            <a:off x="4572000" y="3276600"/>
            <a:ext cx="52578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44269"/>
            <a:ext cx="8686800" cy="646331"/>
          </a:xfrm>
          <a:prstGeom prst="rect">
            <a:avLst/>
          </a:prstGeom>
          <a:noFill/>
        </p:spPr>
        <p:txBody>
          <a:bodyPr wrap="square" rtlCol="0">
            <a:spAutoFit/>
          </a:bodyPr>
          <a:lstStyle/>
          <a:p>
            <a:pPr algn="ctr"/>
            <a:r>
              <a:rPr lang="en-US" sz="3600" dirty="0" smtClean="0">
                <a:solidFill>
                  <a:srgbClr val="FFFF00"/>
                </a:solidFill>
                <a:latin typeface="Algerian" pitchFamily="82" charset="0"/>
              </a:rPr>
              <a:t>Relation with mining geology</a:t>
            </a:r>
            <a:endParaRPr lang="en-US" sz="3600" dirty="0">
              <a:solidFill>
                <a:srgbClr val="FFFF00"/>
              </a:solidFill>
              <a:latin typeface="Algerian" pitchFamily="82" charset="0"/>
            </a:endParaRPr>
          </a:p>
        </p:txBody>
      </p:sp>
      <p:sp>
        <p:nvSpPr>
          <p:cNvPr id="3" name="TextBox 2"/>
          <p:cNvSpPr txBox="1"/>
          <p:nvPr/>
        </p:nvSpPr>
        <p:spPr>
          <a:xfrm>
            <a:off x="533400" y="1231642"/>
            <a:ext cx="8153400" cy="5016758"/>
          </a:xfrm>
          <a:prstGeom prst="rect">
            <a:avLst/>
          </a:prstGeom>
          <a:noFill/>
        </p:spPr>
        <p:txBody>
          <a:bodyPr wrap="square" rtlCol="0">
            <a:spAutoFit/>
          </a:bodyPr>
          <a:lstStyle/>
          <a:p>
            <a:pPr algn="just">
              <a:lnSpc>
                <a:spcPct val="200000"/>
              </a:lnSpc>
            </a:pPr>
            <a:r>
              <a:rPr lang="en-US" sz="3200" dirty="0" smtClean="0">
                <a:solidFill>
                  <a:srgbClr val="FF0000"/>
                </a:solidFill>
                <a:latin typeface="Times New Roman" pitchFamily="18" charset="0"/>
                <a:cs typeface="Times New Roman" pitchFamily="18" charset="0"/>
              </a:rPr>
              <a:t>Following features which related to mining geology:</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Folding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Faulting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Unconformities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2123658"/>
          </a:xfrm>
          <a:prstGeom prst="rect">
            <a:avLst/>
          </a:prstGeom>
          <a:noFill/>
        </p:spPr>
        <p:txBody>
          <a:bodyPr wrap="square" rtlCol="0">
            <a:spAutoFit/>
          </a:bodyPr>
          <a:lstStyle/>
          <a:p>
            <a:pPr algn="ctr"/>
            <a:r>
              <a:rPr lang="en-US" sz="6600" dirty="0" smtClean="0">
                <a:solidFill>
                  <a:srgbClr val="FF0000"/>
                </a:solidFill>
                <a:latin typeface="Algerian" pitchFamily="82" charset="0"/>
              </a:rPr>
              <a:t>What is Dip……?  </a:t>
            </a:r>
          </a:p>
          <a:p>
            <a:pPr algn="ctr"/>
            <a:endParaRPr lang="en-US" sz="6600" dirty="0">
              <a:solidFill>
                <a:srgbClr val="FF0000"/>
              </a:solidFill>
              <a:latin typeface="Algerian" pitchFamily="82" charset="0"/>
            </a:endParaRPr>
          </a:p>
        </p:txBody>
      </p:sp>
      <p:sp>
        <p:nvSpPr>
          <p:cNvPr id="3" name="TextBox 2"/>
          <p:cNvSpPr txBox="1"/>
          <p:nvPr/>
        </p:nvSpPr>
        <p:spPr>
          <a:xfrm>
            <a:off x="381000" y="1735899"/>
            <a:ext cx="8305800" cy="3598101"/>
          </a:xfrm>
          <a:prstGeom prst="rect">
            <a:avLst/>
          </a:prstGeom>
          <a:noFill/>
        </p:spPr>
        <p:txBody>
          <a:bodyPr wrap="square" rtlCol="0">
            <a:spAutoFit/>
          </a:bodyPr>
          <a:lstStyle/>
          <a:p>
            <a:pPr algn="ctr">
              <a:lnSpc>
                <a:spcPct val="200000"/>
              </a:lnSpc>
            </a:pPr>
            <a:r>
              <a:rPr lang="en-US" sz="4000" dirty="0" smtClean="0">
                <a:solidFill>
                  <a:srgbClr val="99FF33"/>
                </a:solidFill>
                <a:latin typeface="Times New Roman" pitchFamily="18" charset="0"/>
                <a:cs typeface="Times New Roman" pitchFamily="18" charset="0"/>
              </a:rPr>
              <a:t>The angle of inclination of a rock bed with the horizontal plane is called </a:t>
            </a:r>
            <a:r>
              <a:rPr lang="en-US" sz="4000" b="1" i="1" dirty="0" smtClean="0">
                <a:solidFill>
                  <a:srgbClr val="FF00FF"/>
                </a:solidFill>
                <a:latin typeface="Times New Roman" pitchFamily="18" charset="0"/>
                <a:cs typeface="Times New Roman" pitchFamily="18" charset="0"/>
              </a:rPr>
              <a:t>“Dip”</a:t>
            </a:r>
            <a:r>
              <a:rPr lang="en-US" sz="4000" b="1" i="1" dirty="0" smtClean="0">
                <a:solidFill>
                  <a:srgbClr val="99FF33"/>
                </a:solidFill>
                <a:latin typeface="Times New Roman" pitchFamily="18" charset="0"/>
                <a:cs typeface="Times New Roman" pitchFamily="18" charset="0"/>
              </a:rPr>
              <a:t>.</a:t>
            </a:r>
            <a:r>
              <a:rPr lang="en-US" sz="4000" b="1" i="1" dirty="0" smtClean="0">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44269"/>
            <a:ext cx="8686800" cy="646331"/>
          </a:xfrm>
          <a:prstGeom prst="rect">
            <a:avLst/>
          </a:prstGeom>
          <a:noFill/>
        </p:spPr>
        <p:txBody>
          <a:bodyPr wrap="square" rtlCol="0">
            <a:spAutoFit/>
          </a:bodyPr>
          <a:lstStyle/>
          <a:p>
            <a:pPr algn="ctr"/>
            <a:r>
              <a:rPr lang="en-US" sz="3600" dirty="0" smtClean="0">
                <a:solidFill>
                  <a:srgbClr val="FFFF00"/>
                </a:solidFill>
                <a:latin typeface="Algerian" pitchFamily="82" charset="0"/>
              </a:rPr>
              <a:t>Relation with  hydrology</a:t>
            </a:r>
            <a:endParaRPr lang="en-US" sz="3600" dirty="0">
              <a:solidFill>
                <a:srgbClr val="FFFF00"/>
              </a:solidFill>
              <a:latin typeface="Algerian" pitchFamily="82" charset="0"/>
            </a:endParaRPr>
          </a:p>
        </p:txBody>
      </p:sp>
      <p:sp>
        <p:nvSpPr>
          <p:cNvPr id="3" name="TextBox 2"/>
          <p:cNvSpPr txBox="1"/>
          <p:nvPr/>
        </p:nvSpPr>
        <p:spPr>
          <a:xfrm>
            <a:off x="533400" y="1231642"/>
            <a:ext cx="8153400" cy="4031873"/>
          </a:xfrm>
          <a:prstGeom prst="rect">
            <a:avLst/>
          </a:prstGeom>
          <a:noFill/>
        </p:spPr>
        <p:txBody>
          <a:bodyPr wrap="square" rtlCol="0">
            <a:spAutoFit/>
          </a:bodyPr>
          <a:lstStyle/>
          <a:p>
            <a:pPr algn="just">
              <a:lnSpc>
                <a:spcPct val="200000"/>
              </a:lnSpc>
            </a:pPr>
            <a:r>
              <a:rPr lang="en-US" sz="3200" dirty="0" smtClean="0">
                <a:solidFill>
                  <a:srgbClr val="FF0000"/>
                </a:solidFill>
                <a:latin typeface="Times New Roman" pitchFamily="18" charset="0"/>
                <a:cs typeface="Times New Roman" pitchFamily="18" charset="0"/>
              </a:rPr>
              <a:t>Following features which related to hydrology:</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Faulting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Joints </a:t>
            </a:r>
          </a:p>
          <a:p>
            <a:pPr marL="514350" indent="-514350" algn="just">
              <a:lnSpc>
                <a:spcPct val="200000"/>
              </a:lnSpc>
              <a:buFont typeface="+mj-lt"/>
              <a:buAutoNum type="arabicPeriod"/>
            </a:pPr>
            <a:r>
              <a:rPr lang="en-US" sz="3200" i="1" dirty="0" smtClean="0">
                <a:solidFill>
                  <a:schemeClr val="bg1"/>
                </a:solidFill>
                <a:latin typeface="Times New Roman" pitchFamily="18" charset="0"/>
                <a:cs typeface="Times New Roman" pitchFamily="18" charset="0"/>
              </a:rPr>
              <a:t>Fractures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1143000"/>
            <a:ext cx="4126451" cy="3919535"/>
          </a:xfrm>
          <a:prstGeom prst="rect">
            <a:avLst/>
          </a:prstGeom>
          <a:noFill/>
        </p:spPr>
        <p:txBody>
          <a:bodyPr wrap="none" lIns="91440" tIns="45720" rIns="91440" bIns="45720">
            <a:spAutoFit/>
          </a:bodyPr>
          <a:lstStyle/>
          <a:p>
            <a:pPr algn="ctr">
              <a:lnSpc>
                <a:spcPct val="150000"/>
              </a:lnSpc>
            </a:pPr>
            <a:r>
              <a:rPr lang="en-US" sz="8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gerian" pitchFamily="82" charset="0"/>
              </a:rPr>
              <a:t>Thank </a:t>
            </a:r>
          </a:p>
          <a:p>
            <a:pPr algn="ctr">
              <a:lnSpc>
                <a:spcPct val="150000"/>
              </a:lnSpc>
            </a:pPr>
            <a:r>
              <a:rPr lang="en-US" sz="8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gerian" pitchFamily="82" charset="0"/>
              </a:rPr>
              <a:t>You </a:t>
            </a:r>
            <a:endParaRPr lang="en-US" sz="8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305800" cy="1107996"/>
          </a:xfrm>
          <a:prstGeom prst="rect">
            <a:avLst/>
          </a:prstGeom>
          <a:noFill/>
        </p:spPr>
        <p:txBody>
          <a:bodyPr wrap="square" rtlCol="0">
            <a:spAutoFit/>
          </a:bodyPr>
          <a:lstStyle/>
          <a:p>
            <a:pPr algn="ctr"/>
            <a:r>
              <a:rPr lang="en-US" sz="6600" dirty="0" smtClean="0">
                <a:solidFill>
                  <a:srgbClr val="FF0000"/>
                </a:solidFill>
                <a:latin typeface="Algerian" pitchFamily="82" charset="0"/>
              </a:rPr>
              <a:t>What is strike…?  </a:t>
            </a:r>
          </a:p>
        </p:txBody>
      </p:sp>
      <p:sp>
        <p:nvSpPr>
          <p:cNvPr id="4" name="TextBox 3"/>
          <p:cNvSpPr txBox="1"/>
          <p:nvPr/>
        </p:nvSpPr>
        <p:spPr>
          <a:xfrm>
            <a:off x="457200" y="1752600"/>
            <a:ext cx="8305800" cy="4444486"/>
          </a:xfrm>
          <a:prstGeom prst="rect">
            <a:avLst/>
          </a:prstGeom>
          <a:noFill/>
        </p:spPr>
        <p:txBody>
          <a:bodyPr wrap="square" rtlCol="0">
            <a:spAutoFit/>
          </a:bodyPr>
          <a:lstStyle/>
          <a:p>
            <a:pPr algn="ctr">
              <a:lnSpc>
                <a:spcPct val="250000"/>
              </a:lnSpc>
            </a:pPr>
            <a:r>
              <a:rPr lang="en-US" sz="4000" dirty="0" smtClean="0">
                <a:solidFill>
                  <a:srgbClr val="99FF33"/>
                </a:solidFill>
                <a:latin typeface="Times New Roman" pitchFamily="18" charset="0"/>
                <a:cs typeface="Times New Roman" pitchFamily="18" charset="0"/>
              </a:rPr>
              <a:t>The </a:t>
            </a:r>
            <a:r>
              <a:rPr lang="en-US" sz="4000" b="1" i="1" dirty="0" smtClean="0">
                <a:solidFill>
                  <a:srgbClr val="FF00FF"/>
                </a:solidFill>
                <a:latin typeface="Times New Roman" pitchFamily="18" charset="0"/>
                <a:cs typeface="Times New Roman" pitchFamily="18" charset="0"/>
              </a:rPr>
              <a:t>“Strike” </a:t>
            </a:r>
            <a:r>
              <a:rPr lang="en-US" sz="4000" dirty="0" smtClean="0">
                <a:solidFill>
                  <a:srgbClr val="99FF33"/>
                </a:solidFill>
                <a:latin typeface="Times New Roman" pitchFamily="18" charset="0"/>
                <a:cs typeface="Times New Roman" pitchFamily="18" charset="0"/>
              </a:rPr>
              <a:t>is an imaginary line, which show the trend of rock bed or strata. </a:t>
            </a:r>
            <a:endParaRPr lang="en-US" sz="4000" dirty="0">
              <a:solidFill>
                <a:srgbClr val="99FF33"/>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6159"/>
            <a:ext cx="8229600" cy="6555641"/>
          </a:xfrm>
          <a:prstGeom prst="rect">
            <a:avLst/>
          </a:prstGeom>
          <a:noFill/>
        </p:spPr>
        <p:txBody>
          <a:bodyPr wrap="square" rtlCol="0">
            <a:spAutoFit/>
          </a:bodyPr>
          <a:lstStyle/>
          <a:p>
            <a:pPr algn="just">
              <a:lnSpc>
                <a:spcPct val="200000"/>
              </a:lnSpc>
            </a:pPr>
            <a:r>
              <a:rPr lang="en-US" sz="2800" dirty="0" smtClean="0">
                <a:solidFill>
                  <a:srgbClr val="00B0F0"/>
                </a:solidFill>
                <a:latin typeface="Times New Roman" pitchFamily="18" charset="0"/>
                <a:cs typeface="Times New Roman" pitchFamily="18" charset="0"/>
              </a:rPr>
              <a:t>It is measured in plane perpendicular to the strike.</a:t>
            </a:r>
          </a:p>
          <a:p>
            <a:pPr algn="just">
              <a:lnSpc>
                <a:spcPct val="200000"/>
              </a:lnSpc>
            </a:pPr>
            <a:r>
              <a:rPr lang="en-US" sz="2800" dirty="0" smtClean="0">
                <a:solidFill>
                  <a:schemeClr val="bg1"/>
                </a:solidFill>
                <a:latin typeface="Times New Roman" pitchFamily="18" charset="0"/>
                <a:cs typeface="Times New Roman" pitchFamily="18" charset="0"/>
              </a:rPr>
              <a:t>The amount of dip is the angle which varies from </a:t>
            </a:r>
            <a:r>
              <a:rPr lang="en-US" sz="2800" b="1" i="1" dirty="0" smtClean="0">
                <a:solidFill>
                  <a:schemeClr val="bg1"/>
                </a:solidFill>
                <a:latin typeface="Times New Roman" pitchFamily="18" charset="0"/>
                <a:cs typeface="Times New Roman" pitchFamily="18" charset="0"/>
              </a:rPr>
              <a:t>0º to 90º </a:t>
            </a:r>
            <a:r>
              <a:rPr lang="en-US" sz="2800" dirty="0" smtClean="0">
                <a:solidFill>
                  <a:schemeClr val="bg1"/>
                </a:solidFill>
                <a:latin typeface="Times New Roman" pitchFamily="18" charset="0"/>
                <a:cs typeface="Times New Roman" pitchFamily="18" charset="0"/>
              </a:rPr>
              <a:t>according to the deposition of the bed. </a:t>
            </a:r>
          </a:p>
          <a:p>
            <a:pPr algn="just">
              <a:lnSpc>
                <a:spcPct val="200000"/>
              </a:lnSpc>
            </a:pPr>
            <a:r>
              <a:rPr lang="en-US" sz="2800" dirty="0" smtClean="0">
                <a:solidFill>
                  <a:srgbClr val="99FF33"/>
                </a:solidFill>
                <a:latin typeface="Times New Roman" pitchFamily="18" charset="0"/>
                <a:cs typeface="Times New Roman" pitchFamily="18" charset="0"/>
              </a:rPr>
              <a:t>The direction of dip is the geographical direction, along which a bed has maximum slope. </a:t>
            </a:r>
          </a:p>
          <a:p>
            <a:pPr algn="just">
              <a:lnSpc>
                <a:spcPct val="200000"/>
              </a:lnSpc>
            </a:pPr>
            <a:r>
              <a:rPr lang="en-US" sz="2800" dirty="0" smtClean="0">
                <a:solidFill>
                  <a:srgbClr val="FF00FF"/>
                </a:solidFill>
                <a:latin typeface="Times New Roman" pitchFamily="18" charset="0"/>
                <a:cs typeface="Times New Roman" pitchFamily="18" charset="0"/>
              </a:rPr>
              <a:t>In case of horizontal beds, the dip is </a:t>
            </a:r>
            <a:r>
              <a:rPr lang="en-US" sz="2800" b="1" i="1" dirty="0" smtClean="0">
                <a:solidFill>
                  <a:srgbClr val="00B0F0"/>
                </a:solidFill>
                <a:latin typeface="Times New Roman" pitchFamily="18" charset="0"/>
                <a:cs typeface="Times New Roman" pitchFamily="18" charset="0"/>
              </a:rPr>
              <a:t>‘zero’ </a:t>
            </a:r>
            <a:r>
              <a:rPr lang="en-US" sz="2800" dirty="0" smtClean="0">
                <a:solidFill>
                  <a:srgbClr val="FF00FF"/>
                </a:solidFill>
                <a:latin typeface="Times New Roman" pitchFamily="18" charset="0"/>
                <a:cs typeface="Times New Roman" pitchFamily="18" charset="0"/>
              </a:rPr>
              <a:t>degree and for a vertical beds, the dip is </a:t>
            </a:r>
            <a:r>
              <a:rPr lang="en-US" sz="2800" b="1" i="1" dirty="0" smtClean="0">
                <a:solidFill>
                  <a:srgbClr val="00B0F0"/>
                </a:solidFill>
                <a:latin typeface="Times New Roman" pitchFamily="18" charset="0"/>
                <a:cs typeface="Times New Roman" pitchFamily="18" charset="0"/>
              </a:rPr>
              <a:t>‘90º’</a:t>
            </a:r>
            <a:r>
              <a:rPr lang="en-US" sz="2800" dirty="0" smtClean="0">
                <a:solidFill>
                  <a:srgbClr val="FF00FF"/>
                </a:solidFill>
                <a:latin typeface="Times New Roman" pitchFamily="18" charset="0"/>
                <a:cs typeface="Times New Roman" pitchFamily="18" charset="0"/>
              </a:rPr>
              <a:t>. </a:t>
            </a:r>
          </a:p>
          <a:p>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mages\StrikeAndDip.jpg"/>
          <p:cNvPicPr>
            <a:picLocks noChangeAspect="1" noChangeArrowheads="1"/>
          </p:cNvPicPr>
          <p:nvPr/>
        </p:nvPicPr>
        <p:blipFill>
          <a:blip r:embed="rId2"/>
          <a:srcRect/>
          <a:stretch>
            <a:fillRect/>
          </a:stretch>
        </p:blipFill>
        <p:spPr bwMode="auto">
          <a:xfrm>
            <a:off x="0" y="0"/>
            <a:ext cx="9144000" cy="697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077200" cy="3408112"/>
          </a:xfrm>
          <a:prstGeom prst="rect">
            <a:avLst/>
          </a:prstGeom>
          <a:noFill/>
        </p:spPr>
        <p:txBody>
          <a:bodyPr wrap="square" rtlCol="0">
            <a:spAutoFit/>
          </a:bodyPr>
          <a:lstStyle/>
          <a:p>
            <a:pPr algn="just">
              <a:lnSpc>
                <a:spcPct val="200000"/>
              </a:lnSpc>
            </a:pPr>
            <a:r>
              <a:rPr lang="en-US" sz="2800" dirty="0" smtClean="0">
                <a:solidFill>
                  <a:srgbClr val="FFFF00"/>
                </a:solidFill>
                <a:latin typeface="Times New Roman" pitchFamily="18" charset="0"/>
                <a:cs typeface="Times New Roman" pitchFamily="18" charset="0"/>
              </a:rPr>
              <a:t>Accordingly, the symbolic representation of a horizontal and vertical bed in a map is also different, which may be seen from </a:t>
            </a:r>
          </a:p>
          <a:p>
            <a:pPr algn="just">
              <a:lnSpc>
                <a:spcPct val="200000"/>
              </a:lnSpc>
            </a:pPr>
            <a:r>
              <a:rPr lang="en-US" sz="2800" dirty="0" smtClean="0">
                <a:solidFill>
                  <a:srgbClr val="FFFF00"/>
                </a:solidFill>
                <a:latin typeface="Times New Roman" pitchFamily="18" charset="0"/>
                <a:cs typeface="Times New Roman" pitchFamily="18" charset="0"/>
              </a:rPr>
              <a:t>the following figures:</a:t>
            </a:r>
          </a:p>
        </p:txBody>
      </p:sp>
      <p:pic>
        <p:nvPicPr>
          <p:cNvPr id="1026" name="Picture 2"/>
          <p:cNvPicPr>
            <a:picLocks noChangeAspect="1" noChangeArrowheads="1"/>
          </p:cNvPicPr>
          <p:nvPr/>
        </p:nvPicPr>
        <p:blipFill>
          <a:blip r:embed="rId2">
            <a:lum bright="-40000" contrast="40000"/>
          </a:blip>
          <a:srcRect/>
          <a:stretch>
            <a:fillRect/>
          </a:stretch>
        </p:blipFill>
        <p:spPr bwMode="auto">
          <a:xfrm>
            <a:off x="4876800" y="1981200"/>
            <a:ext cx="4038600" cy="2133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lum bright="-40000" contrast="40000"/>
          </a:blip>
          <a:srcRect/>
          <a:stretch>
            <a:fillRect/>
          </a:stretch>
        </p:blipFill>
        <p:spPr bwMode="auto">
          <a:xfrm>
            <a:off x="304800" y="4343400"/>
            <a:ext cx="4408714" cy="2209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lum bright="-40000" contrast="40000"/>
          </a:blip>
          <a:srcRect/>
          <a:stretch>
            <a:fillRect/>
          </a:stretch>
        </p:blipFill>
        <p:spPr bwMode="auto">
          <a:xfrm>
            <a:off x="4876800" y="4343400"/>
            <a:ext cx="4094922"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229600" cy="707886"/>
          </a:xfrm>
          <a:prstGeom prst="rect">
            <a:avLst/>
          </a:prstGeom>
          <a:noFill/>
        </p:spPr>
        <p:txBody>
          <a:bodyPr wrap="square" rtlCol="0">
            <a:spAutoFit/>
          </a:bodyPr>
          <a:lstStyle/>
          <a:p>
            <a:pPr algn="ctr"/>
            <a:r>
              <a:rPr lang="en-US" sz="4000" dirty="0" smtClean="0">
                <a:solidFill>
                  <a:srgbClr val="FFFF00"/>
                </a:solidFill>
                <a:latin typeface="Algerian" pitchFamily="82" charset="0"/>
              </a:rPr>
              <a:t>Types of dip</a:t>
            </a:r>
            <a:endParaRPr lang="en-US" sz="4000" dirty="0">
              <a:solidFill>
                <a:srgbClr val="FFFF00"/>
              </a:solidFill>
              <a:latin typeface="Algerian" pitchFamily="82" charset="0"/>
            </a:endParaRPr>
          </a:p>
        </p:txBody>
      </p:sp>
      <p:sp>
        <p:nvSpPr>
          <p:cNvPr id="3" name="TextBox 2"/>
          <p:cNvSpPr txBox="1"/>
          <p:nvPr/>
        </p:nvSpPr>
        <p:spPr>
          <a:xfrm>
            <a:off x="457200" y="762000"/>
            <a:ext cx="8229600" cy="6124754"/>
          </a:xfrm>
          <a:prstGeom prst="rect">
            <a:avLst/>
          </a:prstGeom>
          <a:noFill/>
        </p:spPr>
        <p:txBody>
          <a:bodyPr wrap="square" rtlCol="0">
            <a:spAutoFit/>
          </a:bodyPr>
          <a:lstStyle/>
          <a:p>
            <a:pPr algn="just">
              <a:lnSpc>
                <a:spcPct val="200000"/>
              </a:lnSpc>
            </a:pPr>
            <a:r>
              <a:rPr lang="en-US" sz="2800" dirty="0" smtClean="0">
                <a:solidFill>
                  <a:srgbClr val="FF0000"/>
                </a:solidFill>
                <a:latin typeface="Times New Roman" pitchFamily="18" charset="0"/>
                <a:cs typeface="Times New Roman" pitchFamily="18" charset="0"/>
              </a:rPr>
              <a:t>There are two types of dip as</a:t>
            </a:r>
          </a:p>
          <a:p>
            <a:pPr marL="571500" indent="-571500" algn="just">
              <a:lnSpc>
                <a:spcPct val="200000"/>
              </a:lnSpc>
              <a:buFont typeface="+mj-lt"/>
              <a:buAutoNum type="romanLcPeriod"/>
            </a:pPr>
            <a:r>
              <a:rPr lang="en-US" sz="2800" dirty="0" smtClean="0">
                <a:solidFill>
                  <a:schemeClr val="bg1"/>
                </a:solidFill>
                <a:latin typeface="Times New Roman" pitchFamily="18" charset="0"/>
                <a:cs typeface="Times New Roman" pitchFamily="18" charset="0"/>
              </a:rPr>
              <a:t>True Dip</a:t>
            </a:r>
          </a:p>
          <a:p>
            <a:pPr marL="571500" indent="-571500" algn="just">
              <a:lnSpc>
                <a:spcPct val="200000"/>
              </a:lnSpc>
              <a:buFont typeface="+mj-lt"/>
              <a:buAutoNum type="romanLcPeriod"/>
            </a:pPr>
            <a:r>
              <a:rPr lang="en-US" sz="2800" dirty="0" smtClean="0">
                <a:solidFill>
                  <a:schemeClr val="bg1"/>
                </a:solidFill>
                <a:latin typeface="Times New Roman" pitchFamily="18" charset="0"/>
                <a:cs typeface="Times New Roman" pitchFamily="18" charset="0"/>
              </a:rPr>
              <a:t>Apparent Dip</a:t>
            </a:r>
          </a:p>
          <a:p>
            <a:pPr marL="571500" indent="-571500" algn="just">
              <a:lnSpc>
                <a:spcPct val="200000"/>
              </a:lnSpc>
            </a:pPr>
            <a:r>
              <a:rPr lang="en-US" sz="2800" dirty="0" smtClean="0">
                <a:solidFill>
                  <a:schemeClr val="bg1"/>
                </a:solidFill>
                <a:latin typeface="Times New Roman" pitchFamily="18" charset="0"/>
                <a:cs typeface="Times New Roman" pitchFamily="18" charset="0"/>
              </a:rPr>
              <a:t>	</a:t>
            </a:r>
            <a:r>
              <a:rPr lang="en-US" sz="2800" b="1" u="sng" dirty="0" smtClean="0">
                <a:solidFill>
                  <a:srgbClr val="99FF33"/>
                </a:solidFill>
                <a:latin typeface="Times New Roman" pitchFamily="18" charset="0"/>
                <a:cs typeface="Times New Roman" pitchFamily="18" charset="0"/>
              </a:rPr>
              <a:t>True Dip:</a:t>
            </a:r>
          </a:p>
          <a:p>
            <a:pPr marL="571500" indent="-571500" algn="just">
              <a:lnSpc>
                <a:spcPct val="200000"/>
              </a:lnSpc>
            </a:pPr>
            <a:r>
              <a:rPr lang="en-US" sz="2800" dirty="0" smtClean="0">
                <a:solidFill>
                  <a:schemeClr val="bg1"/>
                </a:solidFill>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It is the maximum amount of slope along a line perpendicular to the strike, in other words, it is the maximum slope with respect to the horizon. </a:t>
            </a:r>
            <a:endParaRPr lang="en-US"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153400" cy="6370462"/>
          </a:xfrm>
          <a:prstGeom prst="rect">
            <a:avLst/>
          </a:prstGeom>
          <a:noFill/>
        </p:spPr>
        <p:txBody>
          <a:bodyPr wrap="square" rtlCol="0">
            <a:spAutoFit/>
          </a:bodyPr>
          <a:lstStyle/>
          <a:p>
            <a:pPr algn="just">
              <a:lnSpc>
                <a:spcPct val="250000"/>
              </a:lnSpc>
            </a:pPr>
            <a:r>
              <a:rPr lang="en-US" sz="2800" b="1" u="sng" dirty="0" smtClean="0">
                <a:solidFill>
                  <a:srgbClr val="99FF33"/>
                </a:solidFill>
                <a:latin typeface="Times New Roman" pitchFamily="18" charset="0"/>
                <a:cs typeface="Times New Roman" pitchFamily="18" charset="0"/>
              </a:rPr>
              <a:t>Apparent Dip:</a:t>
            </a:r>
          </a:p>
          <a:p>
            <a:pPr algn="just">
              <a:lnSpc>
                <a:spcPct val="250000"/>
              </a:lnSpc>
            </a:pPr>
            <a:r>
              <a:rPr lang="en-US" sz="2800" dirty="0" smtClean="0">
                <a:solidFill>
                  <a:srgbClr val="FF66CC"/>
                </a:solidFill>
                <a:latin typeface="Times New Roman" pitchFamily="18" charset="0"/>
                <a:cs typeface="Times New Roman" pitchFamily="18" charset="0"/>
              </a:rPr>
              <a:t>Along any direction other than that of the true dip, the gradient is scheduled to be much less and therefore it is defined as the apparent dip. </a:t>
            </a:r>
          </a:p>
          <a:p>
            <a:pPr algn="just">
              <a:lnSpc>
                <a:spcPct val="250000"/>
              </a:lnSpc>
            </a:pPr>
            <a:r>
              <a:rPr lang="en-US" sz="2800" dirty="0" smtClean="0">
                <a:solidFill>
                  <a:srgbClr val="FFFF00"/>
                </a:solidFill>
                <a:latin typeface="Times New Roman" pitchFamily="18" charset="0"/>
                <a:cs typeface="Times New Roman" pitchFamily="18" charset="0"/>
              </a:rPr>
              <a:t>The apparent dip of any bed towards any direction must always be less than its true dip.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4524315"/>
          </a:xfrm>
          <a:prstGeom prst="rect">
            <a:avLst/>
          </a:prstGeom>
          <a:noFill/>
        </p:spPr>
        <p:txBody>
          <a:bodyPr wrap="square" rtlCol="0">
            <a:spAutoFit/>
          </a:bodyPr>
          <a:lstStyle/>
          <a:p>
            <a:pPr algn="just">
              <a:lnSpc>
                <a:spcPct val="200000"/>
              </a:lnSpc>
            </a:pPr>
            <a:r>
              <a:rPr lang="en-US" sz="3600" b="1" u="sng" dirty="0" smtClean="0">
                <a:solidFill>
                  <a:srgbClr val="FFFF00"/>
                </a:solidFill>
                <a:latin typeface="Times New Roman" pitchFamily="18" charset="0"/>
                <a:cs typeface="Times New Roman" pitchFamily="18" charset="0"/>
              </a:rPr>
              <a:t>Relation between dip and strike:</a:t>
            </a:r>
          </a:p>
          <a:p>
            <a:pPr algn="just">
              <a:lnSpc>
                <a:spcPct val="200000"/>
              </a:lnSpc>
            </a:pPr>
            <a:r>
              <a:rPr lang="en-US" sz="3600" dirty="0" smtClean="0">
                <a:solidFill>
                  <a:schemeClr val="bg1"/>
                </a:solidFill>
                <a:latin typeface="Times New Roman" pitchFamily="18" charset="0"/>
                <a:cs typeface="Times New Roman" pitchFamily="18" charset="0"/>
              </a:rPr>
              <a:t>The direction of dip and strike of any inclined bed must lie at right angles to each other. </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435</Words>
  <Application>Microsoft Office PowerPoint</Application>
  <PresentationFormat>On-screen Show (4:3)</PresentationFormat>
  <Paragraphs>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Geology</dc:creator>
  <cp:lastModifiedBy>User</cp:lastModifiedBy>
  <cp:revision>23</cp:revision>
  <dcterms:created xsi:type="dcterms:W3CDTF">2006-08-16T00:00:00Z</dcterms:created>
  <dcterms:modified xsi:type="dcterms:W3CDTF">2014-12-23T02:46:51Z</dcterms:modified>
</cp:coreProperties>
</file>