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6" r:id="rId3"/>
    <p:sldId id="257" r:id="rId4"/>
    <p:sldId id="264" r:id="rId5"/>
    <p:sldId id="258" r:id="rId6"/>
    <p:sldId id="259" r:id="rId7"/>
    <p:sldId id="260" r:id="rId8"/>
    <p:sldId id="267" r:id="rId9"/>
    <p:sldId id="261" r:id="rId10"/>
    <p:sldId id="262" r:id="rId11"/>
    <p:sldId id="265" r:id="rId12"/>
    <p:sldId id="266" r:id="rId13"/>
    <p:sldId id="268" r:id="rId14"/>
    <p:sldId id="270" r:id="rId15"/>
    <p:sldId id="271" r:id="rId16"/>
    <p:sldId id="272" r:id="rId17"/>
    <p:sldId id="273" r:id="rId18"/>
    <p:sldId id="274" r:id="rId19"/>
    <p:sldId id="269" r:id="rId20"/>
    <p:sldId id="275" r:id="rId21"/>
    <p:sldId id="276" r:id="rId22"/>
    <p:sldId id="277" r:id="rId23"/>
    <p:sldId id="278" r:id="rId24"/>
    <p:sldId id="280" r:id="rId25"/>
    <p:sldId id="281" r:id="rId26"/>
    <p:sldId id="282" r:id="rId27"/>
    <p:sldId id="290" r:id="rId28"/>
    <p:sldId id="292" r:id="rId29"/>
    <p:sldId id="291" r:id="rId30"/>
    <p:sldId id="293" r:id="rId31"/>
    <p:sldId id="283" r:id="rId32"/>
    <p:sldId id="284" r:id="rId33"/>
    <p:sldId id="295" r:id="rId34"/>
    <p:sldId id="285" r:id="rId35"/>
    <p:sldId id="287" r:id="rId36"/>
    <p:sldId id="296" r:id="rId37"/>
    <p:sldId id="289" r:id="rId38"/>
    <p:sldId id="28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00FF"/>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08-Oct-19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08-Oct-19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08-Oct-19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08-Oct-19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08-Oct-19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08-Oct-19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08-Oct-19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08-Oct-19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08-Oct-19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08-Oct-19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08-Oct-19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08-Oct-19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AutoShape 6" descr="Image result for hd images of sand du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8" name="Picture 8" descr="Image result for hd images of sand dun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TextBox 7"/>
          <p:cNvSpPr txBox="1"/>
          <p:nvPr/>
        </p:nvSpPr>
        <p:spPr>
          <a:xfrm>
            <a:off x="4572000" y="3600271"/>
            <a:ext cx="4572000" cy="1200329"/>
          </a:xfrm>
          <a:prstGeom prst="rect">
            <a:avLst/>
          </a:prstGeom>
          <a:noFill/>
        </p:spPr>
        <p:txBody>
          <a:bodyPr wrap="square" rtlCol="0">
            <a:spAutoFit/>
          </a:bodyPr>
          <a:lstStyle/>
          <a:p>
            <a:pPr lvl="0" algn="ctr"/>
            <a:r>
              <a:rPr lang="en-US" sz="3600" b="1" dirty="0" smtClean="0">
                <a:latin typeface="Aharoni" pitchFamily="2" charset="-79"/>
                <a:cs typeface="Aharoni" pitchFamily="2" charset="-79"/>
              </a:rPr>
              <a:t>GEOLOGICAL WORK OF WIND </a:t>
            </a:r>
            <a:endParaRPr lang="en-US" sz="3600" dirty="0" smtClean="0">
              <a:latin typeface="Aharoni" pitchFamily="2" charset="-79"/>
              <a:cs typeface="Aharoni" pitchFamily="2" charset="-79"/>
            </a:endParaRPr>
          </a:p>
        </p:txBody>
      </p:sp>
      <p:sp>
        <p:nvSpPr>
          <p:cNvPr id="9" name="TextBox 8"/>
          <p:cNvSpPr txBox="1"/>
          <p:nvPr/>
        </p:nvSpPr>
        <p:spPr>
          <a:xfrm>
            <a:off x="5181600" y="4724400"/>
            <a:ext cx="3505200" cy="1569660"/>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rPr>
              <a:t>By</a:t>
            </a:r>
          </a:p>
          <a:p>
            <a:pPr algn="ctr"/>
            <a:r>
              <a:rPr lang="en-US" sz="2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Dr. Harish Kapasya</a:t>
            </a:r>
          </a:p>
          <a:p>
            <a:pPr algn="ctr"/>
            <a:r>
              <a:rPr lang="en-US" sz="2400" dirty="0" smtClean="0">
                <a:solidFill>
                  <a:srgbClr val="FF0000"/>
                </a:solidFill>
                <a:latin typeface="Times New Roman" pitchFamily="18" charset="0"/>
                <a:cs typeface="Times New Roman" pitchFamily="18" charset="0"/>
              </a:rPr>
              <a:t>Department of Geology</a:t>
            </a:r>
          </a:p>
          <a:p>
            <a:pPr algn="ctr"/>
            <a:r>
              <a:rPr lang="en-US" sz="2400" dirty="0" smtClean="0">
                <a:solidFill>
                  <a:srgbClr val="FF0000"/>
                </a:solidFill>
                <a:latin typeface="Times New Roman" pitchFamily="18" charset="0"/>
                <a:cs typeface="Times New Roman" pitchFamily="18" charset="0"/>
              </a:rPr>
              <a:t>Udaipur</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Image result for oases by wind erosion"/>
          <p:cNvPicPr>
            <a:picLocks noChangeAspect="1" noChangeArrowheads="1"/>
          </p:cNvPicPr>
          <p:nvPr/>
        </p:nvPicPr>
        <p:blipFill>
          <a:blip r:embed="rId2"/>
          <a:srcRect/>
          <a:stretch>
            <a:fillRect/>
          </a:stretch>
        </p:blipFill>
        <p:spPr bwMode="auto">
          <a:xfrm>
            <a:off x="0" y="-228600"/>
            <a:ext cx="9144000" cy="7086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62878"/>
            <a:ext cx="8153400" cy="5185522"/>
          </a:xfrm>
          <a:prstGeom prst="rect">
            <a:avLst/>
          </a:prstGeom>
          <a:noFill/>
        </p:spPr>
        <p:txBody>
          <a:bodyPr wrap="square" rtlCol="0">
            <a:spAutoFit/>
          </a:bodyPr>
          <a:lstStyle/>
          <a:p>
            <a:pPr algn="just">
              <a:lnSpc>
                <a:spcPct val="150000"/>
              </a:lnSpc>
            </a:pPr>
            <a:r>
              <a:rPr lang="en-US" sz="2800" b="1" dirty="0" smtClean="0">
                <a:latin typeface="Times New Roman" pitchFamily="18" charset="0"/>
                <a:cs typeface="Times New Roman" pitchFamily="18" charset="0"/>
              </a:rPr>
              <a:t>Abrasion</a:t>
            </a:r>
            <a:r>
              <a:rPr lang="en-US" sz="2800" dirty="0" smtClean="0">
                <a:latin typeface="Times New Roman" pitchFamily="18" charset="0"/>
                <a:cs typeface="Times New Roman" pitchFamily="18" charset="0"/>
              </a:rPr>
              <a:t> is the mechanical scraping of a rock surface by friction between rocks and moving particles during their transport by wind, glacier, waves, gravity, running water or erosion.</a:t>
            </a:r>
          </a:p>
          <a:p>
            <a:pPr algn="just">
              <a:lnSpc>
                <a:spcPct val="150000"/>
              </a:lnSpc>
            </a:pPr>
            <a:r>
              <a:rPr lang="en-US" sz="2800" dirty="0" smtClean="0">
                <a:latin typeface="Times New Roman" pitchFamily="18" charset="0"/>
                <a:cs typeface="Times New Roman" pitchFamily="18" charset="0"/>
              </a:rPr>
              <a:t>This type of erosion involving rubbing, grinding, abrading and polishing the rock surfaces by any natural agent (wind, water or ice) with the help of its load while passing over the rocks is termed as abrasion.</a:t>
            </a:r>
            <a:endParaRPr lang="en-US" sz="2800" dirty="0">
              <a:latin typeface="Times New Roman" pitchFamily="18" charset="0"/>
              <a:cs typeface="Times New Roman" pitchFamily="18" charset="0"/>
            </a:endParaRPr>
          </a:p>
        </p:txBody>
      </p:sp>
      <p:sp>
        <p:nvSpPr>
          <p:cNvPr id="3" name="TextBox 2"/>
          <p:cNvSpPr txBox="1"/>
          <p:nvPr/>
        </p:nvSpPr>
        <p:spPr>
          <a:xfrm>
            <a:off x="533400" y="344269"/>
            <a:ext cx="7848600" cy="646331"/>
          </a:xfrm>
          <a:prstGeom prst="rect">
            <a:avLst/>
          </a:prstGeom>
          <a:noFill/>
        </p:spPr>
        <p:txBody>
          <a:bodyPr wrap="square" rtlCol="0">
            <a:spAutoFit/>
          </a:bodyPr>
          <a:lstStyle/>
          <a:p>
            <a:pPr algn="ctr"/>
            <a:r>
              <a:rPr lang="en-US" sz="3600" b="1" dirty="0" smtClean="0">
                <a:solidFill>
                  <a:srgbClr val="C00000"/>
                </a:solidFill>
                <a:latin typeface="Aharoni" pitchFamily="2" charset="-79"/>
                <a:cs typeface="Aharoni" pitchFamily="2" charset="-79"/>
              </a:rPr>
              <a:t>Abrasion</a:t>
            </a:r>
            <a:endParaRPr lang="en-US" sz="3600" dirty="0">
              <a:solidFill>
                <a:srgbClr val="C0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44269"/>
            <a:ext cx="7848600" cy="646331"/>
          </a:xfrm>
          <a:prstGeom prst="rect">
            <a:avLst/>
          </a:prstGeom>
          <a:noFill/>
        </p:spPr>
        <p:txBody>
          <a:bodyPr wrap="square" rtlCol="0">
            <a:spAutoFit/>
          </a:bodyPr>
          <a:lstStyle/>
          <a:p>
            <a:pPr algn="ctr"/>
            <a:r>
              <a:rPr lang="en-US" sz="3600" b="1" dirty="0" err="1" smtClean="0">
                <a:solidFill>
                  <a:srgbClr val="C00000"/>
                </a:solidFill>
                <a:latin typeface="Aharoni" pitchFamily="2" charset="-79"/>
                <a:cs typeface="Aharoni" pitchFamily="2" charset="-79"/>
              </a:rPr>
              <a:t>Yardang</a:t>
            </a:r>
            <a:endParaRPr lang="en-US" sz="3600" dirty="0">
              <a:solidFill>
                <a:srgbClr val="C00000"/>
              </a:solidFill>
              <a:latin typeface="Aharoni" pitchFamily="2" charset="-79"/>
              <a:cs typeface="Aharoni" pitchFamily="2" charset="-79"/>
            </a:endParaRPr>
          </a:p>
        </p:txBody>
      </p:sp>
      <p:sp>
        <p:nvSpPr>
          <p:cNvPr id="3" name="TextBox 2"/>
          <p:cNvSpPr txBox="1"/>
          <p:nvPr/>
        </p:nvSpPr>
        <p:spPr>
          <a:xfrm>
            <a:off x="457200" y="1219200"/>
            <a:ext cx="8229600" cy="4616648"/>
          </a:xfrm>
          <a:prstGeom prst="rect">
            <a:avLst/>
          </a:prstGeom>
          <a:noFill/>
        </p:spPr>
        <p:txBody>
          <a:bodyPr wrap="square" rtlCol="0">
            <a:spAutoFit/>
          </a:bodyPr>
          <a:lstStyle/>
          <a:p>
            <a:pPr algn="just">
              <a:lnSpc>
                <a:spcPct val="150000"/>
              </a:lnSpc>
            </a:pPr>
            <a:r>
              <a:rPr lang="en-US" sz="2800" dirty="0" smtClean="0">
                <a:latin typeface="Times New Roman" pitchFamily="18" charset="0"/>
                <a:cs typeface="Times New Roman" pitchFamily="18" charset="0"/>
              </a:rPr>
              <a:t>These are steep – sided deeply undercut overhanging rock ridges separated from one another by long grooves.</a:t>
            </a:r>
          </a:p>
          <a:p>
            <a:pPr algn="just">
              <a:lnSpc>
                <a:spcPct val="150000"/>
              </a:lnSpc>
            </a:pPr>
            <a:r>
              <a:rPr lang="en-US" sz="2800" dirty="0" smtClean="0">
                <a:latin typeface="Times New Roman" pitchFamily="18" charset="0"/>
                <a:cs typeface="Times New Roman" pitchFamily="18" charset="0"/>
              </a:rPr>
              <a:t> </a:t>
            </a:r>
          </a:p>
          <a:p>
            <a:pPr algn="just">
              <a:lnSpc>
                <a:spcPct val="150000"/>
              </a:lnSpc>
            </a:pPr>
            <a:r>
              <a:rPr lang="en-US" sz="2800" b="1" dirty="0" err="1" smtClean="0">
                <a:latin typeface="Times New Roman" pitchFamily="18" charset="0"/>
                <a:cs typeface="Times New Roman" pitchFamily="18" charset="0"/>
              </a:rPr>
              <a:t>Yardangs</a:t>
            </a:r>
            <a:r>
              <a:rPr lang="en-US" sz="2800" dirty="0" smtClean="0">
                <a:latin typeface="Times New Roman" pitchFamily="18" charset="0"/>
                <a:cs typeface="Times New Roman" pitchFamily="18" charset="0"/>
              </a:rPr>
              <a:t> are formed in areas where rocks of alternate hard and soft character are laying one above another with a general gentle slope. </a:t>
            </a:r>
          </a:p>
          <a:p>
            <a:pPr algn="just">
              <a:lnSpc>
                <a:spcPct val="150000"/>
              </a:lnSpc>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Image result for yardangs by wi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Image result for yardangs by wi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8" name="AutoShape 6" descr="Image result for yardangs by wi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00" name="Picture 8" descr="Image result for yardangs by wind"/>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91478"/>
            <a:ext cx="8229600" cy="5185522"/>
          </a:xfrm>
          <a:prstGeom prst="rect">
            <a:avLst/>
          </a:prstGeom>
          <a:noFill/>
        </p:spPr>
        <p:txBody>
          <a:bodyPr wrap="square" rtlCol="0">
            <a:spAutoFit/>
          </a:bodyPr>
          <a:lstStyle/>
          <a:p>
            <a:pPr algn="just">
              <a:lnSpc>
                <a:spcPct val="150000"/>
              </a:lnSpc>
            </a:pPr>
            <a:r>
              <a:rPr lang="en-US" sz="2800" dirty="0" smtClean="0">
                <a:latin typeface="Times New Roman" pitchFamily="18" charset="0"/>
                <a:cs typeface="Times New Roman" pitchFamily="18" charset="0"/>
              </a:rPr>
              <a:t>These are pillar like rock masses with narrow base and wide rock caps Pinnacles are similar features with less prominent cap rock. These are produced by combined action of weathering, gravity and wind abrasion. However, it is the wind abrasion which is Pedestal rock mainly responsible for the formation of this pillar - like structures.</a:t>
            </a:r>
          </a:p>
          <a:p>
            <a:pPr algn="just">
              <a:lnSpc>
                <a:spcPct val="150000"/>
              </a:lnSpc>
            </a:pPr>
            <a:endParaRPr lang="en-US" sz="2800" dirty="0">
              <a:latin typeface="Times New Roman" pitchFamily="18" charset="0"/>
              <a:cs typeface="Times New Roman" pitchFamily="18" charset="0"/>
            </a:endParaRPr>
          </a:p>
        </p:txBody>
      </p:sp>
      <p:sp>
        <p:nvSpPr>
          <p:cNvPr id="3" name="TextBox 2"/>
          <p:cNvSpPr txBox="1"/>
          <p:nvPr/>
        </p:nvSpPr>
        <p:spPr>
          <a:xfrm>
            <a:off x="457200" y="420469"/>
            <a:ext cx="8229600" cy="646331"/>
          </a:xfrm>
          <a:prstGeom prst="rect">
            <a:avLst/>
          </a:prstGeom>
          <a:noFill/>
        </p:spPr>
        <p:txBody>
          <a:bodyPr wrap="square" rtlCol="0">
            <a:spAutoFit/>
          </a:bodyPr>
          <a:lstStyle/>
          <a:p>
            <a:pPr algn="ctr"/>
            <a:r>
              <a:rPr lang="en-US" sz="3600" b="1" dirty="0" smtClean="0">
                <a:solidFill>
                  <a:srgbClr val="C00000"/>
                </a:solidFill>
                <a:latin typeface="Aharoni" pitchFamily="2" charset="-79"/>
                <a:cs typeface="Aharoni" pitchFamily="2" charset="-79"/>
              </a:rPr>
              <a:t>Pedestal rocks</a:t>
            </a:r>
            <a:endParaRPr lang="en-US" sz="3600" dirty="0" smtClean="0">
              <a:solidFill>
                <a:srgbClr val="C0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esital rock by wind"/>
          <p:cNvPicPr>
            <a:picLocks noChangeAspect="1" noChangeArrowheads="1"/>
          </p:cNvPicPr>
          <p:nvPr/>
        </p:nvPicPr>
        <p:blipFill>
          <a:blip r:embed="rId2"/>
          <a:srcRect/>
          <a:stretch>
            <a:fillRect/>
          </a:stretch>
        </p:blipFill>
        <p:spPr bwMode="auto">
          <a:xfrm>
            <a:off x="-1" y="0"/>
            <a:ext cx="9120909"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esital rock by wind"/>
          <p:cNvPicPr>
            <a:picLocks noChangeAspect="1" noChangeArrowheads="1"/>
          </p:cNvPicPr>
          <p:nvPr/>
        </p:nvPicPr>
        <p:blipFill>
          <a:blip r:embed="rId2"/>
          <a:srcRect/>
          <a:stretch>
            <a:fillRect/>
          </a:stretch>
        </p:blipFill>
        <p:spPr bwMode="auto">
          <a:xfrm>
            <a:off x="0" y="0"/>
            <a:ext cx="9144000" cy="679696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90600"/>
            <a:ext cx="8229600" cy="5262979"/>
          </a:xfrm>
          <a:prstGeom prst="rect">
            <a:avLst/>
          </a:prstGeom>
          <a:noFill/>
        </p:spPr>
        <p:txBody>
          <a:bodyPr wrap="square" rtlCol="0">
            <a:spAutoFit/>
          </a:bodyPr>
          <a:lstStyle/>
          <a:p>
            <a:pPr algn="just">
              <a:lnSpc>
                <a:spcPct val="200000"/>
              </a:lnSpc>
            </a:pPr>
            <a:r>
              <a:rPr lang="en-US" sz="2800" dirty="0" smtClean="0">
                <a:latin typeface="Times New Roman" pitchFamily="18" charset="0"/>
                <a:cs typeface="Times New Roman" pitchFamily="18" charset="0"/>
              </a:rPr>
              <a:t>These </a:t>
            </a:r>
            <a:r>
              <a:rPr lang="en-US" sz="2800" dirty="0" smtClean="0">
                <a:latin typeface="Times New Roman" pitchFamily="18" charset="0"/>
                <a:cs typeface="Times New Roman" pitchFamily="18" charset="0"/>
              </a:rPr>
              <a:t>are small sized rock fragments showing one, two or three or even more typically win polished surfaces called faces. Polished and faceted rock fragments are called </a:t>
            </a:r>
            <a:r>
              <a:rPr lang="en-US" sz="2800" dirty="0" err="1" smtClean="0">
                <a:latin typeface="Times New Roman" pitchFamily="18" charset="0"/>
                <a:cs typeface="Times New Roman" pitchFamily="18" charset="0"/>
              </a:rPr>
              <a:t>Ventifacts</a:t>
            </a:r>
            <a:r>
              <a:rPr lang="en-US" sz="2800" dirty="0" smtClean="0">
                <a:latin typeface="Times New Roman" pitchFamily="18" charset="0"/>
                <a:cs typeface="Times New Roman" pitchFamily="18" charset="0"/>
              </a:rPr>
              <a:t>. </a:t>
            </a:r>
          </a:p>
          <a:p>
            <a:pPr algn="just">
              <a:lnSpc>
                <a:spcPct val="200000"/>
              </a:lnSpc>
            </a:pPr>
            <a:r>
              <a:rPr lang="en-US" sz="2800" dirty="0" smtClean="0">
                <a:latin typeface="Times New Roman" pitchFamily="18" charset="0"/>
                <a:cs typeface="Times New Roman" pitchFamily="18" charset="0"/>
              </a:rPr>
              <a:t>Wind blowing in a particular direction, produce smooth and flat surfaces.</a:t>
            </a:r>
          </a:p>
        </p:txBody>
      </p:sp>
      <p:sp>
        <p:nvSpPr>
          <p:cNvPr id="3" name="TextBox 2"/>
          <p:cNvSpPr txBox="1"/>
          <p:nvPr/>
        </p:nvSpPr>
        <p:spPr>
          <a:xfrm>
            <a:off x="457200" y="420469"/>
            <a:ext cx="8229600" cy="646331"/>
          </a:xfrm>
          <a:prstGeom prst="rect">
            <a:avLst/>
          </a:prstGeom>
          <a:noFill/>
        </p:spPr>
        <p:txBody>
          <a:bodyPr wrap="square" rtlCol="0">
            <a:spAutoFit/>
          </a:bodyPr>
          <a:lstStyle/>
          <a:p>
            <a:pPr algn="ctr"/>
            <a:r>
              <a:rPr lang="en-US" sz="3600" b="1" dirty="0" err="1" smtClean="0">
                <a:solidFill>
                  <a:srgbClr val="C00000"/>
                </a:solidFill>
                <a:latin typeface="Aharoni" pitchFamily="2" charset="-79"/>
                <a:cs typeface="Aharoni" pitchFamily="2" charset="-79"/>
              </a:rPr>
              <a:t>Ventifacts</a:t>
            </a:r>
            <a:endParaRPr lang="en-US" sz="3600" dirty="0" smtClean="0">
              <a:solidFill>
                <a:srgbClr val="C0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Ventifacts by wind"/>
          <p:cNvPicPr>
            <a:picLocks noChangeAspect="1" noChangeArrowheads="1"/>
          </p:cNvPicPr>
          <p:nvPr/>
        </p:nvPicPr>
        <p:blipFill>
          <a:blip r:embed="rId2"/>
          <a:srcRect/>
          <a:stretch>
            <a:fillRect/>
          </a:stretch>
        </p:blipFill>
        <p:spPr bwMode="auto">
          <a:xfrm>
            <a:off x="1" y="380999"/>
            <a:ext cx="9144000" cy="59436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228600" y="685800"/>
            <a:ext cx="8686800" cy="4876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95400"/>
            <a:ext cx="8077200" cy="5262979"/>
          </a:xfrm>
          <a:prstGeom prst="rect">
            <a:avLst/>
          </a:prstGeom>
          <a:noFill/>
        </p:spPr>
        <p:txBody>
          <a:bodyPr wrap="square" rtlCol="0">
            <a:spAutoFit/>
          </a:bodyPr>
          <a:lstStyle/>
          <a:p>
            <a:pPr algn="just">
              <a:lnSpc>
                <a:spcPct val="150000"/>
              </a:lnSpc>
            </a:pPr>
            <a:r>
              <a:rPr lang="en-US" sz="2800" dirty="0" smtClean="0">
                <a:latin typeface="Times New Roman" pitchFamily="18" charset="0"/>
                <a:cs typeface="Times New Roman" pitchFamily="18" charset="0"/>
              </a:rPr>
              <a:t>Atmosphere is composed mainly of gases that are collectively known as </a:t>
            </a:r>
            <a:r>
              <a:rPr lang="en-US" sz="2800" b="1" i="1" dirty="0" smtClean="0">
                <a:solidFill>
                  <a:srgbClr val="C00000"/>
                </a:solidFill>
                <a:latin typeface="Times New Roman" pitchFamily="18" charset="0"/>
                <a:cs typeface="Times New Roman" pitchFamily="18" charset="0"/>
              </a:rPr>
              <a:t>Air</a:t>
            </a:r>
            <a:r>
              <a:rPr lang="en-US" sz="2800" dirty="0" smtClean="0">
                <a:latin typeface="Times New Roman" pitchFamily="18" charset="0"/>
                <a:cs typeface="Times New Roman" pitchFamily="18" charset="0"/>
              </a:rPr>
              <a:t>. Air in motion is called </a:t>
            </a:r>
            <a:r>
              <a:rPr lang="en-US" sz="2800" b="1" i="1" dirty="0" smtClean="0">
                <a:solidFill>
                  <a:srgbClr val="C00000"/>
                </a:solidFill>
                <a:latin typeface="Times New Roman" pitchFamily="18" charset="0"/>
                <a:cs typeface="Times New Roman" pitchFamily="18" charset="0"/>
              </a:rPr>
              <a:t>Wind</a:t>
            </a:r>
            <a:r>
              <a:rPr lang="en-US" sz="2800" dirty="0" smtClean="0">
                <a:latin typeface="Times New Roman" pitchFamily="18" charset="0"/>
                <a:cs typeface="Times New Roman" pitchFamily="18" charset="0"/>
              </a:rPr>
              <a:t>. </a:t>
            </a:r>
          </a:p>
          <a:p>
            <a:pPr algn="just">
              <a:lnSpc>
                <a:spcPct val="150000"/>
              </a:lnSpc>
            </a:pPr>
            <a:r>
              <a:rPr lang="en-US" sz="2800" dirty="0" smtClean="0">
                <a:latin typeface="Times New Roman" pitchFamily="18" charset="0"/>
                <a:cs typeface="Times New Roman" pitchFamily="18" charset="0"/>
              </a:rPr>
              <a:t>The pressure difference so created makes the atmospheric gases (the air) to move from areas of high pressure to areas of low pressure in the form of winds.</a:t>
            </a:r>
          </a:p>
          <a:p>
            <a:pPr algn="just">
              <a:lnSpc>
                <a:spcPct val="150000"/>
              </a:lnSpc>
            </a:pPr>
            <a:r>
              <a:rPr lang="en-US" sz="2800" dirty="0" smtClean="0">
                <a:latin typeface="Times New Roman" pitchFamily="18" charset="0"/>
                <a:cs typeface="Times New Roman" pitchFamily="18" charset="0"/>
              </a:rPr>
              <a:t>During such a movement, wind may </a:t>
            </a:r>
            <a:r>
              <a:rPr lang="en-US" sz="2800" i="1" dirty="0" smtClean="0">
                <a:solidFill>
                  <a:srgbClr val="006600"/>
                </a:solidFill>
                <a:latin typeface="Times New Roman" pitchFamily="18" charset="0"/>
                <a:cs typeface="Times New Roman" pitchFamily="18" charset="0"/>
              </a:rPr>
              <a:t>create temporary or semi permanent changes </a:t>
            </a:r>
            <a:r>
              <a:rPr lang="en-US" sz="2800" dirty="0" smtClean="0">
                <a:latin typeface="Times New Roman" pitchFamily="18" charset="0"/>
                <a:cs typeface="Times New Roman" pitchFamily="18" charset="0"/>
              </a:rPr>
              <a:t>on the land surface. </a:t>
            </a:r>
          </a:p>
        </p:txBody>
      </p:sp>
      <p:sp>
        <p:nvSpPr>
          <p:cNvPr id="3" name="TextBox 2"/>
          <p:cNvSpPr txBox="1"/>
          <p:nvPr/>
        </p:nvSpPr>
        <p:spPr>
          <a:xfrm>
            <a:off x="609600" y="457200"/>
            <a:ext cx="7924800" cy="646331"/>
          </a:xfrm>
          <a:prstGeom prst="rect">
            <a:avLst/>
          </a:prstGeom>
          <a:noFill/>
        </p:spPr>
        <p:txBody>
          <a:bodyPr wrap="square" rtlCol="0">
            <a:spAutoFit/>
          </a:bodyPr>
          <a:lstStyle/>
          <a:p>
            <a:pPr lvl="0" algn="ctr"/>
            <a:r>
              <a:rPr lang="en-US" sz="3600" b="1" dirty="0" smtClean="0">
                <a:solidFill>
                  <a:srgbClr val="0000FF"/>
                </a:solidFill>
                <a:latin typeface="Aharoni" pitchFamily="2" charset="-79"/>
                <a:cs typeface="Aharoni" pitchFamily="2" charset="-79"/>
              </a:rPr>
              <a:t>GEOLOGICAL WORK OF WIND </a:t>
            </a:r>
            <a:endParaRPr lang="en-US" sz="3600" dirty="0" smtClean="0">
              <a:solidFill>
                <a:srgbClr val="0000FF"/>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480609"/>
            <a:ext cx="8382000" cy="4616648"/>
          </a:xfrm>
          <a:prstGeom prst="rect">
            <a:avLst/>
          </a:prstGeom>
          <a:noFill/>
        </p:spPr>
        <p:txBody>
          <a:bodyPr wrap="square" rtlCol="0">
            <a:spAutoFit/>
          </a:bodyPr>
          <a:lstStyle/>
          <a:p>
            <a:pPr algn="just" hangingPunct="0">
              <a:lnSpc>
                <a:spcPct val="150000"/>
              </a:lnSpc>
            </a:pPr>
            <a:r>
              <a:rPr lang="en-US" sz="2800" dirty="0" smtClean="0">
                <a:latin typeface="Times New Roman" pitchFamily="18" charset="0"/>
                <a:cs typeface="Times New Roman" pitchFamily="18" charset="0"/>
              </a:rPr>
              <a:t>In deserts and semi-deserts, the dust and finer particles of the weathered rocks are blown out by the wind, and heavier pebbles and rock fragments are left out. After long exposure to wind,  the  fragments  and  pebbles</a:t>
            </a:r>
          </a:p>
          <a:p>
            <a:pPr algn="just">
              <a:lnSpc>
                <a:spcPct val="150000"/>
              </a:lnSpc>
            </a:pPr>
            <a:r>
              <a:rPr lang="en-US" sz="2800" dirty="0" smtClean="0">
                <a:latin typeface="Times New Roman" pitchFamily="18" charset="0"/>
                <a:cs typeface="Times New Roman" pitchFamily="18" charset="0"/>
              </a:rPr>
              <a:t>become finely polished. This type of land surface is termed as desert pavement which is like a sea broken rocks. </a:t>
            </a:r>
          </a:p>
        </p:txBody>
      </p:sp>
      <p:sp>
        <p:nvSpPr>
          <p:cNvPr id="3" name="TextBox 2"/>
          <p:cNvSpPr txBox="1"/>
          <p:nvPr/>
        </p:nvSpPr>
        <p:spPr>
          <a:xfrm>
            <a:off x="457200" y="496669"/>
            <a:ext cx="8229600" cy="646331"/>
          </a:xfrm>
          <a:prstGeom prst="rect">
            <a:avLst/>
          </a:prstGeom>
          <a:noFill/>
        </p:spPr>
        <p:txBody>
          <a:bodyPr wrap="square" rtlCol="0">
            <a:spAutoFit/>
          </a:bodyPr>
          <a:lstStyle/>
          <a:p>
            <a:pPr algn="ctr"/>
            <a:r>
              <a:rPr lang="en-US" sz="3600" b="1" dirty="0" smtClean="0">
                <a:solidFill>
                  <a:srgbClr val="C00000"/>
                </a:solidFill>
                <a:latin typeface="Aharoni" pitchFamily="2" charset="-79"/>
                <a:cs typeface="Aharoni" pitchFamily="2" charset="-79"/>
              </a:rPr>
              <a:t>Desert pavement</a:t>
            </a:r>
            <a:endParaRPr lang="en-US" sz="3600" dirty="0">
              <a:solidFill>
                <a:srgbClr val="C0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esert pavement by wind"/>
          <p:cNvPicPr>
            <a:picLocks noChangeAspect="1" noChangeArrowheads="1"/>
          </p:cNvPicPr>
          <p:nvPr/>
        </p:nvPicPr>
        <p:blipFill>
          <a:blip r:embed="rId2"/>
          <a:srcRect/>
          <a:stretch>
            <a:fillRect/>
          </a:stretch>
        </p:blipFill>
        <p:spPr bwMode="auto">
          <a:xfrm>
            <a:off x="0" y="0"/>
            <a:ext cx="9144000" cy="3597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Image result for Desert pavement by wind"/>
          <p:cNvPicPr>
            <a:picLocks noChangeAspect="1" noChangeArrowheads="1"/>
          </p:cNvPicPr>
          <p:nvPr/>
        </p:nvPicPr>
        <p:blipFill>
          <a:blip r:embed="rId3"/>
          <a:srcRect/>
          <a:stretch>
            <a:fillRect/>
          </a:stretch>
        </p:blipFill>
        <p:spPr bwMode="auto">
          <a:xfrm>
            <a:off x="0" y="3581400"/>
            <a:ext cx="91440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37821"/>
            <a:ext cx="8534400" cy="5262979"/>
          </a:xfrm>
          <a:prstGeom prst="rect">
            <a:avLst/>
          </a:prstGeom>
          <a:noFill/>
        </p:spPr>
        <p:txBody>
          <a:bodyPr wrap="square" rtlCol="0">
            <a:spAutoFit/>
          </a:bodyPr>
          <a:lstStyle/>
          <a:p>
            <a:pPr algn="just">
              <a:lnSpc>
                <a:spcPct val="150000"/>
              </a:lnSpc>
            </a:pPr>
            <a:r>
              <a:rPr lang="en-US" sz="2800" dirty="0" smtClean="0">
                <a:latin typeface="Times New Roman" pitchFamily="18" charset="0"/>
                <a:cs typeface="Times New Roman" pitchFamily="18" charset="0"/>
              </a:rPr>
              <a:t>The wind-borne particles, traveling in suspension do often have the</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chance of colliding with one another. Such mutual collision amongst themselves causes a further grinding of the particles and the process is described as attrition. The three processes of erosion, namely deflation, abrasion and attrition generally operate simultaneously under favorable conditions and causes appreciable degradation of the landmass on which they work.</a:t>
            </a:r>
          </a:p>
        </p:txBody>
      </p:sp>
      <p:sp>
        <p:nvSpPr>
          <p:cNvPr id="3" name="TextBox 2"/>
          <p:cNvSpPr txBox="1"/>
          <p:nvPr/>
        </p:nvSpPr>
        <p:spPr>
          <a:xfrm>
            <a:off x="457200" y="344269"/>
            <a:ext cx="8305800" cy="646331"/>
          </a:xfrm>
          <a:prstGeom prst="rect">
            <a:avLst/>
          </a:prstGeom>
          <a:noFill/>
        </p:spPr>
        <p:txBody>
          <a:bodyPr wrap="square" rtlCol="0">
            <a:spAutoFit/>
          </a:bodyPr>
          <a:lstStyle/>
          <a:p>
            <a:pPr algn="ctr"/>
            <a:r>
              <a:rPr lang="en-US" sz="3600" b="1" dirty="0" smtClean="0">
                <a:solidFill>
                  <a:srgbClr val="C00000"/>
                </a:solidFill>
                <a:latin typeface="Aharoni" pitchFamily="2" charset="-79"/>
                <a:cs typeface="Aharoni" pitchFamily="2" charset="-79"/>
              </a:rPr>
              <a:t>Attrition by wind</a:t>
            </a:r>
            <a:endParaRPr lang="en-US" sz="3600" dirty="0">
              <a:solidFill>
                <a:srgbClr val="C0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AutoShape 4" descr="Image result for Desert pavement by wind"/>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Image result for Desert pavement by wind"/>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457200" y="985421"/>
            <a:ext cx="8305800" cy="5262979"/>
          </a:xfrm>
          <a:prstGeom prst="rect">
            <a:avLst/>
          </a:prstGeom>
          <a:noFill/>
        </p:spPr>
        <p:txBody>
          <a:bodyPr wrap="square" rtlCol="0">
            <a:spAutoFit/>
          </a:bodyPr>
          <a:lstStyle/>
          <a:p>
            <a:pPr algn="just">
              <a:lnSpc>
                <a:spcPct val="200000"/>
              </a:lnSpc>
            </a:pPr>
            <a:r>
              <a:rPr lang="en-US" sz="2800" dirty="0" smtClean="0">
                <a:latin typeface="Times New Roman" pitchFamily="18" charset="0"/>
                <a:cs typeface="Times New Roman" pitchFamily="18" charset="0"/>
              </a:rPr>
              <a:t>Observations made in the deserts and also in the laboratory show that loose particles are transported by wind in three ways </a:t>
            </a:r>
          </a:p>
          <a:p>
            <a:pPr algn="just">
              <a:lnSpc>
                <a:spcPct val="200000"/>
              </a:lnSpc>
            </a:pPr>
            <a:r>
              <a:rPr lang="en-US" sz="2800" dirty="0" smtClean="0">
                <a:latin typeface="Times New Roman" pitchFamily="18" charset="0"/>
                <a:cs typeface="Times New Roman" pitchFamily="18" charset="0"/>
              </a:rPr>
              <a:t>[1] Suspended load </a:t>
            </a:r>
          </a:p>
          <a:p>
            <a:pPr algn="just">
              <a:lnSpc>
                <a:spcPct val="200000"/>
              </a:lnSpc>
            </a:pPr>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Saltation</a:t>
            </a:r>
            <a:r>
              <a:rPr lang="en-US" sz="2800" dirty="0" smtClean="0">
                <a:latin typeface="Times New Roman" pitchFamily="18" charset="0"/>
                <a:cs typeface="Times New Roman" pitchFamily="18" charset="0"/>
              </a:rPr>
              <a:t> load and</a:t>
            </a:r>
          </a:p>
          <a:p>
            <a:pPr algn="just">
              <a:lnSpc>
                <a:spcPct val="200000"/>
              </a:lnSpc>
            </a:pPr>
            <a:r>
              <a:rPr lang="en-US" sz="2800" dirty="0" smtClean="0">
                <a:latin typeface="Times New Roman" pitchFamily="18" charset="0"/>
                <a:cs typeface="Times New Roman" pitchFamily="18" charset="0"/>
              </a:rPr>
              <a:t> [3] Traction load</a:t>
            </a:r>
          </a:p>
        </p:txBody>
      </p:sp>
      <p:sp>
        <p:nvSpPr>
          <p:cNvPr id="5" name="TextBox 4"/>
          <p:cNvSpPr txBox="1"/>
          <p:nvPr/>
        </p:nvSpPr>
        <p:spPr>
          <a:xfrm>
            <a:off x="457200" y="457200"/>
            <a:ext cx="8077200" cy="646331"/>
          </a:xfrm>
          <a:prstGeom prst="rect">
            <a:avLst/>
          </a:prstGeom>
          <a:noFill/>
        </p:spPr>
        <p:txBody>
          <a:bodyPr wrap="square" rtlCol="0">
            <a:spAutoFit/>
          </a:bodyPr>
          <a:lstStyle/>
          <a:p>
            <a:pPr algn="ctr"/>
            <a:r>
              <a:rPr lang="en-US" sz="3600" b="1" dirty="0" smtClean="0">
                <a:solidFill>
                  <a:srgbClr val="C00000"/>
                </a:solidFill>
                <a:latin typeface="Aharoni" pitchFamily="2" charset="-79"/>
                <a:cs typeface="Aharoni" pitchFamily="2" charset="-79"/>
              </a:rPr>
              <a:t>Wind Transportation</a:t>
            </a:r>
            <a:endParaRPr lang="en-US" sz="3600" dirty="0">
              <a:solidFill>
                <a:srgbClr val="C0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6124754"/>
          </a:xfrm>
          <a:prstGeom prst="rect">
            <a:avLst/>
          </a:prstGeom>
          <a:noFill/>
        </p:spPr>
        <p:txBody>
          <a:bodyPr wrap="square" rtlCol="0">
            <a:spAutoFit/>
          </a:bodyPr>
          <a:lstStyle/>
          <a:p>
            <a:pPr lvl="0" algn="just" hangingPunct="0"/>
            <a:r>
              <a:rPr lang="en-US" sz="2800" dirty="0" smtClean="0">
                <a:latin typeface="Times New Roman" pitchFamily="18" charset="0"/>
                <a:cs typeface="Times New Roman" pitchFamily="18" charset="0"/>
              </a:rPr>
              <a:t>1. The </a:t>
            </a:r>
            <a:r>
              <a:rPr lang="en-US" sz="2800" b="1" i="1" dirty="0" smtClean="0">
                <a:latin typeface="Times New Roman" pitchFamily="18" charset="0"/>
                <a:cs typeface="Times New Roman" pitchFamily="18" charset="0"/>
              </a:rPr>
              <a:t>suspended load </a:t>
            </a:r>
            <a:r>
              <a:rPr lang="en-US" sz="2800" dirty="0" smtClean="0">
                <a:latin typeface="Times New Roman" pitchFamily="18" charset="0"/>
                <a:cs typeface="Times New Roman" pitchFamily="18" charset="0"/>
              </a:rPr>
              <a:t>consists mainly of dust or clay sized particles, which are in continuous suspension due to the turbulence of the wind. </a:t>
            </a:r>
          </a:p>
          <a:p>
            <a:pPr algn="just"/>
            <a:r>
              <a:rPr lang="en-US" sz="2800" dirty="0" smtClean="0">
                <a:latin typeface="Times New Roman" pitchFamily="18" charset="0"/>
                <a:cs typeface="Times New Roman" pitchFamily="18" charset="0"/>
              </a:rPr>
              <a:t> </a:t>
            </a:r>
          </a:p>
          <a:p>
            <a:pPr lvl="0" algn="just" hangingPunct="0"/>
            <a:r>
              <a:rPr lang="en-US" sz="2800" dirty="0" smtClean="0">
                <a:latin typeface="Times New Roman" pitchFamily="18" charset="0"/>
                <a:cs typeface="Times New Roman" pitchFamily="18" charset="0"/>
              </a:rPr>
              <a:t>2. Most sand grains move forward in a series of leaps and jumps, commonly referred to as </a:t>
            </a:r>
            <a:r>
              <a:rPr lang="en-US" sz="2800" b="1" i="1" dirty="0" err="1" smtClean="0">
                <a:latin typeface="Times New Roman" pitchFamily="18" charset="0"/>
                <a:cs typeface="Times New Roman" pitchFamily="18" charset="0"/>
              </a:rPr>
              <a:t>saltation</a:t>
            </a:r>
            <a:r>
              <a:rPr lang="en-US" sz="2800" dirty="0" smtClean="0">
                <a:latin typeface="Times New Roman" pitchFamily="18" charset="0"/>
                <a:cs typeface="Times New Roman" pitchFamily="18" charset="0"/>
              </a:rPr>
              <a:t>. The sand grains bounce up into the air under the impact of another particle. </a:t>
            </a:r>
          </a:p>
          <a:p>
            <a:pPr algn="just"/>
            <a:r>
              <a:rPr lang="en-US" sz="2800" dirty="0" smtClean="0">
                <a:latin typeface="Times New Roman" pitchFamily="18" charset="0"/>
                <a:cs typeface="Times New Roman" pitchFamily="18" charset="0"/>
              </a:rPr>
              <a:t> </a:t>
            </a:r>
          </a:p>
          <a:p>
            <a:pPr lvl="0" algn="just" hangingPunct="0"/>
            <a:r>
              <a:rPr lang="en-US" sz="2800" dirty="0" smtClean="0">
                <a:latin typeface="Times New Roman" pitchFamily="18" charset="0"/>
                <a:cs typeface="Times New Roman" pitchFamily="18" charset="0"/>
              </a:rPr>
              <a:t>3. Some sand grains particularly the larger ones are unable to raise into the air due to their size even under the impact of other grains. They simply roll forward along the ground and this movement is called </a:t>
            </a:r>
            <a:r>
              <a:rPr lang="en-US" sz="2800" b="1" i="1" dirty="0" smtClean="0">
                <a:latin typeface="Times New Roman" pitchFamily="18" charset="0"/>
                <a:cs typeface="Times New Roman" pitchFamily="18" charset="0"/>
              </a:rPr>
              <a:t>traction</a:t>
            </a:r>
            <a:r>
              <a:rPr lang="en-US" sz="2800" dirty="0" smtClean="0">
                <a:latin typeface="Times New Roman" pitchFamily="18" charset="0"/>
                <a:cs typeface="Times New Roman" pitchFamily="18" charset="0"/>
              </a:rPr>
              <a:t>. </a:t>
            </a: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14400"/>
            <a:ext cx="8382000" cy="5131661"/>
          </a:xfrm>
          <a:prstGeom prst="rect">
            <a:avLst/>
          </a:prstGeom>
          <a:noFill/>
        </p:spPr>
        <p:txBody>
          <a:bodyPr wrap="square" rtlCol="0">
            <a:spAutoFit/>
          </a:bodyPr>
          <a:lstStyle/>
          <a:p>
            <a:pPr algn="just">
              <a:lnSpc>
                <a:spcPct val="200000"/>
              </a:lnSpc>
            </a:pPr>
            <a:r>
              <a:rPr lang="en-US" sz="2800" dirty="0" smtClean="0">
                <a:latin typeface="Times New Roman" pitchFamily="18" charset="0"/>
                <a:cs typeface="Times New Roman" pitchFamily="18" charset="0"/>
              </a:rPr>
              <a:t>Whenever wind looses its velocity, the wind-borne particles are dropped back to  the ground where they may accumulate to form wind deposits. Any obstacle in the path of the wind like boulders, hills, buildings etc. diverts the wind and causes the load to dropped resulting in the accumulation of the deposits. </a:t>
            </a:r>
          </a:p>
        </p:txBody>
      </p:sp>
      <p:sp>
        <p:nvSpPr>
          <p:cNvPr id="3" name="TextBox 2"/>
          <p:cNvSpPr txBox="1"/>
          <p:nvPr/>
        </p:nvSpPr>
        <p:spPr>
          <a:xfrm>
            <a:off x="533400" y="304800"/>
            <a:ext cx="8001000" cy="646331"/>
          </a:xfrm>
          <a:prstGeom prst="rect">
            <a:avLst/>
          </a:prstGeom>
          <a:noFill/>
        </p:spPr>
        <p:txBody>
          <a:bodyPr wrap="square" rtlCol="0">
            <a:spAutoFit/>
          </a:bodyPr>
          <a:lstStyle/>
          <a:p>
            <a:pPr algn="ctr"/>
            <a:r>
              <a:rPr lang="en-US" sz="3600" b="1" dirty="0" smtClean="0">
                <a:solidFill>
                  <a:srgbClr val="C00000"/>
                </a:solidFill>
                <a:latin typeface="Aharoni" pitchFamily="2" charset="-79"/>
                <a:cs typeface="Aharoni" pitchFamily="2" charset="-79"/>
              </a:rPr>
              <a:t>Wind Deposition</a:t>
            </a:r>
            <a:endParaRPr lang="en-US" sz="3600" dirty="0" smtClean="0">
              <a:solidFill>
                <a:srgbClr val="C0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01000" cy="4280531"/>
          </a:xfrm>
          <a:prstGeom prst="rect">
            <a:avLst/>
          </a:prstGeom>
          <a:noFill/>
        </p:spPr>
        <p:txBody>
          <a:bodyPr wrap="square" rtlCol="0">
            <a:spAutoFit/>
          </a:bodyPr>
          <a:lstStyle/>
          <a:p>
            <a:pPr algn="just">
              <a:lnSpc>
                <a:spcPct val="200000"/>
              </a:lnSpc>
            </a:pPr>
            <a:r>
              <a:rPr lang="en-US" sz="2800" dirty="0" smtClean="0">
                <a:latin typeface="Times New Roman" pitchFamily="18" charset="0"/>
                <a:cs typeface="Times New Roman" pitchFamily="18" charset="0"/>
              </a:rPr>
              <a:t>The  two  main  types  of depositional features formed by the wind are </a:t>
            </a:r>
          </a:p>
          <a:p>
            <a:pPr algn="just">
              <a:lnSpc>
                <a:spcPct val="200000"/>
              </a:lnSpc>
            </a:pPr>
            <a:r>
              <a:rPr lang="en-US" sz="2800" dirty="0" smtClean="0">
                <a:latin typeface="Times New Roman" pitchFamily="18" charset="0"/>
                <a:cs typeface="Times New Roman" pitchFamily="18" charset="0"/>
              </a:rPr>
              <a:t>1] Sand dunes and </a:t>
            </a:r>
          </a:p>
          <a:p>
            <a:pPr algn="just">
              <a:lnSpc>
                <a:spcPct val="200000"/>
              </a:lnSpc>
            </a:pPr>
            <a:r>
              <a:rPr lang="en-US" sz="2800" dirty="0" smtClean="0">
                <a:latin typeface="Times New Roman" pitchFamily="18" charset="0"/>
                <a:cs typeface="Times New Roman" pitchFamily="18" charset="0"/>
              </a:rPr>
              <a:t>2] Loess.</a:t>
            </a:r>
          </a:p>
          <a:p>
            <a:pPr>
              <a:lnSpc>
                <a:spcPct val="200000"/>
              </a:lnSpc>
            </a:pP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82000" cy="5831853"/>
          </a:xfrm>
          <a:prstGeom prst="rect">
            <a:avLst/>
          </a:prstGeom>
          <a:noFill/>
        </p:spPr>
        <p:txBody>
          <a:bodyPr wrap="square" rtlCol="0">
            <a:spAutoFit/>
          </a:bodyPr>
          <a:lstStyle/>
          <a:p>
            <a:pPr algn="just">
              <a:lnSpc>
                <a:spcPct val="150000"/>
              </a:lnSpc>
            </a:pPr>
            <a:r>
              <a:rPr lang="en-US" sz="2800" dirty="0" smtClean="0">
                <a:latin typeface="Times New Roman" pitchFamily="18" charset="0"/>
                <a:cs typeface="Times New Roman" pitchFamily="18" charset="0"/>
              </a:rPr>
              <a:t>Wind formed deposits of sand are commonly described as </a:t>
            </a:r>
            <a:r>
              <a:rPr lang="en-US" sz="2800" i="1" dirty="0" smtClean="0">
                <a:latin typeface="Times New Roman" pitchFamily="18" charset="0"/>
                <a:cs typeface="Times New Roman" pitchFamily="18" charset="0"/>
              </a:rPr>
              <a:t>DUNES.</a:t>
            </a:r>
            <a:r>
              <a:rPr lang="en-US" sz="2800" dirty="0" smtClean="0">
                <a:latin typeface="Times New Roman" pitchFamily="18" charset="0"/>
                <a:cs typeface="Times New Roman" pitchFamily="18" charset="0"/>
              </a:rPr>
              <a:t> </a:t>
            </a:r>
          </a:p>
          <a:p>
            <a:pPr algn="just">
              <a:lnSpc>
                <a:spcPct val="150000"/>
              </a:lnSpc>
            </a:pPr>
            <a:r>
              <a:rPr lang="en-US" sz="2800" dirty="0" smtClean="0">
                <a:latin typeface="Times New Roman" pitchFamily="18" charset="0"/>
                <a:cs typeface="Times New Roman" pitchFamily="18" charset="0"/>
              </a:rPr>
              <a:t>It is mound or a ridge of windblown sand that rises to a definite summit or crest. It shows a profile having a gentle windward slope and a steep leeward slope. </a:t>
            </a:r>
          </a:p>
          <a:p>
            <a:pPr algn="just">
              <a:lnSpc>
                <a:spcPct val="150000"/>
              </a:lnSpc>
            </a:pPr>
            <a:r>
              <a:rPr lang="en-US" sz="2800" dirty="0" smtClean="0">
                <a:latin typeface="Times New Roman" pitchFamily="18" charset="0"/>
                <a:cs typeface="Times New Roman" pitchFamily="18" charset="0"/>
              </a:rPr>
              <a:t>Many dunes grow to heights of 30m to 100m. As the wind blows over the sand dune, the sand grains roll along the wind ward slope towards the crest of the dune and they fall over onto the leeward slope.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001000" cy="5185522"/>
          </a:xfrm>
          <a:prstGeom prst="rect">
            <a:avLst/>
          </a:prstGeom>
          <a:noFill/>
        </p:spPr>
        <p:txBody>
          <a:bodyPr wrap="square" rtlCol="0">
            <a:spAutoFit/>
          </a:bodyPr>
          <a:lstStyle/>
          <a:p>
            <a:pPr algn="just">
              <a:lnSpc>
                <a:spcPct val="150000"/>
              </a:lnSpc>
            </a:pPr>
            <a:r>
              <a:rPr lang="en-US" sz="2800" dirty="0" smtClean="0">
                <a:latin typeface="Times New Roman" pitchFamily="18" charset="0"/>
                <a:cs typeface="Times New Roman" pitchFamily="18" charset="0"/>
              </a:rPr>
              <a:t>The lee side thus, assumes an angle of repose for the sand grain, which is about 30˚ to 34˚. Thus, migration of a dune takes place by the transfer of sand from the windward side to the dune crest where the sand rolls or slides down the slip face onto the leeward side. </a:t>
            </a:r>
          </a:p>
          <a:p>
            <a:pPr algn="just">
              <a:lnSpc>
                <a:spcPct val="150000"/>
              </a:lnSpc>
            </a:pPr>
            <a:r>
              <a:rPr lang="en-US" sz="2800" dirty="0" smtClean="0">
                <a:latin typeface="Times New Roman" pitchFamily="18" charset="0"/>
                <a:cs typeface="Times New Roman" pitchFamily="18" charset="0"/>
              </a:rPr>
              <a:t>As the sand accumulation continues with periodic sliding of the sand grains along the slip face, the dune slowly migrates in the direction of the wind.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001000" cy="6124754"/>
          </a:xfrm>
          <a:prstGeom prst="rect">
            <a:avLst/>
          </a:prstGeom>
          <a:noFill/>
        </p:spPr>
        <p:txBody>
          <a:bodyPr wrap="square" rtlCol="0">
            <a:spAutoFit/>
          </a:bodyPr>
          <a:lstStyle/>
          <a:p>
            <a:pPr algn="just">
              <a:lnSpc>
                <a:spcPct val="200000"/>
              </a:lnSpc>
            </a:pPr>
            <a:r>
              <a:rPr lang="en-US" sz="2800" dirty="0" smtClean="0">
                <a:latin typeface="Times New Roman" pitchFamily="18" charset="0"/>
                <a:cs typeface="Times New Roman" pitchFamily="18" charset="0"/>
              </a:rPr>
              <a:t>A dune may travel as much as 20m on an extremely windy day. Sand dunes are described according to their shape or form as </a:t>
            </a:r>
          </a:p>
          <a:p>
            <a:pPr marL="400050" indent="-400050" algn="just">
              <a:lnSpc>
                <a:spcPct val="200000"/>
              </a:lnSpc>
              <a:buAutoNum type="romanLcPeriod"/>
            </a:pPr>
            <a:r>
              <a:rPr lang="en-US" sz="2800" b="1" dirty="0" err="1" smtClean="0">
                <a:solidFill>
                  <a:srgbClr val="0000FF"/>
                </a:solidFill>
                <a:latin typeface="Times New Roman" pitchFamily="18" charset="0"/>
                <a:cs typeface="Times New Roman" pitchFamily="18" charset="0"/>
              </a:rPr>
              <a:t>Barchan</a:t>
            </a:r>
            <a:r>
              <a:rPr lang="en-US" sz="2800" b="1" dirty="0" smtClean="0">
                <a:solidFill>
                  <a:srgbClr val="0000FF"/>
                </a:solidFill>
                <a:latin typeface="Times New Roman" pitchFamily="18" charset="0"/>
                <a:cs typeface="Times New Roman" pitchFamily="18" charset="0"/>
              </a:rPr>
              <a:t> dune </a:t>
            </a:r>
          </a:p>
          <a:p>
            <a:pPr marL="400050" indent="-400050" algn="just">
              <a:lnSpc>
                <a:spcPct val="200000"/>
              </a:lnSpc>
              <a:buAutoNum type="romanLcPeriod"/>
            </a:pPr>
            <a:r>
              <a:rPr lang="en-US" sz="2800" b="1" dirty="0" smtClean="0">
                <a:solidFill>
                  <a:srgbClr val="0000FF"/>
                </a:solidFill>
                <a:latin typeface="Times New Roman" pitchFamily="18" charset="0"/>
                <a:cs typeface="Times New Roman" pitchFamily="18" charset="0"/>
              </a:rPr>
              <a:t>Transverse dune </a:t>
            </a:r>
          </a:p>
          <a:p>
            <a:pPr marL="400050" indent="-400050" algn="just">
              <a:lnSpc>
                <a:spcPct val="200000"/>
              </a:lnSpc>
              <a:buAutoNum type="romanLcPeriod"/>
            </a:pPr>
            <a:r>
              <a:rPr lang="en-US" sz="2800" b="1" dirty="0" smtClean="0">
                <a:solidFill>
                  <a:srgbClr val="0000FF"/>
                </a:solidFill>
                <a:latin typeface="Times New Roman" pitchFamily="18" charset="0"/>
                <a:cs typeface="Times New Roman" pitchFamily="18" charset="0"/>
              </a:rPr>
              <a:t>Parabolic dunes </a:t>
            </a:r>
          </a:p>
          <a:p>
            <a:pPr marL="400050" indent="-400050" algn="just">
              <a:lnSpc>
                <a:spcPct val="200000"/>
              </a:lnSpc>
              <a:buAutoNum type="romanLcPeriod"/>
            </a:pPr>
            <a:r>
              <a:rPr lang="en-US" sz="2800" b="1" dirty="0" smtClean="0">
                <a:solidFill>
                  <a:srgbClr val="0000FF"/>
                </a:solidFill>
                <a:latin typeface="Times New Roman" pitchFamily="18" charset="0"/>
                <a:cs typeface="Times New Roman" pitchFamily="18" charset="0"/>
              </a:rPr>
              <a:t>Longitudinal dunes.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001000" cy="5262979"/>
          </a:xfrm>
          <a:prstGeom prst="rect">
            <a:avLst/>
          </a:prstGeom>
          <a:noFill/>
        </p:spPr>
        <p:txBody>
          <a:bodyPr wrap="square" rtlCol="0">
            <a:spAutoFit/>
          </a:bodyPr>
          <a:lstStyle/>
          <a:p>
            <a:pPr algn="just">
              <a:lnSpc>
                <a:spcPct val="150000"/>
              </a:lnSpc>
            </a:pPr>
            <a:r>
              <a:rPr lang="en-US" sz="2800" dirty="0" smtClean="0">
                <a:latin typeface="Times New Roman" pitchFamily="18" charset="0"/>
                <a:cs typeface="Times New Roman" pitchFamily="18" charset="0"/>
              </a:rPr>
              <a:t>These changes depending on wind volume, wind velocity, nature of the surface over which the wind blows, duration of time for which it blows and so on. </a:t>
            </a:r>
          </a:p>
          <a:p>
            <a:pPr algn="just">
              <a:lnSpc>
                <a:spcPct val="150000"/>
              </a:lnSpc>
            </a:pPr>
            <a:endParaRPr lang="en-US" sz="2800" dirty="0" smtClean="0">
              <a:latin typeface="Times New Roman" pitchFamily="18" charset="0"/>
              <a:cs typeface="Times New Roman" pitchFamily="18" charset="0"/>
            </a:endParaRPr>
          </a:p>
          <a:p>
            <a:pPr algn="just">
              <a:lnSpc>
                <a:spcPct val="150000"/>
              </a:lnSpc>
            </a:pPr>
            <a:r>
              <a:rPr lang="en-US" sz="2800" dirty="0" smtClean="0">
                <a:latin typeface="Times New Roman" pitchFamily="18" charset="0"/>
                <a:cs typeface="Times New Roman" pitchFamily="18" charset="0"/>
              </a:rPr>
              <a:t>Wind acts as agent of erosion, as a carrier for transporting particles and grains so eroded from one place and also for depositing huge quantities of such wind blown material at different places.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432282"/>
            <a:ext cx="8610600" cy="6124754"/>
          </a:xfrm>
          <a:prstGeom prst="rect">
            <a:avLst/>
          </a:prstGeom>
          <a:noFill/>
        </p:spPr>
        <p:txBody>
          <a:bodyPr wrap="square" rtlCol="0">
            <a:spAutoFit/>
          </a:bodyPr>
          <a:lstStyle/>
          <a:p>
            <a:pPr algn="just">
              <a:lnSpc>
                <a:spcPct val="200000"/>
              </a:lnSpc>
            </a:pPr>
            <a:r>
              <a:rPr lang="en-US" sz="2800" b="1" dirty="0" smtClean="0">
                <a:solidFill>
                  <a:srgbClr val="C00000"/>
                </a:solidFill>
                <a:latin typeface="Times New Roman" pitchFamily="18" charset="0"/>
                <a:cs typeface="Times New Roman" pitchFamily="18" charset="0"/>
              </a:rPr>
              <a:t>Barchans:</a:t>
            </a:r>
            <a:r>
              <a:rPr lang="en-US" sz="2800" dirty="0" smtClean="0">
                <a:latin typeface="Times New Roman" pitchFamily="18" charset="0"/>
                <a:cs typeface="Times New Roman" pitchFamily="18" charset="0"/>
              </a:rPr>
              <a:t> These are small, isolated, crescentic shaped dunes formed when sand supply is limited and wind blows in a constant direction with moderate velocity. The wings or horns project in wind direction. The windward side is gentle sloping and convex while leeward side is steep and concave. These dunes are 1 to 50 meter high and about 300 meter long.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Barchan dunes hd images"/>
          <p:cNvPicPr>
            <a:picLocks noChangeAspect="1" noChangeArrowheads="1"/>
          </p:cNvPicPr>
          <p:nvPr/>
        </p:nvPicPr>
        <p:blipFill>
          <a:blip r:embed="rId2">
            <a:lum bright="-10000"/>
          </a:blip>
          <a:srcRect/>
          <a:stretch>
            <a:fillRect/>
          </a:stretch>
        </p:blipFill>
        <p:spPr bwMode="auto">
          <a:xfrm>
            <a:off x="-1" y="0"/>
            <a:ext cx="9148629"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archan dunes hd images"/>
          <p:cNvPicPr>
            <a:picLocks noChangeAspect="1" noChangeArrowheads="1"/>
          </p:cNvPicPr>
          <p:nvPr/>
        </p:nvPicPr>
        <p:blipFill>
          <a:blip r:embed="rId2"/>
          <a:srcRect/>
          <a:stretch>
            <a:fillRect/>
          </a:stretch>
        </p:blipFill>
        <p:spPr bwMode="auto">
          <a:xfrm>
            <a:off x="-1" y="0"/>
            <a:ext cx="9221205"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171986"/>
            <a:ext cx="8915400" cy="7201972"/>
          </a:xfrm>
          <a:prstGeom prst="rect">
            <a:avLst/>
          </a:prstGeom>
          <a:noFill/>
        </p:spPr>
        <p:txBody>
          <a:bodyPr wrap="square" rtlCol="0">
            <a:spAutoFit/>
          </a:bodyPr>
          <a:lstStyle/>
          <a:p>
            <a:pPr lvl="0" algn="just">
              <a:lnSpc>
                <a:spcPct val="150000"/>
              </a:lnSpc>
            </a:pPr>
            <a:r>
              <a:rPr lang="en-US" sz="2800" b="1" dirty="0" smtClean="0">
                <a:solidFill>
                  <a:srgbClr val="C00000"/>
                </a:solidFill>
                <a:latin typeface="Times New Roman" pitchFamily="18" charset="0"/>
                <a:cs typeface="Times New Roman" pitchFamily="18" charset="0"/>
              </a:rPr>
              <a:t>Transverse Dunes:</a:t>
            </a:r>
            <a:r>
              <a:rPr lang="en-US" sz="2800" dirty="0" smtClean="0">
                <a:solidFill>
                  <a:srgbClr val="C0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Transverse dunes are developed when sand supply is large and wind direction is constant. These dunes are deposited in a wavelike form with their longer axis perpendicular to the wind direction. </a:t>
            </a:r>
          </a:p>
          <a:p>
            <a:pPr algn="just">
              <a:lnSpc>
                <a:spcPct val="150000"/>
              </a:lnSpc>
            </a:pPr>
            <a:r>
              <a:rPr lang="en-US" sz="2800" b="1" dirty="0" smtClean="0">
                <a:solidFill>
                  <a:srgbClr val="C00000"/>
                </a:solidFill>
                <a:latin typeface="Times New Roman" pitchFamily="18" charset="0"/>
                <a:cs typeface="Times New Roman" pitchFamily="18" charset="0"/>
              </a:rPr>
              <a:t>Longitudinal Dunes:</a:t>
            </a:r>
            <a:r>
              <a:rPr lang="en-US" sz="2800" dirty="0" smtClean="0">
                <a:solidFill>
                  <a:srgbClr val="C0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Large symmetrical ridges of sand formed parallel to the wind direction in the inner parts of desert. These dunes are developed when the strong prevailing wind from one direction is interrupted by occasional cross winds, converge and blow in constant direction with short sand supply. These are also known as Linear or Seif Dunes.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Image result for Barchan dunes hd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Image result for Barchan dunes hd images"/>
          <p:cNvPicPr>
            <a:picLocks noChangeAspect="1" noChangeArrowheads="1"/>
          </p:cNvPicPr>
          <p:nvPr/>
        </p:nvPicPr>
        <p:blipFill>
          <a:blip r:embed="rId2"/>
          <a:srcRect/>
          <a:stretch>
            <a:fillRect/>
          </a:stretch>
        </p:blipFill>
        <p:spPr bwMode="auto">
          <a:xfrm>
            <a:off x="-1" y="0"/>
            <a:ext cx="9190785" cy="4191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mage result for Barchan dunes hd imag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839200" cy="6555641"/>
          </a:xfrm>
          <a:prstGeom prst="rect">
            <a:avLst/>
          </a:prstGeom>
          <a:noFill/>
        </p:spPr>
        <p:txBody>
          <a:bodyPr wrap="square" rtlCol="0">
            <a:spAutoFit/>
          </a:bodyPr>
          <a:lstStyle/>
          <a:p>
            <a:pPr lvl="0" algn="just"/>
            <a:r>
              <a:rPr lang="en-US" sz="2800" b="1" dirty="0" smtClean="0">
                <a:solidFill>
                  <a:srgbClr val="C00000"/>
                </a:solidFill>
                <a:latin typeface="Times New Roman" pitchFamily="18" charset="0"/>
                <a:cs typeface="Times New Roman" pitchFamily="18" charset="0"/>
              </a:rPr>
              <a:t>Parabolic Dunes:</a:t>
            </a:r>
            <a:r>
              <a:rPr lang="en-US" sz="2800" dirty="0" smtClean="0">
                <a:latin typeface="Times New Roman" pitchFamily="18" charset="0"/>
                <a:cs typeface="Times New Roman" pitchFamily="18" charset="0"/>
              </a:rPr>
              <a:t> Parabolic dunes are parabolic or U-shaped in outline with their wings pointing in opposite direction of wind (upwind side) and crest curve downward. These dunes develop in partly stabilized sandy terrains where sand supply is large with steady wind direction. Hese develop around blow-outs and along coastlines. These are also known as Hair-pin dunes.</a:t>
            </a:r>
          </a:p>
          <a:p>
            <a:pPr lvl="0" algn="just"/>
            <a:endParaRPr lang="en-US" sz="2800" dirty="0" smtClean="0">
              <a:latin typeface="Times New Roman" pitchFamily="18" charset="0"/>
              <a:cs typeface="Times New Roman" pitchFamily="18" charset="0"/>
            </a:endParaRPr>
          </a:p>
          <a:p>
            <a:pPr lvl="0" algn="just"/>
            <a:r>
              <a:rPr lang="en-US" sz="2800" b="1"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Star Dunes:</a:t>
            </a:r>
            <a:r>
              <a:rPr lang="en-US" sz="2800" dirty="0" smtClean="0">
                <a:solidFill>
                  <a:srgbClr val="C0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Star dunes are the dunes with multiple slip faces, high central peak or several peaks extending three or more arms radially. Interference of air waves by the wind reflecting from mountain barrier results in the formation of star dunes. Star dune is also known as pyramidal dune or Rhourds. </a:t>
            </a: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IMG-7337.jpg"/>
          <p:cNvPicPr>
            <a:picLocks noChangeAspect="1" noChangeArrowheads="1"/>
          </p:cNvPicPr>
          <p:nvPr/>
        </p:nvPicPr>
        <p:blipFill>
          <a:blip r:embed="rId2">
            <a:lum bright="10000"/>
          </a:blip>
          <a:srcRect/>
          <a:stretch>
            <a:fillRect/>
          </a:stretch>
        </p:blipFill>
        <p:spPr bwMode="auto">
          <a:xfrm>
            <a:off x="0" y="-1"/>
            <a:ext cx="7239000" cy="6861611"/>
          </a:xfrm>
          <a:prstGeom prst="rect">
            <a:avLst/>
          </a:prstGeom>
          <a:noFill/>
          <a:ln w="3175">
            <a:solidFill>
              <a:schemeClr val="tx1"/>
            </a:solidFill>
          </a:ln>
        </p:spPr>
      </p:pic>
      <p:sp>
        <p:nvSpPr>
          <p:cNvPr id="4" name="TextBox 3"/>
          <p:cNvSpPr txBox="1"/>
          <p:nvPr/>
        </p:nvSpPr>
        <p:spPr>
          <a:xfrm>
            <a:off x="7239000" y="1382286"/>
            <a:ext cx="1905000" cy="4093428"/>
          </a:xfrm>
          <a:prstGeom prst="rect">
            <a:avLst/>
          </a:prstGeom>
          <a:noFill/>
          <a:ln w="3175">
            <a:solidFill>
              <a:schemeClr val="tx1"/>
            </a:solidFill>
          </a:ln>
        </p:spPr>
        <p:txBody>
          <a:bodyPr wrap="square" rtlCol="0">
            <a:spAutoFit/>
          </a:bodyPr>
          <a:lstStyle/>
          <a:p>
            <a:pPr marL="457200" indent="-457200" algn="just">
              <a:buAutoNum type="alphaUcPeriod"/>
            </a:pPr>
            <a:r>
              <a:rPr lang="en-US" sz="2000" b="1" dirty="0" smtClean="0"/>
              <a:t>Barchans</a:t>
            </a:r>
          </a:p>
          <a:p>
            <a:pPr marL="457200" indent="-457200" algn="just">
              <a:buAutoNum type="alphaUcPeriod"/>
            </a:pPr>
            <a:endParaRPr lang="en-US" sz="2000" dirty="0" smtClean="0"/>
          </a:p>
          <a:p>
            <a:pPr algn="just"/>
            <a:r>
              <a:rPr lang="en-US" sz="2000" b="1" dirty="0" smtClean="0"/>
              <a:t>B.  Longitudinal</a:t>
            </a:r>
          </a:p>
          <a:p>
            <a:pPr algn="just"/>
            <a:endParaRPr lang="en-US" sz="2000" b="1" dirty="0" smtClean="0"/>
          </a:p>
          <a:p>
            <a:pPr algn="just"/>
            <a:r>
              <a:rPr lang="en-US" sz="2000" b="1" dirty="0" smtClean="0"/>
              <a:t>C. Transverse </a:t>
            </a:r>
          </a:p>
          <a:p>
            <a:pPr algn="just"/>
            <a:endParaRPr lang="en-US" sz="2000" b="1" dirty="0" smtClean="0"/>
          </a:p>
          <a:p>
            <a:pPr algn="just"/>
            <a:r>
              <a:rPr lang="en-US" sz="2000" b="1" dirty="0" smtClean="0"/>
              <a:t>D. Parabolic </a:t>
            </a:r>
          </a:p>
          <a:p>
            <a:pPr algn="just"/>
            <a:endParaRPr lang="en-US" sz="2000" b="1" dirty="0" smtClean="0"/>
          </a:p>
          <a:p>
            <a:pPr algn="just"/>
            <a:r>
              <a:rPr lang="en-US" sz="2000" b="1" dirty="0" smtClean="0"/>
              <a:t>E. Barchans +</a:t>
            </a:r>
          </a:p>
          <a:p>
            <a:pPr algn="just"/>
            <a:r>
              <a:rPr lang="en-US" sz="2000" b="1" dirty="0" smtClean="0"/>
              <a:t>    Transverse</a:t>
            </a:r>
          </a:p>
          <a:p>
            <a:pPr algn="just"/>
            <a:endParaRPr lang="en-US" sz="2000" b="1" dirty="0" smtClean="0"/>
          </a:p>
          <a:p>
            <a:pPr algn="just"/>
            <a:r>
              <a:rPr lang="en-US" sz="2000" b="1" dirty="0" smtClean="0"/>
              <a:t>F. Star Dunes</a:t>
            </a:r>
            <a:endParaRPr lang="en-US" sz="2000" dirty="0" smtClean="0"/>
          </a:p>
          <a:p>
            <a:pPr algn="just"/>
            <a:endParaRPr lang="en-US" sz="2000" dirty="0"/>
          </a:p>
        </p:txBody>
      </p:sp>
      <p:sp>
        <p:nvSpPr>
          <p:cNvPr id="5" name="Rectangle 4"/>
          <p:cNvSpPr/>
          <p:nvPr/>
        </p:nvSpPr>
        <p:spPr>
          <a:xfrm>
            <a:off x="10896600" y="3581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and dunes hd imag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2971800" y="5410200"/>
            <a:ext cx="3662092"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FF0000"/>
                </a:solidFill>
                <a:effectLst>
                  <a:outerShdw blurRad="50800" dist="39000" dir="5460000" algn="tl">
                    <a:srgbClr val="000000">
                      <a:alpha val="38000"/>
                    </a:srgbClr>
                  </a:outerShdw>
                </a:effectLst>
                <a:latin typeface="Colonna MT" pitchFamily="82" charset="0"/>
              </a:rPr>
              <a:t>Thank You</a:t>
            </a:r>
            <a:endParaRPr lang="en-US" sz="6000" b="1" dirty="0">
              <a:ln w="11430"/>
              <a:solidFill>
                <a:srgbClr val="FF0000"/>
              </a:solidFill>
              <a:effectLst>
                <a:outerShdw blurRad="50800" dist="39000" dir="5460000" algn="tl">
                  <a:srgbClr val="000000">
                    <a:alpha val="38000"/>
                  </a:srgbClr>
                </a:outerShdw>
              </a:effectLst>
              <a:latin typeface="Colonna MT"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1878"/>
            <a:ext cx="8153400" cy="5262979"/>
          </a:xfrm>
          <a:prstGeom prst="rect">
            <a:avLst/>
          </a:prstGeom>
          <a:noFill/>
        </p:spPr>
        <p:txBody>
          <a:bodyPr wrap="square" rtlCol="0">
            <a:spAutoFit/>
          </a:bodyPr>
          <a:lstStyle/>
          <a:p>
            <a:pPr algn="just">
              <a:lnSpc>
                <a:spcPct val="150000"/>
              </a:lnSpc>
            </a:pPr>
            <a:r>
              <a:rPr lang="en-US" sz="2800" dirty="0" smtClean="0">
                <a:latin typeface="Times New Roman" pitchFamily="18" charset="0"/>
                <a:cs typeface="Times New Roman" pitchFamily="18" charset="0"/>
              </a:rPr>
              <a:t>Landforms developed through geological action of wind are known as </a:t>
            </a:r>
            <a:r>
              <a:rPr lang="en-US" sz="2800" b="1" i="1" dirty="0" smtClean="0">
                <a:solidFill>
                  <a:srgbClr val="C00000"/>
                </a:solidFill>
                <a:latin typeface="Times New Roman" pitchFamily="18" charset="0"/>
                <a:cs typeface="Times New Roman" pitchFamily="18" charset="0"/>
              </a:rPr>
              <a:t>“Aeolian, Eolian Landforms”</a:t>
            </a:r>
            <a:r>
              <a:rPr lang="en-US" sz="2800" dirty="0" smtClean="0">
                <a:latin typeface="Times New Roman" pitchFamily="18" charset="0"/>
                <a:cs typeface="Times New Roman" pitchFamily="18" charset="0"/>
              </a:rPr>
              <a:t>. </a:t>
            </a:r>
          </a:p>
          <a:p>
            <a:pPr algn="just">
              <a:lnSpc>
                <a:spcPct val="150000"/>
              </a:lnSpc>
            </a:pPr>
            <a:endParaRPr lang="en-US" sz="2800" dirty="0" smtClean="0">
              <a:latin typeface="Times New Roman" pitchFamily="18" charset="0"/>
              <a:cs typeface="Times New Roman" pitchFamily="18" charset="0"/>
            </a:endParaRPr>
          </a:p>
          <a:p>
            <a:pPr algn="just">
              <a:lnSpc>
                <a:spcPct val="150000"/>
              </a:lnSpc>
            </a:pPr>
            <a:r>
              <a:rPr lang="en-US" sz="2800" dirty="0" smtClean="0">
                <a:latin typeface="Times New Roman" pitchFamily="18" charset="0"/>
                <a:cs typeface="Times New Roman" pitchFamily="18" charset="0"/>
              </a:rPr>
              <a:t>These landforms are mostly developed in arid &amp; semi – arid areas. </a:t>
            </a:r>
          </a:p>
          <a:p>
            <a:pPr algn="just">
              <a:lnSpc>
                <a:spcPct val="150000"/>
              </a:lnSpc>
            </a:pPr>
            <a:endParaRPr lang="en-US" sz="2800" dirty="0" smtClean="0">
              <a:latin typeface="Times New Roman" pitchFamily="18" charset="0"/>
              <a:cs typeface="Times New Roman" pitchFamily="18" charset="0"/>
            </a:endParaRPr>
          </a:p>
          <a:p>
            <a:pPr algn="just">
              <a:lnSpc>
                <a:spcPct val="150000"/>
              </a:lnSpc>
            </a:pPr>
            <a:r>
              <a:rPr lang="en-US" sz="2800" dirty="0" smtClean="0">
                <a:latin typeface="Times New Roman" pitchFamily="18" charset="0"/>
                <a:cs typeface="Times New Roman" pitchFamily="18" charset="0"/>
              </a:rPr>
              <a:t>Those desert which are having mobile sands are </a:t>
            </a:r>
            <a:r>
              <a:rPr lang="en-US" sz="2800" dirty="0" smtClean="0">
                <a:latin typeface="Times New Roman" pitchFamily="18" charset="0"/>
                <a:cs typeface="Times New Roman" pitchFamily="18" charset="0"/>
              </a:rPr>
              <a:t>known </a:t>
            </a:r>
            <a:r>
              <a:rPr lang="en-US" sz="2800" dirty="0" smtClean="0">
                <a:latin typeface="Times New Roman" pitchFamily="18" charset="0"/>
                <a:cs typeface="Times New Roman" pitchFamily="18" charset="0"/>
              </a:rPr>
              <a:t>as </a:t>
            </a:r>
            <a:r>
              <a:rPr lang="en-US" sz="2800" b="1" i="1" dirty="0" smtClean="0">
                <a:solidFill>
                  <a:srgbClr val="C00000"/>
                </a:solidFill>
                <a:latin typeface="Times New Roman" pitchFamily="18" charset="0"/>
                <a:cs typeface="Times New Roman" pitchFamily="18" charset="0"/>
              </a:rPr>
              <a:t>“Ergs”</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
            <a:ext cx="8229600" cy="6647974"/>
          </a:xfrm>
          <a:prstGeom prst="rect">
            <a:avLst/>
          </a:prstGeom>
          <a:noFill/>
        </p:spPr>
        <p:txBody>
          <a:bodyPr wrap="square" rtlCol="0">
            <a:spAutoFit/>
          </a:bodyPr>
          <a:lstStyle/>
          <a:p>
            <a:pPr>
              <a:lnSpc>
                <a:spcPct val="150000"/>
              </a:lnSpc>
            </a:pPr>
            <a:r>
              <a:rPr lang="en-US" sz="2800" dirty="0" smtClean="0">
                <a:latin typeface="Times New Roman" pitchFamily="18" charset="0"/>
                <a:cs typeface="Times New Roman" pitchFamily="18" charset="0"/>
              </a:rPr>
              <a:t>Three principal modes of activity i.e.</a:t>
            </a:r>
          </a:p>
          <a:p>
            <a:pPr marL="342900" indent="-342900">
              <a:lnSpc>
                <a:spcPct val="150000"/>
              </a:lnSpc>
              <a:buFont typeface="+mj-lt"/>
              <a:buAutoNum type="arabicPeriod"/>
            </a:pPr>
            <a:r>
              <a:rPr lang="en-US" sz="2800" b="1" dirty="0" smtClean="0">
                <a:solidFill>
                  <a:srgbClr val="C00000"/>
                </a:solidFill>
                <a:latin typeface="Times New Roman" pitchFamily="18" charset="0"/>
                <a:cs typeface="Times New Roman" pitchFamily="18" charset="0"/>
              </a:rPr>
              <a:t>Erosion </a:t>
            </a:r>
          </a:p>
          <a:p>
            <a:pPr marL="342900" indent="-342900">
              <a:lnSpc>
                <a:spcPct val="150000"/>
              </a:lnSpc>
              <a:buFont typeface="+mj-lt"/>
              <a:buAutoNum type="arabicPeriod"/>
            </a:pPr>
            <a:r>
              <a:rPr lang="en-US" sz="2800" b="1" dirty="0" smtClean="0">
                <a:solidFill>
                  <a:srgbClr val="C00000"/>
                </a:solidFill>
                <a:latin typeface="Times New Roman" pitchFamily="18" charset="0"/>
                <a:cs typeface="Times New Roman" pitchFamily="18" charset="0"/>
              </a:rPr>
              <a:t>Transportation and </a:t>
            </a:r>
          </a:p>
          <a:p>
            <a:pPr marL="342900" indent="-342900">
              <a:lnSpc>
                <a:spcPct val="150000"/>
              </a:lnSpc>
              <a:buFont typeface="+mj-lt"/>
              <a:buAutoNum type="arabicPeriod"/>
            </a:pPr>
            <a:r>
              <a:rPr lang="en-US" sz="2800" b="1" dirty="0" smtClean="0">
                <a:solidFill>
                  <a:srgbClr val="C00000"/>
                </a:solidFill>
                <a:latin typeface="Times New Roman" pitchFamily="18" charset="0"/>
                <a:cs typeface="Times New Roman" pitchFamily="18" charset="0"/>
              </a:rPr>
              <a:t>Deposition </a:t>
            </a:r>
          </a:p>
          <a:p>
            <a:pPr algn="ctr">
              <a:lnSpc>
                <a:spcPct val="150000"/>
              </a:lnSpc>
            </a:pPr>
            <a:r>
              <a:rPr lang="en-US" sz="3200" b="1" dirty="0" smtClean="0">
                <a:solidFill>
                  <a:srgbClr val="0000FF"/>
                </a:solidFill>
                <a:latin typeface="Aharoni" pitchFamily="2" charset="-79"/>
                <a:cs typeface="Aharoni" pitchFamily="2" charset="-79"/>
              </a:rPr>
              <a:t>Wind Erosion</a:t>
            </a:r>
            <a:endParaRPr lang="en-US" sz="3200" dirty="0" smtClean="0">
              <a:solidFill>
                <a:srgbClr val="0000FF"/>
              </a:solidFill>
              <a:latin typeface="Aharoni" pitchFamily="2" charset="-79"/>
              <a:cs typeface="Aharoni" pitchFamily="2" charset="-79"/>
            </a:endParaRPr>
          </a:p>
          <a:p>
            <a:pPr algn="just">
              <a:lnSpc>
                <a:spcPct val="150000"/>
              </a:lnSpc>
            </a:pPr>
            <a:r>
              <a:rPr lang="en-US" sz="2800" dirty="0" smtClean="0">
                <a:latin typeface="Times New Roman" pitchFamily="18" charset="0"/>
                <a:cs typeface="Times New Roman" pitchFamily="18" charset="0"/>
              </a:rPr>
              <a:t>Wind performs work of erosion by at least three different methods: </a:t>
            </a:r>
          </a:p>
          <a:p>
            <a:pPr marL="514350" indent="-514350" algn="just">
              <a:lnSpc>
                <a:spcPct val="150000"/>
              </a:lnSpc>
              <a:buFont typeface="+mj-lt"/>
              <a:buAutoNum type="arabicPeriod"/>
            </a:pPr>
            <a:r>
              <a:rPr lang="en-US" sz="2800" b="1" dirty="0" smtClean="0">
                <a:solidFill>
                  <a:srgbClr val="C00000"/>
                </a:solidFill>
                <a:latin typeface="Times New Roman" pitchFamily="18" charset="0"/>
                <a:cs typeface="Times New Roman" pitchFamily="18" charset="0"/>
              </a:rPr>
              <a:t>Deflation</a:t>
            </a:r>
          </a:p>
          <a:p>
            <a:pPr marL="514350" indent="-514350" algn="just">
              <a:lnSpc>
                <a:spcPct val="150000"/>
              </a:lnSpc>
              <a:buFont typeface="+mj-lt"/>
              <a:buAutoNum type="arabicPeriod"/>
            </a:pPr>
            <a:r>
              <a:rPr lang="en-US" sz="2800" b="1" dirty="0" smtClean="0">
                <a:solidFill>
                  <a:srgbClr val="C00000"/>
                </a:solidFill>
                <a:latin typeface="Times New Roman" pitchFamily="18" charset="0"/>
                <a:cs typeface="Times New Roman" pitchFamily="18" charset="0"/>
              </a:rPr>
              <a:t>abrasion and</a:t>
            </a:r>
          </a:p>
          <a:p>
            <a:pPr marL="514350" indent="-514350" algn="just">
              <a:lnSpc>
                <a:spcPct val="150000"/>
              </a:lnSpc>
              <a:buFont typeface="+mj-lt"/>
              <a:buAutoNum type="arabicPeriod"/>
            </a:pPr>
            <a:r>
              <a:rPr lang="en-US" sz="2800" b="1" dirty="0" smtClean="0">
                <a:solidFill>
                  <a:srgbClr val="C00000"/>
                </a:solidFill>
                <a:latin typeface="Times New Roman" pitchFamily="18" charset="0"/>
                <a:cs typeface="Times New Roman" pitchFamily="18" charset="0"/>
              </a:rPr>
              <a:t>attrition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43000"/>
            <a:ext cx="8305800" cy="5109091"/>
          </a:xfrm>
          <a:prstGeom prst="rect">
            <a:avLst/>
          </a:prstGeom>
          <a:noFill/>
        </p:spPr>
        <p:txBody>
          <a:bodyPr wrap="square" rtlCol="0">
            <a:spAutoFit/>
          </a:bodyPr>
          <a:lstStyle/>
          <a:p>
            <a:pPr algn="just" hangingPunct="0"/>
            <a:r>
              <a:rPr lang="en-US" sz="2800" dirty="0" smtClean="0">
                <a:latin typeface="Times New Roman" pitchFamily="18" charset="0"/>
                <a:cs typeface="Times New Roman" pitchFamily="18" charset="0"/>
              </a:rPr>
              <a:t>By itself, wind possesses not much erosive power over rocks or over the ground covered with vegetation. </a:t>
            </a:r>
          </a:p>
          <a:p>
            <a:pPr algn="just"/>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hangingPunct="0"/>
            <a:r>
              <a:rPr lang="en-US" sz="2800" dirty="0" smtClean="0">
                <a:latin typeface="Times New Roman" pitchFamily="18" charset="0"/>
                <a:cs typeface="Times New Roman" pitchFamily="18" charset="0"/>
              </a:rPr>
              <a:t>But when moving with sufficient velocity over dry and loose sands or bare ground over dust, it can remove or sweep away huge quantity of the loose material from the surface. </a:t>
            </a:r>
          </a:p>
          <a:p>
            <a:pPr algn="just"/>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hangingPunct="0"/>
            <a:r>
              <a:rPr lang="en-US" sz="2800" dirty="0" smtClean="0">
                <a:latin typeface="Times New Roman" pitchFamily="18" charset="0"/>
                <a:cs typeface="Times New Roman" pitchFamily="18" charset="0"/>
              </a:rPr>
              <a:t>This process of removal of particles of dust and sand by strong winds is called </a:t>
            </a:r>
            <a:r>
              <a:rPr lang="en-US" sz="2800" b="1" i="1" dirty="0" smtClean="0">
                <a:latin typeface="Times New Roman" pitchFamily="18" charset="0"/>
                <a:cs typeface="Times New Roman" pitchFamily="18" charset="0"/>
              </a:rPr>
              <a:t>deflation</a:t>
            </a:r>
            <a:r>
              <a:rPr lang="en-US" sz="2800" dirty="0" smtClean="0">
                <a:latin typeface="Times New Roman" pitchFamily="18" charset="0"/>
                <a:cs typeface="Times New Roman" pitchFamily="18" charset="0"/>
              </a:rPr>
              <a:t>. It is the main process of wind erosion in desert regions. </a:t>
            </a:r>
          </a:p>
          <a:p>
            <a:pPr algn="just"/>
            <a:endParaRPr lang="en-US" dirty="0"/>
          </a:p>
        </p:txBody>
      </p:sp>
      <p:sp>
        <p:nvSpPr>
          <p:cNvPr id="3" name="TextBox 2"/>
          <p:cNvSpPr txBox="1"/>
          <p:nvPr/>
        </p:nvSpPr>
        <p:spPr>
          <a:xfrm>
            <a:off x="457200" y="304800"/>
            <a:ext cx="8305800" cy="646331"/>
          </a:xfrm>
          <a:prstGeom prst="rect">
            <a:avLst/>
          </a:prstGeom>
          <a:noFill/>
        </p:spPr>
        <p:txBody>
          <a:bodyPr wrap="square" rtlCol="0">
            <a:spAutoFit/>
          </a:bodyPr>
          <a:lstStyle/>
          <a:p>
            <a:pPr algn="ctr"/>
            <a:r>
              <a:rPr lang="en-US" sz="3600" dirty="0" smtClean="0">
                <a:solidFill>
                  <a:srgbClr val="0000FF"/>
                </a:solidFill>
                <a:latin typeface="Aharoni" pitchFamily="2" charset="-79"/>
                <a:cs typeface="Aharoni" pitchFamily="2" charset="-79"/>
              </a:rPr>
              <a:t>Deflation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06934"/>
            <a:ext cx="8077200" cy="5693866"/>
          </a:xfrm>
          <a:prstGeom prst="rect">
            <a:avLst/>
          </a:prstGeom>
          <a:noFill/>
        </p:spPr>
        <p:txBody>
          <a:bodyPr wrap="square" rtlCol="0">
            <a:spAutoFit/>
          </a:bodyPr>
          <a:lstStyle/>
          <a:p>
            <a:pPr algn="just" hangingPunct="0"/>
            <a:r>
              <a:rPr lang="en-US" sz="2800" dirty="0" smtClean="0">
                <a:latin typeface="Times New Roman" pitchFamily="18" charset="0"/>
                <a:cs typeface="Times New Roman" pitchFamily="18" charset="0"/>
              </a:rPr>
              <a:t>In fact, in some deserts, deflation may cause the removal of sand from a particular location to such an extent that a big enough depression is created, sometimes with its base touching the water table at quite a depth. </a:t>
            </a:r>
          </a:p>
          <a:p>
            <a:pPr algn="just"/>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hangingPunct="0"/>
            <a:r>
              <a:rPr lang="en-US" sz="2800" dirty="0" smtClean="0">
                <a:latin typeface="Times New Roman" pitchFamily="18" charset="0"/>
                <a:cs typeface="Times New Roman" pitchFamily="18" charset="0"/>
              </a:rPr>
              <a:t>Such depressions are variously called blowouts when developed on a small scale and of shallower depth. </a:t>
            </a:r>
          </a:p>
          <a:p>
            <a:pPr algn="just"/>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hangingPunct="0"/>
            <a:r>
              <a:rPr lang="en-US" sz="2800" dirty="0" smtClean="0">
                <a:latin typeface="Times New Roman" pitchFamily="18" charset="0"/>
                <a:cs typeface="Times New Roman" pitchFamily="18" charset="0"/>
              </a:rPr>
              <a:t>Much deeper and extensive depression where the water table is intersected and it gets partially filled up with water is called an </a:t>
            </a:r>
            <a:r>
              <a:rPr lang="en-US" sz="2800" b="1" dirty="0" smtClean="0">
                <a:latin typeface="Times New Roman" pitchFamily="18" charset="0"/>
                <a:cs typeface="Times New Roman" pitchFamily="18" charset="0"/>
              </a:rPr>
              <a:t>OASIS</a:t>
            </a:r>
            <a:r>
              <a:rPr lang="en-US" sz="2800" dirty="0" smtClean="0">
                <a:latin typeface="Times New Roman" pitchFamily="18" charset="0"/>
                <a:cs typeface="Times New Roman" pitchFamily="18" charset="0"/>
              </a:rPr>
              <a:t>. </a:t>
            </a: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clrChange>
              <a:clrFrom>
                <a:srgbClr val="FFFFFF"/>
              </a:clrFrom>
              <a:clrTo>
                <a:srgbClr val="FFFFFF">
                  <a:alpha val="0"/>
                </a:srgbClr>
              </a:clrTo>
            </a:clrChange>
          </a:blip>
          <a:srcRect/>
          <a:stretch>
            <a:fillRect/>
          </a:stretch>
        </p:blipFill>
        <p:spPr bwMode="auto">
          <a:xfrm>
            <a:off x="381000" y="304800"/>
            <a:ext cx="8458200" cy="6172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534400" cy="6555641"/>
          </a:xfrm>
          <a:prstGeom prst="rect">
            <a:avLst/>
          </a:prstGeom>
          <a:noFill/>
        </p:spPr>
        <p:txBody>
          <a:bodyPr wrap="square" rtlCol="0">
            <a:spAutoFit/>
          </a:bodyPr>
          <a:lstStyle/>
          <a:p>
            <a:pPr algn="just">
              <a:buFont typeface="Arial" pitchFamily="34" charset="0"/>
              <a:buChar char="•"/>
            </a:pPr>
            <a:r>
              <a:rPr lang="en-US" sz="2800" b="1" dirty="0" smtClean="0">
                <a:latin typeface="Times New Roman" pitchFamily="18" charset="0"/>
                <a:cs typeface="Times New Roman" pitchFamily="18" charset="0"/>
              </a:rPr>
              <a:t> Slack </a:t>
            </a:r>
            <a:r>
              <a:rPr lang="en-US" sz="2800" dirty="0" smtClean="0">
                <a:latin typeface="Times New Roman" pitchFamily="18" charset="0"/>
                <a:cs typeface="Times New Roman" pitchFamily="18" charset="0"/>
              </a:rPr>
              <a:t>is another term used for such depressions created by deflation.</a:t>
            </a:r>
          </a:p>
          <a:p>
            <a:pPr algn="just"/>
            <a:r>
              <a:rPr lang="en-US" sz="2800" dirty="0" smtClean="0">
                <a:latin typeface="Times New Roman" pitchFamily="18" charset="0"/>
                <a:cs typeface="Times New Roman" pitchFamily="18" charset="0"/>
              </a:rPr>
              <a:t> </a:t>
            </a:r>
          </a:p>
          <a:p>
            <a:pPr algn="just" hangingPunct="0"/>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Quattara</a:t>
            </a:r>
            <a:r>
              <a:rPr lang="en-US" sz="2800" dirty="0" smtClean="0">
                <a:latin typeface="Times New Roman" pitchFamily="18" charset="0"/>
                <a:cs typeface="Times New Roman" pitchFamily="18" charset="0"/>
              </a:rPr>
              <a:t> depression of western Egyptian is one of the biggest slacks. It is 300 km long and 150 km wide; its base is 130 m below sea level.</a:t>
            </a:r>
          </a:p>
          <a:p>
            <a:pPr algn="just" hangingPunct="0"/>
            <a:endParaRPr lang="en-US" sz="2800" dirty="0" smtClean="0">
              <a:latin typeface="Times New Roman" pitchFamily="18" charset="0"/>
              <a:cs typeface="Times New Roman" pitchFamily="18" charset="0"/>
            </a:endParaRPr>
          </a:p>
          <a:p>
            <a:pPr algn="just" hangingPunct="0">
              <a:buFont typeface="Arial" pitchFamily="34" charset="0"/>
              <a:buChar char="•"/>
            </a:pPr>
            <a:r>
              <a:rPr lang="en-US" sz="2800" dirty="0" smtClean="0">
                <a:latin typeface="Times New Roman" pitchFamily="18" charset="0"/>
                <a:cs typeface="Times New Roman" pitchFamily="18" charset="0"/>
              </a:rPr>
              <a:t> Another feature produced due to deflation is called a </a:t>
            </a:r>
            <a:r>
              <a:rPr lang="en-US" sz="2800" b="1" dirty="0" smtClean="0">
                <a:latin typeface="Times New Roman" pitchFamily="18" charset="0"/>
                <a:cs typeface="Times New Roman" pitchFamily="18" charset="0"/>
              </a:rPr>
              <a:t>Hamada</a:t>
            </a:r>
            <a:r>
              <a:rPr lang="en-US" sz="2800" dirty="0" smtClean="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 </a:t>
            </a:r>
          </a:p>
          <a:p>
            <a:pPr algn="just" hangingPunct="0"/>
            <a:r>
              <a:rPr lang="en-US" sz="2800" dirty="0" smtClean="0">
                <a:latin typeface="Times New Roman" pitchFamily="18" charset="0"/>
                <a:cs typeface="Times New Roman" pitchFamily="18" charset="0"/>
              </a:rPr>
              <a:t>It is a bare rock surface in a desert from </a:t>
            </a:r>
            <a:r>
              <a:rPr lang="en-US" sz="2800" dirty="0" smtClean="0">
                <a:latin typeface="Times New Roman" pitchFamily="18" charset="0"/>
                <a:cs typeface="Times New Roman" pitchFamily="18" charset="0"/>
              </a:rPr>
              <a:t>which </a:t>
            </a:r>
            <a:r>
              <a:rPr lang="en-US" sz="2800" dirty="0" smtClean="0">
                <a:latin typeface="Times New Roman" pitchFamily="18" charset="0"/>
                <a:cs typeface="Times New Roman" pitchFamily="18" charset="0"/>
              </a:rPr>
              <a:t>thin cover of sand has been blown away by strong winds. </a:t>
            </a:r>
          </a:p>
          <a:p>
            <a:pPr algn="just"/>
            <a:r>
              <a:rPr lang="en-US" sz="2800" dirty="0" smtClean="0">
                <a:latin typeface="Times New Roman" pitchFamily="18" charset="0"/>
                <a:cs typeface="Times New Roman" pitchFamily="18" charset="0"/>
              </a:rPr>
              <a:t> </a:t>
            </a:r>
          </a:p>
          <a:p>
            <a:pPr algn="just" hangingPunct="0"/>
            <a:r>
              <a:rPr lang="en-US" sz="2800" dirty="0" smtClean="0">
                <a:latin typeface="Times New Roman" pitchFamily="18" charset="0"/>
                <a:cs typeface="Times New Roman" pitchFamily="18" charset="0"/>
              </a:rPr>
              <a:t>It is also called a desert pavement and may extend for considerable distance in a desert region.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2881</TotalTime>
  <Words>1250</Words>
  <Application>Microsoft Office PowerPoint</Application>
  <PresentationFormat>On-screen Show (4:3)</PresentationFormat>
  <Paragraphs>107</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Geology</dc:creator>
  <cp:lastModifiedBy>User</cp:lastModifiedBy>
  <cp:revision>16</cp:revision>
  <dcterms:created xsi:type="dcterms:W3CDTF">2006-08-16T00:00:00Z</dcterms:created>
  <dcterms:modified xsi:type="dcterms:W3CDTF">2019-10-10T05:40:59Z</dcterms:modified>
</cp:coreProperties>
</file>