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78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64" y="-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4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1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2057400" y="1143000"/>
            <a:ext cx="8610600" cy="4191000"/>
          </a:xfrm>
        </p:spPr>
        <p:txBody>
          <a:bodyPr>
            <a:normAutofit fontScale="62500" lnSpcReduction="20000"/>
          </a:bodyPr>
          <a:lstStyle/>
          <a:p>
            <a:pPr marL="0" marR="1358900" indent="11113" algn="ctr">
              <a:lnSpc>
                <a:spcPct val="102200"/>
              </a:lnSpc>
              <a:spcBef>
                <a:spcPts val="90"/>
              </a:spcBef>
              <a:buNone/>
            </a:pPr>
            <a:r>
              <a:rPr lang="en-IN" spc="-10" dirty="0" smtClean="0">
                <a:solidFill>
                  <a:srgbClr val="006FC0"/>
                </a:solidFill>
                <a:latin typeface="Arial Black" pitchFamily="34" charset="0"/>
                <a:cs typeface="Cambria"/>
              </a:rPr>
              <a:t>		</a:t>
            </a:r>
            <a:r>
              <a:rPr lang="en-IN" sz="4200" spc="-10" dirty="0" smtClean="0">
                <a:solidFill>
                  <a:srgbClr val="006FC0"/>
                </a:solidFill>
                <a:latin typeface="Arial Black" pitchFamily="34" charset="0"/>
                <a:cs typeface="Cambria"/>
              </a:rPr>
              <a:t>GASEOUS</a:t>
            </a:r>
            <a:r>
              <a:rPr lang="en-IN" sz="4200" spc="-30" dirty="0" smtClean="0">
                <a:solidFill>
                  <a:srgbClr val="006FC0"/>
                </a:solidFill>
                <a:latin typeface="Arial Black" pitchFamily="34" charset="0"/>
                <a:cs typeface="Cambria"/>
              </a:rPr>
              <a:t> </a:t>
            </a:r>
            <a:r>
              <a:rPr lang="en-IN" sz="4200" spc="-70" dirty="0" smtClean="0">
                <a:solidFill>
                  <a:srgbClr val="006FC0"/>
                </a:solidFill>
                <a:latin typeface="Arial Black" pitchFamily="34" charset="0"/>
                <a:cs typeface="Cambria"/>
              </a:rPr>
              <a:t>STATE</a:t>
            </a:r>
          </a:p>
          <a:p>
            <a:pPr marL="0" marR="1358900" indent="11113" algn="ctr">
              <a:lnSpc>
                <a:spcPct val="102200"/>
              </a:lnSpc>
              <a:spcBef>
                <a:spcPts val="90"/>
              </a:spcBef>
              <a:buNone/>
            </a:pPr>
            <a:endParaRPr lang="en-IN" sz="4200" dirty="0" smtClean="0">
              <a:latin typeface="Arial Black" pitchFamily="34" charset="0"/>
              <a:cs typeface="Cambria"/>
            </a:endParaRPr>
          </a:p>
          <a:p>
            <a:pPr marL="0" indent="11113" algn="ctr">
              <a:lnSpc>
                <a:spcPct val="170000"/>
              </a:lnSpc>
              <a:spcBef>
                <a:spcPts val="50"/>
              </a:spcBef>
              <a:buNone/>
            </a:pPr>
            <a:r>
              <a:rPr lang="en-IN" sz="4200" spc="-15" dirty="0" smtClean="0">
                <a:solidFill>
                  <a:srgbClr val="006FC0"/>
                </a:solidFill>
                <a:latin typeface="Cambria"/>
                <a:cs typeface="Cambria"/>
              </a:rPr>
              <a:t>	Paper</a:t>
            </a:r>
            <a:r>
              <a:rPr lang="en-IN" sz="4200" spc="-15" dirty="0" smtClean="0">
                <a:solidFill>
                  <a:srgbClr val="006FC0"/>
                </a:solidFill>
                <a:latin typeface="Cambria"/>
                <a:cs typeface="Cambria"/>
              </a:rPr>
              <a:t>:</a:t>
            </a:r>
            <a:r>
              <a:rPr lang="en-IN" sz="4200" spc="-10" dirty="0" smtClean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lang="en-IN" sz="4200" spc="-5" dirty="0" smtClean="0">
                <a:solidFill>
                  <a:srgbClr val="006FC0"/>
                </a:solidFill>
                <a:latin typeface="Cambria"/>
                <a:cs typeface="Cambria"/>
              </a:rPr>
              <a:t>PHYSICAL</a:t>
            </a:r>
            <a:r>
              <a:rPr lang="en-IN" sz="4200" spc="-30" dirty="0" smtClean="0">
                <a:solidFill>
                  <a:srgbClr val="006FC0"/>
                </a:solidFill>
                <a:latin typeface="Cambria"/>
                <a:cs typeface="Cambria"/>
              </a:rPr>
              <a:t> </a:t>
            </a:r>
            <a:r>
              <a:rPr lang="en-IN" sz="4200" spc="-15" dirty="0" smtClean="0">
                <a:solidFill>
                  <a:srgbClr val="006FC0"/>
                </a:solidFill>
                <a:latin typeface="Cambria"/>
                <a:cs typeface="Cambria"/>
              </a:rPr>
              <a:t>CHEMISTRY</a:t>
            </a:r>
            <a:endParaRPr lang="en-IN" sz="4200" dirty="0" smtClean="0">
              <a:latin typeface="Cambria"/>
              <a:cs typeface="Cambria"/>
            </a:endParaRPr>
          </a:p>
          <a:p>
            <a:pPr marL="0" marR="2110105" indent="11113" algn="ctr">
              <a:lnSpc>
                <a:spcPct val="170000"/>
              </a:lnSpc>
              <a:spcBef>
                <a:spcPts val="15"/>
              </a:spcBef>
              <a:buNone/>
            </a:pPr>
            <a:r>
              <a:rPr lang="en-IN" sz="4200" spc="-5" dirty="0">
                <a:latin typeface="Cambria"/>
                <a:cs typeface="Cambria"/>
              </a:rPr>
              <a:t>	</a:t>
            </a:r>
            <a:r>
              <a:rPr lang="en-IN" sz="4200" spc="-5" dirty="0" smtClean="0">
                <a:latin typeface="Cambria"/>
                <a:cs typeface="Cambria"/>
              </a:rPr>
              <a:t>		(</a:t>
            </a:r>
            <a:r>
              <a:rPr lang="en-IN" sz="4200" spc="-5" dirty="0" smtClean="0">
                <a:latin typeface="Cambria"/>
                <a:cs typeface="Cambria"/>
              </a:rPr>
              <a:t>BSc.</a:t>
            </a:r>
            <a:r>
              <a:rPr lang="en-IN" sz="4200" spc="-40" dirty="0" smtClean="0">
                <a:latin typeface="Cambria"/>
                <a:cs typeface="Cambria"/>
              </a:rPr>
              <a:t> </a:t>
            </a:r>
            <a:r>
              <a:rPr lang="en-IN" sz="4200" spc="-15" dirty="0" smtClean="0">
                <a:latin typeface="Cambria"/>
                <a:cs typeface="Cambria"/>
              </a:rPr>
              <a:t>Part</a:t>
            </a:r>
            <a:r>
              <a:rPr lang="en-IN" sz="4200" spc="-40" dirty="0" smtClean="0">
                <a:latin typeface="Cambria"/>
                <a:cs typeface="Cambria"/>
              </a:rPr>
              <a:t> </a:t>
            </a:r>
            <a:r>
              <a:rPr lang="en-IN" sz="4200" spc="-5" dirty="0" smtClean="0">
                <a:latin typeface="Cambria"/>
                <a:cs typeface="Cambria"/>
              </a:rPr>
              <a:t>I) </a:t>
            </a:r>
            <a:r>
              <a:rPr lang="en-IN" sz="4200" spc="-490" dirty="0" smtClean="0">
                <a:latin typeface="Cambria"/>
                <a:cs typeface="Cambria"/>
              </a:rPr>
              <a:t> </a:t>
            </a:r>
            <a:endParaRPr lang="en-IN" sz="4200" spc="-490" dirty="0" smtClean="0">
              <a:latin typeface="Cambria"/>
              <a:cs typeface="Cambria"/>
            </a:endParaRPr>
          </a:p>
          <a:p>
            <a:pPr marL="0" marR="2110105" indent="11113" algn="ctr">
              <a:lnSpc>
                <a:spcPct val="101699"/>
              </a:lnSpc>
              <a:spcBef>
                <a:spcPts val="15"/>
              </a:spcBef>
              <a:buNone/>
            </a:pPr>
            <a:endParaRPr lang="en-IN" sz="4200" spc="-490" dirty="0">
              <a:latin typeface="Cambria"/>
              <a:cs typeface="Cambria"/>
            </a:endParaRPr>
          </a:p>
          <a:p>
            <a:pPr marL="0" marR="2110105" indent="11113" algn="ctr">
              <a:lnSpc>
                <a:spcPct val="101699"/>
              </a:lnSpc>
              <a:spcBef>
                <a:spcPts val="15"/>
              </a:spcBef>
              <a:buNone/>
            </a:pPr>
            <a:r>
              <a:rPr lang="en-IN" sz="4200" spc="-15" dirty="0" smtClean="0">
                <a:latin typeface="Cambria"/>
                <a:cs typeface="Cambria"/>
              </a:rPr>
              <a:t>			By</a:t>
            </a:r>
            <a:endParaRPr lang="en-IN" sz="4200" dirty="0" smtClean="0">
              <a:latin typeface="Cambria"/>
              <a:cs typeface="Cambria"/>
            </a:endParaRPr>
          </a:p>
          <a:p>
            <a:pPr marL="0" marR="1094740" indent="11113" algn="ctr">
              <a:lnSpc>
                <a:spcPct val="102099"/>
              </a:lnSpc>
              <a:buNone/>
            </a:pPr>
            <a:r>
              <a:rPr lang="en-IN" sz="4200" spc="-5" dirty="0" smtClean="0">
                <a:solidFill>
                  <a:srgbClr val="006FC0"/>
                </a:solidFill>
                <a:latin typeface="Cambria"/>
                <a:cs typeface="Cambria"/>
              </a:rPr>
              <a:t>		D</a:t>
            </a:r>
            <a:r>
              <a:rPr lang="en-IN" sz="4200" spc="-235" dirty="0" smtClean="0">
                <a:solidFill>
                  <a:srgbClr val="006FC0"/>
                </a:solidFill>
                <a:latin typeface="Cambria"/>
                <a:cs typeface="Cambria"/>
              </a:rPr>
              <a:t>r</a:t>
            </a:r>
            <a:r>
              <a:rPr lang="en-IN" sz="4200" dirty="0" smtClean="0">
                <a:solidFill>
                  <a:srgbClr val="006FC0"/>
                </a:solidFill>
                <a:latin typeface="Cambria"/>
                <a:cs typeface="Cambria"/>
              </a:rPr>
              <a:t>.</a:t>
            </a:r>
            <a:r>
              <a:rPr lang="en-IN" sz="4200" spc="15" dirty="0" smtClean="0">
                <a:solidFill>
                  <a:srgbClr val="006FC0"/>
                </a:solidFill>
                <a:latin typeface="Cambria"/>
                <a:cs typeface="Cambria"/>
              </a:rPr>
              <a:t> Lokesh Kumar Agarwal</a:t>
            </a:r>
          </a:p>
          <a:p>
            <a:pPr marL="0" marR="1094740" indent="11113" algn="ctr">
              <a:lnSpc>
                <a:spcPct val="102099"/>
              </a:lnSpc>
              <a:buNone/>
            </a:pPr>
            <a:r>
              <a:rPr lang="en-IN" sz="4200" spc="-20" dirty="0" smtClean="0">
                <a:latin typeface="Cambria"/>
                <a:cs typeface="Cambria"/>
              </a:rPr>
              <a:t>	 	University </a:t>
            </a:r>
            <a:r>
              <a:rPr lang="en-IN" sz="4200" spc="-20" dirty="0" smtClean="0">
                <a:latin typeface="Cambria"/>
                <a:cs typeface="Cambria"/>
              </a:rPr>
              <a:t>College of Science, </a:t>
            </a:r>
            <a:endParaRPr lang="en-IN" sz="4200" spc="-20" dirty="0" smtClean="0">
              <a:latin typeface="Cambria"/>
              <a:cs typeface="Cambria"/>
            </a:endParaRPr>
          </a:p>
          <a:p>
            <a:pPr marL="0" marR="1094740" indent="11113" algn="ctr">
              <a:lnSpc>
                <a:spcPct val="102099"/>
              </a:lnSpc>
              <a:buNone/>
            </a:pPr>
            <a:r>
              <a:rPr lang="en-IN" sz="4200" spc="-20" dirty="0">
                <a:latin typeface="Cambria"/>
                <a:cs typeface="Cambria"/>
              </a:rPr>
              <a:t>	</a:t>
            </a:r>
            <a:r>
              <a:rPr lang="en-IN" sz="4200" spc="-20" dirty="0" smtClean="0">
                <a:latin typeface="Cambria"/>
                <a:cs typeface="Cambria"/>
              </a:rPr>
              <a:t>	MLS </a:t>
            </a:r>
            <a:r>
              <a:rPr lang="en-IN" sz="4200" spc="-20" dirty="0" smtClean="0">
                <a:latin typeface="Cambria"/>
                <a:cs typeface="Cambria"/>
              </a:rPr>
              <a:t>University</a:t>
            </a:r>
            <a:r>
              <a:rPr lang="en-IN" sz="4200" dirty="0" smtClean="0">
                <a:latin typeface="Cambria"/>
                <a:cs typeface="Cambria"/>
              </a:rPr>
              <a:t>, Udaipur</a:t>
            </a:r>
            <a:r>
              <a:rPr lang="en-IN" sz="4200" spc="-10" dirty="0" smtClean="0">
                <a:latin typeface="Cambria"/>
                <a:cs typeface="Cambria"/>
              </a:rPr>
              <a:t> </a:t>
            </a:r>
            <a:endParaRPr lang="en-IN" sz="4200" dirty="0" smtClean="0">
              <a:latin typeface="Cambria"/>
              <a:cs typeface="Cambria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8535" y="0"/>
            <a:ext cx="228601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181B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99719" y="300609"/>
            <a:ext cx="10447655" cy="6018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6200" marR="5715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value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of p is</a:t>
            </a:r>
            <a:r>
              <a:rPr sz="24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determined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by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force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attraction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between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molecules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(A) </a:t>
            </a:r>
            <a:r>
              <a:rPr sz="2400" spc="-5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stricking</a:t>
            </a:r>
            <a:r>
              <a:rPr sz="2400" spc="-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wall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4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container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and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molecules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(B)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pulling</a:t>
            </a:r>
            <a:r>
              <a:rPr sz="24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them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inward.</a:t>
            </a:r>
            <a:endParaRPr sz="2400">
              <a:latin typeface="Calibri"/>
              <a:cs typeface="Calibri"/>
            </a:endParaRPr>
          </a:p>
          <a:p>
            <a:pPr marL="459740" indent="-384175">
              <a:lnSpc>
                <a:spcPct val="100000"/>
              </a:lnSpc>
              <a:buFont typeface="Franklin Gothic Book"/>
              <a:buChar char="■"/>
              <a:tabLst>
                <a:tab pos="459740" algn="l"/>
                <a:tab pos="460375" algn="l"/>
              </a:tabLst>
            </a:pP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spc="15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net</a:t>
            </a:r>
            <a:r>
              <a:rPr sz="2400" spc="1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force</a:t>
            </a:r>
            <a:r>
              <a:rPr sz="2400" spc="1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400" spc="1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attraction</a:t>
            </a:r>
            <a:r>
              <a:rPr sz="2400" spc="1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is,</a:t>
            </a:r>
            <a:r>
              <a:rPr sz="2400" spc="1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therefore,</a:t>
            </a:r>
            <a:r>
              <a:rPr sz="2400" spc="1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is</a:t>
            </a:r>
            <a:r>
              <a:rPr sz="2400" spc="1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proportional</a:t>
            </a:r>
            <a:r>
              <a:rPr sz="2400" spc="17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to</a:t>
            </a:r>
            <a:r>
              <a:rPr sz="2400" spc="1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spc="1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concentration</a:t>
            </a:r>
            <a:r>
              <a:rPr sz="2400" spc="1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endParaRPr sz="2400">
              <a:latin typeface="Calibri"/>
              <a:cs typeface="Calibri"/>
            </a:endParaRPr>
          </a:p>
          <a:p>
            <a:pPr marL="888365" lvl="1" indent="-429259">
              <a:lnSpc>
                <a:spcPct val="100000"/>
              </a:lnSpc>
              <a:buAutoNum type="alphaUcParenBoth"/>
              <a:tabLst>
                <a:tab pos="889000" algn="l"/>
              </a:tabLst>
            </a:pP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type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molecules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and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also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(B)</a:t>
            </a:r>
            <a:r>
              <a:rPr sz="24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type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molecules: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That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is</a:t>
            </a:r>
            <a:r>
              <a:rPr sz="24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p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α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CA.</a:t>
            </a:r>
            <a:r>
              <a:rPr sz="2400" spc="-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CB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or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p=a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x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n/v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x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n/v</a:t>
            </a:r>
            <a:endParaRPr sz="2400">
              <a:latin typeface="Calibri"/>
              <a:cs typeface="Calibri"/>
            </a:endParaRPr>
          </a:p>
          <a:p>
            <a:pPr marL="989965">
              <a:lnSpc>
                <a:spcPct val="100000"/>
              </a:lnSpc>
            </a:pP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p</a:t>
            </a:r>
            <a:r>
              <a:rPr sz="24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=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an</a:t>
            </a:r>
            <a:r>
              <a:rPr sz="2400" spc="-7" baseline="24305" dirty="0">
                <a:solidFill>
                  <a:srgbClr val="181B0D"/>
                </a:solidFill>
                <a:latin typeface="Calibri"/>
                <a:cs typeface="Calibri"/>
              </a:rPr>
              <a:t>2</a:t>
            </a:r>
            <a:r>
              <a:rPr sz="2400" spc="225" baseline="2430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/v</a:t>
            </a:r>
            <a:r>
              <a:rPr sz="2400" spc="-7" baseline="24305" dirty="0">
                <a:solidFill>
                  <a:srgbClr val="181B0D"/>
                </a:solidFill>
                <a:latin typeface="Calibri"/>
                <a:cs typeface="Calibri"/>
              </a:rPr>
              <a:t>2</a:t>
            </a:r>
            <a:endParaRPr sz="2400" baseline="24305">
              <a:latin typeface="Calibri"/>
              <a:cs typeface="Calibri"/>
            </a:endParaRPr>
          </a:p>
          <a:p>
            <a:pPr marL="76200" marR="4598035">
              <a:lnSpc>
                <a:spcPct val="100000"/>
              </a:lnSpc>
            </a:pP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n =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total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number of 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molecules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in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volume </a:t>
            </a:r>
            <a:r>
              <a:rPr sz="2400" spc="-125" dirty="0">
                <a:solidFill>
                  <a:srgbClr val="181B0D"/>
                </a:solidFill>
                <a:latin typeface="Calibri"/>
                <a:cs typeface="Calibri"/>
              </a:rPr>
              <a:t>V. </a:t>
            </a:r>
            <a:r>
              <a:rPr sz="2400" spc="-5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Hence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ideal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pressure</a:t>
            </a:r>
            <a:endParaRPr sz="2400">
              <a:latin typeface="Calibri"/>
              <a:cs typeface="Calibri"/>
            </a:endParaRPr>
          </a:p>
          <a:p>
            <a:pPr marL="989965">
              <a:lnSpc>
                <a:spcPct val="100000"/>
              </a:lnSpc>
            </a:pP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Pi</a:t>
            </a:r>
            <a:r>
              <a:rPr sz="24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=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P</a:t>
            </a:r>
            <a:r>
              <a:rPr sz="2400" spc="-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+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an</a:t>
            </a:r>
            <a:r>
              <a:rPr sz="2400" spc="-7" baseline="24305" dirty="0">
                <a:solidFill>
                  <a:srgbClr val="181B0D"/>
                </a:solidFill>
                <a:latin typeface="Calibri"/>
                <a:cs typeface="Calibri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/V</a:t>
            </a:r>
            <a:r>
              <a:rPr sz="2400" spc="-7" baseline="24305" dirty="0">
                <a:solidFill>
                  <a:srgbClr val="181B0D"/>
                </a:solidFill>
                <a:latin typeface="Calibri"/>
                <a:cs typeface="Calibri"/>
              </a:rPr>
              <a:t>2</a:t>
            </a:r>
            <a:endParaRPr sz="2400" baseline="24305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76200" marR="5588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Substituting</a:t>
            </a:r>
            <a:r>
              <a:rPr sz="2400" spc="1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spc="18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value</a:t>
            </a:r>
            <a:r>
              <a:rPr sz="2400" spc="18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400" spc="17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corrected</a:t>
            </a:r>
            <a:r>
              <a:rPr sz="2400" spc="17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volume</a:t>
            </a:r>
            <a:r>
              <a:rPr sz="2400" spc="17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and</a:t>
            </a:r>
            <a:r>
              <a:rPr sz="2400" spc="18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pressure</a:t>
            </a:r>
            <a:r>
              <a:rPr sz="2400" spc="18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in</a:t>
            </a:r>
            <a:r>
              <a:rPr sz="2400" spc="18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400" spc="18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ideal</a:t>
            </a:r>
            <a:r>
              <a:rPr sz="2400" spc="17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181B0D"/>
                </a:solidFill>
                <a:latin typeface="Calibri"/>
                <a:cs typeface="Calibri"/>
              </a:rPr>
              <a:t>gas</a:t>
            </a:r>
            <a:r>
              <a:rPr sz="2400" spc="18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equation </a:t>
            </a:r>
            <a:r>
              <a:rPr sz="2400" spc="-5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Calibri"/>
                <a:cs typeface="Calibri"/>
              </a:rPr>
              <a:t>PV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= </a:t>
            </a:r>
            <a:r>
              <a:rPr sz="2400" spc="-70" dirty="0">
                <a:solidFill>
                  <a:srgbClr val="181B0D"/>
                </a:solidFill>
                <a:latin typeface="Calibri"/>
                <a:cs typeface="Calibri"/>
              </a:rPr>
              <a:t>nRT,</a:t>
            </a:r>
            <a:r>
              <a:rPr sz="24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Calibri"/>
                <a:cs typeface="Calibri"/>
              </a:rPr>
              <a:t>we</a:t>
            </a:r>
            <a:r>
              <a:rPr sz="24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181B0D"/>
                </a:solidFill>
                <a:latin typeface="Calibri"/>
                <a:cs typeface="Calibri"/>
              </a:rPr>
              <a:t>have</a:t>
            </a:r>
            <a:endParaRPr sz="2400">
              <a:latin typeface="Calibri"/>
              <a:cs typeface="Calibri"/>
            </a:endParaRPr>
          </a:p>
          <a:p>
            <a:pPr marL="1904364">
              <a:lnSpc>
                <a:spcPct val="100000"/>
              </a:lnSpc>
            </a:pP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(P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+</a:t>
            </a:r>
            <a:r>
              <a:rPr sz="24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an</a:t>
            </a:r>
            <a:r>
              <a:rPr sz="2400" b="1" spc="-7" baseline="24305" dirty="0">
                <a:solidFill>
                  <a:srgbClr val="006FC0"/>
                </a:solidFill>
                <a:latin typeface="Calibri"/>
                <a:cs typeface="Calibri"/>
              </a:rPr>
              <a:t>2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/V</a:t>
            </a:r>
            <a:r>
              <a:rPr sz="2400" b="1" spc="-7" baseline="24305" dirty="0">
                <a:solidFill>
                  <a:srgbClr val="006FC0"/>
                </a:solidFill>
                <a:latin typeface="Calibri"/>
                <a:cs typeface="Calibri"/>
              </a:rPr>
              <a:t>2</a:t>
            </a:r>
            <a:r>
              <a:rPr sz="2400" b="1" spc="300" baseline="2430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006FC0"/>
                </a:solidFill>
                <a:latin typeface="Calibri"/>
                <a:cs typeface="Calibri"/>
              </a:rPr>
              <a:t>)(V</a:t>
            </a:r>
            <a:r>
              <a:rPr sz="2400" b="1" spc="5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–</a:t>
            </a:r>
            <a:r>
              <a:rPr sz="2400" b="1" spc="-20" dirty="0">
                <a:solidFill>
                  <a:srgbClr val="006FC0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006FC0"/>
                </a:solidFill>
                <a:latin typeface="Calibri"/>
                <a:cs typeface="Calibri"/>
              </a:rPr>
              <a:t>nb)</a:t>
            </a:r>
            <a:r>
              <a:rPr sz="2400" b="1" dirty="0">
                <a:solidFill>
                  <a:srgbClr val="006FC0"/>
                </a:solidFill>
                <a:latin typeface="Calibri"/>
                <a:cs typeface="Calibri"/>
              </a:rPr>
              <a:t> =</a:t>
            </a:r>
            <a:r>
              <a:rPr sz="2400" b="1" spc="-10" dirty="0">
                <a:solidFill>
                  <a:srgbClr val="006FC0"/>
                </a:solidFill>
                <a:latin typeface="Calibri"/>
                <a:cs typeface="Calibri"/>
              </a:rPr>
              <a:t> nRT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50">
              <a:latin typeface="Calibri"/>
              <a:cs typeface="Calibri"/>
            </a:endParaRPr>
          </a:p>
          <a:p>
            <a:pPr marL="76200">
              <a:lnSpc>
                <a:spcPct val="100000"/>
              </a:lnSpc>
            </a:pPr>
            <a:r>
              <a:rPr sz="2400" i="1" spc="-5" dirty="0">
                <a:solidFill>
                  <a:srgbClr val="181B0D"/>
                </a:solidFill>
                <a:latin typeface="Calibri"/>
                <a:cs typeface="Calibri"/>
              </a:rPr>
              <a:t>This</a:t>
            </a:r>
            <a:r>
              <a:rPr sz="2400" i="1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181B0D"/>
                </a:solidFill>
                <a:latin typeface="Calibri"/>
                <a:cs typeface="Calibri"/>
              </a:rPr>
              <a:t>is</a:t>
            </a:r>
            <a:r>
              <a:rPr sz="2400" i="1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181B0D"/>
                </a:solidFill>
                <a:latin typeface="Calibri"/>
                <a:cs typeface="Calibri"/>
              </a:rPr>
              <a:t>van</a:t>
            </a:r>
            <a:r>
              <a:rPr sz="2400" i="1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181B0D"/>
                </a:solidFill>
                <a:latin typeface="Calibri"/>
                <a:cs typeface="Calibri"/>
              </a:rPr>
              <a:t>der</a:t>
            </a:r>
            <a:r>
              <a:rPr sz="2400" i="1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i="1" spc="-45" dirty="0">
                <a:solidFill>
                  <a:srgbClr val="181B0D"/>
                </a:solidFill>
                <a:latin typeface="Calibri"/>
                <a:cs typeface="Calibri"/>
              </a:rPr>
              <a:t>Waal’s</a:t>
            </a:r>
            <a:r>
              <a:rPr sz="2400" i="1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i="1" spc="-5" dirty="0">
                <a:solidFill>
                  <a:srgbClr val="181B0D"/>
                </a:solidFill>
                <a:latin typeface="Calibri"/>
                <a:cs typeface="Calibri"/>
              </a:rPr>
              <a:t>equation</a:t>
            </a:r>
            <a:r>
              <a:rPr sz="2400" i="1" spc="-10" dirty="0">
                <a:solidFill>
                  <a:srgbClr val="181B0D"/>
                </a:solidFill>
                <a:latin typeface="Calibri"/>
                <a:cs typeface="Calibri"/>
              </a:rPr>
              <a:t> for</a:t>
            </a:r>
            <a:r>
              <a:rPr sz="2400" i="1" dirty="0">
                <a:solidFill>
                  <a:srgbClr val="181B0D"/>
                </a:solidFill>
                <a:latin typeface="Calibri"/>
                <a:cs typeface="Calibri"/>
              </a:rPr>
              <a:t> n moles of</a:t>
            </a:r>
            <a:r>
              <a:rPr sz="2400" i="1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181B0D"/>
                </a:solidFill>
                <a:latin typeface="Calibri"/>
                <a:cs typeface="Calibri"/>
              </a:rPr>
              <a:t>real</a:t>
            </a:r>
            <a:r>
              <a:rPr sz="2400" i="1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400" i="1" dirty="0">
                <a:solidFill>
                  <a:srgbClr val="181B0D"/>
                </a:solidFill>
                <a:latin typeface="Calibri"/>
                <a:cs typeface="Calibri"/>
              </a:rPr>
              <a:t>gas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639813" y="1920254"/>
            <a:ext cx="3022903" cy="246882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8535" y="0"/>
            <a:ext cx="228601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181B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99795" y="645921"/>
            <a:ext cx="8655685" cy="31835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181B0D"/>
                </a:solidFill>
                <a:latin typeface="Times New Roman"/>
                <a:cs typeface="Times New Roman"/>
              </a:rPr>
              <a:t>Referred</a:t>
            </a:r>
            <a:r>
              <a:rPr sz="2000" b="1" spc="-5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Books: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400">
              <a:latin typeface="Times New Roman"/>
              <a:cs typeface="Times New Roman"/>
            </a:endParaRPr>
          </a:p>
          <a:p>
            <a:pPr marL="447040" indent="-384175">
              <a:lnSpc>
                <a:spcPct val="150000"/>
              </a:lnSpc>
              <a:buFont typeface="Franklin Gothic Book"/>
              <a:buChar char="■"/>
              <a:tabLst>
                <a:tab pos="447040" algn="l"/>
                <a:tab pos="447675" algn="l"/>
              </a:tabLst>
            </a:pPr>
            <a:r>
              <a:rPr lang="en-IN" sz="2000" dirty="0" err="1" smtClean="0">
                <a:solidFill>
                  <a:srgbClr val="181B0D"/>
                </a:solidFill>
                <a:latin typeface="Times New Roman"/>
                <a:cs typeface="Times New Roman"/>
              </a:rPr>
              <a:t>Puri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,</a:t>
            </a:r>
            <a:r>
              <a:rPr lang="en-IN" sz="2000" spc="-3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spc="-5" dirty="0" smtClean="0">
                <a:solidFill>
                  <a:srgbClr val="181B0D"/>
                </a:solidFill>
                <a:latin typeface="Times New Roman"/>
                <a:cs typeface="Times New Roman"/>
              </a:rPr>
              <a:t>Sharma,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err="1" smtClean="0">
                <a:solidFill>
                  <a:srgbClr val="181B0D"/>
                </a:solidFill>
                <a:latin typeface="Times New Roman"/>
                <a:cs typeface="Times New Roman"/>
              </a:rPr>
              <a:t>Pathania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,</a:t>
            </a:r>
            <a:r>
              <a:rPr lang="en-IN" sz="2000" spc="-3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Principle</a:t>
            </a:r>
            <a:r>
              <a:rPr lang="en-IN" sz="2000" spc="-3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lang="en-IN" sz="2000" spc="-1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Physical</a:t>
            </a:r>
            <a:r>
              <a:rPr lang="en-IN" sz="2000" spc="-2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spc="-15" dirty="0" smtClean="0">
                <a:solidFill>
                  <a:srgbClr val="181B0D"/>
                </a:solidFill>
                <a:latin typeface="Times New Roman"/>
                <a:cs typeface="Times New Roman"/>
              </a:rPr>
              <a:t>chemistry,</a:t>
            </a:r>
            <a:r>
              <a:rPr lang="en-IN" sz="2000" spc="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44</a:t>
            </a:r>
            <a:r>
              <a:rPr lang="en-IN" sz="1950" spc="7" baseline="25641" dirty="0" smtClean="0">
                <a:solidFill>
                  <a:srgbClr val="181B0D"/>
                </a:solidFill>
                <a:latin typeface="Times New Roman"/>
                <a:cs typeface="Times New Roman"/>
              </a:rPr>
              <a:t>th</a:t>
            </a:r>
            <a:r>
              <a:rPr lang="en-IN" sz="1950" spc="240" baseline="25641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edition,</a:t>
            </a:r>
            <a:r>
              <a:rPr lang="en-IN" sz="2000" spc="-2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2010</a:t>
            </a:r>
            <a:endParaRPr lang="en-IN" sz="2000" dirty="0" smtClean="0">
              <a:latin typeface="Times New Roman"/>
              <a:cs typeface="Times New Roman"/>
            </a:endParaRPr>
          </a:p>
          <a:p>
            <a:pPr marL="447040" indent="-384175">
              <a:lnSpc>
                <a:spcPct val="150000"/>
              </a:lnSpc>
              <a:buFont typeface="Franklin Gothic Book"/>
              <a:buChar char="■"/>
              <a:tabLst>
                <a:tab pos="447040" algn="l"/>
                <a:tab pos="447675" algn="l"/>
              </a:tabLst>
            </a:pP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K.L.</a:t>
            </a:r>
            <a:r>
              <a:rPr lang="en-IN" sz="2000" spc="-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spc="-10" dirty="0" err="1" smtClean="0">
                <a:solidFill>
                  <a:srgbClr val="181B0D"/>
                </a:solidFill>
                <a:latin typeface="Times New Roman"/>
                <a:cs typeface="Times New Roman"/>
              </a:rPr>
              <a:t>Kapoor</a:t>
            </a:r>
            <a:r>
              <a:rPr lang="en-IN" sz="2000" spc="-10" dirty="0" smtClean="0">
                <a:solidFill>
                  <a:srgbClr val="181B0D"/>
                </a:solidFill>
                <a:latin typeface="Times New Roman"/>
                <a:cs typeface="Times New Roman"/>
              </a:rPr>
              <a:t>,</a:t>
            </a:r>
            <a:r>
              <a:rPr lang="en-IN" sz="2000" spc="-2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i="1" dirty="0" smtClean="0">
                <a:solidFill>
                  <a:srgbClr val="181B0D"/>
                </a:solidFill>
                <a:latin typeface="Times New Roman"/>
                <a:cs typeface="Times New Roman"/>
              </a:rPr>
              <a:t>A</a:t>
            </a:r>
            <a:r>
              <a:rPr lang="en-IN" sz="2000" i="1" spc="-4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i="1" spc="-25" dirty="0" smtClean="0">
                <a:solidFill>
                  <a:srgbClr val="181B0D"/>
                </a:solidFill>
                <a:latin typeface="Times New Roman"/>
                <a:cs typeface="Times New Roman"/>
              </a:rPr>
              <a:t>Textbook</a:t>
            </a:r>
            <a:r>
              <a:rPr lang="en-IN" sz="2000" i="1" spc="-3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i="1" dirty="0" smtClean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lang="en-IN" sz="2000" i="1" spc="-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i="1" dirty="0" smtClean="0">
                <a:solidFill>
                  <a:srgbClr val="181B0D"/>
                </a:solidFill>
                <a:latin typeface="Times New Roman"/>
                <a:cs typeface="Times New Roman"/>
              </a:rPr>
              <a:t>Physical</a:t>
            </a:r>
            <a:r>
              <a:rPr lang="en-IN" sz="2000" i="1" spc="-2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i="1" dirty="0" smtClean="0">
                <a:solidFill>
                  <a:srgbClr val="181B0D"/>
                </a:solidFill>
                <a:latin typeface="Times New Roman"/>
                <a:cs typeface="Times New Roman"/>
              </a:rPr>
              <a:t>Chemistry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,</a:t>
            </a:r>
            <a:r>
              <a:rPr lang="en-IN" sz="2000" spc="-3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2nd</a:t>
            </a:r>
            <a:r>
              <a:rPr lang="en-IN" sz="2000" spc="-1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Edition,</a:t>
            </a:r>
            <a:r>
              <a:rPr lang="en-IN" sz="2000" spc="-25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spc="-5" dirty="0" smtClean="0">
                <a:solidFill>
                  <a:srgbClr val="181B0D"/>
                </a:solidFill>
                <a:latin typeface="Times New Roman"/>
                <a:cs typeface="Times New Roman"/>
              </a:rPr>
              <a:t>Macmillan,</a:t>
            </a:r>
            <a:r>
              <a:rPr lang="en-IN" sz="2000" dirty="0" smtClean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lang="en-IN" sz="2000" spc="-15" dirty="0" smtClean="0">
                <a:solidFill>
                  <a:srgbClr val="181B0D"/>
                </a:solidFill>
                <a:latin typeface="Times New Roman"/>
                <a:cs typeface="Times New Roman"/>
              </a:rPr>
              <a:t>2011</a:t>
            </a:r>
            <a:endParaRPr lang="en-IN" sz="2000" dirty="0" smtClean="0">
              <a:latin typeface="Times New Roman"/>
              <a:cs typeface="Times New Roman"/>
            </a:endParaRPr>
          </a:p>
          <a:p>
            <a:pPr marL="447040" indent="-384175">
              <a:lnSpc>
                <a:spcPct val="150000"/>
              </a:lnSpc>
              <a:buFont typeface="Franklin Gothic Book"/>
              <a:buChar char="■"/>
              <a:tabLst>
                <a:tab pos="447040" algn="l"/>
                <a:tab pos="447675" algn="l"/>
              </a:tabLst>
            </a:pPr>
            <a:r>
              <a:rPr sz="2000" spc="-110" smtClean="0">
                <a:solidFill>
                  <a:srgbClr val="181B0D"/>
                </a:solidFill>
                <a:latin typeface="Times New Roman"/>
                <a:cs typeface="Times New Roman"/>
              </a:rPr>
              <a:t>P</a:t>
            </a:r>
            <a:r>
              <a:rPr sz="2000" spc="-110" dirty="0">
                <a:solidFill>
                  <a:srgbClr val="181B0D"/>
                </a:solidFill>
                <a:latin typeface="Times New Roman"/>
                <a:cs typeface="Times New Roman"/>
              </a:rPr>
              <a:t>.</a:t>
            </a:r>
            <a:r>
              <a:rPr sz="2000" spc="-1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Atkins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J.</a:t>
            </a:r>
            <a:r>
              <a:rPr sz="20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de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Paula,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181B0D"/>
                </a:solidFill>
                <a:latin typeface="Times New Roman"/>
                <a:cs typeface="Times New Roman"/>
              </a:rPr>
              <a:t>Physical</a:t>
            </a:r>
            <a:r>
              <a:rPr sz="2000" i="1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181B0D"/>
                </a:solidFill>
                <a:latin typeface="Times New Roman"/>
                <a:cs typeface="Times New Roman"/>
              </a:rPr>
              <a:t>Chemistry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,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9th Edition,</a:t>
            </a:r>
            <a:r>
              <a:rPr sz="2000" spc="-8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85" dirty="0">
                <a:solidFill>
                  <a:srgbClr val="181B0D"/>
                </a:solidFill>
                <a:latin typeface="Times New Roman"/>
                <a:cs typeface="Times New Roman"/>
              </a:rPr>
              <a:t>W.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H.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Freeman,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2009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181B0D"/>
              </a:buClr>
              <a:buFont typeface="Franklin Gothic Book"/>
              <a:buChar char="■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200000"/>
              </a:lnSpc>
              <a:spcBef>
                <a:spcPts val="40"/>
              </a:spcBef>
              <a:buClr>
                <a:srgbClr val="181B0D"/>
              </a:buClr>
              <a:buFont typeface="Franklin Gothic Book"/>
              <a:buChar char="■"/>
            </a:pP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0594" y="218948"/>
            <a:ext cx="1849120" cy="459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900" b="0" dirty="0">
                <a:latin typeface="Times New Roman"/>
                <a:cs typeface="Times New Roman"/>
              </a:rPr>
              <a:t>Introduction</a:t>
            </a:r>
            <a:endParaRPr sz="29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16939" y="858773"/>
            <a:ext cx="10607040" cy="57374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3700" marR="2685415" indent="-381635">
              <a:lnSpc>
                <a:spcPct val="100000"/>
              </a:lnSpc>
              <a:spcBef>
                <a:spcPts val="100"/>
              </a:spcBef>
              <a:buFont typeface="Franklin Gothic Book"/>
              <a:buChar char="■"/>
              <a:tabLst>
                <a:tab pos="396875" algn="l"/>
                <a:tab pos="397510" algn="l"/>
              </a:tabLst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Amongst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 three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common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states of 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matter,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gaseous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state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simplest.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181B0D"/>
              </a:buClr>
              <a:buFont typeface="Franklin Gothic Book"/>
              <a:buChar char="■"/>
            </a:pPr>
            <a:endParaRPr sz="2500">
              <a:latin typeface="Times New Roman"/>
              <a:cs typeface="Times New Roman"/>
            </a:endParaRPr>
          </a:p>
          <a:p>
            <a:pPr marL="396875" indent="-384810">
              <a:lnSpc>
                <a:spcPct val="100000"/>
              </a:lnSpc>
              <a:buFont typeface="Franklin Gothic Book"/>
              <a:buChar char="■"/>
              <a:tabLst>
                <a:tab pos="396875" algn="l"/>
                <a:tab pos="397510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In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contrast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with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solids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liquids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occupy the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same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volume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as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that</a:t>
            </a:r>
            <a:endParaRPr sz="24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closed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vessel,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they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characterised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by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low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density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 high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compressibility.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3400">
              <a:latin typeface="Times New Roman"/>
              <a:cs typeface="Times New Roman"/>
            </a:endParaRPr>
          </a:p>
          <a:p>
            <a:pPr marL="396875" indent="-384810">
              <a:lnSpc>
                <a:spcPct val="100000"/>
              </a:lnSpc>
              <a:spcBef>
                <a:spcPts val="5"/>
              </a:spcBef>
              <a:buFont typeface="Franklin Gothic Book"/>
              <a:buChar char="■"/>
              <a:tabLst>
                <a:tab pos="396875" algn="l"/>
                <a:tab pos="397510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characteristic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properties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given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below.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317500" marR="215265" indent="-305435">
              <a:lnSpc>
                <a:spcPct val="100000"/>
              </a:lnSpc>
              <a:buFont typeface="Times New Roman"/>
              <a:buAutoNum type="arabicPeriod"/>
              <a:tabLst>
                <a:tab pos="318135" algn="l"/>
              </a:tabLst>
            </a:pPr>
            <a:r>
              <a:rPr sz="2400" b="1" i="1" spc="-5" dirty="0">
                <a:solidFill>
                  <a:srgbClr val="181B0D"/>
                </a:solidFill>
                <a:latin typeface="Times New Roman"/>
                <a:cs typeface="Times New Roman"/>
              </a:rPr>
              <a:t>No</a:t>
            </a:r>
            <a:r>
              <a:rPr sz="2400" b="1" i="1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181B0D"/>
                </a:solidFill>
                <a:latin typeface="Times New Roman"/>
                <a:cs typeface="Times New Roman"/>
              </a:rPr>
              <a:t>definite</a:t>
            </a:r>
            <a:r>
              <a:rPr sz="2400" b="1" i="1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b="1" i="1" spc="-5" dirty="0">
                <a:solidFill>
                  <a:srgbClr val="181B0D"/>
                </a:solidFill>
                <a:latin typeface="Times New Roman"/>
                <a:cs typeface="Times New Roman"/>
              </a:rPr>
              <a:t>shape</a:t>
            </a:r>
            <a:r>
              <a:rPr sz="2400" b="1" i="1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400" b="1" i="1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b="1" i="1" dirty="0">
                <a:solidFill>
                  <a:srgbClr val="181B0D"/>
                </a:solidFill>
                <a:latin typeface="Times New Roman"/>
                <a:cs typeface="Times New Roman"/>
              </a:rPr>
              <a:t>volume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.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occupy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all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available</a:t>
            </a:r>
            <a:r>
              <a:rPr sz="24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space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i.e.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shape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volume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 the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container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in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which they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filled.</a:t>
            </a:r>
            <a:endParaRPr sz="2400">
              <a:latin typeface="Times New Roman"/>
              <a:cs typeface="Times New Roman"/>
            </a:endParaRPr>
          </a:p>
          <a:p>
            <a:pPr marL="241300" marR="666115" indent="-229235">
              <a:lnSpc>
                <a:spcPct val="100000"/>
              </a:lnSpc>
              <a:buFont typeface="Times New Roman"/>
              <a:buAutoNum type="arabicPeriod"/>
              <a:tabLst>
                <a:tab pos="318135" algn="l"/>
              </a:tabLst>
            </a:pPr>
            <a:r>
              <a:rPr sz="2400" b="1" i="1" dirty="0">
                <a:solidFill>
                  <a:srgbClr val="181B0D"/>
                </a:solidFill>
                <a:latin typeface="Times New Roman"/>
                <a:cs typeface="Times New Roman"/>
              </a:rPr>
              <a:t>Expansibility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.</a:t>
            </a:r>
            <a:r>
              <a:rPr sz="24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have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limitless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expansibility.</a:t>
            </a:r>
            <a:r>
              <a:rPr sz="2400" spc="-8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They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expand to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fill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 entire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vessel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they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placed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in.</a:t>
            </a:r>
            <a:endParaRPr sz="2400">
              <a:latin typeface="Times New Roman"/>
              <a:cs typeface="Times New Roman"/>
            </a:endParaRPr>
          </a:p>
          <a:p>
            <a:pPr marL="317500" indent="-305435">
              <a:lnSpc>
                <a:spcPct val="100000"/>
              </a:lnSpc>
              <a:spcBef>
                <a:spcPts val="5"/>
              </a:spcBef>
              <a:buFont typeface="Times New Roman"/>
              <a:buAutoNum type="arabicPeriod"/>
              <a:tabLst>
                <a:tab pos="318135" algn="l"/>
              </a:tabLst>
            </a:pPr>
            <a:r>
              <a:rPr sz="2400" b="1" i="1" dirty="0">
                <a:solidFill>
                  <a:srgbClr val="181B0D"/>
                </a:solidFill>
                <a:latin typeface="Times New Roman"/>
                <a:cs typeface="Times New Roman"/>
              </a:rPr>
              <a:t>Compressibility</a:t>
            </a:r>
            <a:r>
              <a:rPr sz="2400" i="1" dirty="0">
                <a:solidFill>
                  <a:srgbClr val="181B0D"/>
                </a:solidFill>
                <a:latin typeface="Times New Roman"/>
                <a:cs typeface="Times New Roman"/>
              </a:rPr>
              <a:t>.</a:t>
            </a:r>
            <a:r>
              <a:rPr sz="2400" i="1" spc="-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are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easily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compressed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by application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pressure.</a:t>
            </a:r>
            <a:endParaRPr sz="2400">
              <a:latin typeface="Times New Roman"/>
              <a:cs typeface="Times New Roman"/>
            </a:endParaRPr>
          </a:p>
          <a:p>
            <a:pPr marL="241300" marR="227329" indent="-229235">
              <a:lnSpc>
                <a:spcPct val="100000"/>
              </a:lnSpc>
              <a:buFont typeface="Times New Roman"/>
              <a:buAutoNum type="arabicPeriod"/>
              <a:tabLst>
                <a:tab pos="318135" algn="l"/>
              </a:tabLst>
            </a:pPr>
            <a:r>
              <a:rPr sz="2400" b="1" i="1" spc="-5" dirty="0">
                <a:solidFill>
                  <a:srgbClr val="181B0D"/>
                </a:solidFill>
                <a:latin typeface="Times New Roman"/>
                <a:cs typeface="Times New Roman"/>
              </a:rPr>
              <a:t>Diffusibility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.</a:t>
            </a:r>
            <a:r>
              <a:rPr sz="24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can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diffuse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rapidly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through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each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other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to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form a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homogeneous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mixture.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987028" y="417576"/>
            <a:ext cx="2956560" cy="156667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73888" y="152400"/>
            <a:ext cx="9722712" cy="6899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i="1" dirty="0">
                <a:latin typeface="Times New Roman"/>
                <a:cs typeface="Times New Roman"/>
              </a:rPr>
              <a:t>Postulates</a:t>
            </a:r>
            <a:r>
              <a:rPr i="1" spc="-2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of</a:t>
            </a:r>
            <a:r>
              <a:rPr i="1" spc="-2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kinetic</a:t>
            </a:r>
            <a:r>
              <a:rPr i="1" spc="-3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theory</a:t>
            </a:r>
            <a:r>
              <a:rPr i="1" spc="-3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of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i="1" spc="-5" dirty="0">
                <a:latin typeface="Times New Roman"/>
                <a:cs typeface="Times New Roman"/>
              </a:rPr>
              <a:t>gases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97685" y="1007821"/>
            <a:ext cx="10243186" cy="52095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3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kinetic</a:t>
            </a:r>
            <a:r>
              <a:rPr sz="2000" spc="3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theory</a:t>
            </a:r>
            <a:r>
              <a:rPr sz="2000" spc="3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3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000" spc="3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explained</a:t>
            </a:r>
            <a:r>
              <a:rPr sz="2000" spc="3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3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behavior</a:t>
            </a:r>
            <a:r>
              <a:rPr sz="2000" spc="3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3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3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gases.</a:t>
            </a:r>
            <a:r>
              <a:rPr sz="2000" spc="3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3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main</a:t>
            </a:r>
            <a:r>
              <a:rPr sz="2000" spc="35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postulates</a:t>
            </a:r>
            <a:r>
              <a:rPr sz="2000" spc="3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3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kinetic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theory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may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be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given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as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follows.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396875" marR="6985" indent="-384810" algn="just">
              <a:lnSpc>
                <a:spcPct val="100000"/>
              </a:lnSpc>
              <a:buFont typeface="Franklin Gothic Book"/>
              <a:buChar char="■"/>
              <a:tabLst>
                <a:tab pos="397510" algn="l"/>
              </a:tabLst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Every gas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consists of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large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number of tiny particles called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point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masses i.e.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actual volume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molecules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negligible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when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compared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to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total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volume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gas.</a:t>
            </a:r>
            <a:endParaRPr sz="2000">
              <a:latin typeface="Times New Roman"/>
              <a:cs typeface="Times New Roman"/>
            </a:endParaRPr>
          </a:p>
          <a:p>
            <a:pPr marL="396875" indent="-384810" algn="just">
              <a:lnSpc>
                <a:spcPct val="100000"/>
              </a:lnSpc>
              <a:buFont typeface="Franklin Gothic Book"/>
              <a:buChar char="■"/>
              <a:tabLst>
                <a:tab pos="397510" algn="l"/>
              </a:tabLst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5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gas</a:t>
            </a:r>
            <a:r>
              <a:rPr sz="2000" spc="5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</a:t>
            </a:r>
            <a:r>
              <a:rPr sz="2000" spc="5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000" spc="5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always</a:t>
            </a:r>
            <a:r>
              <a:rPr sz="2000" spc="5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in</a:t>
            </a:r>
            <a:r>
              <a:rPr sz="2000" spc="5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</a:t>
            </a:r>
            <a:r>
              <a:rPr sz="2000" spc="5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state</a:t>
            </a:r>
            <a:r>
              <a:rPr sz="2000" spc="5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5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rapid</a:t>
            </a:r>
            <a:r>
              <a:rPr sz="2000" spc="5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zig-zag</a:t>
            </a:r>
            <a:r>
              <a:rPr sz="2000" spc="5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motion</a:t>
            </a:r>
            <a:r>
              <a:rPr sz="2000" spc="5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in</a:t>
            </a:r>
            <a:r>
              <a:rPr sz="2000" spc="5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all</a:t>
            </a:r>
            <a:r>
              <a:rPr sz="2000" spc="5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directions.</a:t>
            </a:r>
            <a:r>
              <a:rPr sz="2000" spc="5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These</a:t>
            </a:r>
            <a:endParaRPr sz="2000">
              <a:latin typeface="Times New Roman"/>
              <a:cs typeface="Times New Roman"/>
            </a:endParaRPr>
          </a:p>
          <a:p>
            <a:pPr marL="396875" algn="just">
              <a:lnSpc>
                <a:spcPct val="100000"/>
              </a:lnSpc>
            </a:pP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collide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with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each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other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with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walls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 the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containing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vessel.</a:t>
            </a:r>
            <a:endParaRPr sz="2000">
              <a:latin typeface="Times New Roman"/>
              <a:cs typeface="Times New Roman"/>
            </a:endParaRPr>
          </a:p>
          <a:p>
            <a:pPr marL="396875" indent="-384810" algn="just">
              <a:lnSpc>
                <a:spcPct val="100000"/>
              </a:lnSpc>
              <a:buFont typeface="Franklin Gothic Book"/>
              <a:buChar char="■"/>
              <a:tabLst>
                <a:tab pos="397510" algn="l"/>
              </a:tabLst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</a:t>
            </a:r>
            <a:r>
              <a:rPr sz="2000" spc="-114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 moves in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</a:t>
            </a:r>
            <a:r>
              <a:rPr sz="20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straight</a:t>
            </a:r>
            <a:r>
              <a:rPr sz="2000" spc="-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line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with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uniform</a:t>
            </a:r>
            <a:r>
              <a:rPr sz="20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velocity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between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two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collisions.</a:t>
            </a:r>
            <a:endParaRPr sz="2000">
              <a:latin typeface="Times New Roman"/>
              <a:cs typeface="Times New Roman"/>
            </a:endParaRPr>
          </a:p>
          <a:p>
            <a:pPr marL="396875" marR="7620" indent="-384810" algn="just">
              <a:lnSpc>
                <a:spcPct val="100000"/>
              </a:lnSpc>
              <a:buFont typeface="Franklin Gothic Book"/>
              <a:buChar char="■"/>
              <a:tabLst>
                <a:tab pos="397510" algn="l"/>
              </a:tabLst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molecular collisions are perfectly elastic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so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that there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is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no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net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loss of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energy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when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 gas </a:t>
            </a:r>
            <a:r>
              <a:rPr sz="20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collide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with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181B0D"/>
                </a:solidFill>
                <a:latin typeface="Times New Roman"/>
                <a:cs typeface="Times New Roman"/>
              </a:rPr>
              <a:t>one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another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or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against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walls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vessel.</a:t>
            </a:r>
            <a:endParaRPr sz="2000">
              <a:latin typeface="Times New Roman"/>
              <a:cs typeface="Times New Roman"/>
            </a:endParaRPr>
          </a:p>
          <a:p>
            <a:pPr marL="396875" marR="5080" indent="-384810" algn="just">
              <a:lnSpc>
                <a:spcPct val="100000"/>
              </a:lnSpc>
              <a:buFont typeface="Franklin Gothic Book"/>
              <a:buChar char="■"/>
              <a:tabLst>
                <a:tab pos="397510" algn="l"/>
              </a:tabLst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There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are no attractive forces operating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between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 or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between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and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walls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of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the vessel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in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which the gas has been contained. The molecule move independently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 one </a:t>
            </a:r>
            <a:r>
              <a:rPr sz="20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another.</a:t>
            </a:r>
            <a:endParaRPr sz="2000">
              <a:latin typeface="Times New Roman"/>
              <a:cs typeface="Times New Roman"/>
            </a:endParaRPr>
          </a:p>
          <a:p>
            <a:pPr marL="396875" marR="6985" indent="-384810" algn="just">
              <a:lnSpc>
                <a:spcPct val="100000"/>
              </a:lnSpc>
              <a:spcBef>
                <a:spcPts val="5"/>
              </a:spcBef>
              <a:buFont typeface="Franklin Gothic Book"/>
              <a:buChar char="■"/>
              <a:tabLst>
                <a:tab pos="397510" algn="l"/>
              </a:tabLst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pressure of the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gas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is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the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hits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recorded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by the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on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the walls of the container in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which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gas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contained.</a:t>
            </a:r>
            <a:endParaRPr sz="2000">
              <a:latin typeface="Times New Roman"/>
              <a:cs typeface="Times New Roman"/>
            </a:endParaRPr>
          </a:p>
          <a:p>
            <a:pPr marL="396875" marR="5715" indent="-384810" algn="just">
              <a:lnSpc>
                <a:spcPct val="100000"/>
              </a:lnSpc>
              <a:buFont typeface="Franklin Gothic Book"/>
              <a:buChar char="■"/>
              <a:tabLst>
                <a:tab pos="397510" algn="l"/>
              </a:tabLst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average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kinetic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energy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gas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is directly proportional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absolute</a:t>
            </a:r>
            <a:r>
              <a:rPr sz="2000" spc="49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temperature. </a:t>
            </a:r>
            <a:r>
              <a:rPr sz="2000" spc="-484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This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means</a:t>
            </a:r>
            <a:r>
              <a:rPr sz="20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that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average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kinetic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energy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is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same</a:t>
            </a:r>
            <a:r>
              <a:rPr sz="2000" spc="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ata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given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temperature.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6899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Kinetic</a:t>
            </a:r>
            <a:r>
              <a:rPr spc="-70" dirty="0"/>
              <a:t> </a:t>
            </a:r>
            <a:r>
              <a:rPr spc="-5" dirty="0"/>
              <a:t>gas</a:t>
            </a:r>
            <a:r>
              <a:rPr spc="-30" dirty="0"/>
              <a:t> </a:t>
            </a:r>
            <a:r>
              <a:rPr dirty="0"/>
              <a:t>equation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609600" y="1066800"/>
            <a:ext cx="10972800" cy="5567550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1155"/>
              </a:spcBef>
            </a:pPr>
            <a:r>
              <a:rPr dirty="0"/>
              <a:t>Suppose</a:t>
            </a:r>
            <a:r>
              <a:rPr spc="-80" dirty="0"/>
              <a:t> </a:t>
            </a:r>
            <a:r>
              <a:rPr dirty="0"/>
              <a:t>V</a:t>
            </a:r>
            <a:r>
              <a:rPr spc="-25" dirty="0"/>
              <a:t> </a:t>
            </a:r>
            <a:r>
              <a:rPr spc="-5" dirty="0"/>
              <a:t>volume</a:t>
            </a:r>
            <a:r>
              <a:rPr spc="-20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dirty="0"/>
              <a:t>gas</a:t>
            </a:r>
            <a:r>
              <a:rPr spc="-10" dirty="0"/>
              <a:t> </a:t>
            </a:r>
            <a:r>
              <a:rPr dirty="0"/>
              <a:t>enclosed</a:t>
            </a:r>
            <a:r>
              <a:rPr spc="-20" dirty="0"/>
              <a:t> </a:t>
            </a:r>
            <a:r>
              <a:rPr dirty="0"/>
              <a:t>in</a:t>
            </a:r>
            <a:r>
              <a:rPr spc="-5" dirty="0"/>
              <a:t> </a:t>
            </a:r>
            <a:r>
              <a:rPr dirty="0"/>
              <a:t>a</a:t>
            </a:r>
            <a:r>
              <a:rPr spc="5" dirty="0"/>
              <a:t> </a:t>
            </a:r>
            <a:r>
              <a:rPr dirty="0"/>
              <a:t>cubical</a:t>
            </a:r>
            <a:r>
              <a:rPr spc="-35" dirty="0"/>
              <a:t> </a:t>
            </a:r>
            <a:r>
              <a:rPr dirty="0"/>
              <a:t>vessel</a:t>
            </a:r>
            <a:r>
              <a:rPr spc="-10" dirty="0"/>
              <a:t> </a:t>
            </a:r>
            <a:r>
              <a:rPr dirty="0"/>
              <a:t>at a</a:t>
            </a:r>
            <a:r>
              <a:rPr spc="-5" dirty="0"/>
              <a:t> </a:t>
            </a:r>
            <a:r>
              <a:rPr dirty="0"/>
              <a:t>fixed</a:t>
            </a:r>
            <a:r>
              <a:rPr spc="-5" dirty="0"/>
              <a:t> temperature.</a:t>
            </a:r>
          </a:p>
          <a:p>
            <a:pPr marL="434340" indent="-384175">
              <a:lnSpc>
                <a:spcPct val="100000"/>
              </a:lnSpc>
              <a:spcBef>
                <a:spcPts val="1055"/>
              </a:spcBef>
              <a:buFont typeface="Franklin Gothic Book"/>
              <a:buChar char="■"/>
              <a:tabLst>
                <a:tab pos="434340" algn="l"/>
                <a:tab pos="434975" algn="l"/>
              </a:tabLst>
            </a:pPr>
            <a:r>
              <a:rPr dirty="0"/>
              <a:t>the</a:t>
            </a:r>
            <a:r>
              <a:rPr spc="-15" dirty="0"/>
              <a:t> </a:t>
            </a:r>
            <a:r>
              <a:rPr dirty="0"/>
              <a:t>length</a:t>
            </a:r>
            <a:r>
              <a:rPr spc="-40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each</a:t>
            </a:r>
            <a:r>
              <a:rPr spc="-15" dirty="0"/>
              <a:t> </a:t>
            </a:r>
            <a:r>
              <a:rPr dirty="0"/>
              <a:t>side</a:t>
            </a:r>
            <a:r>
              <a:rPr spc="-15" dirty="0"/>
              <a:t> </a:t>
            </a:r>
            <a:r>
              <a:rPr dirty="0"/>
              <a:t>of</a:t>
            </a:r>
            <a:r>
              <a:rPr spc="-20" dirty="0"/>
              <a:t> </a:t>
            </a:r>
            <a:r>
              <a:rPr dirty="0"/>
              <a:t>cube</a:t>
            </a:r>
            <a:r>
              <a:rPr spc="-25" dirty="0"/>
              <a:t> </a:t>
            </a:r>
            <a:r>
              <a:rPr dirty="0"/>
              <a:t>=</a:t>
            </a:r>
            <a:r>
              <a:rPr spc="-20" dirty="0"/>
              <a:t> </a:t>
            </a:r>
            <a:r>
              <a:rPr dirty="0"/>
              <a:t>l</a:t>
            </a:r>
            <a:r>
              <a:rPr spc="-5" dirty="0"/>
              <a:t> </a:t>
            </a:r>
            <a:r>
              <a:rPr dirty="0"/>
              <a:t>cm</a:t>
            </a:r>
          </a:p>
          <a:p>
            <a:pPr marL="434340" indent="-384175">
              <a:lnSpc>
                <a:spcPct val="100000"/>
              </a:lnSpc>
              <a:spcBef>
                <a:spcPts val="1060"/>
              </a:spcBef>
              <a:buFont typeface="Franklin Gothic Book"/>
              <a:buChar char="■"/>
              <a:tabLst>
                <a:tab pos="434340" algn="l"/>
                <a:tab pos="434975" algn="l"/>
              </a:tabLst>
            </a:pPr>
            <a:r>
              <a:rPr dirty="0"/>
              <a:t>the</a:t>
            </a:r>
            <a:r>
              <a:rPr spc="-15" dirty="0"/>
              <a:t> </a:t>
            </a:r>
            <a:r>
              <a:rPr spc="-5" dirty="0"/>
              <a:t>number</a:t>
            </a:r>
            <a:r>
              <a:rPr spc="-20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gas</a:t>
            </a:r>
            <a:r>
              <a:rPr spc="-5" dirty="0"/>
              <a:t> molecules</a:t>
            </a:r>
            <a:r>
              <a:rPr spc="-30" dirty="0"/>
              <a:t> </a:t>
            </a:r>
            <a:r>
              <a:rPr dirty="0"/>
              <a:t>= n</a:t>
            </a:r>
          </a:p>
          <a:p>
            <a:pPr marL="434340" indent="-384175">
              <a:lnSpc>
                <a:spcPct val="100000"/>
              </a:lnSpc>
              <a:spcBef>
                <a:spcPts val="1055"/>
              </a:spcBef>
              <a:buFont typeface="Franklin Gothic Book"/>
              <a:buChar char="■"/>
              <a:tabLst>
                <a:tab pos="434340" algn="l"/>
                <a:tab pos="434975" algn="l"/>
              </a:tabLst>
            </a:pPr>
            <a:r>
              <a:rPr dirty="0"/>
              <a:t>the</a:t>
            </a:r>
            <a:r>
              <a:rPr spc="-20" dirty="0"/>
              <a:t> </a:t>
            </a:r>
            <a:r>
              <a:rPr spc="-5" dirty="0"/>
              <a:t>mass </a:t>
            </a:r>
            <a:r>
              <a:rPr dirty="0"/>
              <a:t>of</a:t>
            </a:r>
            <a:r>
              <a:rPr spc="-20" dirty="0"/>
              <a:t> </a:t>
            </a:r>
            <a:r>
              <a:rPr spc="5" dirty="0"/>
              <a:t>one</a:t>
            </a:r>
            <a:r>
              <a:rPr spc="-35" dirty="0"/>
              <a:t> </a:t>
            </a:r>
            <a:r>
              <a:rPr spc="-5" dirty="0"/>
              <a:t>molecule</a:t>
            </a:r>
            <a:r>
              <a:rPr spc="-20" dirty="0"/>
              <a:t> </a:t>
            </a:r>
            <a:r>
              <a:rPr dirty="0"/>
              <a:t>=</a:t>
            </a:r>
            <a:r>
              <a:rPr spc="-5" dirty="0"/>
              <a:t> </a:t>
            </a:r>
            <a:r>
              <a:rPr dirty="0"/>
              <a:t>m</a:t>
            </a:r>
          </a:p>
          <a:p>
            <a:pPr marL="434340" indent="-384175">
              <a:lnSpc>
                <a:spcPct val="100000"/>
              </a:lnSpc>
              <a:spcBef>
                <a:spcPts val="1055"/>
              </a:spcBef>
              <a:buFont typeface="Franklin Gothic Book"/>
              <a:buChar char="■"/>
              <a:tabLst>
                <a:tab pos="434340" algn="l"/>
                <a:tab pos="434975" algn="l"/>
              </a:tabLst>
            </a:pPr>
            <a:r>
              <a:rPr dirty="0"/>
              <a:t>the</a:t>
            </a:r>
            <a:r>
              <a:rPr spc="-20" dirty="0"/>
              <a:t> </a:t>
            </a:r>
            <a:r>
              <a:rPr dirty="0"/>
              <a:t>velocity</a:t>
            </a:r>
            <a:r>
              <a:rPr spc="-35" dirty="0"/>
              <a:t> </a:t>
            </a:r>
            <a:r>
              <a:rPr dirty="0"/>
              <a:t>of</a:t>
            </a:r>
            <a:r>
              <a:rPr spc="-25" dirty="0"/>
              <a:t> </a:t>
            </a:r>
            <a:r>
              <a:rPr dirty="0"/>
              <a:t>a</a:t>
            </a:r>
            <a:r>
              <a:rPr spc="-10" dirty="0"/>
              <a:t> </a:t>
            </a:r>
            <a:r>
              <a:rPr spc="-5" dirty="0"/>
              <a:t>molecule</a:t>
            </a:r>
            <a:r>
              <a:rPr spc="-15" dirty="0"/>
              <a:t> </a:t>
            </a:r>
            <a:r>
              <a:rPr spc="-5" dirty="0"/>
              <a:t>=</a:t>
            </a:r>
            <a:r>
              <a:rPr i="1" spc="-5" dirty="0">
                <a:latin typeface="Times New Roman"/>
                <a:cs typeface="Times New Roman"/>
              </a:rPr>
              <a:t>v</a:t>
            </a:r>
          </a:p>
          <a:p>
            <a:pPr marL="434340" indent="-384175">
              <a:lnSpc>
                <a:spcPct val="100000"/>
              </a:lnSpc>
              <a:spcBef>
                <a:spcPts val="1055"/>
              </a:spcBef>
              <a:buFont typeface="Franklin Gothic Book"/>
              <a:buChar char="■"/>
              <a:tabLst>
                <a:tab pos="434340" algn="l"/>
                <a:tab pos="434975" algn="l"/>
              </a:tabLst>
            </a:pPr>
            <a:r>
              <a:rPr i="1" spc="-20" dirty="0">
                <a:latin typeface="Times New Roman"/>
                <a:cs typeface="Times New Roman"/>
              </a:rPr>
              <a:t>Pressure</a:t>
            </a:r>
            <a:r>
              <a:rPr i="1" spc="-3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P</a:t>
            </a:r>
            <a:r>
              <a:rPr i="1" spc="-4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can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be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derived</a:t>
            </a:r>
            <a:r>
              <a:rPr i="1" spc="-2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for</a:t>
            </a:r>
            <a:r>
              <a:rPr i="1" spc="-2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the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gas</a:t>
            </a:r>
            <a:r>
              <a:rPr i="1" spc="-2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in</a:t>
            </a:r>
            <a:r>
              <a:rPr i="1" spc="-1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cubical</a:t>
            </a:r>
            <a:r>
              <a:rPr i="1" spc="-3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vessel</a:t>
            </a:r>
            <a:r>
              <a:rPr i="1" spc="-3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as</a:t>
            </a:r>
          </a:p>
          <a:p>
            <a:pPr marL="1879600">
              <a:lnSpc>
                <a:spcPct val="100000"/>
              </a:lnSpc>
              <a:spcBef>
                <a:spcPts val="1060"/>
              </a:spcBef>
            </a:pPr>
            <a:r>
              <a:rPr b="1" spc="-5" dirty="0">
                <a:solidFill>
                  <a:srgbClr val="006FC0"/>
                </a:solidFill>
                <a:latin typeface="Times New Roman"/>
                <a:cs typeface="Times New Roman"/>
              </a:rPr>
              <a:t>P=</a:t>
            </a:r>
            <a:r>
              <a:rPr b="1" spc="-2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6FC0"/>
                </a:solidFill>
                <a:latin typeface="Times New Roman"/>
                <a:cs typeface="Times New Roman"/>
              </a:rPr>
              <a:t>1/3</a:t>
            </a:r>
            <a:r>
              <a:rPr b="1" spc="-30" dirty="0">
                <a:solidFill>
                  <a:srgbClr val="006FC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006FC0"/>
                </a:solidFill>
                <a:latin typeface="Times New Roman"/>
                <a:cs typeface="Times New Roman"/>
              </a:rPr>
              <a:t>mnv</a:t>
            </a:r>
            <a:r>
              <a:rPr sz="1950" b="1" baseline="25641" dirty="0">
                <a:solidFill>
                  <a:srgbClr val="006FC0"/>
                </a:solidFill>
                <a:latin typeface="Times New Roman"/>
                <a:cs typeface="Times New Roman"/>
              </a:rPr>
              <a:t>2</a:t>
            </a:r>
            <a:r>
              <a:rPr sz="2000" b="1" dirty="0">
                <a:solidFill>
                  <a:srgbClr val="006FC0"/>
                </a:solidFill>
                <a:latin typeface="Times New Roman"/>
                <a:cs typeface="Times New Roman"/>
              </a:rPr>
              <a:t>/V</a:t>
            </a:r>
            <a:endParaRPr sz="2000">
              <a:latin typeface="Times New Roman"/>
              <a:cs typeface="Times New Roman"/>
            </a:endParaRPr>
          </a:p>
          <a:p>
            <a:pPr marL="965200">
              <a:lnSpc>
                <a:spcPct val="100000"/>
              </a:lnSpc>
              <a:spcBef>
                <a:spcPts val="1055"/>
              </a:spcBef>
            </a:pPr>
            <a:r>
              <a:rPr i="1" dirty="0">
                <a:latin typeface="Times New Roman"/>
                <a:cs typeface="Times New Roman"/>
              </a:rPr>
              <a:t>This</a:t>
            </a:r>
            <a:r>
              <a:rPr i="1" spc="-3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is</a:t>
            </a:r>
            <a:r>
              <a:rPr i="1" spc="-20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known</a:t>
            </a:r>
            <a:r>
              <a:rPr i="1" spc="-2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as</a:t>
            </a:r>
            <a:r>
              <a:rPr i="1" spc="-1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kinetic</a:t>
            </a:r>
            <a:r>
              <a:rPr i="1" spc="-35" dirty="0">
                <a:latin typeface="Times New Roman"/>
                <a:cs typeface="Times New Roman"/>
              </a:rPr>
              <a:t> </a:t>
            </a:r>
            <a:r>
              <a:rPr i="1" spc="5" dirty="0">
                <a:latin typeface="Times New Roman"/>
                <a:cs typeface="Times New Roman"/>
              </a:rPr>
              <a:t>gas</a:t>
            </a:r>
            <a:r>
              <a:rPr i="1" spc="-25" dirty="0">
                <a:latin typeface="Times New Roman"/>
                <a:cs typeface="Times New Roman"/>
              </a:rPr>
              <a:t> </a:t>
            </a:r>
            <a:r>
              <a:rPr i="1" dirty="0">
                <a:latin typeface="Times New Roman"/>
                <a:cs typeface="Times New Roman"/>
              </a:rPr>
              <a:t>equation.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31124" y="2321051"/>
            <a:ext cx="2976372" cy="24399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387808"/>
            <a:ext cx="10972799" cy="6899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06FC0"/>
                </a:solidFill>
              </a:rPr>
              <a:t>Derivation</a:t>
            </a:r>
            <a:r>
              <a:rPr spc="-30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of</a:t>
            </a:r>
            <a:r>
              <a:rPr spc="-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gas </a:t>
            </a:r>
            <a:r>
              <a:rPr spc="-5" dirty="0">
                <a:solidFill>
                  <a:srgbClr val="006FC0"/>
                </a:solidFill>
              </a:rPr>
              <a:t>laws</a:t>
            </a:r>
            <a:r>
              <a:rPr spc="5" dirty="0">
                <a:solidFill>
                  <a:srgbClr val="006FC0"/>
                </a:solidFill>
              </a:rPr>
              <a:t> </a:t>
            </a:r>
            <a:r>
              <a:rPr spc="-10" dirty="0">
                <a:solidFill>
                  <a:srgbClr val="006FC0"/>
                </a:solidFill>
              </a:rPr>
              <a:t>from</a:t>
            </a:r>
            <a:r>
              <a:rPr dirty="0">
                <a:solidFill>
                  <a:srgbClr val="006FC0"/>
                </a:solidFill>
              </a:rPr>
              <a:t> kinetic</a:t>
            </a:r>
            <a:r>
              <a:rPr spc="-45" dirty="0">
                <a:solidFill>
                  <a:srgbClr val="006FC0"/>
                </a:solidFill>
              </a:rPr>
              <a:t> </a:t>
            </a:r>
            <a:r>
              <a:rPr dirty="0">
                <a:solidFill>
                  <a:srgbClr val="006FC0"/>
                </a:solidFill>
              </a:rPr>
              <a:t>gas</a:t>
            </a:r>
            <a:r>
              <a:rPr spc="10" dirty="0">
                <a:solidFill>
                  <a:srgbClr val="006FC0"/>
                </a:solidFill>
              </a:rPr>
              <a:t> </a:t>
            </a:r>
            <a:r>
              <a:rPr spc="-5" dirty="0">
                <a:solidFill>
                  <a:srgbClr val="006FC0"/>
                </a:solidFill>
              </a:rPr>
              <a:t>equation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3002" y="1060450"/>
            <a:ext cx="9647556" cy="515846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181B0D"/>
                </a:solidFill>
                <a:latin typeface="Times New Roman"/>
                <a:cs typeface="Times New Roman"/>
              </a:rPr>
              <a:t>Boyle’s</a:t>
            </a:r>
            <a:r>
              <a:rPr sz="2000" b="1" spc="-7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law:</a:t>
            </a:r>
            <a:endParaRPr sz="2000">
              <a:latin typeface="Times New Roman"/>
              <a:cs typeface="Times New Roman"/>
            </a:endParaRPr>
          </a:p>
          <a:p>
            <a:pPr marL="63500" marR="55880">
              <a:lnSpc>
                <a:spcPct val="100000"/>
              </a:lnSpc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According</a:t>
            </a:r>
            <a:r>
              <a:rPr sz="20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to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kinetic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theory,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kinetic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energy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is directly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proportional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to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temperature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(in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absolute </a:t>
            </a:r>
            <a:r>
              <a:rPr sz="2000" spc="-484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scale).</a:t>
            </a:r>
            <a:endParaRPr sz="2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Hence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½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mnv2 </a:t>
            </a:r>
            <a:r>
              <a:rPr sz="2000" i="1" dirty="0">
                <a:solidFill>
                  <a:srgbClr val="181B0D"/>
                </a:solidFill>
                <a:latin typeface="Times New Roman"/>
                <a:cs typeface="Times New Roman"/>
              </a:rPr>
              <a:t>α</a:t>
            </a:r>
            <a:r>
              <a:rPr sz="2000" i="1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Or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½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mnv</a:t>
            </a:r>
            <a:r>
              <a:rPr sz="1950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1950" spc="240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= KT</a:t>
            </a:r>
            <a:r>
              <a:rPr sz="2000" spc="-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( K is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constant)</a:t>
            </a:r>
            <a:endParaRPr sz="2000">
              <a:latin typeface="Times New Roman"/>
              <a:cs typeface="Times New Roman"/>
            </a:endParaRPr>
          </a:p>
          <a:p>
            <a:pPr marL="1892300">
              <a:lnSpc>
                <a:spcPct val="100000"/>
              </a:lnSpc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3/2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x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1/3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mnv</a:t>
            </a:r>
            <a:r>
              <a:rPr sz="1950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1950" spc="232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=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KT</a:t>
            </a:r>
            <a:endParaRPr sz="2000">
              <a:latin typeface="Times New Roman"/>
              <a:cs typeface="Times New Roman"/>
            </a:endParaRPr>
          </a:p>
          <a:p>
            <a:pPr marL="1892300">
              <a:lnSpc>
                <a:spcPct val="100000"/>
              </a:lnSpc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1/3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mnv</a:t>
            </a:r>
            <a:r>
              <a:rPr sz="1950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1950" spc="232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=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2/3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KT</a:t>
            </a:r>
            <a:endParaRPr sz="2000">
              <a:latin typeface="Times New Roman"/>
              <a:cs typeface="Times New Roman"/>
            </a:endParaRPr>
          </a:p>
          <a:p>
            <a:pPr marL="977265">
              <a:lnSpc>
                <a:spcPct val="100000"/>
              </a:lnSpc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As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1/3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mnv</a:t>
            </a:r>
            <a:r>
              <a:rPr sz="1950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1950" spc="247" baseline="25641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=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80" dirty="0">
                <a:solidFill>
                  <a:srgbClr val="181B0D"/>
                </a:solidFill>
                <a:latin typeface="Times New Roman"/>
                <a:cs typeface="Times New Roman"/>
              </a:rPr>
              <a:t>PV,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So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PV=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2/3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181B0D"/>
                </a:solidFill>
                <a:latin typeface="Times New Roman"/>
                <a:cs typeface="Times New Roman"/>
              </a:rPr>
              <a:t>KT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05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At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constant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temperature,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PV=</a:t>
            </a:r>
            <a:r>
              <a:rPr sz="2000" b="1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constant,</a:t>
            </a:r>
            <a:r>
              <a:rPr sz="2000" b="1" spc="47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which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i="1" spc="-35" dirty="0">
                <a:solidFill>
                  <a:srgbClr val="181B0D"/>
                </a:solidFill>
                <a:latin typeface="Times New Roman"/>
                <a:cs typeface="Times New Roman"/>
              </a:rPr>
              <a:t>Boyle’s </a:t>
            </a:r>
            <a:r>
              <a:rPr sz="2000" i="1" spc="-40" dirty="0">
                <a:solidFill>
                  <a:srgbClr val="181B0D"/>
                </a:solidFill>
                <a:latin typeface="Times New Roman"/>
                <a:cs typeface="Times New Roman"/>
              </a:rPr>
              <a:t>law.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8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</a:pPr>
            <a:r>
              <a:rPr sz="2000" b="1" spc="-10" dirty="0">
                <a:solidFill>
                  <a:srgbClr val="181B0D"/>
                </a:solidFill>
                <a:latin typeface="Times New Roman"/>
                <a:cs typeface="Times New Roman"/>
              </a:rPr>
              <a:t>Charle’s</a:t>
            </a:r>
            <a:r>
              <a:rPr sz="2000" b="1" spc="-5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law</a:t>
            </a:r>
            <a:r>
              <a:rPr sz="2000" b="1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63500">
              <a:lnSpc>
                <a:spcPts val="2330"/>
              </a:lnSpc>
              <a:spcBef>
                <a:spcPts val="1060"/>
              </a:spcBef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For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 definite</a:t>
            </a:r>
            <a:r>
              <a:rPr sz="2000" spc="-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quantity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gas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at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constant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pressure,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its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volume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 is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directly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proportional</a:t>
            </a:r>
            <a:r>
              <a:rPr sz="20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to</a:t>
            </a:r>
            <a:r>
              <a:rPr sz="20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endParaRPr sz="2000">
              <a:latin typeface="Times New Roman"/>
              <a:cs typeface="Times New Roman"/>
            </a:endParaRPr>
          </a:p>
          <a:p>
            <a:pPr marL="63500">
              <a:lnSpc>
                <a:spcPts val="2330"/>
              </a:lnSpc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absolute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Times New Roman"/>
                <a:cs typeface="Times New Roman"/>
              </a:rPr>
              <a:t>temperature.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From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above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discussion</a:t>
            </a:r>
            <a:endParaRPr sz="2000">
              <a:latin typeface="Times New Roman"/>
              <a:cs typeface="Times New Roman"/>
            </a:endParaRPr>
          </a:p>
          <a:p>
            <a:pPr marL="977265">
              <a:lnSpc>
                <a:spcPct val="100000"/>
              </a:lnSpc>
              <a:spcBef>
                <a:spcPts val="1055"/>
              </a:spcBef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PV=2/3KT</a:t>
            </a:r>
            <a:r>
              <a:rPr sz="2000" spc="-8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so,</a:t>
            </a:r>
            <a:r>
              <a:rPr sz="2000" spc="-5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spc="5" dirty="0">
                <a:solidFill>
                  <a:srgbClr val="181B0D"/>
                </a:solidFill>
                <a:latin typeface="Times New Roman"/>
                <a:cs typeface="Times New Roman"/>
              </a:rPr>
              <a:t>V=</a:t>
            </a:r>
            <a:r>
              <a:rPr sz="20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2/3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KT/P</a:t>
            </a:r>
            <a:endParaRPr sz="2000">
              <a:latin typeface="Times New Roman"/>
              <a:cs typeface="Times New Roman"/>
            </a:endParaRPr>
          </a:p>
          <a:p>
            <a:pPr marL="63500">
              <a:lnSpc>
                <a:spcPct val="100000"/>
              </a:lnSpc>
              <a:spcBef>
                <a:spcPts val="1060"/>
              </a:spcBef>
            </a:pP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At</a:t>
            </a:r>
            <a:r>
              <a:rPr sz="20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constant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pressure,</a:t>
            </a:r>
            <a:r>
              <a:rPr sz="2000" spc="-6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V=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constant</a:t>
            </a:r>
            <a:r>
              <a:rPr sz="20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x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T</a:t>
            </a:r>
            <a:r>
              <a:rPr sz="20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rgbClr val="181B0D"/>
                </a:solidFill>
                <a:latin typeface="Times New Roman"/>
                <a:cs typeface="Times New Roman"/>
              </a:rPr>
              <a:t>Or</a:t>
            </a:r>
            <a:r>
              <a:rPr sz="20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000" b="1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α</a:t>
            </a:r>
            <a:r>
              <a:rPr sz="2000" b="1" spc="-4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T</a:t>
            </a:r>
            <a:r>
              <a:rPr sz="2000" b="1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181B0D"/>
                </a:solidFill>
                <a:latin typeface="Times New Roman"/>
                <a:cs typeface="Times New Roman"/>
              </a:rPr>
              <a:t>when</a:t>
            </a:r>
            <a:r>
              <a:rPr sz="2000" b="1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P</a:t>
            </a:r>
            <a:r>
              <a:rPr sz="2000" b="1" spc="-1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000" b="1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81B0D"/>
                </a:solidFill>
                <a:latin typeface="Times New Roman"/>
                <a:cs typeface="Times New Roman"/>
              </a:rPr>
              <a:t>constant.</a:t>
            </a:r>
            <a:r>
              <a:rPr sz="2000" b="1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181B0D"/>
                </a:solidFill>
                <a:latin typeface="Times New Roman"/>
                <a:cs typeface="Times New Roman"/>
              </a:rPr>
              <a:t>This</a:t>
            </a:r>
            <a:r>
              <a:rPr sz="2000" i="1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i="1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000" i="1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i="1" spc="-35" dirty="0">
                <a:solidFill>
                  <a:srgbClr val="181B0D"/>
                </a:solidFill>
                <a:latin typeface="Times New Roman"/>
                <a:cs typeface="Times New Roman"/>
              </a:rPr>
              <a:t>Charle’s</a:t>
            </a:r>
            <a:r>
              <a:rPr sz="2000" i="1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000" i="1" spc="-40" dirty="0">
                <a:solidFill>
                  <a:srgbClr val="181B0D"/>
                </a:solidFill>
                <a:latin typeface="Times New Roman"/>
                <a:cs typeface="Times New Roman"/>
              </a:rPr>
              <a:t>law.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8535" y="0"/>
            <a:ext cx="228601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181B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61694" y="427482"/>
            <a:ext cx="9428480" cy="59529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1600" marR="68580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181B0D"/>
                </a:solidFill>
                <a:latin typeface="Times New Roman"/>
                <a:cs typeface="Times New Roman"/>
              </a:rPr>
              <a:t>Avogadro’s</a:t>
            </a:r>
            <a:r>
              <a:rPr sz="2400" b="1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181B0D"/>
                </a:solidFill>
                <a:latin typeface="Times New Roman"/>
                <a:cs typeface="Times New Roman"/>
              </a:rPr>
              <a:t>law:</a:t>
            </a:r>
            <a:r>
              <a:rPr sz="2400" b="1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It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states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that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equal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volume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at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same</a:t>
            </a:r>
            <a:r>
              <a:rPr sz="2400" spc="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temperature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pressure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contain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equal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number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of molecules.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01600" marR="160020">
              <a:lnSpc>
                <a:spcPct val="100000"/>
              </a:lnSpc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Suppose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there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two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first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mass</a:t>
            </a:r>
            <a:r>
              <a:rPr sz="2400" spc="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one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, 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velocity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15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30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number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.</a:t>
            </a:r>
            <a:r>
              <a:rPr sz="2400" spc="-1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 for the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second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gas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mass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 one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400" spc="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15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,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velocity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v</a:t>
            </a:r>
            <a:r>
              <a:rPr sz="2400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292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number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of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molecules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endParaRPr sz="2400" baseline="-20833">
              <a:latin typeface="Times New Roman"/>
              <a:cs typeface="Times New Roman"/>
            </a:endParaRPr>
          </a:p>
          <a:p>
            <a:pPr marL="485140" indent="-384175">
              <a:lnSpc>
                <a:spcPct val="100000"/>
              </a:lnSpc>
              <a:buFont typeface="Franklin Gothic Book"/>
              <a:buChar char="■"/>
              <a:tabLst>
                <a:tab pos="485140" algn="l"/>
                <a:tab pos="485775" algn="l"/>
                <a:tab pos="4947920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Then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for</a:t>
            </a:r>
            <a:r>
              <a:rPr sz="2400" spc="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first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PV=</a:t>
            </a:r>
            <a:r>
              <a:rPr sz="2400" spc="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1/3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	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second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gas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PV=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1/3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endParaRPr sz="2400" baseline="24305">
              <a:latin typeface="Times New Roman"/>
              <a:cs typeface="Times New Roman"/>
            </a:endParaRPr>
          </a:p>
          <a:p>
            <a:pPr marL="1016000" marR="3448050" indent="-914400">
              <a:lnSpc>
                <a:spcPct val="100000"/>
              </a:lnSpc>
              <a:spcBef>
                <a:spcPts val="5"/>
              </a:spcBef>
              <a:tabLst>
                <a:tab pos="3435985" algn="l"/>
              </a:tabLst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As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pressure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volume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same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 both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Hence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1/3</a:t>
            </a:r>
            <a:r>
              <a:rPr sz="2400" spc="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	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=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1/3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endParaRPr sz="2400" baseline="24305">
              <a:latin typeface="Times New Roman"/>
              <a:cs typeface="Times New Roman"/>
            </a:endParaRPr>
          </a:p>
          <a:p>
            <a:pPr marL="1930400">
              <a:lnSpc>
                <a:spcPct val="100000"/>
              </a:lnSpc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30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=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30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--------------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(1)</a:t>
            </a:r>
            <a:endParaRPr sz="2400">
              <a:latin typeface="Times New Roman"/>
              <a:cs typeface="Times New Roman"/>
            </a:endParaRPr>
          </a:p>
          <a:p>
            <a:pPr marL="485140" indent="-384175">
              <a:lnSpc>
                <a:spcPct val="100000"/>
              </a:lnSpc>
              <a:buFont typeface="Franklin Gothic Book"/>
              <a:buChar char="■"/>
              <a:tabLst>
                <a:tab pos="485140" algn="l"/>
                <a:tab pos="485775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If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temperature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is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same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average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kinetic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energy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per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molecule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will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be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same</a:t>
            </a:r>
            <a:endParaRPr sz="2400">
              <a:latin typeface="Times New Roman"/>
              <a:cs typeface="Times New Roman"/>
            </a:endParaRPr>
          </a:p>
          <a:p>
            <a:pPr marL="485140">
              <a:lnSpc>
                <a:spcPct val="100000"/>
              </a:lnSpc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both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that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means</a:t>
            </a:r>
            <a:endParaRPr sz="2400">
              <a:latin typeface="Times New Roman"/>
              <a:cs typeface="Times New Roman"/>
            </a:endParaRPr>
          </a:p>
          <a:p>
            <a:pPr marL="1089025">
              <a:lnSpc>
                <a:spcPct val="100000"/>
              </a:lnSpc>
              <a:tabLst>
                <a:tab pos="3536950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½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315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= ½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m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v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spc="-7" baseline="24305" dirty="0">
                <a:solidFill>
                  <a:srgbClr val="181B0D"/>
                </a:solidFill>
                <a:latin typeface="Times New Roman"/>
                <a:cs typeface="Times New Roman"/>
              </a:rPr>
              <a:t>2	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---------------------(2)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485140" indent="-384175">
              <a:lnSpc>
                <a:spcPct val="100000"/>
              </a:lnSpc>
              <a:buFont typeface="Franklin Gothic Book"/>
              <a:buChar char="■"/>
              <a:tabLst>
                <a:tab pos="485140" algn="l"/>
                <a:tab pos="485775" algn="l"/>
              </a:tabLst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Comparing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(1)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(2)</a:t>
            </a:r>
            <a:endParaRPr sz="2400">
              <a:latin typeface="Times New Roman"/>
              <a:cs typeface="Times New Roman"/>
            </a:endParaRPr>
          </a:p>
          <a:p>
            <a:pPr marL="19304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1</a:t>
            </a:r>
            <a:r>
              <a:rPr sz="2400" spc="292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=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,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this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is </a:t>
            </a:r>
            <a:r>
              <a:rPr sz="2400" b="1" spc="-35" dirty="0">
                <a:solidFill>
                  <a:srgbClr val="181B0D"/>
                </a:solidFill>
                <a:latin typeface="Times New Roman"/>
                <a:cs typeface="Times New Roman"/>
              </a:rPr>
              <a:t>Avogadro’s</a:t>
            </a:r>
            <a:r>
              <a:rPr sz="2400" b="1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181B0D"/>
                </a:solidFill>
                <a:latin typeface="Times New Roman"/>
                <a:cs typeface="Times New Roman"/>
              </a:rPr>
              <a:t>law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7200" y="228600"/>
            <a:ext cx="11277600" cy="44371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sz="2800" spc="-100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GASES</a:t>
            </a:r>
            <a:r>
              <a:rPr sz="2800" spc="30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sz="2800" spc="-20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DEVIATION</a:t>
            </a:r>
            <a:r>
              <a:rPr sz="2800" spc="2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sz="2800" spc="1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IDEAL</a:t>
            </a:r>
            <a:r>
              <a:rPr sz="2800" spc="-7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spc="-25" dirty="0">
                <a:solidFill>
                  <a:srgbClr val="181B0D"/>
                </a:solidFill>
                <a:latin typeface="Times New Roman" pitchFamily="18" charset="0"/>
                <a:cs typeface="Times New Roman" pitchFamily="18" charset="0"/>
              </a:rPr>
              <a:t>BEHAVIOUR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12112" y="1633473"/>
            <a:ext cx="10104121" cy="3987117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421640" marR="225425" indent="-384175">
              <a:lnSpc>
                <a:spcPct val="94000"/>
              </a:lnSpc>
              <a:spcBef>
                <a:spcPts val="270"/>
              </a:spcBef>
              <a:buFont typeface="Franklin Gothic Book"/>
              <a:buChar char="■"/>
              <a:tabLst>
                <a:tab pos="421640" algn="l"/>
                <a:tab pos="422275" algn="l"/>
              </a:tabLst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An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ideal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is one which obeys the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 laws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 the equation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PV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= </a:t>
            </a:r>
            <a:r>
              <a:rPr sz="2400" spc="-75" dirty="0">
                <a:solidFill>
                  <a:srgbClr val="181B0D"/>
                </a:solidFill>
                <a:latin typeface="Times New Roman"/>
                <a:cs typeface="Times New Roman"/>
              </a:rPr>
              <a:t>RT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at all 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pressures and temperatures. However no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is ideal.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H</a:t>
            </a:r>
            <a:r>
              <a:rPr sz="2400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,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N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</a:t>
            </a:r>
            <a:r>
              <a:rPr sz="2400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and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CO</a:t>
            </a:r>
            <a:r>
              <a:rPr sz="2400" spc="-7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2 </a:t>
            </a:r>
            <a:r>
              <a:rPr sz="2400" baseline="-20833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which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fail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to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obey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ideal-gas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equation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are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termed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as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non</a:t>
            </a:r>
            <a:r>
              <a:rPr sz="2400" spc="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ideal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or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real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gases</a:t>
            </a:r>
            <a:endParaRPr sz="2400">
              <a:latin typeface="Times New Roman"/>
              <a:cs typeface="Times New Roman"/>
            </a:endParaRPr>
          </a:p>
          <a:p>
            <a:pPr marL="421640" marR="172085" indent="-384175">
              <a:lnSpc>
                <a:spcPts val="2700"/>
              </a:lnSpc>
              <a:spcBef>
                <a:spcPts val="1275"/>
              </a:spcBef>
              <a:buFont typeface="Franklin Gothic Book"/>
              <a:buChar char="■"/>
              <a:tabLst>
                <a:tab pos="421640" algn="l"/>
                <a:tab pos="422275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extent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to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which a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real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gas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depart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from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ideal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behaviour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may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be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depicted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in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terms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function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called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compressibility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factor,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denoted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by</a:t>
            </a:r>
            <a:r>
              <a:rPr sz="2400" spc="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Z.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It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is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defined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Z</a:t>
            </a:r>
            <a:endParaRPr sz="2400">
              <a:latin typeface="Times New Roman"/>
              <a:cs typeface="Times New Roman"/>
            </a:endParaRPr>
          </a:p>
          <a:p>
            <a:pPr marL="421640">
              <a:lnSpc>
                <a:spcPts val="2650"/>
              </a:lnSpc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=</a:t>
            </a:r>
            <a:r>
              <a:rPr sz="2400" spc="-5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PV/RT</a:t>
            </a:r>
            <a:endParaRPr sz="2400">
              <a:latin typeface="Times New Roman"/>
              <a:cs typeface="Times New Roman"/>
            </a:endParaRPr>
          </a:p>
          <a:p>
            <a:pPr marL="421640" marR="225425" indent="-384175">
              <a:lnSpc>
                <a:spcPts val="2710"/>
              </a:lnSpc>
              <a:spcBef>
                <a:spcPts val="1250"/>
              </a:spcBef>
              <a:buFont typeface="Franklin Gothic Book"/>
              <a:buChar char="■"/>
              <a:tabLst>
                <a:tab pos="421640" algn="l"/>
                <a:tab pos="422275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The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deviation</a:t>
            </a:r>
            <a:r>
              <a:rPr sz="24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from</a:t>
            </a:r>
            <a:r>
              <a:rPr sz="2400" spc="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ideality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may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be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shown</a:t>
            </a:r>
            <a:r>
              <a:rPr sz="2400" spc="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by a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plot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400" spc="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compressibility</a:t>
            </a:r>
            <a:r>
              <a:rPr sz="24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factor, </a:t>
            </a:r>
            <a:r>
              <a:rPr sz="2400" spc="-58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Z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against</a:t>
            </a:r>
            <a:r>
              <a:rPr sz="2400" spc="-3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135" dirty="0">
                <a:solidFill>
                  <a:srgbClr val="181B0D"/>
                </a:solidFill>
                <a:latin typeface="Times New Roman"/>
                <a:cs typeface="Times New Roman"/>
              </a:rPr>
              <a:t>P.</a:t>
            </a:r>
            <a:endParaRPr sz="2400">
              <a:latin typeface="Times New Roman"/>
              <a:cs typeface="Times New Roman"/>
            </a:endParaRPr>
          </a:p>
          <a:p>
            <a:pPr marL="421640" indent="-384175">
              <a:lnSpc>
                <a:spcPts val="2790"/>
              </a:lnSpc>
              <a:spcBef>
                <a:spcPts val="975"/>
              </a:spcBef>
              <a:buFont typeface="Franklin Gothic Book"/>
              <a:buChar char="■"/>
              <a:tabLst>
                <a:tab pos="421640" algn="l"/>
                <a:tab pos="422275" algn="l"/>
              </a:tabLst>
            </a:pP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an ideal</a:t>
            </a:r>
            <a:r>
              <a:rPr sz="2400" spc="-3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gas Z =1.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For real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gases the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deviation</a:t>
            </a:r>
            <a:r>
              <a:rPr sz="24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from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 ideal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behaviour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will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be</a:t>
            </a:r>
            <a:endParaRPr sz="2400">
              <a:latin typeface="Times New Roman"/>
              <a:cs typeface="Times New Roman"/>
            </a:endParaRPr>
          </a:p>
          <a:p>
            <a:pPr marL="421640">
              <a:lnSpc>
                <a:spcPts val="2790"/>
              </a:lnSpc>
            </a:pP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determined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by the</a:t>
            </a:r>
            <a:r>
              <a:rPr sz="2400" spc="-1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value</a:t>
            </a:r>
            <a:r>
              <a:rPr sz="2400" spc="-2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of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Z being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greater</a:t>
            </a:r>
            <a:r>
              <a:rPr sz="2400" spc="-4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or less</a:t>
            </a:r>
            <a:r>
              <a:rPr sz="2400" spc="-5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181B0D"/>
                </a:solidFill>
                <a:latin typeface="Times New Roman"/>
                <a:cs typeface="Times New Roman"/>
              </a:rPr>
              <a:t>than</a:t>
            </a:r>
            <a:r>
              <a:rPr sz="2400" spc="-10" dirty="0">
                <a:solidFill>
                  <a:srgbClr val="181B0D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solidFill>
                  <a:srgbClr val="181B0D"/>
                </a:solidFill>
                <a:latin typeface="Times New Roman"/>
                <a:cs typeface="Times New Roman"/>
              </a:rPr>
              <a:t>unity.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8535" y="0"/>
            <a:ext cx="228601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181B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399795" y="369188"/>
            <a:ext cx="10069829" cy="609974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5"/>
              </a:spcBef>
            </a:pPr>
            <a:r>
              <a:rPr sz="2000" b="1" spc="-35" dirty="0">
                <a:solidFill>
                  <a:srgbClr val="C00000"/>
                </a:solidFill>
                <a:latin typeface="Calibri"/>
                <a:cs typeface="Calibri"/>
              </a:rPr>
              <a:t>VAN</a:t>
            </a:r>
            <a:r>
              <a:rPr sz="20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DER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40" dirty="0">
                <a:solidFill>
                  <a:srgbClr val="C00000"/>
                </a:solidFill>
                <a:latin typeface="Calibri"/>
                <a:cs typeface="Calibri"/>
              </a:rPr>
              <a:t>WAAL’S</a:t>
            </a:r>
            <a:r>
              <a:rPr sz="20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C00000"/>
                </a:solidFill>
                <a:latin typeface="Calibri"/>
                <a:cs typeface="Calibri"/>
              </a:rPr>
              <a:t>EQUATION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OF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2000" b="1" spc="-60" dirty="0">
                <a:solidFill>
                  <a:srgbClr val="C00000"/>
                </a:solidFill>
                <a:latin typeface="Calibri"/>
                <a:cs typeface="Calibri"/>
              </a:rPr>
              <a:t>STATE: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250">
              <a:latin typeface="Calibri"/>
              <a:cs typeface="Calibri"/>
            </a:endParaRPr>
          </a:p>
          <a:p>
            <a:pPr marL="447040" marR="57150" indent="-384175">
              <a:lnSpc>
                <a:spcPct val="100000"/>
              </a:lnSpc>
              <a:buFont typeface="Franklin Gothic Book"/>
              <a:buChar char="■"/>
              <a:tabLst>
                <a:tab pos="447040" algn="l"/>
                <a:tab pos="447675" algn="l"/>
              </a:tabLst>
            </a:pP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van</a:t>
            </a:r>
            <a:r>
              <a:rPr sz="2000" spc="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der</a:t>
            </a:r>
            <a:r>
              <a:rPr sz="2000" spc="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Waal</a:t>
            </a:r>
            <a:r>
              <a:rPr sz="2000" spc="114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studied</a:t>
            </a:r>
            <a:r>
              <a:rPr sz="2000" spc="6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000" spc="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postulates</a:t>
            </a:r>
            <a:r>
              <a:rPr sz="2000" spc="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000" spc="6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kinetic</a:t>
            </a:r>
            <a:r>
              <a:rPr sz="2000" spc="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theory</a:t>
            </a:r>
            <a:r>
              <a:rPr sz="2000" spc="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</a:t>
            </a:r>
            <a:r>
              <a:rPr sz="2000" spc="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detail</a:t>
            </a:r>
            <a:r>
              <a:rPr sz="2000" spc="5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and</a:t>
            </a:r>
            <a:r>
              <a:rPr sz="2000" spc="6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found</a:t>
            </a:r>
            <a:r>
              <a:rPr sz="2000" spc="5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that</a:t>
            </a:r>
            <a:r>
              <a:rPr sz="2000" spc="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there</a:t>
            </a:r>
            <a:r>
              <a:rPr sz="2000" spc="5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are</a:t>
            </a:r>
            <a:r>
              <a:rPr sz="2000" spc="5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two </a:t>
            </a:r>
            <a:r>
              <a:rPr sz="2000" spc="-4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faulty postulates.</a:t>
            </a:r>
            <a:endParaRPr sz="2000">
              <a:latin typeface="Calibri"/>
              <a:cs typeface="Calibri"/>
            </a:endParaRPr>
          </a:p>
          <a:p>
            <a:pPr marL="334645" indent="-271780">
              <a:lnSpc>
                <a:spcPct val="100000"/>
              </a:lnSpc>
              <a:spcBef>
                <a:spcPts val="204"/>
              </a:spcBef>
              <a:buAutoNum type="romanLcParenBoth"/>
              <a:tabLst>
                <a:tab pos="335280" algn="l"/>
              </a:tabLst>
            </a:pP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molecules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a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are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point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masses</a:t>
            </a:r>
            <a:r>
              <a:rPr sz="2000" spc="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and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possess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no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volume.</a:t>
            </a:r>
            <a:endParaRPr sz="2000">
              <a:latin typeface="Calibri"/>
              <a:cs typeface="Calibri"/>
            </a:endParaRPr>
          </a:p>
          <a:p>
            <a:pPr marL="393700" indent="-330835">
              <a:lnSpc>
                <a:spcPct val="100000"/>
              </a:lnSpc>
              <a:spcBef>
                <a:spcPts val="209"/>
              </a:spcBef>
              <a:buAutoNum type="romanLcParenBoth"/>
              <a:tabLst>
                <a:tab pos="394335" algn="l"/>
              </a:tabLst>
            </a:pP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There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are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no</a:t>
            </a:r>
            <a:r>
              <a:rPr sz="20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intermolecular</a:t>
            </a:r>
            <a:r>
              <a:rPr sz="2000" spc="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attractions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a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gas.</a:t>
            </a:r>
            <a:endParaRPr sz="2000">
              <a:latin typeface="Calibri"/>
              <a:cs typeface="Calibri"/>
            </a:endParaRPr>
          </a:p>
          <a:p>
            <a:pPr marL="447040" marR="58419" indent="-384175">
              <a:lnSpc>
                <a:spcPct val="100000"/>
              </a:lnSpc>
              <a:spcBef>
                <a:spcPts val="190"/>
              </a:spcBef>
              <a:buFont typeface="Franklin Gothic Book"/>
              <a:buChar char="■"/>
              <a:tabLst>
                <a:tab pos="447040" algn="l"/>
                <a:tab pos="447675" algn="l"/>
              </a:tabLst>
            </a:pPr>
            <a:r>
              <a:rPr sz="2000" spc="-35" dirty="0">
                <a:solidFill>
                  <a:srgbClr val="181B0D"/>
                </a:solidFill>
                <a:latin typeface="Calibri"/>
                <a:cs typeface="Calibri"/>
              </a:rPr>
              <a:t>Van</a:t>
            </a:r>
            <a:r>
              <a:rPr sz="2000" spc="1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der</a:t>
            </a:r>
            <a:r>
              <a:rPr sz="2000" spc="1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Waal</a:t>
            </a:r>
            <a:r>
              <a:rPr sz="2000" spc="1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introduced</a:t>
            </a:r>
            <a:r>
              <a:rPr sz="2000" spc="1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000" spc="1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correction</a:t>
            </a:r>
            <a:r>
              <a:rPr sz="2000" spc="1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terms</a:t>
            </a:r>
            <a:r>
              <a:rPr sz="2000" spc="1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due</a:t>
            </a:r>
            <a:r>
              <a:rPr sz="2000" spc="1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to</a:t>
            </a:r>
            <a:r>
              <a:rPr sz="2000" spc="1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000" spc="1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above</a:t>
            </a:r>
            <a:r>
              <a:rPr sz="2000" spc="1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two</a:t>
            </a:r>
            <a:r>
              <a:rPr sz="2000" spc="1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invalid</a:t>
            </a:r>
            <a:r>
              <a:rPr sz="2000" spc="1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assumptions</a:t>
            </a:r>
            <a:r>
              <a:rPr sz="2000" spc="1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 </a:t>
            </a:r>
            <a:r>
              <a:rPr sz="2000" spc="-434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ideal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gas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equation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PV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 </a:t>
            </a:r>
            <a:r>
              <a:rPr sz="2000" spc="-55" dirty="0">
                <a:solidFill>
                  <a:srgbClr val="181B0D"/>
                </a:solidFill>
                <a:latin typeface="Calibri"/>
                <a:cs typeface="Calibri"/>
              </a:rPr>
              <a:t>nRT.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Clr>
                <a:srgbClr val="181B0D"/>
              </a:buClr>
              <a:buFont typeface="Franklin Gothic Book"/>
              <a:buChar char="■"/>
            </a:pPr>
            <a:endParaRPr sz="2300">
              <a:latin typeface="Calibri"/>
              <a:cs typeface="Calibri"/>
            </a:endParaRPr>
          </a:p>
          <a:p>
            <a:pPr marL="447040" indent="-384175">
              <a:lnSpc>
                <a:spcPct val="100000"/>
              </a:lnSpc>
              <a:buFont typeface="Franklin Gothic Book"/>
              <a:buChar char="■"/>
              <a:tabLst>
                <a:tab pos="447040" algn="l"/>
                <a:tab pos="447675" algn="l"/>
              </a:tabLst>
            </a:pP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His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corrections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are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as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follows: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181B0D"/>
              </a:buClr>
              <a:buFont typeface="Franklin Gothic Book"/>
              <a:buChar char="■"/>
            </a:pPr>
            <a:endParaRPr sz="2250">
              <a:latin typeface="Calibri"/>
              <a:cs typeface="Calibri"/>
            </a:endParaRPr>
          </a:p>
          <a:p>
            <a:pPr marL="447040" indent="-384175" algn="just">
              <a:lnSpc>
                <a:spcPct val="100000"/>
              </a:lnSpc>
              <a:buFont typeface="Franklin Gothic Book"/>
              <a:buChar char="■"/>
              <a:tabLst>
                <a:tab pos="447675" algn="l"/>
              </a:tabLst>
            </a:pPr>
            <a:r>
              <a:rPr sz="2000" b="1" spc="-15" dirty="0">
                <a:solidFill>
                  <a:srgbClr val="181B0D"/>
                </a:solidFill>
                <a:latin typeface="Calibri"/>
                <a:cs typeface="Calibri"/>
              </a:rPr>
              <a:t>Volume</a:t>
            </a:r>
            <a:r>
              <a:rPr sz="2000" b="1" spc="-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181B0D"/>
                </a:solidFill>
                <a:latin typeface="Calibri"/>
                <a:cs typeface="Calibri"/>
              </a:rPr>
              <a:t>correction</a:t>
            </a:r>
            <a:endParaRPr sz="2000">
              <a:latin typeface="Calibri"/>
              <a:cs typeface="Calibri"/>
            </a:endParaRPr>
          </a:p>
          <a:p>
            <a:pPr marL="63500" marR="55880" indent="914400" algn="just">
              <a:lnSpc>
                <a:spcPct val="100000"/>
              </a:lnSpc>
              <a:spcBef>
                <a:spcPts val="204"/>
              </a:spcBef>
            </a:pP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Volume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 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available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space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movement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molecules. 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Volume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V 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an ideal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same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as 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volume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30" dirty="0">
                <a:solidFill>
                  <a:srgbClr val="181B0D"/>
                </a:solidFill>
                <a:latin typeface="Calibri"/>
                <a:cs typeface="Calibri"/>
              </a:rPr>
              <a:t>container.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The dot molecule of ideal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has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zero-volume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entire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space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container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is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available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their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movement.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But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von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der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Waals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assume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that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molecules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real gas are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rigid spherical particles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which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posses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definite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volume.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volume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real gas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is,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therefore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ideal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volume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minus the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olume occupied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by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molecules.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If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b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effective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volume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molecules per mole of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then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corrected volume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should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be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V-b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 V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1950" spc="7" baseline="-21367" dirty="0">
                <a:solidFill>
                  <a:srgbClr val="181B0D"/>
                </a:solidFill>
                <a:latin typeface="Calibri"/>
                <a:cs typeface="Calibri"/>
              </a:rPr>
              <a:t>ideal</a:t>
            </a:r>
            <a:r>
              <a:rPr sz="1950" spc="232" baseline="-21367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For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n moles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B0D"/>
                </a:solidFill>
                <a:latin typeface="Calibri"/>
                <a:cs typeface="Calibri"/>
              </a:rPr>
              <a:t>V</a:t>
            </a:r>
            <a:r>
              <a:rPr sz="2000" b="1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1950" b="1" spc="15" baseline="-21367" dirty="0">
                <a:solidFill>
                  <a:srgbClr val="181B0D"/>
                </a:solidFill>
                <a:latin typeface="Calibri"/>
                <a:cs typeface="Calibri"/>
              </a:rPr>
              <a:t>ideal</a:t>
            </a:r>
            <a:r>
              <a:rPr sz="1950" b="1" spc="217" baseline="-21367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B0D"/>
                </a:solidFill>
                <a:latin typeface="Calibri"/>
                <a:cs typeface="Calibri"/>
              </a:rPr>
              <a:t>= V-nb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,</a:t>
            </a:r>
            <a:r>
              <a:rPr sz="2000" spc="4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b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is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also</a:t>
            </a:r>
            <a:r>
              <a:rPr sz="2000" spc="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known</a:t>
            </a:r>
            <a:r>
              <a:rPr sz="20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as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excluded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volume.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78535" y="0"/>
            <a:ext cx="228601" cy="6858000"/>
          </a:xfrm>
          <a:custGeom>
            <a:avLst/>
            <a:gdLst/>
            <a:ahLst/>
            <a:cxnLst/>
            <a:rect l="l" t="t" r="r" b="b"/>
            <a:pathLst>
              <a:path w="228600" h="6858000">
                <a:moveTo>
                  <a:pt x="228600" y="0"/>
                </a:moveTo>
                <a:lnTo>
                  <a:pt x="0" y="0"/>
                </a:lnTo>
                <a:lnTo>
                  <a:pt x="0" y="6858000"/>
                </a:lnTo>
                <a:lnTo>
                  <a:pt x="228600" y="6858000"/>
                </a:lnTo>
                <a:lnTo>
                  <a:pt x="228600" y="0"/>
                </a:lnTo>
                <a:close/>
              </a:path>
            </a:pathLst>
          </a:custGeom>
          <a:solidFill>
            <a:srgbClr val="181B0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955447" y="552070"/>
            <a:ext cx="8123556" cy="55303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3500" marR="5588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Now</a:t>
            </a:r>
            <a:r>
              <a:rPr sz="20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let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us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consider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two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molecules</a:t>
            </a:r>
            <a:r>
              <a:rPr sz="2000" spc="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radius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r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colliding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with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each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other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(Fig1 ) </a:t>
            </a:r>
            <a:r>
              <a:rPr sz="2000" spc="-4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000" spc="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space</a:t>
            </a:r>
            <a:r>
              <a:rPr sz="2000" spc="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indicated</a:t>
            </a:r>
            <a:r>
              <a:rPr sz="2000" spc="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by</a:t>
            </a:r>
            <a:r>
              <a:rPr sz="2000" spc="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000" spc="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dotted</a:t>
            </a:r>
            <a:r>
              <a:rPr sz="2000" spc="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sphere</a:t>
            </a:r>
            <a:r>
              <a:rPr sz="2000" spc="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having</a:t>
            </a:r>
            <a:r>
              <a:rPr sz="2000" spc="3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radius</a:t>
            </a:r>
            <a:r>
              <a:rPr sz="2000" spc="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2r</a:t>
            </a:r>
            <a:r>
              <a:rPr sz="2000" spc="4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will</a:t>
            </a:r>
            <a:r>
              <a:rPr sz="2000" spc="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not</a:t>
            </a:r>
            <a:r>
              <a:rPr sz="2000" spc="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be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available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to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all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other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molecules</a:t>
            </a:r>
            <a:r>
              <a:rPr sz="2000" spc="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gas.</a:t>
            </a:r>
            <a:endParaRPr sz="20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Thus,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Excluded volume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for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two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molecules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 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4/3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π(2r)</a:t>
            </a:r>
            <a:r>
              <a:rPr sz="1950" baseline="25641" dirty="0">
                <a:solidFill>
                  <a:srgbClr val="181B0D"/>
                </a:solidFill>
                <a:latin typeface="Calibri"/>
                <a:cs typeface="Calibri"/>
              </a:rPr>
              <a:t>3</a:t>
            </a:r>
            <a:r>
              <a:rPr sz="1950" spc="240" baseline="25641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8x4/3πr3</a:t>
            </a:r>
            <a:endParaRPr sz="20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Excluded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volume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per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molecule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 ½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8x4/3πr</a:t>
            </a:r>
            <a:r>
              <a:rPr sz="1950" baseline="25641" dirty="0">
                <a:solidFill>
                  <a:srgbClr val="181B0D"/>
                </a:solidFill>
                <a:latin typeface="Calibri"/>
                <a:cs typeface="Calibri"/>
              </a:rPr>
              <a:t>3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4x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4/3</a:t>
            </a:r>
            <a:r>
              <a:rPr sz="2000" spc="-2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πr</a:t>
            </a:r>
            <a:r>
              <a:rPr sz="1950" baseline="25641" dirty="0">
                <a:solidFill>
                  <a:srgbClr val="181B0D"/>
                </a:solidFill>
                <a:latin typeface="Calibri"/>
                <a:cs typeface="Calibri"/>
              </a:rPr>
              <a:t>3</a:t>
            </a:r>
            <a:r>
              <a:rPr sz="1950" spc="247" baseline="25641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b</a:t>
            </a:r>
            <a:endParaRPr sz="200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For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n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moles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b=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nx4x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4/3πr</a:t>
            </a:r>
            <a:r>
              <a:rPr sz="1950" baseline="25641" dirty="0">
                <a:solidFill>
                  <a:srgbClr val="181B0D"/>
                </a:solidFill>
                <a:latin typeface="Calibri"/>
                <a:cs typeface="Calibri"/>
              </a:rPr>
              <a:t>3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=</a:t>
            </a:r>
            <a:r>
              <a:rPr sz="2000" spc="-3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nb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63500">
              <a:lnSpc>
                <a:spcPct val="100000"/>
              </a:lnSpc>
            </a:pPr>
            <a:r>
              <a:rPr sz="2000" b="1" spc="-10" dirty="0">
                <a:solidFill>
                  <a:srgbClr val="181B0D"/>
                </a:solidFill>
                <a:latin typeface="Calibri"/>
                <a:cs typeface="Calibri"/>
              </a:rPr>
              <a:t>Pressure correction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50">
              <a:latin typeface="Calibri"/>
              <a:cs typeface="Calibri"/>
            </a:endParaRPr>
          </a:p>
          <a:p>
            <a:pPr marL="63500" marR="703580" algn="just">
              <a:lnSpc>
                <a:spcPct val="100000"/>
              </a:lnSpc>
            </a:pP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molecule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in 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interior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of a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is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attracted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by other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molecules on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all </a:t>
            </a:r>
            <a:r>
              <a:rPr sz="2000" spc="-4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sides. These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attractive forces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cancel out. But a molecule about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to 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strike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wall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vessel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is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attracted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by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molecules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on one side </a:t>
            </a:r>
            <a:r>
              <a:rPr sz="2000" spc="-30" dirty="0">
                <a:solidFill>
                  <a:srgbClr val="181B0D"/>
                </a:solidFill>
                <a:latin typeface="Calibri"/>
                <a:cs typeface="Calibri"/>
              </a:rPr>
              <a:t>only.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Hence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it</a:t>
            </a:r>
            <a:r>
              <a:rPr sz="2000" spc="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experiences</a:t>
            </a:r>
            <a:r>
              <a:rPr sz="2000" spc="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an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inward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pull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(fig 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2)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due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to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unbalanced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forces.</a:t>
            </a:r>
            <a:endParaRPr sz="2000">
              <a:latin typeface="Calibri"/>
              <a:cs typeface="Calibri"/>
            </a:endParaRPr>
          </a:p>
          <a:p>
            <a:pPr marL="63500" marR="950594">
              <a:lnSpc>
                <a:spcPct val="100000"/>
              </a:lnSpc>
            </a:pP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Therefore,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it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strikes</a:t>
            </a:r>
            <a:r>
              <a:rPr sz="2000" spc="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wall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with</a:t>
            </a:r>
            <a:r>
              <a:rPr sz="2000" spc="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reduced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velocity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and the actual 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pressure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of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gas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45" dirty="0">
                <a:solidFill>
                  <a:srgbClr val="181B0D"/>
                </a:solidFill>
                <a:latin typeface="Calibri"/>
                <a:cs typeface="Calibri"/>
              </a:rPr>
              <a:t>P,will</a:t>
            </a:r>
            <a:r>
              <a:rPr sz="2000" spc="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be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less</a:t>
            </a:r>
            <a:r>
              <a:rPr sz="2000" spc="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than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ideal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pressure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if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pressure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20" dirty="0">
                <a:solidFill>
                  <a:srgbClr val="181B0D"/>
                </a:solidFill>
                <a:latin typeface="Calibri"/>
                <a:cs typeface="Calibri"/>
              </a:rPr>
              <a:t>P, </a:t>
            </a:r>
            <a:r>
              <a:rPr sz="2000" spc="-44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is</a:t>
            </a:r>
            <a:r>
              <a:rPr sz="2000" spc="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less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than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Pideal</a:t>
            </a:r>
            <a:r>
              <a:rPr sz="2000" spc="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by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quantity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181B0D"/>
                </a:solidFill>
                <a:latin typeface="Calibri"/>
                <a:cs typeface="Calibri"/>
              </a:rPr>
              <a:t>p,</a:t>
            </a:r>
            <a:r>
              <a:rPr sz="200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181B0D"/>
                </a:solidFill>
                <a:latin typeface="Calibri"/>
                <a:cs typeface="Calibri"/>
              </a:rPr>
              <a:t>we</a:t>
            </a:r>
            <a:r>
              <a:rPr sz="2000" spc="-15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181B0D"/>
                </a:solidFill>
                <a:latin typeface="Calibri"/>
                <a:cs typeface="Calibri"/>
              </a:rPr>
              <a:t>have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Calibri"/>
              <a:cs typeface="Calibri"/>
            </a:endParaRPr>
          </a:p>
          <a:p>
            <a:pPr marL="447040" indent="-384175">
              <a:lnSpc>
                <a:spcPct val="100000"/>
              </a:lnSpc>
              <a:buFont typeface="Franklin Gothic Book"/>
              <a:buChar char="■"/>
              <a:tabLst>
                <a:tab pos="447040" algn="l"/>
                <a:tab pos="447675" algn="l"/>
              </a:tabLst>
            </a:pPr>
            <a:r>
              <a:rPr sz="2000" b="1" dirty="0">
                <a:solidFill>
                  <a:srgbClr val="181B0D"/>
                </a:solidFill>
                <a:latin typeface="Calibri"/>
                <a:cs typeface="Calibri"/>
              </a:rPr>
              <a:t>P</a:t>
            </a:r>
            <a:r>
              <a:rPr sz="2000" b="1" spc="-2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B0D"/>
                </a:solidFill>
                <a:latin typeface="Calibri"/>
                <a:cs typeface="Calibri"/>
              </a:rPr>
              <a:t>= </a:t>
            </a:r>
            <a:r>
              <a:rPr sz="2000" b="1" spc="10" dirty="0">
                <a:solidFill>
                  <a:srgbClr val="181B0D"/>
                </a:solidFill>
                <a:latin typeface="Calibri"/>
                <a:cs typeface="Calibri"/>
              </a:rPr>
              <a:t>P</a:t>
            </a:r>
            <a:r>
              <a:rPr sz="1950" b="1" spc="15" baseline="-21367" dirty="0">
                <a:solidFill>
                  <a:srgbClr val="181B0D"/>
                </a:solidFill>
                <a:latin typeface="Calibri"/>
                <a:cs typeface="Calibri"/>
              </a:rPr>
              <a:t>ideal</a:t>
            </a:r>
            <a:r>
              <a:rPr sz="1950" b="1" spc="202" baseline="-21367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81B0D"/>
                </a:solidFill>
                <a:latin typeface="Calibri"/>
                <a:cs typeface="Calibri"/>
              </a:rPr>
              <a:t>–p Or</a:t>
            </a:r>
            <a:r>
              <a:rPr sz="2000" b="1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spc="10" dirty="0">
                <a:solidFill>
                  <a:srgbClr val="181B0D"/>
                </a:solidFill>
                <a:latin typeface="Calibri"/>
                <a:cs typeface="Calibri"/>
              </a:rPr>
              <a:t>P</a:t>
            </a:r>
            <a:r>
              <a:rPr sz="1950" b="1" spc="15" baseline="-21367" dirty="0">
                <a:solidFill>
                  <a:srgbClr val="181B0D"/>
                </a:solidFill>
                <a:latin typeface="Calibri"/>
                <a:cs typeface="Calibri"/>
              </a:rPr>
              <a:t>ideal</a:t>
            </a:r>
            <a:r>
              <a:rPr sz="1950" b="1" spc="-22" baseline="-21367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181B0D"/>
                </a:solidFill>
                <a:latin typeface="Calibri"/>
                <a:cs typeface="Calibri"/>
              </a:rPr>
              <a:t>=</a:t>
            </a:r>
            <a:r>
              <a:rPr sz="2000" b="1" spc="-10" dirty="0">
                <a:solidFill>
                  <a:srgbClr val="181B0D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181B0D"/>
                </a:solidFill>
                <a:latin typeface="Calibri"/>
                <a:cs typeface="Calibri"/>
              </a:rPr>
              <a:t>P+p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32876" y="1077474"/>
            <a:ext cx="2531218" cy="179672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32876" y="3608785"/>
            <a:ext cx="3262763" cy="20437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1351</Words>
  <Application>Microsoft Office PowerPoint</Application>
  <PresentationFormat>Custom</PresentationFormat>
  <Paragraphs>116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Introduction</vt:lpstr>
      <vt:lpstr>Postulates of kinetic theory of gases</vt:lpstr>
      <vt:lpstr>Kinetic gas equation</vt:lpstr>
      <vt:lpstr>Derivation of gas laws from kinetic gas equation</vt:lpstr>
      <vt:lpstr>Slide 6</vt:lpstr>
      <vt:lpstr>REAL GASES : DEVIATION FROM IDEAL BEHAVIOUR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Chandramika</dc:creator>
  <cp:lastModifiedBy>hp</cp:lastModifiedBy>
  <cp:revision>1</cp:revision>
  <dcterms:created xsi:type="dcterms:W3CDTF">2021-04-20T05:33:51Z</dcterms:created>
  <dcterms:modified xsi:type="dcterms:W3CDTF">2021-04-20T05:46:43Z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2020-04-24T00:00:00Z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2021-04-20T00:00:00Z</vt:filetime>
  </property>
</Properties>
</file>