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8"/>
  </p:notesMasterIdLst>
  <p:sldIdLst>
    <p:sldId id="283" r:id="rId2"/>
    <p:sldId id="287" r:id="rId3"/>
    <p:sldId id="288" r:id="rId4"/>
    <p:sldId id="289" r:id="rId5"/>
    <p:sldId id="290" r:id="rId6"/>
    <p:sldId id="294" r:id="rId7"/>
    <p:sldId id="313" r:id="rId8"/>
    <p:sldId id="295" r:id="rId9"/>
    <p:sldId id="292" r:id="rId10"/>
    <p:sldId id="293" r:id="rId11"/>
    <p:sldId id="296" r:id="rId12"/>
    <p:sldId id="297" r:id="rId13"/>
    <p:sldId id="298" r:id="rId14"/>
    <p:sldId id="299" r:id="rId15"/>
    <p:sldId id="300" r:id="rId16"/>
    <p:sldId id="314" r:id="rId17"/>
    <p:sldId id="301" r:id="rId18"/>
    <p:sldId id="302" r:id="rId19"/>
    <p:sldId id="303" r:id="rId20"/>
    <p:sldId id="304" r:id="rId21"/>
    <p:sldId id="305" r:id="rId22"/>
    <p:sldId id="306" r:id="rId23"/>
    <p:sldId id="315" r:id="rId24"/>
    <p:sldId id="307" r:id="rId25"/>
    <p:sldId id="317" r:id="rId26"/>
    <p:sldId id="308" r:id="rId27"/>
    <p:sldId id="309" r:id="rId28"/>
    <p:sldId id="310" r:id="rId29"/>
    <p:sldId id="311" r:id="rId30"/>
    <p:sldId id="312" r:id="rId31"/>
    <p:sldId id="316" r:id="rId32"/>
    <p:sldId id="319" r:id="rId33"/>
    <p:sldId id="318"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72" r:id="rId59"/>
    <p:sldId id="352" r:id="rId60"/>
    <p:sldId id="353" r:id="rId61"/>
    <p:sldId id="354" r:id="rId62"/>
    <p:sldId id="355" r:id="rId63"/>
    <p:sldId id="370" r:id="rId64"/>
    <p:sldId id="356" r:id="rId65"/>
    <p:sldId id="357" r:id="rId66"/>
    <p:sldId id="358" r:id="rId67"/>
    <p:sldId id="359" r:id="rId68"/>
    <p:sldId id="360" r:id="rId69"/>
    <p:sldId id="371" r:id="rId70"/>
    <p:sldId id="361" r:id="rId71"/>
    <p:sldId id="362" r:id="rId72"/>
    <p:sldId id="363" r:id="rId73"/>
    <p:sldId id="364" r:id="rId74"/>
    <p:sldId id="365" r:id="rId75"/>
    <p:sldId id="373" r:id="rId76"/>
    <p:sldId id="374" r:id="rId77"/>
    <p:sldId id="375" r:id="rId78"/>
    <p:sldId id="376" r:id="rId79"/>
    <p:sldId id="377" r:id="rId80"/>
    <p:sldId id="378" r:id="rId81"/>
    <p:sldId id="379" r:id="rId82"/>
    <p:sldId id="380" r:id="rId83"/>
    <p:sldId id="381" r:id="rId84"/>
    <p:sldId id="382" r:id="rId85"/>
    <p:sldId id="344" r:id="rId86"/>
    <p:sldId id="345" r:id="rId87"/>
    <p:sldId id="346" r:id="rId88"/>
    <p:sldId id="347" r:id="rId89"/>
    <p:sldId id="348" r:id="rId90"/>
    <p:sldId id="349" r:id="rId91"/>
    <p:sldId id="350" r:id="rId92"/>
    <p:sldId id="351" r:id="rId93"/>
    <p:sldId id="366" r:id="rId94"/>
    <p:sldId id="367" r:id="rId95"/>
    <p:sldId id="368" r:id="rId96"/>
    <p:sldId id="369" r:id="rId97"/>
  </p:sldIdLst>
  <p:sldSz cx="9144000" cy="5143500" type="screen16x9"/>
  <p:notesSz cx="6858000" cy="9144000"/>
  <p:embeddedFontLst>
    <p:embeddedFont>
      <p:font typeface="Wingdings 3" pitchFamily="18" charset="2"/>
      <p:regular r:id="rId99"/>
    </p:embeddedFont>
    <p:embeddedFont>
      <p:font typeface="Century Gothic" pitchFamily="34" charset="0"/>
      <p:regular r:id="rId100"/>
      <p:bold r:id="rId101"/>
      <p:italic r:id="rId102"/>
      <p:boldItalic r:id="rId10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2.fntdata"/><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165140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350073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F0E0411C-5E3E-46F0-B9E3-F2F254EB05D6}" type="slidenum">
              <a:rPr lang="en-IN" smtClean="0"/>
              <a:pPr/>
              <a:t>‹#›</a:t>
            </a:fld>
            <a:endParaRPr lang="en-IN"/>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317574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2348773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F0E0411C-5E3E-46F0-B9E3-F2F254EB05D6}" type="slidenum">
              <a:rPr lang="en-IN" smtClean="0"/>
              <a:pPr/>
              <a:t>‹#›</a:t>
            </a:fld>
            <a:endParaRPr lang="en-IN"/>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821207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503708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28538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396592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38486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233658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420810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324151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206725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201913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10043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0465C149-F957-4099-B2DE-A5D82D2CFED8}" type="datetimeFigureOut">
              <a:rPr lang="en-IN" smtClean="0"/>
              <a:pPr/>
              <a:t>10-12-2020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53987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0465C149-F957-4099-B2DE-A5D82D2CFED8}" type="datetimeFigureOut">
              <a:rPr lang="en-IN" smtClean="0"/>
              <a:pPr/>
              <a:t>10-12-2020</a:t>
            </a:fld>
            <a:endParaRPr lang="en-IN"/>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F0E0411C-5E3E-46F0-B9E3-F2F254EB05D6}" type="slidenum">
              <a:rPr lang="en-IN" smtClean="0"/>
              <a:pPr/>
              <a:t>‹#›</a:t>
            </a:fld>
            <a:endParaRPr lang="en-IN"/>
          </a:p>
        </p:txBody>
      </p:sp>
    </p:spTree>
    <p:extLst>
      <p:ext uri="{BB962C8B-B14F-4D97-AF65-F5344CB8AC3E}">
        <p14:creationId xmlns="" xmlns:p14="http://schemas.microsoft.com/office/powerpoint/2010/main" val="2866992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47" y="1236177"/>
            <a:ext cx="8968153" cy="1708160"/>
          </a:xfrm>
          <a:prstGeom prst="rect">
            <a:avLst/>
          </a:prstGeom>
        </p:spPr>
        <p:txBody>
          <a:bodyPr wrap="square">
            <a:spAutoFit/>
          </a:bodyPr>
          <a:lstStyle/>
          <a:p>
            <a:pPr algn="ctr"/>
            <a:r>
              <a:rPr lang="en-US" sz="3500" dirty="0" smtClean="0"/>
              <a:t>B.A.THIRD YEAR </a:t>
            </a:r>
          </a:p>
          <a:p>
            <a:pPr algn="ctr"/>
            <a:r>
              <a:rPr lang="en-US" sz="3500" dirty="0" smtClean="0"/>
              <a:t>SUBJECT: GEOGRAPHY</a:t>
            </a:r>
          </a:p>
          <a:p>
            <a:pPr algn="ctr"/>
            <a:r>
              <a:rPr lang="en-US" sz="3500" dirty="0" smtClean="0"/>
              <a:t>PAPER-II:GEOGRAPHY OF RAJASTHAN</a:t>
            </a:r>
            <a:endParaRPr lang="en-US" sz="2400" dirty="0"/>
          </a:p>
        </p:txBody>
      </p:sp>
      <p:sp>
        <p:nvSpPr>
          <p:cNvPr id="3" name="Rectangle 2"/>
          <p:cNvSpPr/>
          <p:nvPr/>
        </p:nvSpPr>
        <p:spPr>
          <a:xfrm>
            <a:off x="6954716" y="4277353"/>
            <a:ext cx="2039815" cy="707886"/>
          </a:xfrm>
          <a:prstGeom prst="rect">
            <a:avLst/>
          </a:prstGeom>
        </p:spPr>
        <p:txBody>
          <a:bodyPr wrap="square">
            <a:spAutoFit/>
          </a:bodyPr>
          <a:lstStyle/>
          <a:p>
            <a:pPr algn="ctr"/>
            <a:r>
              <a:rPr lang="en-US" sz="1000" dirty="0" smtClean="0"/>
              <a:t>Dr. </a:t>
            </a:r>
            <a:r>
              <a:rPr lang="en-US" sz="1000" dirty="0" err="1" smtClean="0"/>
              <a:t>Vijai</a:t>
            </a:r>
            <a:r>
              <a:rPr lang="en-US" sz="1000" dirty="0" smtClean="0"/>
              <a:t> Singh </a:t>
            </a:r>
            <a:r>
              <a:rPr lang="en-US" sz="1000" dirty="0" err="1" smtClean="0"/>
              <a:t>Meena</a:t>
            </a:r>
            <a:endParaRPr lang="en-US" sz="1000" dirty="0" smtClean="0"/>
          </a:p>
          <a:p>
            <a:pPr algn="ctr"/>
            <a:r>
              <a:rPr lang="en-US" sz="1000" dirty="0" smtClean="0"/>
              <a:t>Assistant Professor</a:t>
            </a:r>
          </a:p>
          <a:p>
            <a:pPr algn="ctr"/>
            <a:r>
              <a:rPr lang="en-US" sz="1000" dirty="0" smtClean="0"/>
              <a:t>Department of Geography</a:t>
            </a:r>
          </a:p>
          <a:p>
            <a:pPr algn="ctr"/>
            <a:r>
              <a:rPr lang="en-US" sz="1000" dirty="0" smtClean="0"/>
              <a:t>MLS University, Udaipur (Raj.)</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2515" y="975946"/>
            <a:ext cx="8027377" cy="3108543"/>
          </a:xfrm>
          <a:prstGeom prst="rect">
            <a:avLst/>
          </a:prstGeom>
        </p:spPr>
        <p:txBody>
          <a:bodyPr wrap="square">
            <a:spAutoFit/>
          </a:bodyPr>
          <a:lstStyle/>
          <a:p>
            <a:pPr algn="just"/>
            <a:r>
              <a:rPr lang="hi-IN" sz="1600" dirty="0" smtClean="0">
                <a:solidFill>
                  <a:srgbClr val="FF0000"/>
                </a:solidFill>
              </a:rPr>
              <a:t>प्राचीन ऐतिहासिक काल का एक महत्वपूर्ण पहलू राजस्थान के विशिष्ट क्षेत्रों को दिए गए नाम हैं। ये क्षेत्र हैं: योध्या (गंगानगर के पास का क्षेत्र), कुरु (अलवर के पास का क्षेत्र),सोरसन  (भरतपुर, करौली और धौलपुर क्षेत्र) हाडोती (कोटा- बूंदी क्षेत्र), विराट (जयपुर - टोंक क्षेत्र), अहिच्छत्रपुर (नागौर के आसपास का क्षेत्र) ), गुर्जर प्रदेश (जोधपुर- पाली क्षेत्र), जंगल (बीकानेर क्षेत्र) श्रीमाल (बाड़मेर क्षेत्र), चंद्रावती (सिरोही- आबू क्षेत्र), शिवि (उदयपुर-चित्तौड़गढ़ क्षेत्र), बागड़  (डूंगरपुर- बांसवाड़ा क्षेत्र) आदि कुछ अन्य नाम। क्षेत्रीय भौगोलिक विशेषता के आधार पर कांठल (माही नदी क्षेत्र), छप्पन मैदान (प्रतापगढ़ और बांसवाड़ा के बीच स्थित 56 गांवों का एक समूह), मेवल और देवलिया (डूंगरपुर और बांसवाड़ा के बीच का क्षेत्र) हैं। भैंसरोडगढ़ और बिजोलिया के बीच स्थित पठार को</a:t>
            </a:r>
            <a:r>
              <a:rPr lang="en-US" sz="1600" dirty="0" smtClean="0">
                <a:solidFill>
                  <a:srgbClr val="FF0000"/>
                </a:solidFill>
              </a:rPr>
              <a:t> </a:t>
            </a:r>
            <a:r>
              <a:rPr lang="hi-IN" sz="1600" dirty="0" smtClean="0">
                <a:solidFill>
                  <a:srgbClr val="FF0000"/>
                </a:solidFill>
              </a:rPr>
              <a:t>ऊपर माल के नाम से जाना जाता है,   ढूंढाड़ जयपुर  के पास ढूंढ नदी का एक क्षेत्र है और चूरू- सरदारशहर क्षेत्र जिसे ‘थाली’ क्षेत्र के नाम से जाना जाता है। </a:t>
            </a:r>
          </a:p>
          <a:p>
            <a:pPr algn="just"/>
            <a:r>
              <a:rPr lang="hi-IN" sz="1800" dirty="0" smtClean="0">
                <a:solidFill>
                  <a:srgbClr val="FF0000"/>
                </a:solidFill>
              </a:rPr>
              <a:t/>
            </a:r>
            <a:br>
              <a:rPr lang="hi-IN" sz="1800" dirty="0" smtClean="0">
                <a:solidFill>
                  <a:srgbClr val="FF0000"/>
                </a:solidFill>
              </a:rPr>
            </a:br>
            <a:endParaRPr lang="en-US" sz="1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2177" y="879231"/>
            <a:ext cx="7737231" cy="3539430"/>
          </a:xfrm>
          <a:prstGeom prst="rect">
            <a:avLst/>
          </a:prstGeom>
        </p:spPr>
        <p:txBody>
          <a:bodyPr wrap="square">
            <a:spAutoFit/>
          </a:bodyPr>
          <a:lstStyle/>
          <a:p>
            <a:pPr algn="just"/>
            <a:r>
              <a:rPr lang="hi-IN" sz="1600" dirty="0" smtClean="0">
                <a:solidFill>
                  <a:srgbClr val="FF0000"/>
                </a:solidFill>
              </a:rPr>
              <a:t>मध्ययुगीन काल </a:t>
            </a:r>
            <a:r>
              <a:rPr lang="en-US" sz="1600" dirty="0" smtClean="0">
                <a:solidFill>
                  <a:srgbClr val="FF0000"/>
                </a:solidFill>
              </a:rPr>
              <a:t>(Medieval period)</a:t>
            </a:r>
          </a:p>
          <a:p>
            <a:pPr algn="just"/>
            <a:endParaRPr lang="hi-IN" sz="1600" dirty="0" smtClean="0">
              <a:solidFill>
                <a:srgbClr val="FF0000"/>
              </a:solidFill>
            </a:endParaRPr>
          </a:p>
          <a:p>
            <a:pPr algn="just"/>
            <a:r>
              <a:rPr lang="hi-IN" sz="1600" dirty="0" smtClean="0">
                <a:solidFill>
                  <a:srgbClr val="FF0000"/>
                </a:solidFill>
              </a:rPr>
              <a:t>लगभग 1200 ई. में राजस्थान का एक हिस्सा मुस्लिम शासकों के अधीन आता है। उनकी शक्तियों के प्रमुख केंद्र नागौर और अजमेर थे। 13 वीं शताब्दी ईस्वी की शुरुआत में, राजस्थान का सबसे शक्तिशाली राज्य मेवाड़ था। इस अवधि के दौरान कई नए शाही परिवार राजस्थान के पश्चिमी और पूर्वी भाग में शासक के रूप में उभरे। इन राज्यों में ज्यादातर राजपूत वंशों द्वारा शासन किया जाता था जैसे - गुर्जर, प्रतिहार, राठौड़, चौहान, परमार,भाटी आदि | जैसलमेर, जोधपुर, सिरोही और बीकानेर राज्य भी फलते-फूलते थे। जबकि पूर्वी राजस्थान में पृथ्वीराज चौहान शक्तिशाली हो गए थे और इस क्षेत्र में उनकी मजबूत पकड़ थी। चौहान के अलावा, गोहिल और परमार भी शासक के रूप में थे| शाकंभरी, चित्तौड़, धौलपुर, प्रतापगढ़, रणथंभौर, टोंक, आदि थे। प्रमुख उदयपुर ( मेवाड़), जयपुर, करौली,  बूंदी और प्रतापगढ़ थे। मध्यकाल के अंत में मुगलों के आक्रमण और राजपूतों के प्रतिरोध उल्लेखनीय विशेषताएं थीं।</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0631" y="905608"/>
            <a:ext cx="7543800" cy="3046988"/>
          </a:xfrm>
          <a:prstGeom prst="rect">
            <a:avLst/>
          </a:prstGeom>
        </p:spPr>
        <p:txBody>
          <a:bodyPr wrap="square">
            <a:spAutoFit/>
          </a:bodyPr>
          <a:lstStyle/>
          <a:p>
            <a:pPr algn="just"/>
            <a:r>
              <a:rPr lang="hi-IN" sz="1600" dirty="0" smtClean="0">
                <a:solidFill>
                  <a:srgbClr val="FF0000"/>
                </a:solidFill>
              </a:rPr>
              <a:t> पश्चिमी राजस्थान में चार राज्यों, यानी जैसलमेर, जोधपुर, सिरोही और बीकानेर में क्षेत्रीय समायोजन के साथ चार सौ से अधिक वर्षों के लिए पूरे क्षेत्रों का वर्चस्व था। राजस्थान में प्रमुख राज्य मेवाड़ (उदयपुर), आमेर (जयपुर), प्रतापगढ़, बूंदी, करौली थे, जबकि बांसवाड़ा, डूंगरपुर, किशनगढ़, कोटा, शाहपुरा, भरतपुर, अलवर, धौलपुर, टोंक और झालावाड़ जहाँ अन्य राज्य थे। अधिकांश राज्य (उदयपुर को छोड़कर) मुगलों के प्रत्यक्ष या अप्रत्यक्ष नियंत्रण में थे।1907 में मुगलों के पतन के साथ, राज्यों को अधिक स्वतंत्रता मिलने लगी। लेकिन बाद में अंग्रेजों ने उन पर अपनी पकड़ स्थापित कर ली और शासकों को उनकी सुरक्षा की गारंटी दी गई। अंग्रेजों ने प्रत्येक रियासत में एक-एक निवासी को नियुक्त किया और देश की स्वतंत्रता तक अपना नियंत्रण स्थापित किया, वास्तव में राजस्थान का इतिहास स्थानीय प्रमुखों और आंतरिक शक्तियों के साथ-साथ उनके संघर्षों का इतिहास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322" y="1679331"/>
            <a:ext cx="6981093" cy="646331"/>
          </a:xfrm>
          <a:prstGeom prst="rect">
            <a:avLst/>
          </a:prstGeom>
        </p:spPr>
        <p:txBody>
          <a:bodyPr wrap="square">
            <a:spAutoFit/>
          </a:bodyPr>
          <a:lstStyle/>
          <a:p>
            <a:pPr algn="just"/>
            <a:r>
              <a:rPr lang="en-US" sz="3600" dirty="0" smtClean="0">
                <a:solidFill>
                  <a:srgbClr val="FF0000"/>
                </a:solidFill>
              </a:rPr>
              <a:t>FORMATION OF THE STATE</a:t>
            </a:r>
            <a:endParaRPr lang="en-US" sz="36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0631" y="1345222"/>
            <a:ext cx="7789983" cy="2062103"/>
          </a:xfrm>
          <a:prstGeom prst="rect">
            <a:avLst/>
          </a:prstGeom>
        </p:spPr>
        <p:txBody>
          <a:bodyPr wrap="square">
            <a:spAutoFit/>
          </a:bodyPr>
          <a:lstStyle/>
          <a:p>
            <a:pPr algn="just"/>
            <a:r>
              <a:rPr lang="hi-IN" sz="1600" dirty="0" smtClean="0">
                <a:solidFill>
                  <a:srgbClr val="FF0000"/>
                </a:solidFill>
              </a:rPr>
              <a:t>राजस्थान का एकीकरण (</a:t>
            </a:r>
            <a:r>
              <a:rPr lang="en-US" sz="1600" dirty="0" smtClean="0">
                <a:solidFill>
                  <a:srgbClr val="FF0000"/>
                </a:solidFill>
              </a:rPr>
              <a:t>Formation of the state)</a:t>
            </a:r>
          </a:p>
          <a:p>
            <a:pPr algn="just"/>
            <a:r>
              <a:rPr lang="en-US" sz="1600" dirty="0" smtClean="0">
                <a:solidFill>
                  <a:srgbClr val="FF0000"/>
                </a:solidFill>
              </a:rPr>
              <a:t> </a:t>
            </a:r>
          </a:p>
          <a:p>
            <a:pPr algn="just"/>
            <a:r>
              <a:rPr lang="hi-IN" sz="1600" dirty="0" smtClean="0">
                <a:solidFill>
                  <a:srgbClr val="FF0000"/>
                </a:solidFill>
              </a:rPr>
              <a:t>राजस्थान का एक राज्य के रूप में  गठन या एकीकरण अपने आप में एक ऐतिहासिक घटना है, क्योंकि भारत की आजादी के समय राजस्थान में 19 रियासतें,तीन ठिकाने- लावा, कुशलगढ़ और नीमराणा और केन्द्र शासित प्रदेश अजमेर- मेरवाड़ा।</a:t>
            </a:r>
          </a:p>
          <a:p>
            <a:pPr algn="just"/>
            <a:r>
              <a:rPr lang="hi-IN" sz="1600" dirty="0" smtClean="0">
                <a:solidFill>
                  <a:srgbClr val="FF0000"/>
                </a:solidFill>
              </a:rPr>
              <a:t> वर्तमान राजस्थान 7 चरणों में अस्तित्व में आया।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1115" y="800100"/>
            <a:ext cx="6884377" cy="4031873"/>
          </a:xfrm>
          <a:prstGeom prst="rect">
            <a:avLst/>
          </a:prstGeom>
        </p:spPr>
        <p:txBody>
          <a:bodyPr wrap="square">
            <a:spAutoFit/>
          </a:bodyPr>
          <a:lstStyle/>
          <a:p>
            <a:pPr algn="just"/>
            <a:r>
              <a:rPr lang="hi-IN" sz="1600" dirty="0" smtClean="0">
                <a:solidFill>
                  <a:srgbClr val="FF0000"/>
                </a:solidFill>
              </a:rPr>
              <a:t>राजस्थान के एकीकरण के सात चरण (1948 - 1956)  निम्न प्रकार है-</a:t>
            </a:r>
          </a:p>
          <a:p>
            <a:pPr algn="just"/>
            <a:r>
              <a:rPr lang="hi-IN" sz="1600" dirty="0" smtClean="0">
                <a:solidFill>
                  <a:srgbClr val="FF0000"/>
                </a:solidFill>
              </a:rPr>
              <a:t>(</a:t>
            </a:r>
            <a:r>
              <a:rPr lang="en-US" sz="1600" dirty="0" err="1" smtClean="0">
                <a:solidFill>
                  <a:srgbClr val="FF0000"/>
                </a:solidFill>
              </a:rPr>
              <a:t>i</a:t>
            </a:r>
            <a:r>
              <a:rPr lang="en-US" sz="1600" dirty="0" smtClean="0">
                <a:solidFill>
                  <a:srgbClr val="FF0000"/>
                </a:solidFill>
              </a:rPr>
              <a:t>).</a:t>
            </a:r>
            <a:r>
              <a:rPr lang="hi-IN" sz="1600" dirty="0" smtClean="0">
                <a:solidFill>
                  <a:srgbClr val="FF0000"/>
                </a:solidFill>
              </a:rPr>
              <a:t>मत्स्य संघ (17 मार्च, 1948): अलवर, भरतपुर, धौलपुर, करौली। </a:t>
            </a:r>
          </a:p>
          <a:p>
            <a:pPr algn="just"/>
            <a:r>
              <a:rPr lang="hi-IN" sz="1600" dirty="0" smtClean="0">
                <a:solidFill>
                  <a:srgbClr val="FF0000"/>
                </a:solidFill>
              </a:rPr>
              <a:t>(</a:t>
            </a:r>
            <a:r>
              <a:rPr lang="en-US" sz="1600" dirty="0" smtClean="0">
                <a:solidFill>
                  <a:srgbClr val="FF0000"/>
                </a:solidFill>
              </a:rPr>
              <a:t>ii). </a:t>
            </a:r>
            <a:r>
              <a:rPr lang="hi-IN" sz="1600" dirty="0" smtClean="0">
                <a:solidFill>
                  <a:srgbClr val="FF0000"/>
                </a:solidFill>
              </a:rPr>
              <a:t>राजस्थान संघ ( 25 मार्च, 1948): बांसवाड़ा, बूंदी, डूंगरपुर, झालावाड़, किशनगढ़, कोटा, प्रतापगढ़, शाहपुरा,कुशलगढ़, टोंक।</a:t>
            </a:r>
          </a:p>
          <a:p>
            <a:pPr algn="just"/>
            <a:r>
              <a:rPr lang="hi-IN" sz="1600" dirty="0" smtClean="0">
                <a:solidFill>
                  <a:srgbClr val="FF0000"/>
                </a:solidFill>
              </a:rPr>
              <a:t>(</a:t>
            </a:r>
            <a:r>
              <a:rPr lang="en-US" sz="1600" dirty="0" smtClean="0">
                <a:solidFill>
                  <a:srgbClr val="FF0000"/>
                </a:solidFill>
              </a:rPr>
              <a:t>iii) </a:t>
            </a:r>
            <a:r>
              <a:rPr lang="hi-IN" sz="1600" dirty="0" smtClean="0">
                <a:solidFill>
                  <a:srgbClr val="FF0000"/>
                </a:solidFill>
              </a:rPr>
              <a:t>संयुक्त राजस्थान (18 अप्रैल, 1948): उदयपुर का राजस्थान संघ में विलय ।</a:t>
            </a:r>
          </a:p>
          <a:p>
            <a:pPr algn="just"/>
            <a:r>
              <a:rPr lang="hi-IN" sz="1600" dirty="0" smtClean="0">
                <a:solidFill>
                  <a:srgbClr val="FF0000"/>
                </a:solidFill>
              </a:rPr>
              <a:t>(</a:t>
            </a:r>
            <a:r>
              <a:rPr lang="en-US" sz="1600" dirty="0" smtClean="0">
                <a:solidFill>
                  <a:srgbClr val="FF0000"/>
                </a:solidFill>
              </a:rPr>
              <a:t>iv) </a:t>
            </a:r>
            <a:r>
              <a:rPr lang="hi-IN" sz="1600" dirty="0" smtClean="0">
                <a:solidFill>
                  <a:srgbClr val="FF0000"/>
                </a:solidFill>
              </a:rPr>
              <a:t>वृहत राजस्थान (30 मार्च, 1949): बीकानेर, जयपुर, जैसलमेर, जोधपुर संयुक्त राजस्थान में शामिल हो गए।</a:t>
            </a:r>
          </a:p>
          <a:p>
            <a:pPr algn="just"/>
            <a:r>
              <a:rPr lang="hi-IN" sz="1600" dirty="0" smtClean="0">
                <a:solidFill>
                  <a:srgbClr val="FF0000"/>
                </a:solidFill>
              </a:rPr>
              <a:t>(</a:t>
            </a:r>
            <a:r>
              <a:rPr lang="en-US" sz="1600" dirty="0" smtClean="0">
                <a:solidFill>
                  <a:srgbClr val="FF0000"/>
                </a:solidFill>
              </a:rPr>
              <a:t>v). </a:t>
            </a:r>
            <a:r>
              <a:rPr lang="hi-IN" sz="1600" dirty="0" smtClean="0">
                <a:solidFill>
                  <a:srgbClr val="FF0000"/>
                </a:solidFill>
              </a:rPr>
              <a:t>संयुक्त वृहत राजस्थान (15 मई, 1949): मत्स्य संघ का वृहत राजस्थान में  विलय |</a:t>
            </a:r>
          </a:p>
          <a:p>
            <a:pPr algn="just"/>
            <a:r>
              <a:rPr lang="hi-IN" sz="1600" dirty="0" smtClean="0">
                <a:solidFill>
                  <a:srgbClr val="FF0000"/>
                </a:solidFill>
              </a:rPr>
              <a:t>(</a:t>
            </a:r>
            <a:r>
              <a:rPr lang="en-US" sz="1600" dirty="0" smtClean="0">
                <a:solidFill>
                  <a:srgbClr val="FF0000"/>
                </a:solidFill>
              </a:rPr>
              <a:t>vi). </a:t>
            </a:r>
            <a:r>
              <a:rPr lang="hi-IN" sz="1600" dirty="0" smtClean="0">
                <a:solidFill>
                  <a:srgbClr val="FF0000"/>
                </a:solidFill>
              </a:rPr>
              <a:t>राजस्थान (26 जनवरी, 1950): संयुक्त वृहत राजस्थान में आबू,दिलवाड़ा को छोड़कर शेष सिरोही रियासत को मिलाया गया| (</a:t>
            </a:r>
            <a:r>
              <a:rPr lang="en-US" sz="1600" dirty="0" smtClean="0">
                <a:solidFill>
                  <a:srgbClr val="FF0000"/>
                </a:solidFill>
              </a:rPr>
              <a:t>vii) </a:t>
            </a:r>
            <a:r>
              <a:rPr lang="hi-IN" sz="1600" dirty="0" smtClean="0">
                <a:solidFill>
                  <a:srgbClr val="FF0000"/>
                </a:solidFill>
              </a:rPr>
              <a:t>पुनर्गठित राजस्थान (1 नवंबर, 1956): राज्य पुनर्गठन आयोग (अधिनियम, 1956) की सिफारिशों के अनुसार सिरोही की आबू व दिलवाड़ा तहसील मध्यप्रदेश के मंदसौर जिले की मानपूरा तहसील का सुनेल टप्पा व अजमेर मेरवाड़ा क्षेत्र राजस्थान में मिलाया गया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A III YEAR\New Doc 2020-11-06 09.05.37_2 (1).jpg"/>
          <p:cNvPicPr>
            <a:picLocks noChangeAspect="1" noChangeArrowheads="1"/>
          </p:cNvPicPr>
          <p:nvPr/>
        </p:nvPicPr>
        <p:blipFill>
          <a:blip r:embed="rId2">
            <a:lum contrast="30000"/>
          </a:blip>
          <a:srcRect/>
          <a:stretch>
            <a:fillRect/>
          </a:stretch>
        </p:blipFill>
        <p:spPr bwMode="auto">
          <a:xfrm>
            <a:off x="1165094" y="0"/>
            <a:ext cx="6813812" cy="51435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737" y="1017479"/>
            <a:ext cx="7332785" cy="2554545"/>
          </a:xfrm>
          <a:prstGeom prst="rect">
            <a:avLst/>
          </a:prstGeom>
        </p:spPr>
        <p:txBody>
          <a:bodyPr wrap="square">
            <a:spAutoFit/>
          </a:bodyPr>
          <a:lstStyle/>
          <a:p>
            <a:pPr algn="just"/>
            <a:r>
              <a:rPr lang="hi-IN" sz="1600" dirty="0" smtClean="0">
                <a:solidFill>
                  <a:srgbClr val="FF0000"/>
                </a:solidFill>
              </a:rPr>
              <a:t>अतः यह कहा जा सकता है कि एकीकरण का पहला चरण 17 मार्च, 1948 को मत्स्य संघ के गठन के साथ शुरू हुआ था जिसमें अलवर, भरतपुर, धौलपुर और करौली राज्य शामिल थे। 25 मार्च, 1948 को राजस्थान संघ का गठन किया गया था जिसमें बांसवाड़ा, डूंगरपुर, बूंदी, झालावाड़, किशनगढ़, कोटा, प्रतापगढ़, शाहपुरा, कुशलगढ़ और टोंक को शामिल किया गया। 18 अप्रैल, 1948 को, उदयपुर राज्य भी राजस्थान संघ में शामिल हो गया और इसका नाम बदलकर संयुक्त राजस्थान कर दिया गया। 30 मार्च ,1949 को संयुक्त राजस्थान में जयपुर ,जोधपुर, बीकानेर, जैसलमेर का विलय वृहत राजस्थान  के रूप में किया गया| 15 मई, 1949 को वृहत राजस्थान में मत्स्य संघ का विलय किया गया और संयुक्त वृहत  राजस्थान का निर्माण हुआ । 26 जनवरी 1950 को,राजस्थान का गठन किया गया। राजस्थान के गठन का अंतिम चरण 1 नवंबर, 1956 को पूरा हुआ |</a:t>
            </a:r>
            <a:endParaRPr lang="en-US" sz="16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362" y="817685"/>
            <a:ext cx="7719647" cy="4049457"/>
          </a:xfrm>
          <a:prstGeom prst="rect">
            <a:avLst/>
          </a:prstGeom>
        </p:spPr>
        <p:txBody>
          <a:bodyPr wrap="square">
            <a:spAutoFit/>
          </a:bodyPr>
          <a:lstStyle/>
          <a:p>
            <a:pPr algn="just"/>
            <a:r>
              <a:rPr lang="hi-IN" sz="1600" dirty="0" smtClean="0">
                <a:solidFill>
                  <a:srgbClr val="FF0000"/>
                </a:solidFill>
              </a:rPr>
              <a:t>राजस्थान के गठन के समय, राज्य को प्रशासनिक उद्देश्य के लिए 26 जिलों और पाँच संभागों में विभाजित किया गया था। बाद में कुछ नए जिले और संभाग बनाए गए, जैसे बारां (कोटा जिले से), हनुमानगढ़ (गंगानगर से), राजसमंद (उदयपुर जिले से) और दौसा (जयपुर जिले से) 9 अप्रैल 1991 को। करौली, 1997(सवाई माधोपुर जिले से) ) और 26 जनवरी, 2008 को एक और नया जिला प्रतापगढ़ बनाया गया। </a:t>
            </a:r>
          </a:p>
          <a:p>
            <a:pPr algn="just"/>
            <a:r>
              <a:rPr lang="hi-IN" sz="1600" dirty="0" smtClean="0">
                <a:solidFill>
                  <a:srgbClr val="FF0000"/>
                </a:solidFill>
              </a:rPr>
              <a:t>वर्तमान में राजस्थान को 33 जिलों व सात संभागों में विभाजित किया गया हैं। जो निम्न प्रकार है:</a:t>
            </a:r>
          </a:p>
          <a:p>
            <a:pPr algn="just"/>
            <a:r>
              <a:rPr lang="hi-IN" sz="1600" dirty="0" smtClean="0">
                <a:solidFill>
                  <a:srgbClr val="FF0000"/>
                </a:solidFill>
              </a:rPr>
              <a:t>1. जयपुर डिवीजन: जयपुर, दौसा, सीकर, अलवर और झुंझुनू।</a:t>
            </a:r>
          </a:p>
          <a:p>
            <a:pPr algn="just"/>
            <a:r>
              <a:rPr lang="hi-IN" sz="1600" dirty="0" smtClean="0">
                <a:solidFill>
                  <a:srgbClr val="FF0000"/>
                </a:solidFill>
              </a:rPr>
              <a:t>2. जोधपुर संभाग: जोधपुर, जालौर, पाली, बाड़मेर, सिरोही और जैसलमेर।</a:t>
            </a:r>
          </a:p>
          <a:p>
            <a:pPr algn="just"/>
            <a:r>
              <a:rPr lang="hi-IN" sz="1600" dirty="0" smtClean="0">
                <a:solidFill>
                  <a:srgbClr val="FF0000"/>
                </a:solidFill>
              </a:rPr>
              <a:t>3 बीकानेर संभाग: बीकानेर, गंगानगर, हनुमानगढ़ और चूरू। </a:t>
            </a:r>
          </a:p>
          <a:p>
            <a:pPr algn="just"/>
            <a:r>
              <a:rPr lang="hi-IN" sz="1600" dirty="0" smtClean="0">
                <a:solidFill>
                  <a:srgbClr val="FF0000"/>
                </a:solidFill>
              </a:rPr>
              <a:t/>
            </a:r>
            <a:br>
              <a:rPr lang="hi-IN" sz="1600" dirty="0" smtClean="0">
                <a:solidFill>
                  <a:srgbClr val="FF0000"/>
                </a:solidFill>
              </a:rPr>
            </a:br>
            <a:r>
              <a:rPr lang="hi-IN" sz="1600" dirty="0" smtClean="0">
                <a:solidFill>
                  <a:srgbClr val="FF0000"/>
                </a:solidFill>
              </a:rPr>
              <a:t>4. अजमेर संभाग: अजमेर, भीलवाड़ा, नागौर और टोंक।</a:t>
            </a:r>
          </a:p>
          <a:p>
            <a:pPr algn="just"/>
            <a:r>
              <a:rPr lang="hi-IN" sz="1600" dirty="0" smtClean="0">
                <a:solidFill>
                  <a:srgbClr val="FF0000"/>
                </a:solidFill>
              </a:rPr>
              <a:t> 5. उदयपुर संभाग: उदयपुर, राजसमंद, डूंगरपुर, बांसवाड़ा, चित्तौड़गढ़ और प्रतापगढ़।</a:t>
            </a:r>
          </a:p>
          <a:p>
            <a:pPr algn="just"/>
            <a:r>
              <a:rPr lang="hi-IN" sz="1600" dirty="0" smtClean="0">
                <a:solidFill>
                  <a:srgbClr val="FF0000"/>
                </a:solidFill>
              </a:rPr>
              <a:t>6. कोटा संभाग: कोटा, बूंदी, झालावाड़ और बारां।</a:t>
            </a:r>
          </a:p>
          <a:p>
            <a:pPr algn="just"/>
            <a:r>
              <a:rPr lang="hi-IN" sz="1600" dirty="0" smtClean="0">
                <a:solidFill>
                  <a:srgbClr val="FF0000"/>
                </a:solidFill>
              </a:rPr>
              <a:t>7.भरतपुर डिवीजन: भरतपुर, धौलपुर, करौली और सवाई माधोपुर।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9139" y="1670538"/>
            <a:ext cx="5240213" cy="2862322"/>
          </a:xfrm>
          <a:prstGeom prst="rect">
            <a:avLst/>
          </a:prstGeom>
        </p:spPr>
        <p:txBody>
          <a:bodyPr wrap="square">
            <a:spAutoFit/>
          </a:bodyPr>
          <a:lstStyle/>
          <a:p>
            <a:pPr algn="just"/>
            <a:r>
              <a:rPr lang="en-US" sz="6000" dirty="0" smtClean="0">
                <a:solidFill>
                  <a:srgbClr val="FFFF00"/>
                </a:solidFill>
              </a:rPr>
              <a:t>THANK YOU</a:t>
            </a:r>
          </a:p>
          <a:p>
            <a:pPr algn="just"/>
            <a:r>
              <a:rPr lang="en-US" sz="6000" dirty="0" smtClean="0">
                <a:solidFill>
                  <a:srgbClr val="FFFF00"/>
                </a:solidFill>
              </a:rPr>
              <a:t/>
            </a:r>
            <a:br>
              <a:rPr lang="en-US" sz="6000" dirty="0" smtClean="0">
                <a:solidFill>
                  <a:srgbClr val="FFFF00"/>
                </a:solidFill>
              </a:rPr>
            </a:br>
            <a:endParaRPr lang="en-US" sz="60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2054" y="1755227"/>
            <a:ext cx="6716111" cy="2677656"/>
          </a:xfrm>
          <a:prstGeom prst="rect">
            <a:avLst/>
          </a:prstGeom>
        </p:spPr>
        <p:txBody>
          <a:bodyPr wrap="square">
            <a:spAutoFit/>
          </a:bodyPr>
          <a:lstStyle/>
          <a:p>
            <a:pPr algn="just"/>
            <a:r>
              <a:rPr lang="hi-IN" sz="2800" dirty="0" smtClean="0">
                <a:solidFill>
                  <a:srgbClr val="FF0000"/>
                </a:solidFill>
              </a:rPr>
              <a:t/>
            </a:r>
            <a:br>
              <a:rPr lang="hi-IN" sz="2800" dirty="0" smtClean="0">
                <a:solidFill>
                  <a:srgbClr val="FF0000"/>
                </a:solidFill>
              </a:rPr>
            </a:br>
            <a:r>
              <a:rPr lang="hi-IN" sz="2800" dirty="0" smtClean="0">
                <a:solidFill>
                  <a:srgbClr val="FF0000"/>
                </a:solidFill>
              </a:rPr>
              <a:t>भारत के संदर्भ में राजस्थान; विविधता और एकता; उद्भव का इतिहास</a:t>
            </a:r>
            <a:endParaRPr lang="en-US" sz="2800" dirty="0" smtClean="0"/>
          </a:p>
          <a:p>
            <a:endParaRPr lang="hi-IN" sz="2800" dirty="0" smtClean="0">
              <a:solidFill>
                <a:srgbClr val="FF0000"/>
              </a:solidFill>
            </a:endParaRPr>
          </a:p>
          <a:p>
            <a:r>
              <a:rPr lang="hi-IN" sz="2800" dirty="0" smtClean="0">
                <a:solidFill>
                  <a:srgbClr val="FF0000"/>
                </a:solidFill>
              </a:rPr>
              <a:t/>
            </a:r>
            <a:br>
              <a:rPr lang="hi-IN" sz="2800" dirty="0" smtClean="0">
                <a:solidFill>
                  <a:srgbClr val="FF0000"/>
                </a:solidFill>
              </a:rPr>
            </a:br>
            <a:endParaRPr lang="en-US" sz="2800" dirty="0">
              <a:solidFill>
                <a:srgbClr val="FF0000"/>
              </a:solidFill>
            </a:endParaRPr>
          </a:p>
        </p:txBody>
      </p:sp>
      <p:sp>
        <p:nvSpPr>
          <p:cNvPr id="5" name="Rectangle 4"/>
          <p:cNvSpPr/>
          <p:nvPr/>
        </p:nvSpPr>
        <p:spPr>
          <a:xfrm>
            <a:off x="882869" y="1261241"/>
            <a:ext cx="8092966" cy="738664"/>
          </a:xfrm>
          <a:prstGeom prst="rect">
            <a:avLst/>
          </a:prstGeom>
        </p:spPr>
        <p:txBody>
          <a:bodyPr wrap="square">
            <a:spAutoFit/>
          </a:bodyPr>
          <a:lstStyle/>
          <a:p>
            <a:r>
              <a:rPr lang="en-US" dirty="0" smtClean="0">
                <a:solidFill>
                  <a:srgbClr val="FFC000"/>
                </a:solidFill>
              </a:rPr>
              <a:t>RAJASTHAN IN THE CONTEXT OF INDIA; DIVERSITY AND UNITY; HISTORY OF EMERGENCE</a:t>
            </a:r>
          </a:p>
          <a:p>
            <a:r>
              <a:rPr lang="en-US" dirty="0" smtClean="0">
                <a:solidFill>
                  <a:srgbClr val="FFC000"/>
                </a:solidFill>
              </a:rPr>
              <a:t/>
            </a:r>
            <a:br>
              <a:rPr lang="en-US" dirty="0" smtClean="0">
                <a:solidFill>
                  <a:srgbClr val="FFC000"/>
                </a:solidFill>
              </a:rPr>
            </a:br>
            <a:endParaRPr lang="en-US"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615" y="1081455"/>
            <a:ext cx="5785338" cy="1909305"/>
          </a:xfrm>
          <a:prstGeom prst="rect">
            <a:avLst/>
          </a:prstGeom>
        </p:spPr>
        <p:txBody>
          <a:bodyPr wrap="square">
            <a:spAutoFit/>
          </a:bodyPr>
          <a:lstStyle/>
          <a:p>
            <a:pPr algn="ctr">
              <a:lnSpc>
                <a:spcPct val="200000"/>
              </a:lnSpc>
            </a:pPr>
            <a:r>
              <a:rPr lang="en-US" sz="3200" dirty="0" smtClean="0">
                <a:solidFill>
                  <a:srgbClr val="FF0000"/>
                </a:solidFill>
              </a:rPr>
              <a:t>RELIEF FEATURES AND PHYSIOGRAPHIC REGIONS</a:t>
            </a:r>
            <a:endParaRPr lang="en-US" sz="32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3338" y="703385"/>
            <a:ext cx="5451231" cy="738664"/>
          </a:xfrm>
          <a:prstGeom prst="rect">
            <a:avLst/>
          </a:prstGeom>
        </p:spPr>
        <p:txBody>
          <a:bodyPr wrap="square">
            <a:spAutoFit/>
          </a:bodyPr>
          <a:lstStyle/>
          <a:p>
            <a:r>
              <a:rPr lang="hi-IN" dirty="0" smtClean="0"/>
              <a:t> </a:t>
            </a:r>
          </a:p>
          <a:p>
            <a:r>
              <a:rPr lang="hi-IN" dirty="0" smtClean="0"/>
              <a:t/>
            </a:r>
            <a:br>
              <a:rPr lang="hi-IN" dirty="0" smtClean="0"/>
            </a:br>
            <a:endParaRPr lang="en-US" dirty="0"/>
          </a:p>
        </p:txBody>
      </p:sp>
      <p:sp>
        <p:nvSpPr>
          <p:cNvPr id="5" name="Rectangle 4"/>
          <p:cNvSpPr/>
          <p:nvPr/>
        </p:nvSpPr>
        <p:spPr>
          <a:xfrm>
            <a:off x="967153" y="1017479"/>
            <a:ext cx="7473461" cy="3970318"/>
          </a:xfrm>
          <a:prstGeom prst="rect">
            <a:avLst/>
          </a:prstGeom>
        </p:spPr>
        <p:txBody>
          <a:bodyPr wrap="square">
            <a:spAutoFit/>
          </a:bodyPr>
          <a:lstStyle/>
          <a:p>
            <a:pPr algn="just"/>
            <a:r>
              <a:rPr lang="hi-IN" sz="1800" dirty="0" smtClean="0">
                <a:solidFill>
                  <a:srgbClr val="FF0000"/>
                </a:solidFill>
              </a:rPr>
              <a:t>उच्चावच एवं भौतिक प्रदेश</a:t>
            </a:r>
            <a:r>
              <a:rPr lang="en-US" sz="1800" dirty="0" smtClean="0">
                <a:solidFill>
                  <a:srgbClr val="FF0000"/>
                </a:solidFill>
              </a:rPr>
              <a:t> (</a:t>
            </a:r>
            <a:r>
              <a:rPr lang="hi-IN" sz="1800" dirty="0" smtClean="0">
                <a:solidFill>
                  <a:srgbClr val="FF0000"/>
                </a:solidFill>
              </a:rPr>
              <a:t> </a:t>
            </a:r>
            <a:r>
              <a:rPr lang="en-US" sz="1800" dirty="0" smtClean="0">
                <a:solidFill>
                  <a:srgbClr val="FF0000"/>
                </a:solidFill>
              </a:rPr>
              <a:t>RELIEF FEATURES AND PHYSIOGRAPHIC REGIONS)</a:t>
            </a:r>
          </a:p>
          <a:p>
            <a:pPr algn="just"/>
            <a:endParaRPr lang="hi-IN" sz="1800" dirty="0" smtClean="0">
              <a:solidFill>
                <a:srgbClr val="FF0000"/>
              </a:solidFill>
            </a:endParaRPr>
          </a:p>
          <a:p>
            <a:pPr algn="just"/>
            <a:r>
              <a:rPr lang="hi-IN" sz="1800" dirty="0" smtClean="0">
                <a:solidFill>
                  <a:srgbClr val="FF0000"/>
                </a:solidFill>
              </a:rPr>
              <a:t>भारत के उत्तर- पश्चिम  भाग में स्थित राजस्थान देश का सबसे बड़ा राज्य है | यह भारत के कुल क्षेत्रफल का लगभग 10.41% भाग पर फैला हुआ है| यहां का भौतिक स्वरूप अत्यधिक जटिल  व विविधता युक्त है, जहां एक  ओर विशाल मरू भू-भाग है, वही दूसरी ओर मैदानी व पठारी भाग  स्थित है| राजस्थान का भूखंड प्राचीनतम भूखंडों का अवशिष्ट भाग है, जो गोंडवानालैंड से संबंधित प्रीकैंब्रियन युगीन है| इसके मध्य में उत्तर-पूर्व से दक्षिण-पश्चिम तक फैली अरावली पर्वतमाला राज्य को दो असमान भागों में बांटती है जिसके एक ओर पश्चिम में विस्तृत मरुभूमि है तो दूसरी ओर पूर्व में गंगा- यमुना द्वारा निर्मित मैदान व दक्षिण में पठारी भू-भाग अवस्थित है</a:t>
            </a:r>
            <a:r>
              <a:rPr lang="en-US" sz="1800" dirty="0" smtClean="0">
                <a:solidFill>
                  <a:srgbClr val="FF0000"/>
                </a:solidFill>
              </a:rPr>
              <a:t>|</a:t>
            </a:r>
            <a:r>
              <a:rPr lang="hi-IN" sz="1800" dirty="0" smtClean="0">
                <a:solidFill>
                  <a:srgbClr val="FF0000"/>
                </a:solidFill>
              </a:rPr>
              <a:t> </a:t>
            </a:r>
          </a:p>
          <a:p>
            <a:pPr algn="just"/>
            <a:r>
              <a:rPr lang="hi-IN" sz="1800" dirty="0" smtClean="0">
                <a:solidFill>
                  <a:srgbClr val="FF0000"/>
                </a:solidFill>
              </a:rPr>
              <a:t/>
            </a:r>
            <a:br>
              <a:rPr lang="hi-IN" sz="1800" dirty="0" smtClean="0">
                <a:solidFill>
                  <a:srgbClr val="FF0000"/>
                </a:solidFill>
              </a:rPr>
            </a:br>
            <a:endParaRPr lang="en-US" sz="1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5754" y="1081454"/>
            <a:ext cx="6796455" cy="2585323"/>
          </a:xfrm>
          <a:prstGeom prst="rect">
            <a:avLst/>
          </a:prstGeom>
        </p:spPr>
        <p:txBody>
          <a:bodyPr wrap="square">
            <a:spAutoFit/>
          </a:bodyPr>
          <a:lstStyle/>
          <a:p>
            <a:r>
              <a:rPr lang="hi-IN" sz="1800" dirty="0" smtClean="0">
                <a:solidFill>
                  <a:srgbClr val="FF0000"/>
                </a:solidFill>
              </a:rPr>
              <a:t> राजस्थान को चार प्रमुख भौतिक विभागों में बांटा गया है, जो निम्न प्रकार है</a:t>
            </a:r>
            <a:r>
              <a:rPr lang="en-US" sz="1800" dirty="0" smtClean="0">
                <a:solidFill>
                  <a:srgbClr val="FF0000"/>
                </a:solidFill>
              </a:rPr>
              <a:t>-</a:t>
            </a:r>
            <a:r>
              <a:rPr lang="hi-IN" sz="1800" dirty="0" smtClean="0">
                <a:solidFill>
                  <a:srgbClr val="FF0000"/>
                </a:solidFill>
              </a:rPr>
              <a:t> </a:t>
            </a:r>
          </a:p>
          <a:p>
            <a:r>
              <a:rPr lang="hi-IN" sz="1800" dirty="0" smtClean="0">
                <a:solidFill>
                  <a:srgbClr val="FF0000"/>
                </a:solidFill>
              </a:rPr>
              <a:t>1.पश्चिमी मरु प्रदेश (</a:t>
            </a:r>
            <a:r>
              <a:rPr lang="en-US" sz="1800" dirty="0" smtClean="0">
                <a:solidFill>
                  <a:srgbClr val="FF0000"/>
                </a:solidFill>
              </a:rPr>
              <a:t>Western desert region)</a:t>
            </a:r>
          </a:p>
          <a:p>
            <a:r>
              <a:rPr lang="en-US" sz="1800" dirty="0" smtClean="0">
                <a:solidFill>
                  <a:srgbClr val="FF0000"/>
                </a:solidFill>
              </a:rPr>
              <a:t> 2.</a:t>
            </a:r>
            <a:r>
              <a:rPr lang="hi-IN" sz="1800" dirty="0" smtClean="0">
                <a:solidFill>
                  <a:srgbClr val="FF0000"/>
                </a:solidFill>
              </a:rPr>
              <a:t>अरावली श्रेणी एवं पहाड़ी प्रदेश (</a:t>
            </a:r>
            <a:r>
              <a:rPr lang="en-US" sz="1800" dirty="0" err="1" smtClean="0">
                <a:solidFill>
                  <a:srgbClr val="FF0000"/>
                </a:solidFill>
              </a:rPr>
              <a:t>Aravali</a:t>
            </a:r>
            <a:r>
              <a:rPr lang="en-US" sz="1800" dirty="0" smtClean="0">
                <a:solidFill>
                  <a:srgbClr val="FF0000"/>
                </a:solidFill>
              </a:rPr>
              <a:t> mountain and Hilly Region)</a:t>
            </a:r>
          </a:p>
          <a:p>
            <a:r>
              <a:rPr lang="en-US" sz="1800" dirty="0" smtClean="0">
                <a:solidFill>
                  <a:srgbClr val="FF0000"/>
                </a:solidFill>
              </a:rPr>
              <a:t> 3.</a:t>
            </a:r>
            <a:r>
              <a:rPr lang="hi-IN" sz="1800" dirty="0" smtClean="0">
                <a:solidFill>
                  <a:srgbClr val="FF0000"/>
                </a:solidFill>
              </a:rPr>
              <a:t>पूर्वी मैदानी प्रदेश (</a:t>
            </a:r>
            <a:r>
              <a:rPr lang="en-US" sz="1800" dirty="0" smtClean="0">
                <a:solidFill>
                  <a:srgbClr val="FF0000"/>
                </a:solidFill>
              </a:rPr>
              <a:t>Eastern plains)</a:t>
            </a:r>
          </a:p>
          <a:p>
            <a:r>
              <a:rPr lang="en-US" sz="1800" dirty="0" smtClean="0">
                <a:solidFill>
                  <a:srgbClr val="FF0000"/>
                </a:solidFill>
              </a:rPr>
              <a:t> 4. </a:t>
            </a:r>
            <a:r>
              <a:rPr lang="hi-IN" sz="1800" dirty="0" smtClean="0">
                <a:solidFill>
                  <a:srgbClr val="FF0000"/>
                </a:solidFill>
              </a:rPr>
              <a:t>दक्षिणी- पूर्वी पठारी प्रदेश/ हाडोती का पठार ( </a:t>
            </a:r>
            <a:r>
              <a:rPr lang="en-US" sz="1800" dirty="0" smtClean="0">
                <a:solidFill>
                  <a:srgbClr val="FF0000"/>
                </a:solidFill>
              </a:rPr>
              <a:t>South Eastern plateau region /</a:t>
            </a:r>
            <a:r>
              <a:rPr lang="en-US" sz="1800" dirty="0" err="1" smtClean="0">
                <a:solidFill>
                  <a:srgbClr val="FF0000"/>
                </a:solidFill>
              </a:rPr>
              <a:t>Hadoti</a:t>
            </a:r>
            <a:r>
              <a:rPr lang="en-US" sz="1800" dirty="0" smtClean="0">
                <a:solidFill>
                  <a:srgbClr val="FF0000"/>
                </a:solidFill>
              </a:rPr>
              <a:t> Plateau) </a:t>
            </a:r>
          </a:p>
          <a:p>
            <a:r>
              <a:rPr lang="en-US" sz="1800" dirty="0" smtClean="0">
                <a:solidFill>
                  <a:srgbClr val="FF0000"/>
                </a:solidFill>
              </a:rPr>
              <a:t/>
            </a:r>
            <a:br>
              <a:rPr lang="en-US" sz="1800" dirty="0" smtClean="0">
                <a:solidFill>
                  <a:srgbClr val="FF0000"/>
                </a:solidFill>
              </a:rPr>
            </a:br>
            <a:endParaRPr lang="en-US" sz="18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BA III YEAR\New Doc 2020-11-07 07.58.50_1.jpg"/>
          <p:cNvPicPr>
            <a:picLocks noChangeAspect="1" noChangeArrowheads="1"/>
          </p:cNvPicPr>
          <p:nvPr/>
        </p:nvPicPr>
        <p:blipFill>
          <a:blip r:embed="rId2">
            <a:lum bright="10000" contrast="10000"/>
          </a:blip>
          <a:srcRect/>
          <a:stretch>
            <a:fillRect/>
          </a:stretch>
        </p:blipFill>
        <p:spPr bwMode="auto">
          <a:xfrm>
            <a:off x="2119504" y="0"/>
            <a:ext cx="4904991" cy="5143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7831" y="975946"/>
            <a:ext cx="6180991" cy="3416320"/>
          </a:xfrm>
          <a:prstGeom prst="rect">
            <a:avLst/>
          </a:prstGeom>
        </p:spPr>
        <p:txBody>
          <a:bodyPr wrap="square">
            <a:spAutoFit/>
          </a:bodyPr>
          <a:lstStyle/>
          <a:p>
            <a:pPr algn="just"/>
            <a:r>
              <a:rPr lang="hi-IN" sz="1800" dirty="0" smtClean="0">
                <a:solidFill>
                  <a:srgbClr val="FF0000"/>
                </a:solidFill>
              </a:rPr>
              <a:t>1.पश्चिमी मरुस्थलीय प्रदेश (</a:t>
            </a:r>
            <a:r>
              <a:rPr lang="en-US" sz="1800" dirty="0" smtClean="0">
                <a:solidFill>
                  <a:srgbClr val="FF0000"/>
                </a:solidFill>
              </a:rPr>
              <a:t>Western desert region)</a:t>
            </a:r>
          </a:p>
          <a:p>
            <a:pPr algn="just" fontAlgn="base"/>
            <a:r>
              <a:rPr lang="en-US" sz="1800" dirty="0" smtClean="0">
                <a:solidFill>
                  <a:srgbClr val="FF0000"/>
                </a:solidFill>
              </a:rPr>
              <a:t>(a)</a:t>
            </a:r>
            <a:r>
              <a:rPr lang="hi-IN" sz="1800" dirty="0" smtClean="0">
                <a:solidFill>
                  <a:srgbClr val="FF0000"/>
                </a:solidFill>
              </a:rPr>
              <a:t>रेतीला शुष्क मैदान प्रदेश</a:t>
            </a:r>
          </a:p>
          <a:p>
            <a:pPr algn="just"/>
            <a:r>
              <a:rPr lang="hi-IN" sz="1800" dirty="0" smtClean="0">
                <a:solidFill>
                  <a:srgbClr val="FF0000"/>
                </a:solidFill>
              </a:rPr>
              <a:t>(</a:t>
            </a:r>
            <a:r>
              <a:rPr lang="en-US" sz="1800" dirty="0" err="1" smtClean="0">
                <a:solidFill>
                  <a:srgbClr val="FF0000"/>
                </a:solidFill>
              </a:rPr>
              <a:t>i</a:t>
            </a:r>
            <a:r>
              <a:rPr lang="en-US" sz="1800" dirty="0" smtClean="0">
                <a:solidFill>
                  <a:srgbClr val="FF0000"/>
                </a:solidFill>
              </a:rPr>
              <a:t>) </a:t>
            </a:r>
            <a:r>
              <a:rPr lang="hi-IN" sz="1800" dirty="0" smtClean="0">
                <a:solidFill>
                  <a:srgbClr val="FF0000"/>
                </a:solidFill>
              </a:rPr>
              <a:t>बालुका स्तूप युक्त मरुस्थलीय प्रदेश</a:t>
            </a:r>
          </a:p>
          <a:p>
            <a:pPr algn="just"/>
            <a:r>
              <a:rPr lang="hi-IN" sz="1800" dirty="0" smtClean="0">
                <a:solidFill>
                  <a:srgbClr val="FF0000"/>
                </a:solidFill>
              </a:rPr>
              <a:t> (</a:t>
            </a:r>
            <a:r>
              <a:rPr lang="en-US" sz="1800" dirty="0" smtClean="0">
                <a:solidFill>
                  <a:srgbClr val="FF0000"/>
                </a:solidFill>
              </a:rPr>
              <a:t>ii) </a:t>
            </a:r>
            <a:r>
              <a:rPr lang="hi-IN" sz="1800" dirty="0" smtClean="0">
                <a:solidFill>
                  <a:srgbClr val="FF0000"/>
                </a:solidFill>
              </a:rPr>
              <a:t>बालुका स्तूप मुक्त प्रदेश</a:t>
            </a:r>
          </a:p>
          <a:p>
            <a:pPr algn="just"/>
            <a:r>
              <a:rPr lang="hi-IN" sz="1800" dirty="0" smtClean="0">
                <a:solidFill>
                  <a:srgbClr val="FF0000"/>
                </a:solidFill>
              </a:rPr>
              <a:t>(</a:t>
            </a:r>
            <a:r>
              <a:rPr lang="en-US" sz="1800" dirty="0" smtClean="0">
                <a:solidFill>
                  <a:srgbClr val="FF0000"/>
                </a:solidFill>
              </a:rPr>
              <a:t>b) </a:t>
            </a:r>
            <a:r>
              <a:rPr lang="hi-IN" sz="1800" dirty="0" smtClean="0">
                <a:solidFill>
                  <a:srgbClr val="FF0000"/>
                </a:solidFill>
              </a:rPr>
              <a:t>अर्धशुष्क मैदानी प्रदेश</a:t>
            </a:r>
            <a:r>
              <a:rPr lang="en-US" sz="1800" dirty="0" smtClean="0">
                <a:solidFill>
                  <a:srgbClr val="FF0000"/>
                </a:solidFill>
              </a:rPr>
              <a:t> </a:t>
            </a:r>
            <a:r>
              <a:rPr lang="hi-IN" sz="1800" dirty="0" smtClean="0">
                <a:solidFill>
                  <a:srgbClr val="FF0000"/>
                </a:solidFill>
              </a:rPr>
              <a:t>/</a:t>
            </a:r>
            <a:r>
              <a:rPr lang="en-US" sz="1800" dirty="0" smtClean="0">
                <a:solidFill>
                  <a:srgbClr val="FF0000"/>
                </a:solidFill>
              </a:rPr>
              <a:t> </a:t>
            </a:r>
            <a:r>
              <a:rPr lang="hi-IN" sz="1800" dirty="0" smtClean="0">
                <a:solidFill>
                  <a:srgbClr val="FF0000"/>
                </a:solidFill>
              </a:rPr>
              <a:t>राजस्थान बांगर प्रदेश</a:t>
            </a:r>
            <a:r>
              <a:rPr lang="en-US" sz="1800" dirty="0" smtClean="0">
                <a:solidFill>
                  <a:srgbClr val="FF0000"/>
                </a:solidFill>
              </a:rPr>
              <a:t> </a:t>
            </a:r>
            <a:r>
              <a:rPr lang="hi-IN" sz="1800" dirty="0" smtClean="0">
                <a:solidFill>
                  <a:srgbClr val="FF0000"/>
                </a:solidFill>
              </a:rPr>
              <a:t>(</a:t>
            </a:r>
            <a:r>
              <a:rPr lang="en-US" sz="1800" dirty="0" smtClean="0">
                <a:solidFill>
                  <a:srgbClr val="FF0000"/>
                </a:solidFill>
              </a:rPr>
              <a:t>Semi-Arid Region/Rajasthan </a:t>
            </a:r>
            <a:r>
              <a:rPr lang="en-US" sz="1800" dirty="0" err="1" smtClean="0">
                <a:solidFill>
                  <a:srgbClr val="FF0000"/>
                </a:solidFill>
              </a:rPr>
              <a:t>Bagar</a:t>
            </a:r>
            <a:r>
              <a:rPr lang="en-US" sz="1800" dirty="0" smtClean="0">
                <a:solidFill>
                  <a:srgbClr val="FF0000"/>
                </a:solidFill>
              </a:rPr>
              <a:t>)</a:t>
            </a:r>
          </a:p>
          <a:p>
            <a:pPr algn="just"/>
            <a:r>
              <a:rPr lang="en-US" sz="1800" dirty="0" smtClean="0">
                <a:solidFill>
                  <a:srgbClr val="FF0000"/>
                </a:solidFill>
              </a:rPr>
              <a:t>(</a:t>
            </a:r>
            <a:r>
              <a:rPr lang="en-US" sz="1800" dirty="0" err="1" smtClean="0">
                <a:solidFill>
                  <a:srgbClr val="FF0000"/>
                </a:solidFill>
              </a:rPr>
              <a:t>i</a:t>
            </a:r>
            <a:r>
              <a:rPr lang="en-US" sz="1800" dirty="0" smtClean="0">
                <a:solidFill>
                  <a:srgbClr val="FF0000"/>
                </a:solidFill>
              </a:rPr>
              <a:t>) </a:t>
            </a:r>
            <a:r>
              <a:rPr lang="hi-IN" sz="1800" dirty="0" smtClean="0">
                <a:solidFill>
                  <a:srgbClr val="FF0000"/>
                </a:solidFill>
              </a:rPr>
              <a:t>गोंडवार प्रदेश /लूनी बेसिन</a:t>
            </a:r>
          </a:p>
          <a:p>
            <a:pPr algn="just"/>
            <a:r>
              <a:rPr lang="hi-IN" sz="1800" dirty="0" smtClean="0">
                <a:solidFill>
                  <a:srgbClr val="FF0000"/>
                </a:solidFill>
              </a:rPr>
              <a:t> (</a:t>
            </a:r>
            <a:r>
              <a:rPr lang="en-US" sz="1800" dirty="0" smtClean="0">
                <a:solidFill>
                  <a:srgbClr val="FF0000"/>
                </a:solidFill>
              </a:rPr>
              <a:t>ii) </a:t>
            </a:r>
            <a:r>
              <a:rPr lang="hi-IN" sz="1800" dirty="0" smtClean="0">
                <a:solidFill>
                  <a:srgbClr val="FF0000"/>
                </a:solidFill>
              </a:rPr>
              <a:t>आंतरिक जल प्रवाह प्रदेश या शेखावाटी प्रदेश </a:t>
            </a:r>
          </a:p>
          <a:p>
            <a:pPr algn="just"/>
            <a:r>
              <a:rPr lang="hi-IN" sz="1800" dirty="0" smtClean="0">
                <a:solidFill>
                  <a:srgbClr val="FF0000"/>
                </a:solidFill>
              </a:rPr>
              <a:t>(</a:t>
            </a:r>
            <a:r>
              <a:rPr lang="en-US" sz="1800" dirty="0" smtClean="0">
                <a:solidFill>
                  <a:srgbClr val="FF0000"/>
                </a:solidFill>
              </a:rPr>
              <a:t>iii) </a:t>
            </a:r>
            <a:r>
              <a:rPr lang="hi-IN" sz="1800" dirty="0" smtClean="0">
                <a:solidFill>
                  <a:srgbClr val="FF0000"/>
                </a:solidFill>
              </a:rPr>
              <a:t>नागौर उच्च भूमि </a:t>
            </a:r>
          </a:p>
          <a:p>
            <a:pPr algn="just"/>
            <a:r>
              <a:rPr lang="hi-IN" sz="1800" dirty="0" smtClean="0">
                <a:solidFill>
                  <a:srgbClr val="FF0000"/>
                </a:solidFill>
              </a:rPr>
              <a:t>(</a:t>
            </a:r>
            <a:r>
              <a:rPr lang="en-US" sz="1800" dirty="0" smtClean="0">
                <a:solidFill>
                  <a:srgbClr val="FF0000"/>
                </a:solidFill>
              </a:rPr>
              <a:t>iv) </a:t>
            </a:r>
            <a:r>
              <a:rPr lang="hi-IN" sz="1800" dirty="0" smtClean="0">
                <a:solidFill>
                  <a:srgbClr val="FF0000"/>
                </a:solidFill>
              </a:rPr>
              <a:t>घग्घर का मैदान </a:t>
            </a:r>
          </a:p>
          <a:p>
            <a:pPr algn="just"/>
            <a:r>
              <a:rPr lang="hi-IN" sz="1800" dirty="0" smtClean="0">
                <a:solidFill>
                  <a:srgbClr val="FF0000"/>
                </a:solidFill>
              </a:rPr>
              <a:t/>
            </a:r>
            <a:br>
              <a:rPr lang="hi-IN" sz="1800" dirty="0" smtClean="0">
                <a:solidFill>
                  <a:srgbClr val="FF0000"/>
                </a:solidFill>
              </a:rPr>
            </a:br>
            <a:endParaRPr lang="en-US" sz="18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BA III YEAR\New Doc 2020-11-07 07.58.50_2.jpg"/>
          <p:cNvPicPr>
            <a:picLocks noChangeAspect="1" noChangeArrowheads="1"/>
          </p:cNvPicPr>
          <p:nvPr/>
        </p:nvPicPr>
        <p:blipFill>
          <a:blip r:embed="rId2">
            <a:lum bright="10000" contrast="30000"/>
          </a:blip>
          <a:srcRect/>
          <a:stretch>
            <a:fillRect/>
          </a:stretch>
        </p:blipFill>
        <p:spPr bwMode="auto">
          <a:xfrm>
            <a:off x="2138198" y="0"/>
            <a:ext cx="4867603" cy="5143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0585" y="835269"/>
            <a:ext cx="5697415" cy="3970318"/>
          </a:xfrm>
          <a:prstGeom prst="rect">
            <a:avLst/>
          </a:prstGeom>
        </p:spPr>
        <p:txBody>
          <a:bodyPr wrap="square">
            <a:spAutoFit/>
          </a:bodyPr>
          <a:lstStyle/>
          <a:p>
            <a:pPr algn="just"/>
            <a:r>
              <a:rPr lang="hi-IN" sz="1800" dirty="0" smtClean="0">
                <a:solidFill>
                  <a:srgbClr val="FF0000"/>
                </a:solidFill>
              </a:rPr>
              <a:t>2. अरावली श्रेणी और पहाड़ी प्रदेश </a:t>
            </a:r>
          </a:p>
          <a:p>
            <a:pPr algn="just"/>
            <a:r>
              <a:rPr lang="hi-IN" sz="1800" dirty="0" smtClean="0">
                <a:solidFill>
                  <a:srgbClr val="FF0000"/>
                </a:solidFill>
              </a:rPr>
              <a:t>(</a:t>
            </a:r>
            <a:r>
              <a:rPr lang="en-US" sz="1800" dirty="0" smtClean="0">
                <a:solidFill>
                  <a:srgbClr val="FF0000"/>
                </a:solidFill>
              </a:rPr>
              <a:t>a) </a:t>
            </a:r>
            <a:r>
              <a:rPr lang="hi-IN" sz="1800" dirty="0" smtClean="0">
                <a:solidFill>
                  <a:srgbClr val="FF0000"/>
                </a:solidFill>
              </a:rPr>
              <a:t>उत्तरी- पूर्वी अरावली प्रदेश</a:t>
            </a:r>
          </a:p>
          <a:p>
            <a:pPr algn="just"/>
            <a:r>
              <a:rPr lang="hi-IN" sz="1800" dirty="0" smtClean="0">
                <a:solidFill>
                  <a:srgbClr val="FF0000"/>
                </a:solidFill>
              </a:rPr>
              <a:t>(</a:t>
            </a:r>
            <a:r>
              <a:rPr lang="en-US" sz="1800" dirty="0" smtClean="0">
                <a:solidFill>
                  <a:srgbClr val="FF0000"/>
                </a:solidFill>
              </a:rPr>
              <a:t>b) </a:t>
            </a:r>
            <a:r>
              <a:rPr lang="hi-IN" sz="1800" dirty="0" smtClean="0">
                <a:solidFill>
                  <a:srgbClr val="FF0000"/>
                </a:solidFill>
              </a:rPr>
              <a:t>मध्यवर्ती अरावली प्रदेश </a:t>
            </a:r>
          </a:p>
          <a:p>
            <a:pPr algn="just"/>
            <a:r>
              <a:rPr lang="hi-IN" sz="1800" dirty="0" smtClean="0">
                <a:solidFill>
                  <a:srgbClr val="FF0000"/>
                </a:solidFill>
              </a:rPr>
              <a:t>(</a:t>
            </a:r>
            <a:r>
              <a:rPr lang="en-US" sz="1800" dirty="0" smtClean="0">
                <a:solidFill>
                  <a:srgbClr val="FF0000"/>
                </a:solidFill>
              </a:rPr>
              <a:t>c) </a:t>
            </a:r>
            <a:r>
              <a:rPr lang="hi-IN" sz="1800" dirty="0" smtClean="0">
                <a:solidFill>
                  <a:srgbClr val="FF0000"/>
                </a:solidFill>
              </a:rPr>
              <a:t>मेवाड़ चट्टानी क्षेत्र  और भोराट का पठार</a:t>
            </a:r>
          </a:p>
          <a:p>
            <a:pPr algn="just"/>
            <a:r>
              <a:rPr lang="hi-IN" sz="1800" dirty="0" smtClean="0">
                <a:solidFill>
                  <a:srgbClr val="FF0000"/>
                </a:solidFill>
              </a:rPr>
              <a:t>(</a:t>
            </a:r>
            <a:r>
              <a:rPr lang="en-US" sz="1800" dirty="0" smtClean="0">
                <a:solidFill>
                  <a:srgbClr val="FF0000"/>
                </a:solidFill>
              </a:rPr>
              <a:t>d) </a:t>
            </a:r>
            <a:r>
              <a:rPr lang="hi-IN" sz="1800" dirty="0" smtClean="0">
                <a:solidFill>
                  <a:srgbClr val="FF0000"/>
                </a:solidFill>
              </a:rPr>
              <a:t>दक्षिणी अरावली प्रदेश </a:t>
            </a:r>
          </a:p>
          <a:p>
            <a:pPr algn="just"/>
            <a:r>
              <a:rPr lang="hi-IN" sz="1800" dirty="0" smtClean="0">
                <a:solidFill>
                  <a:srgbClr val="FF0000"/>
                </a:solidFill>
              </a:rPr>
              <a:t>3.पूर्वी बेसिन मैदान </a:t>
            </a:r>
          </a:p>
          <a:p>
            <a:pPr algn="just"/>
            <a:r>
              <a:rPr lang="hi-IN" sz="1800" dirty="0" smtClean="0">
                <a:solidFill>
                  <a:srgbClr val="FF0000"/>
                </a:solidFill>
              </a:rPr>
              <a:t>(</a:t>
            </a:r>
            <a:r>
              <a:rPr lang="en-US" sz="1800" dirty="0" smtClean="0">
                <a:solidFill>
                  <a:srgbClr val="FF0000"/>
                </a:solidFill>
              </a:rPr>
              <a:t>a) </a:t>
            </a:r>
            <a:r>
              <a:rPr lang="hi-IN" sz="1800" dirty="0" smtClean="0">
                <a:solidFill>
                  <a:srgbClr val="FF0000"/>
                </a:solidFill>
              </a:rPr>
              <a:t>चंबल बेसिन </a:t>
            </a:r>
          </a:p>
          <a:p>
            <a:pPr algn="just"/>
            <a:r>
              <a:rPr lang="hi-IN" sz="1800" dirty="0" smtClean="0">
                <a:solidFill>
                  <a:srgbClr val="FF0000"/>
                </a:solidFill>
              </a:rPr>
              <a:t>(</a:t>
            </a:r>
            <a:r>
              <a:rPr lang="en-US" sz="1800" dirty="0" smtClean="0">
                <a:solidFill>
                  <a:srgbClr val="FF0000"/>
                </a:solidFill>
              </a:rPr>
              <a:t>b) </a:t>
            </a:r>
            <a:r>
              <a:rPr lang="hi-IN" sz="1800" dirty="0" smtClean="0">
                <a:solidFill>
                  <a:srgbClr val="FF0000"/>
                </a:solidFill>
              </a:rPr>
              <a:t>बनास बेसिन</a:t>
            </a:r>
          </a:p>
          <a:p>
            <a:pPr algn="just"/>
            <a:r>
              <a:rPr lang="hi-IN" sz="1800" dirty="0" smtClean="0">
                <a:solidFill>
                  <a:srgbClr val="FF0000"/>
                </a:solidFill>
              </a:rPr>
              <a:t>(</a:t>
            </a:r>
            <a:r>
              <a:rPr lang="en-US" sz="1800" dirty="0" smtClean="0">
                <a:solidFill>
                  <a:srgbClr val="FF0000"/>
                </a:solidFill>
              </a:rPr>
              <a:t>c) </a:t>
            </a:r>
            <a:r>
              <a:rPr lang="hi-IN" sz="1800" dirty="0" smtClean="0">
                <a:solidFill>
                  <a:srgbClr val="FF0000"/>
                </a:solidFill>
              </a:rPr>
              <a:t>माही बेसिन/ छप्पन बेसिन </a:t>
            </a:r>
          </a:p>
          <a:p>
            <a:pPr algn="just"/>
            <a:r>
              <a:rPr lang="hi-IN" sz="1800" dirty="0" smtClean="0">
                <a:solidFill>
                  <a:srgbClr val="FF0000"/>
                </a:solidFill>
              </a:rPr>
              <a:t>4.दक्षिण- पूर्व पठारी प्रदेश /हाडोती पठार </a:t>
            </a:r>
          </a:p>
          <a:p>
            <a:pPr algn="just"/>
            <a:r>
              <a:rPr lang="hi-IN" sz="1800" dirty="0" smtClean="0">
                <a:solidFill>
                  <a:srgbClr val="FF0000"/>
                </a:solidFill>
              </a:rPr>
              <a:t>(</a:t>
            </a:r>
            <a:r>
              <a:rPr lang="en-US" sz="1800" dirty="0" smtClean="0">
                <a:solidFill>
                  <a:srgbClr val="FF0000"/>
                </a:solidFill>
              </a:rPr>
              <a:t>a) </a:t>
            </a:r>
            <a:r>
              <a:rPr lang="hi-IN" sz="1800" dirty="0" smtClean="0">
                <a:solidFill>
                  <a:srgbClr val="FF0000"/>
                </a:solidFill>
              </a:rPr>
              <a:t>विंध्ययन भूमि </a:t>
            </a:r>
          </a:p>
          <a:p>
            <a:pPr algn="just"/>
            <a:r>
              <a:rPr lang="hi-IN" sz="1800" dirty="0" smtClean="0">
                <a:solidFill>
                  <a:srgbClr val="FF0000"/>
                </a:solidFill>
              </a:rPr>
              <a:t>(</a:t>
            </a:r>
            <a:r>
              <a:rPr lang="en-US" sz="1800" dirty="0" smtClean="0">
                <a:solidFill>
                  <a:srgbClr val="FF0000"/>
                </a:solidFill>
              </a:rPr>
              <a:t>b) </a:t>
            </a:r>
            <a:r>
              <a:rPr lang="hi-IN" sz="1800" dirty="0" smtClean="0">
                <a:solidFill>
                  <a:srgbClr val="FF0000"/>
                </a:solidFill>
              </a:rPr>
              <a:t>ढक्कन लावा भूमि </a:t>
            </a:r>
          </a:p>
          <a:p>
            <a:pPr algn="just"/>
            <a:r>
              <a:rPr lang="hi-IN" sz="1800" dirty="0" smtClean="0">
                <a:solidFill>
                  <a:srgbClr val="FF0000"/>
                </a:solidFill>
              </a:rPr>
              <a:t/>
            </a:r>
            <a:br>
              <a:rPr lang="hi-IN" sz="1800" dirty="0" smtClean="0">
                <a:solidFill>
                  <a:srgbClr val="FF0000"/>
                </a:solidFill>
              </a:rPr>
            </a:br>
            <a:endParaRPr lang="en-US" sz="18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193" y="1081454"/>
            <a:ext cx="7578969" cy="2602907"/>
          </a:xfrm>
          <a:prstGeom prst="rect">
            <a:avLst/>
          </a:prstGeom>
        </p:spPr>
        <p:txBody>
          <a:bodyPr wrap="square">
            <a:spAutoFit/>
          </a:bodyPr>
          <a:lstStyle/>
          <a:p>
            <a:pPr algn="just"/>
            <a:r>
              <a:rPr lang="hi-IN" sz="1800" dirty="0" smtClean="0">
                <a:solidFill>
                  <a:srgbClr val="FF0000"/>
                </a:solidFill>
              </a:rPr>
              <a:t>1.पश्चिमी मरु प्रदेश (</a:t>
            </a:r>
            <a:r>
              <a:rPr lang="en-US" sz="1800" dirty="0" smtClean="0">
                <a:solidFill>
                  <a:srgbClr val="FF0000"/>
                </a:solidFill>
              </a:rPr>
              <a:t>Western desert region) –</a:t>
            </a:r>
          </a:p>
          <a:p>
            <a:pPr algn="just"/>
            <a:endParaRPr lang="en-US" sz="1800" dirty="0" smtClean="0">
              <a:solidFill>
                <a:srgbClr val="FF0000"/>
              </a:solidFill>
            </a:endParaRPr>
          </a:p>
          <a:p>
            <a:pPr algn="just"/>
            <a:r>
              <a:rPr lang="en-US" sz="1800" dirty="0" smtClean="0">
                <a:solidFill>
                  <a:srgbClr val="FF0000"/>
                </a:solidFill>
              </a:rPr>
              <a:t> </a:t>
            </a:r>
            <a:r>
              <a:rPr lang="hi-IN" sz="1800" dirty="0" smtClean="0">
                <a:solidFill>
                  <a:srgbClr val="FF0000"/>
                </a:solidFill>
              </a:rPr>
              <a:t>यह प्रदेश उत्तर- पश्चिम से दक्षिण- पूर्व 640 </a:t>
            </a:r>
            <a:r>
              <a:rPr lang="en-US" sz="1800" dirty="0" smtClean="0">
                <a:solidFill>
                  <a:srgbClr val="FF0000"/>
                </a:solidFill>
              </a:rPr>
              <a:t>km </a:t>
            </a:r>
            <a:r>
              <a:rPr lang="hi-IN" sz="1800" dirty="0" smtClean="0">
                <a:solidFill>
                  <a:srgbClr val="FF0000"/>
                </a:solidFill>
              </a:rPr>
              <a:t>लंबा एवं पश्चिम से पूर्व 300 </a:t>
            </a:r>
            <a:r>
              <a:rPr lang="en-US" sz="1800" dirty="0" smtClean="0">
                <a:solidFill>
                  <a:srgbClr val="FF0000"/>
                </a:solidFill>
              </a:rPr>
              <a:t>km </a:t>
            </a:r>
            <a:r>
              <a:rPr lang="hi-IN" sz="1800" dirty="0" smtClean="0">
                <a:solidFill>
                  <a:srgbClr val="FF0000"/>
                </a:solidFill>
              </a:rPr>
              <a:t>चौड़ा, लगभग 1,75,000 वर्ग किमी. क्षेत्र में फैला है| राजस्थान का मरुस्थल विश्व में जनसंख्या की दृष्टि से अत्यधिक घनत्व वाला, वनस्पति युक्त क्षेत्र, भूमिगत जल भंडारों, कृषि फसलों, खनिज संपदा, पशु संपदा आदि की दृष्टि से सर्वोत्कृष्ट है| इस मरू प्रदेश में राज्य के12 जिले सम्मिलित है श्री गंगानगर, हनुमानगढ़, बीकानेर, जैसलमेर, बाड़मेर, पाली, जालौर, चूरू, सीकर, जोधपुर,नागौर, झुंझुनू| जिनमें राज्य का लगभग 61% क्षेत्रफल और 40 % जनसंख्या निवास करती है|</a:t>
            </a:r>
            <a:endParaRPr lang="en-US" sz="18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9908" y="969153"/>
            <a:ext cx="7016262" cy="2862322"/>
          </a:xfrm>
          <a:prstGeom prst="rect">
            <a:avLst/>
          </a:prstGeom>
        </p:spPr>
        <p:txBody>
          <a:bodyPr wrap="square">
            <a:spAutoFit/>
          </a:bodyPr>
          <a:lstStyle/>
          <a:p>
            <a:pPr algn="just"/>
            <a:r>
              <a:rPr lang="en-US" sz="1800" dirty="0" smtClean="0">
                <a:solidFill>
                  <a:srgbClr val="FF0000"/>
                </a:solidFill>
              </a:rPr>
              <a:t> 50 cm </a:t>
            </a:r>
            <a:r>
              <a:rPr lang="hi-IN" sz="1800" dirty="0" smtClean="0">
                <a:solidFill>
                  <a:srgbClr val="FF0000"/>
                </a:solidFill>
              </a:rPr>
              <a:t>की सम वर्षा रेखा(</a:t>
            </a:r>
            <a:r>
              <a:rPr lang="en-US" sz="1800" dirty="0" err="1" smtClean="0">
                <a:solidFill>
                  <a:srgbClr val="FF0000"/>
                </a:solidFill>
              </a:rPr>
              <a:t>Isohyet</a:t>
            </a:r>
            <a:r>
              <a:rPr lang="en-US" sz="1800" dirty="0" smtClean="0">
                <a:solidFill>
                  <a:srgbClr val="FF0000"/>
                </a:solidFill>
              </a:rPr>
              <a:t>) </a:t>
            </a:r>
            <a:r>
              <a:rPr lang="hi-IN" sz="1800" dirty="0" smtClean="0">
                <a:solidFill>
                  <a:srgbClr val="FF0000"/>
                </a:solidFill>
              </a:rPr>
              <a:t>इसे अन्य प्रदेश से अलग करती है| इसकी पश्चिमी सीमा (रेडक्लिफ सीमा रेखा) भारत और पाकिस्तान के मध्य अंतर्राष्ट्रीय सीमा रेखा बनाती है| उत्तरी सीमा पंजाब व हरियाणा, दक्षिणी- पश्चिमी सीमा रेखा गुजरात से मिलती है| उत्तरी- पश्चिमी भाग रेतीला व बंजर है| इस भाग में कहीं-कहीं चट्टानी सतह व छोटी-छोटी पहाड़ियां पाई जाती है| जैसे- नागौर, बाड़मेर, जालौर, जैसलमेर, सीकर आदि जिलों की पहाड़ियां | इसका सामान्यत ढाल पूर्व से पश्चिम व उत्तर से दक्षिण की ओर है | समुंद्र तल से औसत ऊंचाई 200- 300 मीटर है| और प्रमुख नदी लूनी नदी है जो अजमेर के नाग पहाड़ से निकलकर कच्छ की खाड़ी (</a:t>
            </a:r>
            <a:r>
              <a:rPr lang="en-US" sz="1800" dirty="0" err="1" smtClean="0">
                <a:solidFill>
                  <a:srgbClr val="FF0000"/>
                </a:solidFill>
              </a:rPr>
              <a:t>Galf</a:t>
            </a:r>
            <a:r>
              <a:rPr lang="en-US" sz="1800" dirty="0" smtClean="0">
                <a:solidFill>
                  <a:srgbClr val="FF0000"/>
                </a:solidFill>
              </a:rPr>
              <a:t> of </a:t>
            </a:r>
            <a:r>
              <a:rPr lang="en-US" sz="1800" dirty="0" err="1" smtClean="0">
                <a:solidFill>
                  <a:srgbClr val="FF0000"/>
                </a:solidFill>
              </a:rPr>
              <a:t>kachach</a:t>
            </a:r>
            <a:r>
              <a:rPr lang="en-US" sz="1800" dirty="0" smtClean="0">
                <a:solidFill>
                  <a:srgbClr val="FF0000"/>
                </a:solidFill>
              </a:rPr>
              <a:t>) </a:t>
            </a:r>
            <a:r>
              <a:rPr lang="hi-IN" sz="1800" dirty="0" smtClean="0">
                <a:solidFill>
                  <a:srgbClr val="FF0000"/>
                </a:solidFill>
              </a:rPr>
              <a:t>में उत्तर -पूर्व दिशा से बहकर दक्षिण- पश्चिम की ओर बहती है| </a:t>
            </a:r>
            <a:endParaRPr lang="en-US" sz="1800"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9376" y="633046"/>
            <a:ext cx="5846887" cy="4278094"/>
          </a:xfrm>
          <a:prstGeom prst="rect">
            <a:avLst/>
          </a:prstGeom>
        </p:spPr>
        <p:txBody>
          <a:bodyPr wrap="square">
            <a:spAutoFit/>
          </a:bodyPr>
          <a:lstStyle/>
          <a:p>
            <a:pPr algn="just"/>
            <a:r>
              <a:rPr lang="en-US" sz="1600" dirty="0" smtClean="0">
                <a:solidFill>
                  <a:srgbClr val="FF0000"/>
                </a:solidFill>
              </a:rPr>
              <a:t>25 cm  </a:t>
            </a:r>
            <a:r>
              <a:rPr lang="hi-IN" sz="1600" dirty="0" smtClean="0">
                <a:solidFill>
                  <a:srgbClr val="FF0000"/>
                </a:solidFill>
              </a:rPr>
              <a:t>सम वर्षा रेखा द्वारा राजस्थान के पश्चिम मरू प्रदेश क्षेत्र को दो भागों में विभक्त किया गया है-</a:t>
            </a:r>
            <a:endParaRPr lang="en-US" sz="1600" dirty="0" smtClean="0">
              <a:solidFill>
                <a:srgbClr val="FF0000"/>
              </a:solidFill>
            </a:endParaRPr>
          </a:p>
          <a:p>
            <a:pPr algn="just"/>
            <a:endParaRPr lang="hi-IN" sz="1600" dirty="0" smtClean="0">
              <a:solidFill>
                <a:srgbClr val="FF0000"/>
              </a:solidFill>
            </a:endParaRPr>
          </a:p>
          <a:p>
            <a:pPr marL="342900" indent="-342900" algn="just" fontAlgn="base">
              <a:buAutoNum type="alphaLcParenBoth"/>
            </a:pPr>
            <a:r>
              <a:rPr lang="hi-IN" sz="1600" dirty="0" smtClean="0">
                <a:solidFill>
                  <a:srgbClr val="FF0000"/>
                </a:solidFill>
              </a:rPr>
              <a:t>रेतीला शुष्क मैदान </a:t>
            </a:r>
            <a:r>
              <a:rPr lang="en-US" sz="1600" dirty="0" smtClean="0">
                <a:solidFill>
                  <a:srgbClr val="FF0000"/>
                </a:solidFill>
              </a:rPr>
              <a:t>(Sand Arid Region)-</a:t>
            </a:r>
          </a:p>
          <a:p>
            <a:pPr marL="342900" indent="-342900" algn="just" fontAlgn="base"/>
            <a:endParaRPr lang="hi-IN" sz="1600" dirty="0" smtClean="0">
              <a:solidFill>
                <a:srgbClr val="FF0000"/>
              </a:solidFill>
            </a:endParaRPr>
          </a:p>
          <a:p>
            <a:pPr algn="just"/>
            <a:r>
              <a:rPr lang="hi-IN" sz="1600" dirty="0" smtClean="0">
                <a:solidFill>
                  <a:srgbClr val="FF0000"/>
                </a:solidFill>
              </a:rPr>
              <a:t>(</a:t>
            </a:r>
            <a:r>
              <a:rPr lang="en-US" sz="1600" dirty="0" err="1" smtClean="0">
                <a:solidFill>
                  <a:srgbClr val="FF0000"/>
                </a:solidFill>
              </a:rPr>
              <a:t>i</a:t>
            </a:r>
            <a:r>
              <a:rPr lang="en-US" sz="1600" dirty="0" smtClean="0">
                <a:solidFill>
                  <a:srgbClr val="FF0000"/>
                </a:solidFill>
              </a:rPr>
              <a:t>) </a:t>
            </a:r>
            <a:r>
              <a:rPr lang="hi-IN" sz="1600" dirty="0" smtClean="0">
                <a:solidFill>
                  <a:srgbClr val="FF0000"/>
                </a:solidFill>
              </a:rPr>
              <a:t>बालुका स्तूप युक्त मरुस्थलीय प्रदेश</a:t>
            </a:r>
          </a:p>
          <a:p>
            <a:pPr algn="just"/>
            <a:r>
              <a:rPr lang="hi-IN" sz="1600" dirty="0" smtClean="0">
                <a:solidFill>
                  <a:srgbClr val="FF0000"/>
                </a:solidFill>
              </a:rPr>
              <a:t> (</a:t>
            </a:r>
            <a:r>
              <a:rPr lang="en-US" sz="1600" dirty="0" smtClean="0">
                <a:solidFill>
                  <a:srgbClr val="FF0000"/>
                </a:solidFill>
              </a:rPr>
              <a:t>ii) </a:t>
            </a:r>
            <a:r>
              <a:rPr lang="hi-IN" sz="1600" dirty="0" smtClean="0">
                <a:solidFill>
                  <a:srgbClr val="FF0000"/>
                </a:solidFill>
              </a:rPr>
              <a:t>बालुका स्तूप मुक्त प्रदेश</a:t>
            </a:r>
            <a:endParaRPr lang="en-US" sz="1600" dirty="0" smtClean="0">
              <a:solidFill>
                <a:srgbClr val="FF0000"/>
              </a:solidFill>
            </a:endParaRPr>
          </a:p>
          <a:p>
            <a:pPr algn="just"/>
            <a:endParaRPr lang="hi-IN" sz="1600" dirty="0" smtClean="0">
              <a:solidFill>
                <a:srgbClr val="FF0000"/>
              </a:solidFill>
            </a:endParaRPr>
          </a:p>
          <a:p>
            <a:pPr algn="just"/>
            <a:r>
              <a:rPr lang="hi-IN" sz="1600" dirty="0" smtClean="0">
                <a:solidFill>
                  <a:srgbClr val="FF0000"/>
                </a:solidFill>
              </a:rPr>
              <a:t>(</a:t>
            </a:r>
            <a:r>
              <a:rPr lang="en-US" sz="1600" dirty="0" smtClean="0">
                <a:solidFill>
                  <a:srgbClr val="FF0000"/>
                </a:solidFill>
              </a:rPr>
              <a:t>b) </a:t>
            </a:r>
            <a:r>
              <a:rPr lang="hi-IN" sz="1600" dirty="0" smtClean="0">
                <a:solidFill>
                  <a:srgbClr val="FF0000"/>
                </a:solidFill>
              </a:rPr>
              <a:t>अर्धशुष्क मैदानी प्रदेश/राजस्थान बांगर प्रदेश</a:t>
            </a:r>
            <a:r>
              <a:rPr lang="en-US" sz="1600" dirty="0" smtClean="0">
                <a:solidFill>
                  <a:srgbClr val="FF0000"/>
                </a:solidFill>
              </a:rPr>
              <a:t> </a:t>
            </a:r>
            <a:r>
              <a:rPr lang="hi-IN" sz="1600" dirty="0" smtClean="0">
                <a:solidFill>
                  <a:srgbClr val="FF0000"/>
                </a:solidFill>
              </a:rPr>
              <a:t>(</a:t>
            </a:r>
            <a:r>
              <a:rPr lang="en-US" sz="1600" dirty="0" smtClean="0">
                <a:solidFill>
                  <a:srgbClr val="FF0000"/>
                </a:solidFill>
              </a:rPr>
              <a:t>Semi-Arid Region/Rajasthan </a:t>
            </a:r>
            <a:r>
              <a:rPr lang="en-US" sz="1600" dirty="0" err="1" smtClean="0">
                <a:solidFill>
                  <a:srgbClr val="FF0000"/>
                </a:solidFill>
              </a:rPr>
              <a:t>Bagar</a:t>
            </a:r>
            <a:r>
              <a:rPr lang="en-US" sz="1600" dirty="0" smtClean="0">
                <a:solidFill>
                  <a:srgbClr val="FF0000"/>
                </a:solidFill>
              </a:rPr>
              <a:t>)-</a:t>
            </a:r>
          </a:p>
          <a:p>
            <a:pPr algn="just"/>
            <a:endParaRPr lang="en-US" sz="1600" dirty="0" smtClean="0">
              <a:solidFill>
                <a:srgbClr val="FF0000"/>
              </a:solidFill>
            </a:endParaRPr>
          </a:p>
          <a:p>
            <a:pPr algn="just"/>
            <a:r>
              <a:rPr lang="en-US" sz="1600" dirty="0" smtClean="0">
                <a:solidFill>
                  <a:srgbClr val="FF0000"/>
                </a:solidFill>
              </a:rPr>
              <a:t>(</a:t>
            </a:r>
            <a:r>
              <a:rPr lang="en-US" sz="1600" dirty="0" err="1" smtClean="0">
                <a:solidFill>
                  <a:srgbClr val="FF0000"/>
                </a:solidFill>
              </a:rPr>
              <a:t>i</a:t>
            </a:r>
            <a:r>
              <a:rPr lang="en-US" sz="1600" dirty="0" smtClean="0">
                <a:solidFill>
                  <a:srgbClr val="FF0000"/>
                </a:solidFill>
              </a:rPr>
              <a:t>) </a:t>
            </a:r>
            <a:r>
              <a:rPr lang="hi-IN" sz="1600" dirty="0" smtClean="0">
                <a:solidFill>
                  <a:srgbClr val="FF0000"/>
                </a:solidFill>
              </a:rPr>
              <a:t>गोंडवार प्रदेश /लूनी बेसिन</a:t>
            </a:r>
          </a:p>
          <a:p>
            <a:pPr algn="just"/>
            <a:r>
              <a:rPr lang="hi-IN" sz="1600" dirty="0" smtClean="0">
                <a:solidFill>
                  <a:srgbClr val="FF0000"/>
                </a:solidFill>
              </a:rPr>
              <a:t> (</a:t>
            </a:r>
            <a:r>
              <a:rPr lang="en-US" sz="1600" dirty="0" smtClean="0">
                <a:solidFill>
                  <a:srgbClr val="FF0000"/>
                </a:solidFill>
              </a:rPr>
              <a:t>ii) </a:t>
            </a:r>
            <a:r>
              <a:rPr lang="hi-IN" sz="1600" dirty="0" smtClean="0">
                <a:solidFill>
                  <a:srgbClr val="FF0000"/>
                </a:solidFill>
              </a:rPr>
              <a:t>आंतरिक जल प्रवाह प्रदेश या शेखावाटी प्रदेश </a:t>
            </a:r>
          </a:p>
          <a:p>
            <a:pPr algn="just"/>
            <a:r>
              <a:rPr lang="hi-IN" sz="1600" dirty="0" smtClean="0">
                <a:solidFill>
                  <a:srgbClr val="FF0000"/>
                </a:solidFill>
              </a:rPr>
              <a:t>(</a:t>
            </a:r>
            <a:r>
              <a:rPr lang="en-US" sz="1600" dirty="0" smtClean="0">
                <a:solidFill>
                  <a:srgbClr val="FF0000"/>
                </a:solidFill>
              </a:rPr>
              <a:t>iii) </a:t>
            </a:r>
            <a:r>
              <a:rPr lang="hi-IN" sz="1600" dirty="0" smtClean="0">
                <a:solidFill>
                  <a:srgbClr val="FF0000"/>
                </a:solidFill>
              </a:rPr>
              <a:t>नागौर उच्च भूमि </a:t>
            </a:r>
          </a:p>
          <a:p>
            <a:pPr algn="just"/>
            <a:r>
              <a:rPr lang="hi-IN" sz="1600" dirty="0" smtClean="0">
                <a:solidFill>
                  <a:srgbClr val="FF0000"/>
                </a:solidFill>
              </a:rPr>
              <a:t>(</a:t>
            </a:r>
            <a:r>
              <a:rPr lang="en-US" sz="1600" dirty="0" smtClean="0">
                <a:solidFill>
                  <a:srgbClr val="FF0000"/>
                </a:solidFill>
              </a:rPr>
              <a:t>iv) </a:t>
            </a:r>
            <a:r>
              <a:rPr lang="hi-IN" sz="1600" dirty="0" smtClean="0">
                <a:solidFill>
                  <a:srgbClr val="FF0000"/>
                </a:solidFill>
              </a:rPr>
              <a:t>घग्घर का मैदान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4911" y="1040524"/>
            <a:ext cx="7672552" cy="2862322"/>
          </a:xfrm>
          <a:prstGeom prst="rect">
            <a:avLst/>
          </a:prstGeom>
        </p:spPr>
        <p:txBody>
          <a:bodyPr wrap="square">
            <a:spAutoFit/>
          </a:bodyPr>
          <a:lstStyle/>
          <a:p>
            <a:pPr algn="just"/>
            <a:r>
              <a:rPr lang="hi-IN" sz="2000" dirty="0" smtClean="0">
                <a:solidFill>
                  <a:srgbClr val="FF0000"/>
                </a:solidFill>
              </a:rPr>
              <a:t>भू-ऐतिहासिक और सांस्कृतिक रूप से राजस्थान भारत का एक अनूठा राज्य है| प्राचीन और आधुनिक संस्कृति और सभ्यता का एक सुंदर सम्मिलित रूप है। राज्य का भौगोलिक कारक न केवल प्रत्यक्ष होता है, बल्कि लोगों के आर्थिक विकास और जीवन का निर्धारण करता है। राज्य की भौगोलिक विशिष्टता इसकी भौतिकता, जलवायु, प्राकृतिक वनस्पति, मिट्टी, नदी प्रणाली और जल निकायों के साथ-साथ इसकी अर्थव्यवस्था में परिलक्षित होती है। राज्य का पश्चिमी भाग रेगिस्तान से आच्छादित है, जो महान भारतीय मरुस्थल (थार मरुस्थल) का एक हिस्सा है, जबकि मध्य भाग में, अरावली पर्वतमाला दक्षिण-पश्चिम से उत्तर-पूर्व दिशा की ओर फैली  है।</a:t>
            </a:r>
            <a:endParaRPr lang="en-US" sz="200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815" y="668215"/>
            <a:ext cx="7526215" cy="4770537"/>
          </a:xfrm>
          <a:prstGeom prst="rect">
            <a:avLst/>
          </a:prstGeom>
        </p:spPr>
        <p:txBody>
          <a:bodyPr wrap="square">
            <a:spAutoFit/>
          </a:bodyPr>
          <a:lstStyle/>
          <a:p>
            <a:pPr marL="342900" indent="-342900" algn="just">
              <a:buAutoNum type="alphaLcParenBoth"/>
            </a:pPr>
            <a:r>
              <a:rPr lang="hi-IN" sz="1600" dirty="0" smtClean="0">
                <a:solidFill>
                  <a:srgbClr val="FF0000"/>
                </a:solidFill>
              </a:rPr>
              <a:t>रेतीला शुष्क मैदान (</a:t>
            </a:r>
            <a:r>
              <a:rPr lang="en-US" sz="1600" dirty="0" smtClean="0">
                <a:solidFill>
                  <a:srgbClr val="FF0000"/>
                </a:solidFill>
              </a:rPr>
              <a:t>Sand arid plains)-</a:t>
            </a:r>
          </a:p>
          <a:p>
            <a:pPr marL="342900" indent="-342900" algn="just"/>
            <a:endParaRPr lang="en-US" sz="1600" dirty="0" smtClean="0">
              <a:solidFill>
                <a:srgbClr val="FF0000"/>
              </a:solidFill>
            </a:endParaRPr>
          </a:p>
          <a:p>
            <a:pPr algn="just"/>
            <a:r>
              <a:rPr lang="hi-IN" sz="1600" dirty="0" smtClean="0">
                <a:solidFill>
                  <a:srgbClr val="FF0000"/>
                </a:solidFill>
              </a:rPr>
              <a:t>राष्ट्रीय कृषि विभाग के द्वारा इस प्रदेश के अंतर्गत बीकानेर, चूरू का पश्चिम भाग, नागौर का पश्चिम भाग, जोधपुर का मध्य व पश्चिमी भाग, जैसलमेर, बाड़मेर आदि जिलों को सम्मिलित किया गया है| बालू मिट्टी के आधार पर इसे पुन: दो भागों में विभक्त किया जाता है-</a:t>
            </a:r>
            <a:endParaRPr lang="en-US" sz="1600" dirty="0" smtClean="0">
              <a:solidFill>
                <a:srgbClr val="FF0000"/>
              </a:solidFill>
            </a:endParaRPr>
          </a:p>
          <a:p>
            <a:pPr algn="just"/>
            <a:r>
              <a:rPr lang="hi-IN" sz="1600" dirty="0" smtClean="0">
                <a:solidFill>
                  <a:srgbClr val="FF0000"/>
                </a:solidFill>
              </a:rPr>
              <a:t> (</a:t>
            </a:r>
            <a:r>
              <a:rPr lang="en-US" sz="1600" dirty="0" err="1" smtClean="0">
                <a:solidFill>
                  <a:srgbClr val="FF0000"/>
                </a:solidFill>
              </a:rPr>
              <a:t>i</a:t>
            </a:r>
            <a:r>
              <a:rPr lang="en-US" sz="1600" dirty="0" smtClean="0">
                <a:solidFill>
                  <a:srgbClr val="FF0000"/>
                </a:solidFill>
              </a:rPr>
              <a:t>) </a:t>
            </a:r>
            <a:r>
              <a:rPr lang="hi-IN" sz="1600" dirty="0" smtClean="0">
                <a:solidFill>
                  <a:srgbClr val="FF0000"/>
                </a:solidFill>
              </a:rPr>
              <a:t>बालुका स्तूप युक्त मरुस्थलीय प्रदेश (</a:t>
            </a:r>
            <a:r>
              <a:rPr lang="en-US" sz="1600" dirty="0" smtClean="0">
                <a:solidFill>
                  <a:srgbClr val="FF0000"/>
                </a:solidFill>
              </a:rPr>
              <a:t>Sand dunes included desert region)-</a:t>
            </a:r>
          </a:p>
          <a:p>
            <a:pPr algn="just"/>
            <a:endParaRPr lang="en-US" sz="1600" dirty="0" smtClean="0">
              <a:solidFill>
                <a:srgbClr val="FF0000"/>
              </a:solidFill>
            </a:endParaRPr>
          </a:p>
          <a:p>
            <a:pPr algn="just"/>
            <a:r>
              <a:rPr lang="en-US" sz="1600" dirty="0" smtClean="0">
                <a:solidFill>
                  <a:srgbClr val="FF0000"/>
                </a:solidFill>
              </a:rPr>
              <a:t> </a:t>
            </a:r>
            <a:r>
              <a:rPr lang="hi-IN" sz="1600" dirty="0" smtClean="0">
                <a:solidFill>
                  <a:srgbClr val="FF0000"/>
                </a:solidFill>
              </a:rPr>
              <a:t>राजस्थान मरुस्थल का सुदूर पश्चिमी भाग बालूका स्तूपो से ढका है | वे स्तूप/ धोरें (</a:t>
            </a:r>
            <a:r>
              <a:rPr lang="en-US" sz="1600" dirty="0" smtClean="0">
                <a:solidFill>
                  <a:srgbClr val="FF0000"/>
                </a:solidFill>
              </a:rPr>
              <a:t>dunes) </a:t>
            </a:r>
            <a:r>
              <a:rPr lang="hi-IN" sz="1600" dirty="0" smtClean="0">
                <a:solidFill>
                  <a:srgbClr val="FF0000"/>
                </a:solidFill>
              </a:rPr>
              <a:t>वायु अपरदन एवं निक्षेपण का प्रतिफल है जो मार्च से जुलाई तक अत्यधिक मात्रा में सक्रिय होता है| पश्चिमी रेतीले मरुस्थल का लगभग 60% भाग बालुका स्तूपों से आच्छादित(</a:t>
            </a:r>
            <a:r>
              <a:rPr lang="en-US" sz="1600" dirty="0" smtClean="0">
                <a:solidFill>
                  <a:srgbClr val="FF0000"/>
                </a:solidFill>
              </a:rPr>
              <a:t>Covered) </a:t>
            </a:r>
            <a:r>
              <a:rPr lang="hi-IN" sz="1600" dirty="0" smtClean="0">
                <a:solidFill>
                  <a:srgbClr val="FF0000"/>
                </a:solidFill>
              </a:rPr>
              <a:t>है| यह भू-भाग पाकिस्तान की सीमा के सहारे-2 कच्छ की खाड़ी से पंजाब तक विस्तृत है| इस क्षेत्र को महान भारतीय मरुस्थल(</a:t>
            </a:r>
            <a:r>
              <a:rPr lang="en-US" sz="1600" dirty="0" smtClean="0">
                <a:solidFill>
                  <a:srgbClr val="FF0000"/>
                </a:solidFill>
              </a:rPr>
              <a:t>Great Indian Desert) </a:t>
            </a:r>
            <a:r>
              <a:rPr lang="hi-IN" sz="1600" dirty="0" smtClean="0">
                <a:solidFill>
                  <a:srgbClr val="FF0000"/>
                </a:solidFill>
              </a:rPr>
              <a:t>भी कहा जाता है| इस क्षेत्र में स्थलाकृति (</a:t>
            </a:r>
            <a:r>
              <a:rPr lang="en-US" sz="1600" dirty="0" smtClean="0">
                <a:solidFill>
                  <a:srgbClr val="FF0000"/>
                </a:solidFill>
              </a:rPr>
              <a:t>Land forms) </a:t>
            </a:r>
            <a:r>
              <a:rPr lang="hi-IN" sz="1600" dirty="0" smtClean="0">
                <a:solidFill>
                  <a:srgbClr val="FF0000"/>
                </a:solidFill>
              </a:rPr>
              <a:t>सर्वत्र बालुका स्तूपों (</a:t>
            </a:r>
            <a:r>
              <a:rPr lang="en-US" sz="1600" dirty="0" smtClean="0">
                <a:solidFill>
                  <a:srgbClr val="FF0000"/>
                </a:solidFill>
              </a:rPr>
              <a:t>Dunes) </a:t>
            </a:r>
            <a:r>
              <a:rPr lang="hi-IN" sz="1600" dirty="0" smtClean="0">
                <a:solidFill>
                  <a:srgbClr val="FF0000"/>
                </a:solidFill>
              </a:rPr>
              <a:t>से आच्छादित है जिनका आकलन हवाई चित्रों, सुदूर संवेदनशील तकनीक से किया जाता है| यह बालुका स्तूप पुराने एवं नये दोनों प्रकार के होते हैं जिनमें से कुछ 1 मीटर से लेकर 60 मीटर से भी अधिक ऊंचाई तक के पाए जाते हैं| यहां पर पवनों द्वारा धरातल पर अपरदन(</a:t>
            </a:r>
            <a:r>
              <a:rPr lang="en-US" sz="1600" dirty="0" smtClean="0">
                <a:solidFill>
                  <a:srgbClr val="FF0000"/>
                </a:solidFill>
              </a:rPr>
              <a:t>Erosion), </a:t>
            </a:r>
            <a:r>
              <a:rPr lang="hi-IN" sz="1600" dirty="0" smtClean="0">
                <a:solidFill>
                  <a:srgbClr val="FF0000"/>
                </a:solidFill>
              </a:rPr>
              <a:t>परिवहन तथा निक्षेपण (</a:t>
            </a:r>
            <a:r>
              <a:rPr lang="en-US" sz="1600" dirty="0" smtClean="0">
                <a:solidFill>
                  <a:srgbClr val="FF0000"/>
                </a:solidFill>
              </a:rPr>
              <a:t>Deposits) </a:t>
            </a:r>
            <a:r>
              <a:rPr lang="hi-IN" sz="1600" dirty="0" smtClean="0">
                <a:solidFill>
                  <a:srgbClr val="FF0000"/>
                </a:solidFill>
              </a:rPr>
              <a:t>का कार्य संपादित होता है| धरातलीय अपवाह तंत्र का पूर्णत: अभाव है|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BA III YEAR\New Doc 2020-11-07 07.58.50_4.jpg"/>
          <p:cNvPicPr>
            <a:picLocks noChangeAspect="1" noChangeArrowheads="1"/>
          </p:cNvPicPr>
          <p:nvPr/>
        </p:nvPicPr>
        <p:blipFill>
          <a:blip r:embed="rId2">
            <a:lum contrast="40000"/>
          </a:blip>
          <a:srcRect/>
          <a:stretch>
            <a:fillRect/>
          </a:stretch>
        </p:blipFill>
        <p:spPr bwMode="auto">
          <a:xfrm>
            <a:off x="2809389" y="0"/>
            <a:ext cx="3525222" cy="51435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4208" y="747347"/>
            <a:ext cx="7658100" cy="3970318"/>
          </a:xfrm>
          <a:prstGeom prst="rect">
            <a:avLst/>
          </a:prstGeom>
        </p:spPr>
        <p:txBody>
          <a:bodyPr wrap="square">
            <a:spAutoFit/>
          </a:bodyPr>
          <a:lstStyle/>
          <a:p>
            <a:r>
              <a:rPr lang="hi-IN" sz="1800" dirty="0" smtClean="0">
                <a:solidFill>
                  <a:srgbClr val="FF0000"/>
                </a:solidFill>
              </a:rPr>
              <a:t>मेकी (</a:t>
            </a:r>
            <a:r>
              <a:rPr lang="en-US" sz="1800" dirty="0" err="1" smtClean="0">
                <a:solidFill>
                  <a:srgbClr val="FF0000"/>
                </a:solidFill>
              </a:rPr>
              <a:t>Mckee’s</a:t>
            </a:r>
            <a:r>
              <a:rPr lang="en-US" sz="1800" dirty="0" smtClean="0">
                <a:solidFill>
                  <a:srgbClr val="FF0000"/>
                </a:solidFill>
              </a:rPr>
              <a:t> 1979) </a:t>
            </a:r>
            <a:r>
              <a:rPr lang="hi-IN" sz="1800" dirty="0" smtClean="0">
                <a:solidFill>
                  <a:srgbClr val="FF0000"/>
                </a:solidFill>
              </a:rPr>
              <a:t>ने बालुका स्तूपों  को निम्न प्रकार से बताया-</a:t>
            </a:r>
            <a:endParaRPr lang="en-US" sz="1800" dirty="0" smtClean="0">
              <a:solidFill>
                <a:srgbClr val="FF0000"/>
              </a:solidFill>
            </a:endParaRPr>
          </a:p>
          <a:p>
            <a:endParaRPr lang="hi-IN" sz="1800" dirty="0" smtClean="0">
              <a:solidFill>
                <a:srgbClr val="FF0000"/>
              </a:solidFill>
            </a:endParaRPr>
          </a:p>
          <a:p>
            <a:r>
              <a:rPr lang="hi-IN" sz="1800" dirty="0" smtClean="0">
                <a:solidFill>
                  <a:srgbClr val="FF0000"/>
                </a:solidFill>
              </a:rPr>
              <a:t>(</a:t>
            </a:r>
            <a:r>
              <a:rPr lang="en-US" sz="1800" dirty="0" err="1" smtClean="0">
                <a:solidFill>
                  <a:srgbClr val="FF0000"/>
                </a:solidFill>
              </a:rPr>
              <a:t>i</a:t>
            </a:r>
            <a:r>
              <a:rPr lang="en-US" sz="1800" dirty="0" smtClean="0">
                <a:solidFill>
                  <a:srgbClr val="FF0000"/>
                </a:solidFill>
              </a:rPr>
              <a:t>) </a:t>
            </a:r>
            <a:r>
              <a:rPr lang="hi-IN" sz="1800" dirty="0" smtClean="0">
                <a:solidFill>
                  <a:srgbClr val="FF0000"/>
                </a:solidFill>
              </a:rPr>
              <a:t>रेखीय बालुका स्तूप  या पवनानुवर्ती बालुका स्तूप</a:t>
            </a:r>
            <a:r>
              <a:rPr lang="en-US" sz="1800" dirty="0" smtClean="0">
                <a:solidFill>
                  <a:srgbClr val="FF0000"/>
                </a:solidFill>
              </a:rPr>
              <a:t> </a:t>
            </a:r>
            <a:r>
              <a:rPr lang="hi-IN" sz="1800" dirty="0" smtClean="0">
                <a:solidFill>
                  <a:srgbClr val="FF0000"/>
                </a:solidFill>
              </a:rPr>
              <a:t>(</a:t>
            </a:r>
            <a:r>
              <a:rPr lang="en-US" sz="1800" dirty="0" smtClean="0">
                <a:solidFill>
                  <a:srgbClr val="FF0000"/>
                </a:solidFill>
              </a:rPr>
              <a:t>Longitudinal or Linear Dunes) </a:t>
            </a:r>
          </a:p>
          <a:p>
            <a:r>
              <a:rPr lang="en-US" sz="1800" dirty="0" smtClean="0">
                <a:solidFill>
                  <a:srgbClr val="FF0000"/>
                </a:solidFill>
              </a:rPr>
              <a:t>(ii) </a:t>
            </a:r>
            <a:r>
              <a:rPr lang="hi-IN" sz="1800" dirty="0" smtClean="0">
                <a:solidFill>
                  <a:srgbClr val="FF0000"/>
                </a:solidFill>
              </a:rPr>
              <a:t>बरखान या अर्धचंद्राकार बालुका स्तूप</a:t>
            </a:r>
            <a:r>
              <a:rPr lang="en-US" sz="1800" dirty="0" smtClean="0">
                <a:solidFill>
                  <a:srgbClr val="FF0000"/>
                </a:solidFill>
              </a:rPr>
              <a:t> </a:t>
            </a:r>
            <a:r>
              <a:rPr lang="hi-IN" sz="1800" dirty="0" smtClean="0">
                <a:solidFill>
                  <a:srgbClr val="FF0000"/>
                </a:solidFill>
              </a:rPr>
              <a:t>(</a:t>
            </a:r>
            <a:r>
              <a:rPr lang="en-US" sz="1800" dirty="0" err="1" smtClean="0">
                <a:solidFill>
                  <a:srgbClr val="FF0000"/>
                </a:solidFill>
              </a:rPr>
              <a:t>Barkhan</a:t>
            </a:r>
            <a:r>
              <a:rPr lang="en-US" sz="1800" dirty="0" smtClean="0">
                <a:solidFill>
                  <a:srgbClr val="FF0000"/>
                </a:solidFill>
              </a:rPr>
              <a:t> or Crescent shaped dunes)</a:t>
            </a:r>
          </a:p>
          <a:p>
            <a:r>
              <a:rPr lang="en-US" sz="1800" dirty="0" smtClean="0">
                <a:solidFill>
                  <a:srgbClr val="FF0000"/>
                </a:solidFill>
              </a:rPr>
              <a:t>(iii) </a:t>
            </a:r>
            <a:r>
              <a:rPr lang="hi-IN" sz="1800" dirty="0" smtClean="0">
                <a:solidFill>
                  <a:srgbClr val="FF0000"/>
                </a:solidFill>
              </a:rPr>
              <a:t>अनुप्रस्थ बालुका स्तूप (</a:t>
            </a:r>
            <a:r>
              <a:rPr lang="en-US" sz="1800" dirty="0" smtClean="0">
                <a:solidFill>
                  <a:srgbClr val="FF0000"/>
                </a:solidFill>
              </a:rPr>
              <a:t>Transverse sand dunes)</a:t>
            </a:r>
          </a:p>
          <a:p>
            <a:r>
              <a:rPr lang="en-US" sz="1800" dirty="0" smtClean="0">
                <a:solidFill>
                  <a:srgbClr val="FF0000"/>
                </a:solidFill>
              </a:rPr>
              <a:t>(iv) </a:t>
            </a:r>
            <a:r>
              <a:rPr lang="hi-IN" sz="1800" dirty="0" smtClean="0">
                <a:solidFill>
                  <a:srgbClr val="FF0000"/>
                </a:solidFill>
              </a:rPr>
              <a:t>पेराबोलिक बालुका स्तूप (</a:t>
            </a:r>
            <a:r>
              <a:rPr lang="en-US" sz="1800" dirty="0" smtClean="0">
                <a:solidFill>
                  <a:srgbClr val="FF0000"/>
                </a:solidFill>
              </a:rPr>
              <a:t>Parabolic sand dunes)</a:t>
            </a:r>
          </a:p>
          <a:p>
            <a:r>
              <a:rPr lang="en-US" sz="1800" dirty="0" smtClean="0">
                <a:solidFill>
                  <a:srgbClr val="FF0000"/>
                </a:solidFill>
              </a:rPr>
              <a:t>(v) </a:t>
            </a:r>
            <a:r>
              <a:rPr lang="hi-IN" sz="1800" dirty="0" smtClean="0">
                <a:solidFill>
                  <a:srgbClr val="FF0000"/>
                </a:solidFill>
              </a:rPr>
              <a:t>तारा बालूका स्तूप</a:t>
            </a:r>
            <a:r>
              <a:rPr lang="en-US" sz="1800" dirty="0" smtClean="0">
                <a:solidFill>
                  <a:srgbClr val="FF0000"/>
                </a:solidFill>
              </a:rPr>
              <a:t> </a:t>
            </a:r>
            <a:r>
              <a:rPr lang="hi-IN" sz="1800" dirty="0" smtClean="0">
                <a:solidFill>
                  <a:srgbClr val="FF0000"/>
                </a:solidFill>
              </a:rPr>
              <a:t>(</a:t>
            </a:r>
            <a:r>
              <a:rPr lang="en-US" sz="1800" dirty="0" smtClean="0">
                <a:solidFill>
                  <a:srgbClr val="FF0000"/>
                </a:solidFill>
              </a:rPr>
              <a:t>Star sand dunes)</a:t>
            </a:r>
          </a:p>
          <a:p>
            <a:r>
              <a:rPr lang="en-US" sz="1800" dirty="0" smtClean="0">
                <a:solidFill>
                  <a:srgbClr val="FF0000"/>
                </a:solidFill>
              </a:rPr>
              <a:t>(vi) </a:t>
            </a:r>
            <a:r>
              <a:rPr lang="hi-IN" sz="1800" dirty="0" smtClean="0">
                <a:solidFill>
                  <a:srgbClr val="FF0000"/>
                </a:solidFill>
              </a:rPr>
              <a:t>नेटवर्क  बालुका स्तूप</a:t>
            </a:r>
            <a:r>
              <a:rPr lang="en-US" sz="1800" dirty="0" smtClean="0">
                <a:solidFill>
                  <a:srgbClr val="FF0000"/>
                </a:solidFill>
              </a:rPr>
              <a:t> </a:t>
            </a:r>
            <a:r>
              <a:rPr lang="hi-IN" sz="1800" dirty="0" smtClean="0">
                <a:solidFill>
                  <a:srgbClr val="FF0000"/>
                </a:solidFill>
              </a:rPr>
              <a:t>(</a:t>
            </a:r>
            <a:r>
              <a:rPr lang="en-US" sz="1800" dirty="0" smtClean="0">
                <a:solidFill>
                  <a:srgbClr val="FF0000"/>
                </a:solidFill>
              </a:rPr>
              <a:t>Network dunes) </a:t>
            </a:r>
          </a:p>
          <a:p>
            <a:r>
              <a:rPr lang="en-US" sz="1800" dirty="0" smtClean="0">
                <a:solidFill>
                  <a:srgbClr val="FF0000"/>
                </a:solidFill>
              </a:rPr>
              <a:t>(vii) </a:t>
            </a:r>
            <a:r>
              <a:rPr lang="hi-IN" sz="1800" dirty="0" smtClean="0">
                <a:solidFill>
                  <a:srgbClr val="FF0000"/>
                </a:solidFill>
              </a:rPr>
              <a:t>अवरोधी बालुका स्तूप</a:t>
            </a:r>
            <a:r>
              <a:rPr lang="en-US" sz="1800" dirty="0" smtClean="0">
                <a:solidFill>
                  <a:srgbClr val="FF0000"/>
                </a:solidFill>
              </a:rPr>
              <a:t> </a:t>
            </a:r>
            <a:r>
              <a:rPr lang="hi-IN" sz="1800" dirty="0" smtClean="0">
                <a:solidFill>
                  <a:srgbClr val="FF0000"/>
                </a:solidFill>
              </a:rPr>
              <a:t>(</a:t>
            </a:r>
            <a:r>
              <a:rPr lang="en-US" sz="1800" dirty="0" smtClean="0">
                <a:solidFill>
                  <a:srgbClr val="FF0000"/>
                </a:solidFill>
              </a:rPr>
              <a:t>Obstacle sand dunes)</a:t>
            </a:r>
          </a:p>
          <a:p>
            <a:r>
              <a:rPr lang="en-US" sz="1800" dirty="0" smtClean="0">
                <a:solidFill>
                  <a:srgbClr val="FF0000"/>
                </a:solidFill>
              </a:rPr>
              <a:t>(viii) </a:t>
            </a:r>
            <a:r>
              <a:rPr lang="hi-IN" sz="1800" dirty="0" smtClean="0">
                <a:solidFill>
                  <a:srgbClr val="FF0000"/>
                </a:solidFill>
              </a:rPr>
              <a:t>स्क्रब काफीज बालुका स्तूप</a:t>
            </a:r>
            <a:r>
              <a:rPr lang="en-US" sz="1800" dirty="0" smtClean="0">
                <a:solidFill>
                  <a:srgbClr val="FF0000"/>
                </a:solidFill>
              </a:rPr>
              <a:t> </a:t>
            </a:r>
            <a:r>
              <a:rPr lang="hi-IN" sz="1800" dirty="0" smtClean="0">
                <a:solidFill>
                  <a:srgbClr val="FF0000"/>
                </a:solidFill>
              </a:rPr>
              <a:t>(</a:t>
            </a:r>
            <a:r>
              <a:rPr lang="en-US" sz="1800" dirty="0" smtClean="0">
                <a:solidFill>
                  <a:srgbClr val="FF0000"/>
                </a:solidFill>
              </a:rPr>
              <a:t>Shrub Coppice Dunes) </a:t>
            </a:r>
          </a:p>
          <a:p>
            <a:r>
              <a:rPr lang="en-US" sz="1800" dirty="0" smtClean="0">
                <a:solidFill>
                  <a:srgbClr val="FF0000"/>
                </a:solidFill>
              </a:rPr>
              <a:t/>
            </a:r>
            <a:br>
              <a:rPr lang="en-US" sz="1800" dirty="0" smtClean="0">
                <a:solidFill>
                  <a:srgbClr val="FF0000"/>
                </a:solidFill>
              </a:rPr>
            </a:br>
            <a:r>
              <a:rPr lang="en-US" sz="1800" dirty="0" smtClean="0">
                <a:solidFill>
                  <a:srgbClr val="FF0000"/>
                </a:solidFill>
              </a:rPr>
              <a:t/>
            </a:r>
            <a:br>
              <a:rPr lang="en-US" sz="1800" dirty="0" smtClean="0">
                <a:solidFill>
                  <a:srgbClr val="FF0000"/>
                </a:solidFill>
              </a:rPr>
            </a:br>
            <a:endParaRPr lang="en-US" sz="180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BA III YEAR\New Doc 2020-11-07 07.58.50_3.jpg"/>
          <p:cNvPicPr>
            <a:picLocks noChangeAspect="1" noChangeArrowheads="1"/>
          </p:cNvPicPr>
          <p:nvPr/>
        </p:nvPicPr>
        <p:blipFill>
          <a:blip r:embed="rId2">
            <a:lum contrast="30000"/>
          </a:blip>
          <a:srcRect/>
          <a:stretch>
            <a:fillRect/>
          </a:stretch>
        </p:blipFill>
        <p:spPr bwMode="auto">
          <a:xfrm>
            <a:off x="2078569" y="417869"/>
            <a:ext cx="5597116" cy="439901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694313"/>
            <a:ext cx="7359162" cy="3046988"/>
          </a:xfrm>
          <a:prstGeom prst="rect">
            <a:avLst/>
          </a:prstGeom>
        </p:spPr>
        <p:txBody>
          <a:bodyPr wrap="square">
            <a:spAutoFit/>
          </a:bodyPr>
          <a:lstStyle/>
          <a:p>
            <a:pPr algn="just"/>
            <a:r>
              <a:rPr lang="hi-IN" sz="1600" dirty="0" smtClean="0">
                <a:solidFill>
                  <a:srgbClr val="FF0000"/>
                </a:solidFill>
              </a:rPr>
              <a:t>1. रेखीय बालुका स्तूप  या पवनानुवर्ती बालुका स्तूप (</a:t>
            </a:r>
            <a:r>
              <a:rPr lang="en-US" sz="1600" dirty="0" smtClean="0">
                <a:solidFill>
                  <a:srgbClr val="FF0000"/>
                </a:solidFill>
              </a:rPr>
              <a:t>Longitudinal of linear dunes): </a:t>
            </a:r>
            <a:r>
              <a:rPr lang="hi-IN" sz="1600" dirty="0" smtClean="0">
                <a:solidFill>
                  <a:srgbClr val="FF0000"/>
                </a:solidFill>
              </a:rPr>
              <a:t>इस प्रकार के बालुका स्तूप  पवनों के समांतर विकसित होते हैं | सोर (</a:t>
            </a:r>
            <a:r>
              <a:rPr lang="en-US" sz="1600" dirty="0" smtClean="0">
                <a:solidFill>
                  <a:srgbClr val="FF0000"/>
                </a:solidFill>
              </a:rPr>
              <a:t>Soar (1989) </a:t>
            </a:r>
            <a:r>
              <a:rPr lang="hi-IN" sz="1600" dirty="0" smtClean="0">
                <a:solidFill>
                  <a:srgbClr val="FF0000"/>
                </a:solidFill>
              </a:rPr>
              <a:t>के अनुसार रेखीय बालुका स्तूप तीन प्रकार के होते हैं -(</a:t>
            </a:r>
            <a:r>
              <a:rPr lang="en-US" sz="1600" dirty="0" err="1" smtClean="0">
                <a:solidFill>
                  <a:srgbClr val="FF0000"/>
                </a:solidFill>
              </a:rPr>
              <a:t>i</a:t>
            </a:r>
            <a:r>
              <a:rPr lang="en-US" sz="1600" dirty="0" smtClean="0">
                <a:solidFill>
                  <a:srgbClr val="FF0000"/>
                </a:solidFill>
              </a:rPr>
              <a:t>) </a:t>
            </a:r>
            <a:r>
              <a:rPr lang="hi-IN" sz="1600" dirty="0" smtClean="0">
                <a:solidFill>
                  <a:srgbClr val="FF0000"/>
                </a:solidFill>
              </a:rPr>
              <a:t>सीफ (</a:t>
            </a:r>
            <a:r>
              <a:rPr lang="en-US" sz="1600" dirty="0" err="1" smtClean="0">
                <a:solidFill>
                  <a:srgbClr val="FF0000"/>
                </a:solidFill>
              </a:rPr>
              <a:t>Sief</a:t>
            </a:r>
            <a:r>
              <a:rPr lang="en-US" sz="1600" dirty="0" smtClean="0">
                <a:solidFill>
                  <a:srgbClr val="FF0000"/>
                </a:solidFill>
              </a:rPr>
              <a:t>), (ii) </a:t>
            </a:r>
            <a:r>
              <a:rPr lang="hi-IN" sz="1600" dirty="0" smtClean="0">
                <a:solidFill>
                  <a:srgbClr val="FF0000"/>
                </a:solidFill>
              </a:rPr>
              <a:t>वनस्पति युक्त रेखीय (</a:t>
            </a:r>
            <a:r>
              <a:rPr lang="en-US" sz="1600" dirty="0" smtClean="0">
                <a:solidFill>
                  <a:srgbClr val="FF0000"/>
                </a:solidFill>
              </a:rPr>
              <a:t>Vegetated Linear),(iii) </a:t>
            </a:r>
            <a:r>
              <a:rPr lang="hi-IN" sz="1600" dirty="0" smtClean="0">
                <a:solidFill>
                  <a:srgbClr val="FF0000"/>
                </a:solidFill>
              </a:rPr>
              <a:t>पवनविमुख रेखीय (</a:t>
            </a:r>
            <a:r>
              <a:rPr lang="en-US" sz="1600" dirty="0" err="1" smtClean="0">
                <a:solidFill>
                  <a:srgbClr val="FF0000"/>
                </a:solidFill>
              </a:rPr>
              <a:t>Leelinear</a:t>
            </a:r>
            <a:r>
              <a:rPr lang="en-US" sz="1600" dirty="0" smtClean="0">
                <a:solidFill>
                  <a:srgbClr val="FF0000"/>
                </a:solidFill>
              </a:rPr>
              <a:t>)| </a:t>
            </a:r>
            <a:r>
              <a:rPr lang="hi-IN" sz="1600" dirty="0" smtClean="0">
                <a:solidFill>
                  <a:srgbClr val="FF0000"/>
                </a:solidFill>
              </a:rPr>
              <a:t>इनका विस्तार- जैसलमेर के दक्षिण - पश्चिम, रामगढ़ के दक्षिण- पश्चिम,  जोधपुर और बाड़मेर जिलों में पाया जाता है। यह स्तूप  पवनों की साधारण दिशा दक्षिण- पश्चिम से उत्तर- पूर्व में अधिक विकसित होते हैं| इनका विकास एकाकी पहाड़ी के पाश्र्वों पर होता है| छोटी एकाकी  पहाड़ियों के पवन विमुख ढालों पर भी इनका निर्माण हो जाता है| प्रमुख नदी घाटियों में हवा की तंग मार्ग से प्रवाह भी लूनी, जवाई आदि नदियों के किनारों पर रेखीय  बालूका स्तूपो का निर्माण कर देते हैं| उत्तरी- पूर्वी थार मरुस्थल में दृश्यवती(</a:t>
            </a:r>
            <a:r>
              <a:rPr lang="en-US" sz="1600" dirty="0" err="1" smtClean="0">
                <a:solidFill>
                  <a:srgbClr val="FF0000"/>
                </a:solidFill>
              </a:rPr>
              <a:t>Drishadvati</a:t>
            </a:r>
            <a:r>
              <a:rPr lang="en-US" sz="1600" dirty="0" smtClean="0">
                <a:solidFill>
                  <a:srgbClr val="FF0000"/>
                </a:solidFill>
              </a:rPr>
              <a:t>) </a:t>
            </a:r>
            <a:r>
              <a:rPr lang="hi-IN" sz="1600" dirty="0" smtClean="0">
                <a:solidFill>
                  <a:srgbClr val="FF0000"/>
                </a:solidFill>
              </a:rPr>
              <a:t>तथा सांभर की  मेढा नदी की शुष्क घाटी को ऐसे ही घुमावदार पुराने बालुका स्तूप चिन्हित करते हैं|  इन टीलों की ऊंचाई 10 से 60 मीटर तक होती है।</a:t>
            </a:r>
            <a:endParaRPr lang="en-US" sz="16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9908" y="703384"/>
            <a:ext cx="7315201" cy="4031873"/>
          </a:xfrm>
          <a:prstGeom prst="rect">
            <a:avLst/>
          </a:prstGeom>
        </p:spPr>
        <p:txBody>
          <a:bodyPr wrap="square">
            <a:spAutoFit/>
          </a:bodyPr>
          <a:lstStyle/>
          <a:p>
            <a:pPr algn="just"/>
            <a:r>
              <a:rPr lang="hi-IN" sz="1600" dirty="0" smtClean="0">
                <a:solidFill>
                  <a:srgbClr val="FF0000"/>
                </a:solidFill>
              </a:rPr>
              <a:t>2.बरखान या अर्धचंद्राकार बालुका स्तूप (</a:t>
            </a:r>
            <a:r>
              <a:rPr lang="en-US" sz="1600" dirty="0" err="1" smtClean="0">
                <a:solidFill>
                  <a:srgbClr val="FF0000"/>
                </a:solidFill>
              </a:rPr>
              <a:t>Barkhan</a:t>
            </a:r>
            <a:r>
              <a:rPr lang="en-US" sz="1600" dirty="0" smtClean="0">
                <a:solidFill>
                  <a:srgbClr val="FF0000"/>
                </a:solidFill>
              </a:rPr>
              <a:t> or Crescent shaped dunes): </a:t>
            </a:r>
            <a:r>
              <a:rPr lang="hi-IN" sz="1600" dirty="0" smtClean="0">
                <a:solidFill>
                  <a:srgbClr val="FF0000"/>
                </a:solidFill>
              </a:rPr>
              <a:t>बरखान, अनुप्रस्थ बालुका स्तूप के ही विशिष्ट रूप होते हैं| इनका आकार चापाकार या अर्धचंद्राकार होता है| उनकी ऊंचाई 10 से 20 मीटर और चौड़ाई 100 से 200 मीटर तक होती है। इस तरह के टीले भालेरी(चूरू), जैसलमेर, सीकर (मेंढा नदी की घाटी में), सूरतगढ़, लूणकरणसर, करणीमाता, बाड़मेर ओसियां ​​और जोधपुर में पाए जाते हैं।ये गतिशील, नवीन बालूकायुक्त तथा होते रंध्रयुक्त होते हैं |</a:t>
            </a:r>
            <a:endParaRPr lang="en-US" sz="1600" dirty="0" smtClean="0">
              <a:solidFill>
                <a:srgbClr val="FF0000"/>
              </a:solidFill>
            </a:endParaRPr>
          </a:p>
          <a:p>
            <a:pPr algn="just"/>
            <a:endParaRPr lang="hi-IN" sz="1600" dirty="0" smtClean="0">
              <a:solidFill>
                <a:srgbClr val="FF0000"/>
              </a:solidFill>
            </a:endParaRPr>
          </a:p>
          <a:p>
            <a:pPr algn="just"/>
            <a:r>
              <a:rPr lang="hi-IN" sz="1600" dirty="0" smtClean="0">
                <a:solidFill>
                  <a:srgbClr val="FF0000"/>
                </a:solidFill>
              </a:rPr>
              <a:t>3. अनुप्रस्थ बालुका स्तूप (</a:t>
            </a:r>
            <a:r>
              <a:rPr lang="en-US" sz="1600" dirty="0" smtClean="0">
                <a:solidFill>
                  <a:srgbClr val="FF0000"/>
                </a:solidFill>
              </a:rPr>
              <a:t>Transverse sand dunes): </a:t>
            </a:r>
          </a:p>
          <a:p>
            <a:pPr algn="just"/>
            <a:r>
              <a:rPr lang="hi-IN" sz="1600" dirty="0" smtClean="0">
                <a:solidFill>
                  <a:srgbClr val="FF0000"/>
                </a:solidFill>
              </a:rPr>
              <a:t>ये टीले उन क्षेत्रों में पाए जाते हैं जहाँ हवा की दिशा लंबे समय तक एक समान रहती है। ऐसे स्तूप गहरे बालू के क्षेत्रों में मंद वायु द्वारा निर्मित होते हैं| इनकी आकृति अर्धचंद्राकार भी होती है| ये पश्चिमी मरुस्थल के पूर्वी तथा उत्तरी भागों में भारत - पाक सीमा के  क्षेत्र  बीकानेर के पुंगल क्षेत्र, रावतसर, सूरतगढ़ क्षेत्र के साथ-साथ चूरू और झुंझुनू आदि जिलों में पाए जाते हैं । इन टीलों की ऊंचाई 10 से 40 मीटर तक होती है। औसत लंबाई 750 मीटर तथा औसत  चौड़ाई 150 मीटर तक होती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9908" y="888023"/>
            <a:ext cx="7411916" cy="3539430"/>
          </a:xfrm>
          <a:prstGeom prst="rect">
            <a:avLst/>
          </a:prstGeom>
        </p:spPr>
        <p:txBody>
          <a:bodyPr wrap="square">
            <a:spAutoFit/>
          </a:bodyPr>
          <a:lstStyle/>
          <a:p>
            <a:pPr algn="just"/>
            <a:r>
              <a:rPr lang="en-US" sz="1600" dirty="0" smtClean="0">
                <a:solidFill>
                  <a:srgbClr val="FF0000"/>
                </a:solidFill>
              </a:rPr>
              <a:t>(ii) </a:t>
            </a:r>
            <a:r>
              <a:rPr lang="hi-IN" sz="1600" dirty="0" smtClean="0">
                <a:solidFill>
                  <a:srgbClr val="FF0000"/>
                </a:solidFill>
              </a:rPr>
              <a:t>बालुका स्तूप मुक्त प्रदेश(</a:t>
            </a:r>
            <a:r>
              <a:rPr lang="en-US" sz="1600" dirty="0" smtClean="0">
                <a:solidFill>
                  <a:srgbClr val="FF0000"/>
                </a:solidFill>
              </a:rPr>
              <a:t>Sand dunes free desert region) –</a:t>
            </a:r>
          </a:p>
          <a:p>
            <a:pPr algn="just"/>
            <a:endParaRPr lang="en-US" sz="1600" dirty="0" smtClean="0">
              <a:solidFill>
                <a:srgbClr val="FF0000"/>
              </a:solidFill>
            </a:endParaRPr>
          </a:p>
          <a:p>
            <a:pPr algn="just"/>
            <a:r>
              <a:rPr lang="hi-IN" sz="1600" dirty="0" smtClean="0">
                <a:solidFill>
                  <a:srgbClr val="FF0000"/>
                </a:solidFill>
              </a:rPr>
              <a:t>इस क्षेत्र में बालुका स्तूपो का पूर्णत: अभाव है| अधिकांश भाग परतदार चट्टानों से ढका हुआ हैजो टर्शियरी काल से प्लीस्टोसीन काल की है| जिसमें चूने की चट्टान एवं शैल प्रमुख है| इन चट्टानों में कई प्रकार की के जुरासिक तथा मायोसिन काल के वनस्पति अवशेष एवं जीवावशेष पाए जाते हैं| जैसलमेर के दक्षिण में स्थित ‘आकल वुड फॉसिल पार्क’ इसका अनूठा उदाहरण है| इस प्रदेश को बाड़मेर- जैसलमेर का चट्टानी प्रदेश भी कहा जाता है| जैसलमेर के उत्तर तथा पोकरण के दक्षिण में बालू पत्थरों से निर्मित चट्टानी मैदान को ‘रन’ (</a:t>
            </a:r>
            <a:r>
              <a:rPr lang="en-US" sz="1600" dirty="0" err="1" smtClean="0">
                <a:solidFill>
                  <a:srgbClr val="FF0000"/>
                </a:solidFill>
              </a:rPr>
              <a:t>Ranns</a:t>
            </a:r>
            <a:r>
              <a:rPr lang="en-US" sz="1600" dirty="0" smtClean="0">
                <a:solidFill>
                  <a:srgbClr val="FF0000"/>
                </a:solidFill>
              </a:rPr>
              <a:t>) </a:t>
            </a:r>
            <a:r>
              <a:rPr lang="hi-IN" sz="1600" dirty="0" smtClean="0">
                <a:solidFill>
                  <a:srgbClr val="FF0000"/>
                </a:solidFill>
              </a:rPr>
              <a:t>कहते हैं| यहां पर अवसादी शैल समूह में भूमिगत जल का अच्छा भंडार पाया जाता है इसे ‘लाठी सीरीज’ कहा जाता है| इन्हीं अवसादी/ परतदार चट्टानों(</a:t>
            </a:r>
            <a:r>
              <a:rPr lang="en-US" sz="1600" dirty="0" smtClean="0">
                <a:solidFill>
                  <a:srgbClr val="FF0000"/>
                </a:solidFill>
              </a:rPr>
              <a:t>Sedimentary rocks) </a:t>
            </a:r>
            <a:r>
              <a:rPr lang="hi-IN" sz="1600" dirty="0" smtClean="0">
                <a:solidFill>
                  <a:srgbClr val="FF0000"/>
                </a:solidFill>
              </a:rPr>
              <a:t>में बलुआ पत्थर (</a:t>
            </a:r>
            <a:r>
              <a:rPr lang="en-US" sz="1600" dirty="0" smtClean="0">
                <a:solidFill>
                  <a:srgbClr val="FF0000"/>
                </a:solidFill>
              </a:rPr>
              <a:t>sandstone) </a:t>
            </a:r>
            <a:r>
              <a:rPr lang="hi-IN" sz="1600" dirty="0" smtClean="0">
                <a:solidFill>
                  <a:srgbClr val="FF0000"/>
                </a:solidFill>
              </a:rPr>
              <a:t>व चूना पत्थर(</a:t>
            </a:r>
            <a:r>
              <a:rPr lang="en-US" sz="1600" dirty="0" smtClean="0">
                <a:solidFill>
                  <a:srgbClr val="FF0000"/>
                </a:solidFill>
              </a:rPr>
              <a:t>limestone) </a:t>
            </a:r>
            <a:r>
              <a:rPr lang="hi-IN" sz="1600" dirty="0" smtClean="0">
                <a:solidFill>
                  <a:srgbClr val="FF0000"/>
                </a:solidFill>
              </a:rPr>
              <a:t>अधिक मिलता है| पीला बलुआ पत्थर (</a:t>
            </a:r>
            <a:r>
              <a:rPr lang="en-US" sz="1600" dirty="0" smtClean="0">
                <a:solidFill>
                  <a:srgbClr val="FF0000"/>
                </a:solidFill>
              </a:rPr>
              <a:t>Sandstone) </a:t>
            </a:r>
            <a:r>
              <a:rPr lang="hi-IN" sz="1600" dirty="0" smtClean="0">
                <a:solidFill>
                  <a:srgbClr val="FF0000"/>
                </a:solidFill>
              </a:rPr>
              <a:t>का उपयोग जैसलमेर के दुर्ग बनाने में किया गया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1792" y="1107831"/>
            <a:ext cx="5706208" cy="830997"/>
          </a:xfrm>
          <a:prstGeom prst="rect">
            <a:avLst/>
          </a:prstGeom>
        </p:spPr>
        <p:txBody>
          <a:bodyPr wrap="square">
            <a:spAutoFit/>
          </a:bodyPr>
          <a:lstStyle/>
          <a:p>
            <a:pPr algn="just"/>
            <a:endParaRPr lang="hi-IN" sz="1600" dirty="0" smtClean="0">
              <a:solidFill>
                <a:srgbClr val="FF0000"/>
              </a:solidFill>
            </a:endParaRP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
        <p:nvSpPr>
          <p:cNvPr id="5" name="Rectangle 4"/>
          <p:cNvSpPr/>
          <p:nvPr/>
        </p:nvSpPr>
        <p:spPr>
          <a:xfrm>
            <a:off x="1002323" y="694592"/>
            <a:ext cx="7438292" cy="4031873"/>
          </a:xfrm>
          <a:prstGeom prst="rect">
            <a:avLst/>
          </a:prstGeom>
        </p:spPr>
        <p:txBody>
          <a:bodyPr wrap="square">
            <a:spAutoFit/>
          </a:bodyPr>
          <a:lstStyle/>
          <a:p>
            <a:pPr algn="just"/>
            <a:r>
              <a:rPr lang="en-US" sz="1600" dirty="0" smtClean="0">
                <a:solidFill>
                  <a:srgbClr val="FF0000"/>
                </a:solidFill>
              </a:rPr>
              <a:t>( b) </a:t>
            </a:r>
            <a:r>
              <a:rPr lang="hi-IN" sz="1600" dirty="0" smtClean="0">
                <a:solidFill>
                  <a:srgbClr val="FF0000"/>
                </a:solidFill>
              </a:rPr>
              <a:t>अर्धशुष्क मैदानी प्रदेश/राजस्थान बांगर प्रदेश (</a:t>
            </a:r>
            <a:r>
              <a:rPr lang="en-US" sz="1600" dirty="0" smtClean="0">
                <a:solidFill>
                  <a:srgbClr val="FF0000"/>
                </a:solidFill>
              </a:rPr>
              <a:t>Semi-Arid Region/Rajasthan </a:t>
            </a:r>
            <a:r>
              <a:rPr lang="en-US" sz="1600" dirty="0" err="1" smtClean="0">
                <a:solidFill>
                  <a:srgbClr val="FF0000"/>
                </a:solidFill>
              </a:rPr>
              <a:t>Bagar</a:t>
            </a:r>
            <a:r>
              <a:rPr lang="en-US" sz="1600" dirty="0" smtClean="0">
                <a:solidFill>
                  <a:srgbClr val="FF0000"/>
                </a:solidFill>
              </a:rPr>
              <a:t>)</a:t>
            </a:r>
          </a:p>
          <a:p>
            <a:pPr algn="just"/>
            <a:endParaRPr lang="en-US" sz="1600" dirty="0" smtClean="0">
              <a:solidFill>
                <a:srgbClr val="FF0000"/>
              </a:solidFill>
            </a:endParaRPr>
          </a:p>
          <a:p>
            <a:pPr algn="just"/>
            <a:r>
              <a:rPr lang="hi-IN" sz="1600" dirty="0" smtClean="0">
                <a:solidFill>
                  <a:srgbClr val="FF0000"/>
                </a:solidFill>
              </a:rPr>
              <a:t>अरावली पर्वत एवं पश्चिमी शुष्क प्रदेश के मध्य यह क्षेत्र स्थित है| जैसलमेर के चारों ओर 65 किमी. की परिधि में छोटी-छोटी पहाड़ियां है| कुछ स्थानों पर ग्रिट, कांगलोमेरट,नीस, शिष्ट, ग्रेनाइट चट्टाने भी दिखाई देती है| अरावली पर्वत श्रंखला के पश्चिमी भाग में लूनी नदी जल प्रवाह क्षेत्र में यह मैदान अवस्थित है|</a:t>
            </a:r>
          </a:p>
          <a:p>
            <a:pPr algn="just"/>
            <a:r>
              <a:rPr lang="hi-IN" sz="1600" dirty="0" smtClean="0">
                <a:solidFill>
                  <a:srgbClr val="FF0000"/>
                </a:solidFill>
              </a:rPr>
              <a:t>यह प्रदेश 25-50 </a:t>
            </a:r>
            <a:r>
              <a:rPr lang="en-US" sz="1600" dirty="0" smtClean="0">
                <a:solidFill>
                  <a:srgbClr val="FF0000"/>
                </a:solidFill>
              </a:rPr>
              <a:t>cm </a:t>
            </a:r>
            <a:r>
              <a:rPr lang="hi-IN" sz="1600" dirty="0" smtClean="0">
                <a:solidFill>
                  <a:srgbClr val="FF0000"/>
                </a:solidFill>
              </a:rPr>
              <a:t>समवर्षा वाले क्षेत्रों के बीच स्थित है| अर्थात 25 </a:t>
            </a:r>
            <a:r>
              <a:rPr lang="en-US" sz="1600" dirty="0" smtClean="0">
                <a:solidFill>
                  <a:srgbClr val="FF0000"/>
                </a:solidFill>
              </a:rPr>
              <a:t>cm </a:t>
            </a:r>
            <a:r>
              <a:rPr lang="hi-IN" sz="1600" dirty="0" smtClean="0">
                <a:solidFill>
                  <a:srgbClr val="FF0000"/>
                </a:solidFill>
              </a:rPr>
              <a:t>की समवर्षा रेखा रेतीली मरू भूमि व अर्ध शुष्क मरु प्रदेश को विभाजित करती है| यह आंतरिक प्रवाह क्षेत्र में आता है| इसके उत्तर में घग्घर नदी इसकी उत्तरी सीमा बनाती है| यह क्षेत्र 75,000 वर्ग किमी. क्षेत्र में फैला है| इसके उत्तर- पूर्व में सीकर -शेखावाटी क्षेत्र व दक्षिण- पूर्वी भाग लूनी नदी क्षेत्र जिसमें जोधपुर- बाड़मेर के अधिकांश भाग के अतिरिक्त जालौर, सिरोही और पाली जिले के पश्चिमी भाग सम्मिलित हैं| यह संपूर्ण प्रदेश जलवायु की दृष्टि से शुष्क तथा अर्ध शुष्क जलवायु के बीच का प्रदेश है जिसे संक्रमणीय अथवा परिवर्ती(</a:t>
            </a:r>
            <a:r>
              <a:rPr lang="en-US" sz="1600" dirty="0" smtClean="0">
                <a:solidFill>
                  <a:srgbClr val="FF0000"/>
                </a:solidFill>
              </a:rPr>
              <a:t>Transitional) </a:t>
            </a:r>
            <a:r>
              <a:rPr lang="hi-IN" sz="1600" dirty="0" smtClean="0">
                <a:solidFill>
                  <a:srgbClr val="FF0000"/>
                </a:solidFill>
              </a:rPr>
              <a:t>जलवायु की संज्ञा दी जा सकती है|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777" y="764931"/>
            <a:ext cx="7543799" cy="4524315"/>
          </a:xfrm>
          <a:prstGeom prst="rect">
            <a:avLst/>
          </a:prstGeom>
        </p:spPr>
        <p:txBody>
          <a:bodyPr wrap="square">
            <a:spAutoFit/>
          </a:bodyPr>
          <a:lstStyle/>
          <a:p>
            <a:pPr algn="just"/>
            <a:r>
              <a:rPr lang="hi-IN" sz="1600" dirty="0" smtClean="0">
                <a:solidFill>
                  <a:srgbClr val="FF0000"/>
                </a:solidFill>
              </a:rPr>
              <a:t>अर्धशुष्क जलवायु प्रदेश को  पुन: चार भागों में विभक्त करते हैं-</a:t>
            </a:r>
          </a:p>
          <a:p>
            <a:pPr algn="just"/>
            <a:r>
              <a:rPr lang="hi-IN" sz="1600" dirty="0" smtClean="0">
                <a:solidFill>
                  <a:srgbClr val="FF0000"/>
                </a:solidFill>
              </a:rPr>
              <a:t>(</a:t>
            </a:r>
            <a:r>
              <a:rPr lang="en-US" sz="1600" dirty="0" err="1" smtClean="0">
                <a:solidFill>
                  <a:srgbClr val="FF0000"/>
                </a:solidFill>
              </a:rPr>
              <a:t>i</a:t>
            </a:r>
            <a:r>
              <a:rPr lang="en-US" sz="1600" dirty="0" smtClean="0">
                <a:solidFill>
                  <a:srgbClr val="FF0000"/>
                </a:solidFill>
              </a:rPr>
              <a:t>) </a:t>
            </a:r>
            <a:r>
              <a:rPr lang="hi-IN" sz="1600" dirty="0" smtClean="0">
                <a:solidFill>
                  <a:srgbClr val="FF0000"/>
                </a:solidFill>
              </a:rPr>
              <a:t>गोडवार प्रदेश /लूनी बेसिन(</a:t>
            </a:r>
            <a:r>
              <a:rPr lang="en-US" sz="1600" dirty="0" err="1" smtClean="0">
                <a:solidFill>
                  <a:srgbClr val="FF0000"/>
                </a:solidFill>
              </a:rPr>
              <a:t>Godwar</a:t>
            </a:r>
            <a:r>
              <a:rPr lang="en-US" sz="1600" dirty="0" smtClean="0">
                <a:solidFill>
                  <a:srgbClr val="FF0000"/>
                </a:solidFill>
              </a:rPr>
              <a:t> tract/</a:t>
            </a:r>
            <a:r>
              <a:rPr lang="en-US" sz="1600" dirty="0" err="1" smtClean="0">
                <a:solidFill>
                  <a:srgbClr val="FF0000"/>
                </a:solidFill>
              </a:rPr>
              <a:t>Luni</a:t>
            </a:r>
            <a:r>
              <a:rPr lang="en-US" sz="1600" dirty="0" smtClean="0">
                <a:solidFill>
                  <a:srgbClr val="FF0000"/>
                </a:solidFill>
              </a:rPr>
              <a:t> basin)</a:t>
            </a:r>
          </a:p>
          <a:p>
            <a:pPr algn="just"/>
            <a:r>
              <a:rPr lang="en-US" sz="1600" dirty="0" smtClean="0">
                <a:solidFill>
                  <a:srgbClr val="FF0000"/>
                </a:solidFill>
              </a:rPr>
              <a:t> (ii) </a:t>
            </a:r>
            <a:r>
              <a:rPr lang="hi-IN" sz="1600" dirty="0" smtClean="0">
                <a:solidFill>
                  <a:srgbClr val="FF0000"/>
                </a:solidFill>
              </a:rPr>
              <a:t>आंतरिक</a:t>
            </a:r>
            <a:r>
              <a:rPr lang="en-US" sz="1600" dirty="0" smtClean="0">
                <a:solidFill>
                  <a:srgbClr val="FF0000"/>
                </a:solidFill>
              </a:rPr>
              <a:t> </a:t>
            </a:r>
            <a:r>
              <a:rPr lang="hi-IN" sz="1600" dirty="0" smtClean="0">
                <a:solidFill>
                  <a:srgbClr val="FF0000"/>
                </a:solidFill>
              </a:rPr>
              <a:t>जल प्रवाह प्रदेश या शेखावाटी प्रदेश</a:t>
            </a:r>
            <a:r>
              <a:rPr lang="en-US" sz="1600" dirty="0" smtClean="0">
                <a:solidFill>
                  <a:srgbClr val="FF0000"/>
                </a:solidFill>
              </a:rPr>
              <a:t> </a:t>
            </a:r>
            <a:r>
              <a:rPr lang="hi-IN" sz="1600" dirty="0" smtClean="0">
                <a:solidFill>
                  <a:srgbClr val="FF0000"/>
                </a:solidFill>
              </a:rPr>
              <a:t>(</a:t>
            </a:r>
            <a:r>
              <a:rPr lang="en-US" sz="1600" dirty="0" smtClean="0">
                <a:solidFill>
                  <a:srgbClr val="FF0000"/>
                </a:solidFill>
              </a:rPr>
              <a:t>Plain of Interior Drainage/</a:t>
            </a:r>
            <a:r>
              <a:rPr lang="en-US" sz="1600" dirty="0" err="1" smtClean="0">
                <a:solidFill>
                  <a:srgbClr val="FF0000"/>
                </a:solidFill>
              </a:rPr>
              <a:t>Shekhawati</a:t>
            </a:r>
            <a:r>
              <a:rPr lang="en-US" sz="1600" dirty="0" smtClean="0">
                <a:solidFill>
                  <a:srgbClr val="FF0000"/>
                </a:solidFill>
              </a:rPr>
              <a:t> Region) </a:t>
            </a:r>
          </a:p>
          <a:p>
            <a:pPr algn="just"/>
            <a:r>
              <a:rPr lang="en-US" sz="1600" dirty="0" smtClean="0">
                <a:solidFill>
                  <a:srgbClr val="FF0000"/>
                </a:solidFill>
              </a:rPr>
              <a:t>(iii) </a:t>
            </a:r>
            <a:r>
              <a:rPr lang="hi-IN" sz="1600" dirty="0" smtClean="0">
                <a:solidFill>
                  <a:srgbClr val="FF0000"/>
                </a:solidFill>
              </a:rPr>
              <a:t>नागौर उच्च भूमि (</a:t>
            </a:r>
            <a:r>
              <a:rPr lang="en-US" sz="1600" dirty="0" err="1" smtClean="0">
                <a:solidFill>
                  <a:srgbClr val="FF0000"/>
                </a:solidFill>
              </a:rPr>
              <a:t>Nagaur</a:t>
            </a:r>
            <a:r>
              <a:rPr lang="en-US" sz="1600" dirty="0" smtClean="0">
                <a:solidFill>
                  <a:srgbClr val="FF0000"/>
                </a:solidFill>
              </a:rPr>
              <a:t> Uplands)</a:t>
            </a:r>
          </a:p>
          <a:p>
            <a:pPr algn="just"/>
            <a:r>
              <a:rPr lang="en-US" sz="1600" dirty="0" smtClean="0">
                <a:solidFill>
                  <a:srgbClr val="FF0000"/>
                </a:solidFill>
              </a:rPr>
              <a:t>(iv) </a:t>
            </a:r>
            <a:r>
              <a:rPr lang="hi-IN" sz="1600" dirty="0" smtClean="0">
                <a:solidFill>
                  <a:srgbClr val="FF0000"/>
                </a:solidFill>
              </a:rPr>
              <a:t>घग्घर का मैदान(</a:t>
            </a:r>
            <a:r>
              <a:rPr lang="en-US" sz="1600" dirty="0" err="1" smtClean="0">
                <a:solidFill>
                  <a:srgbClr val="FF0000"/>
                </a:solidFill>
              </a:rPr>
              <a:t>Ghaggar</a:t>
            </a:r>
            <a:r>
              <a:rPr lang="en-US" sz="1600" dirty="0" smtClean="0">
                <a:solidFill>
                  <a:srgbClr val="FF0000"/>
                </a:solidFill>
              </a:rPr>
              <a:t> plain)</a:t>
            </a:r>
          </a:p>
          <a:p>
            <a:pPr algn="just"/>
            <a:r>
              <a:rPr lang="en-US" sz="1600" dirty="0" smtClean="0">
                <a:solidFill>
                  <a:srgbClr val="FF0000"/>
                </a:solidFill>
              </a:rPr>
              <a:t/>
            </a:r>
            <a:br>
              <a:rPr lang="en-US" sz="1600" dirty="0" smtClean="0">
                <a:solidFill>
                  <a:srgbClr val="FF0000"/>
                </a:solidFill>
              </a:rPr>
            </a:br>
            <a:r>
              <a:rPr lang="en-US" sz="1600" dirty="0" smtClean="0">
                <a:solidFill>
                  <a:srgbClr val="FF0000"/>
                </a:solidFill>
              </a:rPr>
              <a:t>(</a:t>
            </a:r>
            <a:r>
              <a:rPr lang="en-US" sz="1600" dirty="0" err="1" smtClean="0">
                <a:solidFill>
                  <a:srgbClr val="FF0000"/>
                </a:solidFill>
              </a:rPr>
              <a:t>i</a:t>
            </a:r>
            <a:r>
              <a:rPr lang="en-US" sz="1600" dirty="0" smtClean="0">
                <a:solidFill>
                  <a:srgbClr val="FF0000"/>
                </a:solidFill>
              </a:rPr>
              <a:t>) </a:t>
            </a:r>
            <a:r>
              <a:rPr lang="hi-IN" sz="1600" dirty="0" smtClean="0">
                <a:solidFill>
                  <a:srgbClr val="FF0000"/>
                </a:solidFill>
              </a:rPr>
              <a:t>गोडवार प्रदेश /लूनी बेसिन(</a:t>
            </a:r>
            <a:r>
              <a:rPr lang="en-US" sz="1600" dirty="0" err="1" smtClean="0">
                <a:solidFill>
                  <a:srgbClr val="FF0000"/>
                </a:solidFill>
              </a:rPr>
              <a:t>Godwar</a:t>
            </a:r>
            <a:r>
              <a:rPr lang="en-US" sz="1600" dirty="0" smtClean="0">
                <a:solidFill>
                  <a:srgbClr val="FF0000"/>
                </a:solidFill>
              </a:rPr>
              <a:t> tract/</a:t>
            </a:r>
            <a:r>
              <a:rPr lang="en-US" sz="1600" dirty="0" err="1" smtClean="0">
                <a:solidFill>
                  <a:srgbClr val="FF0000"/>
                </a:solidFill>
              </a:rPr>
              <a:t>Luni</a:t>
            </a:r>
            <a:r>
              <a:rPr lang="en-US" sz="1600" dirty="0" smtClean="0">
                <a:solidFill>
                  <a:srgbClr val="FF0000"/>
                </a:solidFill>
              </a:rPr>
              <a:t> basin)-</a:t>
            </a:r>
          </a:p>
          <a:p>
            <a:pPr algn="just"/>
            <a:endParaRPr lang="en-US" sz="1600" dirty="0" smtClean="0">
              <a:solidFill>
                <a:srgbClr val="FF0000"/>
              </a:solidFill>
            </a:endParaRPr>
          </a:p>
          <a:p>
            <a:pPr algn="just"/>
            <a:r>
              <a:rPr lang="en-US" sz="1600" dirty="0" smtClean="0">
                <a:solidFill>
                  <a:srgbClr val="FF0000"/>
                </a:solidFill>
              </a:rPr>
              <a:t> </a:t>
            </a:r>
            <a:r>
              <a:rPr lang="hi-IN" sz="1600" dirty="0" smtClean="0">
                <a:solidFill>
                  <a:srgbClr val="FF0000"/>
                </a:solidFill>
              </a:rPr>
              <a:t>इस प्रदेश का निर्माण ‘लूनी’ व उसकी छोटी-छोटी सहायक नदियों के द्वारा हुआ है| जो जोधपुर, बाड़मेर, पाली व जालौर के पश्चिमी भाग में फैला हुआ है| तथा बाड़मेर के बालोतरा से जालौर के भीनमाल तक ग्रेनाइट की पहाड़ियां (चट्टाने) फैली हुई है जो कि गुंबदाकार आकृति में मिलती है|लूनी नदी बेसिन की पूर्वी सीमा कालाभरा डूंगर (अजमेर ) है| पूर्वी सीमा पर अजमेर, भीम देवगढ़, देसूरी, कुंभलगढ़ आदि स्थान स्थित है| इसका  अपवाह क्षेत्र (</a:t>
            </a:r>
            <a:r>
              <a:rPr lang="en-US" sz="1600" dirty="0" smtClean="0">
                <a:solidFill>
                  <a:srgbClr val="FF0000"/>
                </a:solidFill>
              </a:rPr>
              <a:t>Catchment Area) 34866.4 </a:t>
            </a:r>
            <a:r>
              <a:rPr lang="hi-IN" sz="1600" dirty="0" smtClean="0">
                <a:solidFill>
                  <a:srgbClr val="FF0000"/>
                </a:solidFill>
              </a:rPr>
              <a:t>वर्ग किमी. है| लूनी तथा उसकी सहायक नदियां जोधपुर जिले के दक्षिणी- पूर्वी भाग, पाली, जालौर, सिरोही जिलों में बहती है| लूनी मौसमी नदी है|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323" y="782515"/>
            <a:ext cx="7719645" cy="3293209"/>
          </a:xfrm>
          <a:prstGeom prst="rect">
            <a:avLst/>
          </a:prstGeom>
        </p:spPr>
        <p:txBody>
          <a:bodyPr wrap="square">
            <a:spAutoFit/>
          </a:bodyPr>
          <a:lstStyle/>
          <a:p>
            <a:pPr algn="just"/>
            <a:r>
              <a:rPr lang="hi-IN" sz="1600" dirty="0" smtClean="0">
                <a:solidFill>
                  <a:srgbClr val="FF0000"/>
                </a:solidFill>
              </a:rPr>
              <a:t> इस मैदानी प्रदेश में प्राचीन चट्टानों की पहाड़ियां भी सर्वत्र फैली है जिसमें जालौर- सिवाना की पहाड़ियां प्रमुख है| यह पर्वत जालौर ग्रेनाइट तथा रायोलाइट चट्टानों से बने हैं जो अपरदन के लिए काफी कठोर है| इस प्रदेश में दक्षिण में अरावली पर्वतों की ऊंचाई 966 मी. तथा पुष्कर के पास 800 मी.है| सापेक्षिक धरातल की ऊंचाई 40 मी. से 325 मी. है| अरावली की अधिकांश बाहरी श्रृंखलाएं अवरोधी बालुका स्तूपो से आबद है तथा बीहड़ों से प्रभावित हैं| इस क्षेत्र में अरावली पर्वतों की प्रमुख पहाड़िया अरावली स्लेट, क्वार्टरजाइट और चूने की चट्टानों से निर्मित है जो पूनागढ़ ,आकोली, खामल के समीप पाई जाती है| जालौर ग्रेनाइट से निर्मित पहाड़ियां गुंबदाकार या इंसलबर्ग(</a:t>
            </a:r>
            <a:r>
              <a:rPr lang="en-US" sz="1600" dirty="0" err="1" smtClean="0">
                <a:solidFill>
                  <a:srgbClr val="FF0000"/>
                </a:solidFill>
              </a:rPr>
              <a:t>Inselberg</a:t>
            </a:r>
            <a:r>
              <a:rPr lang="en-US" sz="1600" dirty="0" smtClean="0">
                <a:solidFill>
                  <a:srgbClr val="FF0000"/>
                </a:solidFill>
              </a:rPr>
              <a:t>) </a:t>
            </a:r>
            <a:r>
              <a:rPr lang="hi-IN" sz="1600" dirty="0" smtClean="0">
                <a:solidFill>
                  <a:srgbClr val="FF0000"/>
                </a:solidFill>
              </a:rPr>
              <a:t>के रूप में पाई जाती है|लूनी बेसिन में सबसे अधिक विस्तृत मैदानी भाग समतल प्राचीन कांपीय(जलोढ़) मैदान का है जो संपूर्ण बेसिन का 47.51% भाग को घेरता है|  लूनी नदी का पानी बालोतरा तक पहाड़ी अपवाह तंत्र के कारण मीठा एवं तत्पश्चात नमक युक्त चट्टानों, नमक के कणों युक्त एवं मरुस्थली प्रदेश के अपवाह तंत्र के कारण खारा हो जाता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9231" y="1055077"/>
            <a:ext cx="7644659" cy="2862322"/>
          </a:xfrm>
          <a:prstGeom prst="rect">
            <a:avLst/>
          </a:prstGeom>
        </p:spPr>
        <p:txBody>
          <a:bodyPr wrap="square">
            <a:spAutoFit/>
          </a:bodyPr>
          <a:lstStyle/>
          <a:p>
            <a:pPr algn="just"/>
            <a:r>
              <a:rPr lang="hi-IN" sz="1800" dirty="0" smtClean="0">
                <a:solidFill>
                  <a:srgbClr val="FF0000"/>
                </a:solidFill>
              </a:rPr>
              <a:t>अरावली पर्वतमाला दुनिया की सबसे प्राचीन पर्वत प्रणाली है और राजस्थान को दो अलग-अलग भू-आर्थिक क्षेत्रों में विभाजित करती है, अर्थात पश्चिमी रेगिस्तानी क्षेत्र और पूर्वी कृषि क्षेत्र व पठारी क्षेत्र। अरावली के पूर्व में, पूर्वी मैदान में कई नदियां बहती है और जलवायु रूप से यह एक उप-उष्णकटिबंधीय क्षेत्र है जिसमें औसतन 80 सेमी से अधिक वर्षा होती है। दूसरी ओर, दक्षिण-पूर्वी क्षेत्र मालवा पठार का उत्तरी विस्तार है जिसे '' हाड़ौती का पठार” के रूप में जाना जाता है। चंबल राज्य की एकमात्र बारहमासी नदी है। अन्य महत्वपूर्ण नदियाँ बनास, काली सिंध, पार्वती, मेज, कोठारी, बाणगंगा, माही, लूनी, साबरमती आदि हैं। राजस्थान की अपवाह तंत्र प्रणाली ( जल निकासी ) की सबसे बड़ी विशेषता यह है कि राज्य के लगभग 60.2% भाग आंतरिक प्रवाह प्रणाली क्षेत्र के अंतर्गत आता है।</a:t>
            </a:r>
            <a:endParaRPr lang="en-US" sz="1800"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6477" y="624254"/>
            <a:ext cx="7473461" cy="4278094"/>
          </a:xfrm>
          <a:prstGeom prst="rect">
            <a:avLst/>
          </a:prstGeom>
        </p:spPr>
        <p:txBody>
          <a:bodyPr wrap="square">
            <a:spAutoFit/>
          </a:bodyPr>
          <a:lstStyle/>
          <a:p>
            <a:pPr algn="just"/>
            <a:r>
              <a:rPr lang="en-US" sz="1600" dirty="0" smtClean="0">
                <a:solidFill>
                  <a:srgbClr val="FF0000"/>
                </a:solidFill>
              </a:rPr>
              <a:t> (ii) </a:t>
            </a:r>
            <a:r>
              <a:rPr lang="hi-IN" sz="1600" dirty="0" smtClean="0">
                <a:solidFill>
                  <a:srgbClr val="FF0000"/>
                </a:solidFill>
              </a:rPr>
              <a:t>आंतरिक जल प्रवाह प्रदेश या शेखावाटी प्रदेश (</a:t>
            </a:r>
            <a:r>
              <a:rPr lang="en-US" sz="1600" dirty="0" smtClean="0">
                <a:solidFill>
                  <a:srgbClr val="FF0000"/>
                </a:solidFill>
              </a:rPr>
              <a:t>Plain of Interior Drainage/</a:t>
            </a:r>
            <a:r>
              <a:rPr lang="en-US" sz="1600" dirty="0" err="1" smtClean="0">
                <a:solidFill>
                  <a:srgbClr val="FF0000"/>
                </a:solidFill>
              </a:rPr>
              <a:t>Shekhawati</a:t>
            </a:r>
            <a:r>
              <a:rPr lang="en-US" sz="1600" dirty="0" smtClean="0">
                <a:solidFill>
                  <a:srgbClr val="FF0000"/>
                </a:solidFill>
              </a:rPr>
              <a:t> Region)-</a:t>
            </a:r>
          </a:p>
          <a:p>
            <a:pPr algn="just"/>
            <a:r>
              <a:rPr lang="en-US" sz="1600" dirty="0" smtClean="0">
                <a:solidFill>
                  <a:srgbClr val="FF0000"/>
                </a:solidFill>
              </a:rPr>
              <a:t> </a:t>
            </a:r>
            <a:r>
              <a:rPr lang="hi-IN" sz="1600" dirty="0" smtClean="0">
                <a:solidFill>
                  <a:srgbClr val="FF0000"/>
                </a:solidFill>
              </a:rPr>
              <a:t>यह मैदान सीकर, झुंझुनू, चूरू, उत्तरी नागौर आदि जिलों में फैला हुआ है| इसकी पूर्वी सीमा अरावली श्रेणी द्वारा अंकित है| उत्तरी सीमा घग्घर  मैदान, पश्चिमी सीमा 25</a:t>
            </a:r>
            <a:r>
              <a:rPr lang="en-US" sz="1600" dirty="0" smtClean="0">
                <a:solidFill>
                  <a:srgbClr val="FF0000"/>
                </a:solidFill>
              </a:rPr>
              <a:t>cm. </a:t>
            </a:r>
            <a:r>
              <a:rPr lang="hi-IN" sz="1600" dirty="0" smtClean="0">
                <a:solidFill>
                  <a:srgbClr val="FF0000"/>
                </a:solidFill>
              </a:rPr>
              <a:t>की समवर्षा रेखा द्वारा तथा पूर्वी सीमा 50</a:t>
            </a:r>
            <a:r>
              <a:rPr lang="en-US" sz="1600" dirty="0" smtClean="0">
                <a:solidFill>
                  <a:srgbClr val="FF0000"/>
                </a:solidFill>
              </a:rPr>
              <a:t>cm </a:t>
            </a:r>
            <a:r>
              <a:rPr lang="hi-IN" sz="1600" dirty="0" smtClean="0">
                <a:solidFill>
                  <a:srgbClr val="FF0000"/>
                </a:solidFill>
              </a:rPr>
              <a:t>की समवर्षा रेखा द्वारा विभाजित है|</a:t>
            </a:r>
          </a:p>
          <a:p>
            <a:pPr algn="just"/>
            <a:r>
              <a:rPr lang="hi-IN" sz="1600" dirty="0" smtClean="0">
                <a:solidFill>
                  <a:srgbClr val="FF0000"/>
                </a:solidFill>
              </a:rPr>
              <a:t> यह प्रदेश बालूका स्तूपों एवं बालूका मैदानों से बना है| बलुई मिट्टी, कम वर्षा, स्तूपों की दीवार आदि के कारण यह संपूर्ण प्रदेश आंतरिक जल  प्रवाह का क्षेत्र है| सांभर झील आंतरिक प्रवाह क्षेत्र में है जिसमें मेंढ़ा,रुपनगढ़, खारी, खंडेला आदि नदियां मिलती है| कांतली, काकरेन “</a:t>
            </a:r>
            <a:br>
              <a:rPr lang="hi-IN" sz="1600" dirty="0" smtClean="0">
                <a:solidFill>
                  <a:srgbClr val="FF0000"/>
                </a:solidFill>
              </a:rPr>
            </a:br>
            <a:r>
              <a:rPr lang="hi-IN" sz="1600" dirty="0" smtClean="0">
                <a:solidFill>
                  <a:srgbClr val="FF0000"/>
                </a:solidFill>
              </a:rPr>
              <a:t>(मसूरदी) इत्यादि है|</a:t>
            </a:r>
          </a:p>
          <a:p>
            <a:pPr algn="just"/>
            <a:r>
              <a:rPr lang="hi-IN" sz="1600" dirty="0" smtClean="0">
                <a:solidFill>
                  <a:srgbClr val="FF0000"/>
                </a:solidFill>
              </a:rPr>
              <a:t> इस क्षेत्र में कच्चे व पक्के कुओं का निर्माण जल प्राप्ति हेतु किया जाता है जिन्हें ‘जोहड़’ या ‘नाड़ा’ के नाम से जाना जाता है| </a:t>
            </a:r>
          </a:p>
          <a:p>
            <a:pPr algn="just"/>
            <a:r>
              <a:rPr lang="hi-IN" sz="1600" dirty="0" smtClean="0">
                <a:solidFill>
                  <a:srgbClr val="FF0000"/>
                </a:solidFill>
              </a:rPr>
              <a:t>अंतर बालुका स्तूपों में वर्षा का पानी एकत्र हो जाता है जिसे सर या सरोवर कहते हैं| जैसे-जासूसर सालिसर, मानसर, मलसीसर आदि इसके उदा. है| इस प्रदेश की औसत ऊंचाई 450 मीटर है| अजमेर के उत्तर- पूर्व में अरावली श्रेणी क्रमबद्ध श्रंखला के रूप में नहीं है वरन टूटी- फूटी है, जिसमें वायु घाटियां ( </a:t>
            </a:r>
            <a:r>
              <a:rPr lang="en-US" sz="1600" dirty="0" smtClean="0">
                <a:solidFill>
                  <a:srgbClr val="FF0000"/>
                </a:solidFill>
              </a:rPr>
              <a:t>wind gaps) </a:t>
            </a:r>
            <a:r>
              <a:rPr lang="hi-IN" sz="1600" dirty="0" smtClean="0">
                <a:solidFill>
                  <a:srgbClr val="FF0000"/>
                </a:solidFill>
              </a:rPr>
              <a:t>पाई जाती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1454" y="888023"/>
            <a:ext cx="6945924" cy="2554545"/>
          </a:xfrm>
          <a:prstGeom prst="rect">
            <a:avLst/>
          </a:prstGeom>
        </p:spPr>
        <p:txBody>
          <a:bodyPr wrap="square">
            <a:spAutoFit/>
          </a:bodyPr>
          <a:lstStyle/>
          <a:p>
            <a:pPr algn="just"/>
            <a:r>
              <a:rPr lang="en-US" sz="1600" dirty="0" smtClean="0">
                <a:solidFill>
                  <a:srgbClr val="FF0000"/>
                </a:solidFill>
              </a:rPr>
              <a:t>(iii) </a:t>
            </a:r>
            <a:r>
              <a:rPr lang="hi-IN" sz="1600" dirty="0" smtClean="0">
                <a:solidFill>
                  <a:srgbClr val="FF0000"/>
                </a:solidFill>
              </a:rPr>
              <a:t>नागौर उच्च भूमि (</a:t>
            </a:r>
            <a:r>
              <a:rPr lang="en-US" sz="1600" dirty="0" err="1" smtClean="0">
                <a:solidFill>
                  <a:srgbClr val="FF0000"/>
                </a:solidFill>
              </a:rPr>
              <a:t>Nagaur</a:t>
            </a:r>
            <a:r>
              <a:rPr lang="en-US" sz="1600" dirty="0" smtClean="0">
                <a:solidFill>
                  <a:srgbClr val="FF0000"/>
                </a:solidFill>
              </a:rPr>
              <a:t> Uplands)- </a:t>
            </a:r>
            <a:r>
              <a:rPr lang="hi-IN" sz="1600" dirty="0" smtClean="0">
                <a:solidFill>
                  <a:srgbClr val="FF0000"/>
                </a:solidFill>
              </a:rPr>
              <a:t>यह क्षेत्र लूनी बेसिन के उत्तर में समुद्र तल से 300 से 500 मीटर ऊंचाई पर स्थित है| इसकी उत्तरी सीमा शेखावाटी का अंत: प्रवाही मैदान बनाता है| यह प्रदेश अपनी स्थलाकृति, नमकयुक्त झीलों, अंतर्प्रवाह जलक्रम, प्राचीन चट्टानों तथा ऊंचे-नीचे धरातल के कारण अपना विशिष्ट स्थान रखता है| यह क्षेत्र बंजर और रेतीला है, क्योंकि मिट्टी में सोडियम क्लोराइड पाया जाता है| इस क्षेत्र में परबतसर तथा कुचामन- नावां की पहाड़ियां, पूर्वी भाग में कुछ नमकीन अर्थात नमकयुक्त झीलें सांभर, डीडवाना, नावां व कुचामन आदि है| इसका कारण ‘टेथिस सागर’ के अवशिष्ट भाग माना जाता हैं| इस क्षेत्र में नमक उत्पत्ति का स्रोत गहराई में पाई जाने वाली माइकाशिष्ट नमक युक्त चट्टाने चट्टाने है, जिनसे केशाकर्षण पद्धति से नमक सतह पर आता है जो तत्पश्चात वाष्पीकरण से सोडियम क्लोराइड बनता है|</a:t>
            </a:r>
            <a:endParaRPr lang="en-US" sz="1600"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2708" y="712177"/>
            <a:ext cx="8185638" cy="4524315"/>
          </a:xfrm>
          <a:prstGeom prst="rect">
            <a:avLst/>
          </a:prstGeom>
        </p:spPr>
        <p:txBody>
          <a:bodyPr wrap="square">
            <a:spAutoFit/>
          </a:bodyPr>
          <a:lstStyle/>
          <a:p>
            <a:pPr algn="just"/>
            <a:r>
              <a:rPr lang="en-US" sz="1600" dirty="0" smtClean="0">
                <a:solidFill>
                  <a:srgbClr val="FF0000"/>
                </a:solidFill>
              </a:rPr>
              <a:t>(iv) </a:t>
            </a:r>
            <a:r>
              <a:rPr lang="hi-IN" sz="1600" dirty="0" smtClean="0">
                <a:solidFill>
                  <a:srgbClr val="FF0000"/>
                </a:solidFill>
              </a:rPr>
              <a:t>घग्घर का मैदान</a:t>
            </a:r>
            <a:r>
              <a:rPr lang="en-US" sz="1600" dirty="0" smtClean="0">
                <a:solidFill>
                  <a:srgbClr val="FF0000"/>
                </a:solidFill>
              </a:rPr>
              <a:t> </a:t>
            </a:r>
            <a:r>
              <a:rPr lang="hi-IN" sz="1600" dirty="0" smtClean="0">
                <a:solidFill>
                  <a:srgbClr val="FF0000"/>
                </a:solidFill>
              </a:rPr>
              <a:t>(</a:t>
            </a:r>
            <a:r>
              <a:rPr lang="en-US" sz="1600" dirty="0" err="1" smtClean="0">
                <a:solidFill>
                  <a:srgbClr val="FF0000"/>
                </a:solidFill>
              </a:rPr>
              <a:t>Ghaggar</a:t>
            </a:r>
            <a:r>
              <a:rPr lang="en-US" sz="1600" dirty="0" smtClean="0">
                <a:solidFill>
                  <a:srgbClr val="FF0000"/>
                </a:solidFill>
              </a:rPr>
              <a:t> plain)- </a:t>
            </a:r>
            <a:r>
              <a:rPr lang="hi-IN" sz="1600" dirty="0" smtClean="0">
                <a:solidFill>
                  <a:srgbClr val="FF0000"/>
                </a:solidFill>
              </a:rPr>
              <a:t>इस मैदान का निर्माण घग्घर,सतलज, वैदिक सरस्वती आदि नदियों द्वारा लाई गई जलोढ़ मिट्टी द्वारा हुआ है| यह क्षेत्र गंगानगर, हनुमानगढ़ आदि जिलों के लगभग 75% भाग पर विस्तृत है| ये सभी नदियां हिमालय से निकलकर इस क्षेत्र से होकर क्वाटरनरी  कल्प से प्रभावित होती थी| घग्घर एक मृत नदी है जो वैदिक सरस्वती की सहायक रही थी| इन विलीन सरस्वती एवं दृषद्वती नदियों के किनारे वेदों की रचना हुई थी गंगनहर, इंदिरा गांधी नहर, भाखड़ा की नहरों का पानी आज गंगानगर, हनुमानगढ़ एवं बीकानेर के क्षेत्रों में पहुंच गया है| यह नदी हिमालय से निकलकर राजस्थान के  रेगिस्तान में अब लुप्त हो गई जो ऋग्वेद काल में पूर्ण प्रवाह के साथ बहती थी | अमेरिकी उपग्रह लेडसेट तथा नाद के फ्रांसीसी उपग्रह स्पाट से उपलब्ध सूचनाओं से स्पष्ट होता है कि जो सरस्वती नदी सतलज नदी के पूर्व में यमुना के पश्चिम में बहती थी वह सरस्वती, सतलज व यमुना नदी के मार्ग में परिवर्तन तथा ईसा पूर्व 2200 - 1900 के बीच बड़ी भयंकर गर्मी के कारण सरस्वती नदी सूखकर लुप्त हो गई| उसका अवशेष घग्घर नदी है जिसका बाढ़ का पानी वर्षाकाल में हनुमानगढ़ जिले को जलमग्न कर देता है| इस प्राचीन वैभवशाली सरस्वती नदी का यह क्षेत्र अब पुन: गंगनहर एवं  इंदिरा गांधी नहर के कारण हरियाली युक्त है| किंतु क्षारीयता ,</a:t>
            </a:r>
            <a:r>
              <a:rPr lang="en-US" sz="1600" dirty="0" smtClean="0">
                <a:solidFill>
                  <a:srgbClr val="FF0000"/>
                </a:solidFill>
              </a:rPr>
              <a:t> </a:t>
            </a:r>
            <a:r>
              <a:rPr lang="hi-IN" sz="1600" dirty="0" smtClean="0">
                <a:solidFill>
                  <a:srgbClr val="FF0000"/>
                </a:solidFill>
              </a:rPr>
              <a:t>अम्लता, सेम की समस्या,</a:t>
            </a:r>
            <a:r>
              <a:rPr lang="en-US" sz="1600" dirty="0" smtClean="0">
                <a:solidFill>
                  <a:srgbClr val="FF0000"/>
                </a:solidFill>
              </a:rPr>
              <a:t> </a:t>
            </a:r>
            <a:r>
              <a:rPr lang="hi-IN" sz="1600" dirty="0" smtClean="0">
                <a:solidFill>
                  <a:srgbClr val="FF0000"/>
                </a:solidFill>
              </a:rPr>
              <a:t>जल भराव की समस्या एवं मरुस्थलीकरण की समस्या से क्षेत्र ग्रसित है जो विचारणीय है | इस क्षेत्र के अपवाह क्षेत्र को स्थानीय भाषा में ‘नाली’ कहते हैं| क्षेत्र में काली चिकनी मिट्टी पाई जाती है जो उपजाऊ है| ये क्षेत्र सिंचित व उपजाऊ होने के कारण यहां चावल, गन्ना, चुकंदर, गेहूं, सब्जियां आदि फसलें उत्पन्न होती है|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815" y="624254"/>
            <a:ext cx="7649308" cy="4278094"/>
          </a:xfrm>
          <a:prstGeom prst="rect">
            <a:avLst/>
          </a:prstGeom>
        </p:spPr>
        <p:txBody>
          <a:bodyPr wrap="square">
            <a:spAutoFit/>
          </a:bodyPr>
          <a:lstStyle/>
          <a:p>
            <a:pPr algn="just"/>
            <a:r>
              <a:rPr lang="hi-IN" sz="1600" dirty="0" smtClean="0">
                <a:solidFill>
                  <a:srgbClr val="FF0000"/>
                </a:solidFill>
              </a:rPr>
              <a:t>2. अरावली श्रेणी और पहाड़ी प्रदेश (</a:t>
            </a:r>
            <a:r>
              <a:rPr lang="en-US" sz="1600" dirty="0" err="1" smtClean="0">
                <a:solidFill>
                  <a:srgbClr val="FF0000"/>
                </a:solidFill>
              </a:rPr>
              <a:t>Aravali</a:t>
            </a:r>
            <a:r>
              <a:rPr lang="en-US" sz="1600" dirty="0" smtClean="0">
                <a:solidFill>
                  <a:srgbClr val="FF0000"/>
                </a:solidFill>
              </a:rPr>
              <a:t> Range and Mountain Region)</a:t>
            </a:r>
          </a:p>
          <a:p>
            <a:pPr algn="just"/>
            <a:endParaRPr lang="en-US" sz="1600" dirty="0" smtClean="0">
              <a:solidFill>
                <a:srgbClr val="FF0000"/>
              </a:solidFill>
            </a:endParaRPr>
          </a:p>
          <a:p>
            <a:pPr algn="just"/>
            <a:r>
              <a:rPr lang="hi-IN" sz="1600" dirty="0" smtClean="0">
                <a:solidFill>
                  <a:srgbClr val="FF0000"/>
                </a:solidFill>
              </a:rPr>
              <a:t>अरावली पर्वत श्रेणी विश्व की प्राचीनतम पर्वत पर्वतमालाओं में से एक है जिसका उद्भव एवं उत्पत्ति भूगर्भिक इतिहास के प्राचीन कल्प अर्थात प्री-कैंब्रियन कल्प में हुई थी| इसका प्राचीन नाम ‘अड़ावल /आड़ावल | राजस्थानी भाषा में इसे ‘एडा- वेटा’ नाम से भी जाना जाता है| अरावली पर्वत श्रेणी विश्व की प्राचीनतम वलित पर्वत श्रेणी है वर्तमान में इसे विश्व की अवशिष्ट पर्वत श्रेणियों(</a:t>
            </a:r>
            <a:r>
              <a:rPr lang="en-US" sz="1600" dirty="0" smtClean="0">
                <a:solidFill>
                  <a:srgbClr val="FF0000"/>
                </a:solidFill>
              </a:rPr>
              <a:t>Residual Mountains) </a:t>
            </a:r>
            <a:r>
              <a:rPr lang="hi-IN" sz="1600" dirty="0" smtClean="0">
                <a:solidFill>
                  <a:srgbClr val="FF0000"/>
                </a:solidFill>
              </a:rPr>
              <a:t>में सम्मिलित किया जाता है| इसकी औसत ऊंचाई 930 मीटर है| रायसीना पहाड़ी पर राष्ट्रपति भवन है| राज्य में अरावली पर्वत श्रंखला कर्णवत रूप से उत्तर-पूर्व से दक्षिण-पश्चिम दिशा में दिल्ली से पालनपुर (गुजरात) तक 692 किमी. की लंबाई में विस्तृत है| राजस्थान में इसकी कुल लंबाई 550 किमी. है जो खेतड़ी- सिंघाना से खेडब्रह्मा (सिरोही) गुजरात सीमा तक विस्तृत है| यह श्रेणी राज्य को दो असमान भागों में बांटती है| यह श्रेणी भौतिक, आर्थिक, सामाजिक व सांस्कृतिक जीवन को काफी हद तक प्रभावित करती है| अरावली पर्वत श्रेणी  चार राज्यों गुजरात, राजस्थान, हरियाणा, दिल्ली में विस्तृत है| यह राज्य के लगभग 13 जिलों में फैली हुई है जो कि राज्य के कुल भौगोलिक क्षेत्र का लगभग 9% क्षेत्र व 10% जनसंख्या इस क्षेत्र में निवास करती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738" y="501162"/>
            <a:ext cx="7526216" cy="4770537"/>
          </a:xfrm>
          <a:prstGeom prst="rect">
            <a:avLst/>
          </a:prstGeom>
        </p:spPr>
        <p:txBody>
          <a:bodyPr wrap="square">
            <a:spAutoFit/>
          </a:bodyPr>
          <a:lstStyle/>
          <a:p>
            <a:pPr algn="just"/>
            <a:r>
              <a:rPr lang="hi-IN" sz="1600" dirty="0" smtClean="0">
                <a:solidFill>
                  <a:srgbClr val="FF0000"/>
                </a:solidFill>
              </a:rPr>
              <a:t> उसे निम्न भागों में विभाजित किया गया है जो इस प्रकार हैं- </a:t>
            </a:r>
          </a:p>
          <a:p>
            <a:pPr algn="just"/>
            <a:r>
              <a:rPr lang="hi-IN" sz="1600" dirty="0" smtClean="0">
                <a:solidFill>
                  <a:srgbClr val="FF0000"/>
                </a:solidFill>
              </a:rPr>
              <a:t>(</a:t>
            </a:r>
            <a:r>
              <a:rPr lang="en-US" sz="1600" dirty="0" smtClean="0">
                <a:solidFill>
                  <a:srgbClr val="FF0000"/>
                </a:solidFill>
              </a:rPr>
              <a:t>a) </a:t>
            </a:r>
            <a:r>
              <a:rPr lang="hi-IN" sz="1600" dirty="0" smtClean="0">
                <a:solidFill>
                  <a:srgbClr val="FF0000"/>
                </a:solidFill>
              </a:rPr>
              <a:t>उत्तरी- पूर्वी अरावली प्रदेश (</a:t>
            </a:r>
            <a:r>
              <a:rPr lang="en-US" sz="1600" dirty="0" smtClean="0">
                <a:solidFill>
                  <a:srgbClr val="FF0000"/>
                </a:solidFill>
              </a:rPr>
              <a:t>Northern </a:t>
            </a:r>
            <a:r>
              <a:rPr lang="en-US" sz="1600" dirty="0" err="1" smtClean="0">
                <a:solidFill>
                  <a:srgbClr val="FF0000"/>
                </a:solidFill>
              </a:rPr>
              <a:t>Aravali</a:t>
            </a:r>
            <a:r>
              <a:rPr lang="en-US" sz="1600" dirty="0" smtClean="0">
                <a:solidFill>
                  <a:srgbClr val="FF0000"/>
                </a:solidFill>
              </a:rPr>
              <a:t> Region)</a:t>
            </a:r>
          </a:p>
          <a:p>
            <a:pPr algn="just"/>
            <a:r>
              <a:rPr lang="en-US" sz="1600" dirty="0" smtClean="0">
                <a:solidFill>
                  <a:srgbClr val="FF0000"/>
                </a:solidFill>
              </a:rPr>
              <a:t>(b) </a:t>
            </a:r>
            <a:r>
              <a:rPr lang="hi-IN" sz="1600" dirty="0" smtClean="0">
                <a:solidFill>
                  <a:srgbClr val="FF0000"/>
                </a:solidFill>
              </a:rPr>
              <a:t>मध्यवर्ती अरावली प्रदेश (</a:t>
            </a:r>
            <a:r>
              <a:rPr lang="en-US" sz="1600" dirty="0" smtClean="0">
                <a:solidFill>
                  <a:srgbClr val="FF0000"/>
                </a:solidFill>
              </a:rPr>
              <a:t>Central </a:t>
            </a:r>
            <a:r>
              <a:rPr lang="en-US" sz="1600" dirty="0" err="1" smtClean="0">
                <a:solidFill>
                  <a:srgbClr val="FF0000"/>
                </a:solidFill>
              </a:rPr>
              <a:t>Aravali</a:t>
            </a:r>
            <a:r>
              <a:rPr lang="en-US" sz="1600" dirty="0" smtClean="0">
                <a:solidFill>
                  <a:srgbClr val="FF0000"/>
                </a:solidFill>
              </a:rPr>
              <a:t> Region) </a:t>
            </a:r>
          </a:p>
          <a:p>
            <a:pPr algn="just"/>
            <a:r>
              <a:rPr lang="en-US" sz="1600" dirty="0" smtClean="0">
                <a:solidFill>
                  <a:srgbClr val="FF0000"/>
                </a:solidFill>
              </a:rPr>
              <a:t>(c) </a:t>
            </a:r>
            <a:r>
              <a:rPr lang="hi-IN" sz="1600" dirty="0" smtClean="0">
                <a:solidFill>
                  <a:srgbClr val="FF0000"/>
                </a:solidFill>
              </a:rPr>
              <a:t>दक्षिणी अरावली प्रदेश (</a:t>
            </a:r>
            <a:r>
              <a:rPr lang="en-US" sz="1600" dirty="0" smtClean="0">
                <a:solidFill>
                  <a:srgbClr val="FF0000"/>
                </a:solidFill>
              </a:rPr>
              <a:t>Southern </a:t>
            </a:r>
            <a:r>
              <a:rPr lang="en-US" sz="1600" dirty="0" err="1" smtClean="0">
                <a:solidFill>
                  <a:srgbClr val="FF0000"/>
                </a:solidFill>
              </a:rPr>
              <a:t>Aravali</a:t>
            </a:r>
            <a:r>
              <a:rPr lang="en-US" sz="1600" dirty="0" smtClean="0">
                <a:solidFill>
                  <a:srgbClr val="FF0000"/>
                </a:solidFill>
              </a:rPr>
              <a:t> Region)</a:t>
            </a:r>
          </a:p>
          <a:p>
            <a:pPr algn="just"/>
            <a:endParaRPr lang="en-US" sz="1600" dirty="0" smtClean="0">
              <a:solidFill>
                <a:srgbClr val="FF0000"/>
              </a:solidFill>
            </a:endParaRPr>
          </a:p>
          <a:p>
            <a:pPr algn="just"/>
            <a:r>
              <a:rPr lang="en-US" sz="1600" dirty="0" smtClean="0">
                <a:solidFill>
                  <a:srgbClr val="FF0000"/>
                </a:solidFill>
              </a:rPr>
              <a:t> (a) </a:t>
            </a:r>
            <a:r>
              <a:rPr lang="hi-IN" sz="1600" dirty="0" smtClean="0">
                <a:solidFill>
                  <a:srgbClr val="FF0000"/>
                </a:solidFill>
              </a:rPr>
              <a:t>उत्तरी- पूर्वी अरावली प्रदेश (</a:t>
            </a:r>
            <a:r>
              <a:rPr lang="en-US" sz="1600" dirty="0" smtClean="0">
                <a:solidFill>
                  <a:srgbClr val="FF0000"/>
                </a:solidFill>
              </a:rPr>
              <a:t>Northern </a:t>
            </a:r>
            <a:r>
              <a:rPr lang="en-US" sz="1600" dirty="0" err="1" smtClean="0">
                <a:solidFill>
                  <a:srgbClr val="FF0000"/>
                </a:solidFill>
              </a:rPr>
              <a:t>Aravali</a:t>
            </a:r>
            <a:r>
              <a:rPr lang="en-US" sz="1600" dirty="0" smtClean="0">
                <a:solidFill>
                  <a:srgbClr val="FF0000"/>
                </a:solidFill>
              </a:rPr>
              <a:t> Region)-</a:t>
            </a:r>
          </a:p>
          <a:p>
            <a:pPr algn="just"/>
            <a:endParaRPr lang="en-US" sz="1600" dirty="0" smtClean="0">
              <a:solidFill>
                <a:srgbClr val="FF0000"/>
              </a:solidFill>
            </a:endParaRPr>
          </a:p>
          <a:p>
            <a:pPr algn="just"/>
            <a:r>
              <a:rPr lang="en-US" sz="1600" dirty="0" smtClean="0">
                <a:solidFill>
                  <a:srgbClr val="FF0000"/>
                </a:solidFill>
              </a:rPr>
              <a:t> </a:t>
            </a:r>
            <a:r>
              <a:rPr lang="hi-IN" sz="1600" dirty="0" smtClean="0">
                <a:solidFill>
                  <a:srgbClr val="FF0000"/>
                </a:solidFill>
              </a:rPr>
              <a:t>यह क्षेत्र सीकर, झुंझुनू, जयपुर,दौसा, अलवर, करौली, सवाई माधोपुर आदि जिलों में फैला हुआ है| इसमें सीकर, जयपुर, अलवर आदि की प्रमुख पहाड़िया है जो इस क्षेत्र में अपनी विशिष्ट पहचान बनाए हुए हैं| यह क्षेत्र सांभर से लेकर सिंघाना (झुंझुनू) तक विस्तृत है| इस क्षेत्र की औसत ऊंचाई 450 मी. है कुछ चोटियां इस क्षेत्र में 700 </a:t>
            </a:r>
            <a:r>
              <a:rPr lang="en-US" sz="1600" dirty="0" smtClean="0">
                <a:solidFill>
                  <a:srgbClr val="FF0000"/>
                </a:solidFill>
              </a:rPr>
              <a:t>m </a:t>
            </a:r>
            <a:r>
              <a:rPr lang="hi-IN" sz="1600" dirty="0" smtClean="0">
                <a:solidFill>
                  <a:srgbClr val="FF0000"/>
                </a:solidFill>
              </a:rPr>
              <a:t>से भी अधिक ऊंची है| इस क्षेत्र की सबसे ऊंची पर्वत चोटी रघुनाथगढ़ (सीकर) 1055 मी. है| हर्ष की पहाड़ी, जीण माता का मंदिर, रेवासा झील आदि इस क्षेत्र में है| इस क्षेत्र की  अन्य चोटियों /पहाड़ियों में जैसे- भौराच (अलवर) की (792 </a:t>
            </a:r>
            <a:r>
              <a:rPr lang="en-US" sz="1600" dirty="0" smtClean="0">
                <a:solidFill>
                  <a:srgbClr val="FF0000"/>
                </a:solidFill>
              </a:rPr>
              <a:t>m), </a:t>
            </a:r>
            <a:r>
              <a:rPr lang="hi-IN" sz="1600" dirty="0" smtClean="0">
                <a:solidFill>
                  <a:srgbClr val="FF0000"/>
                </a:solidFill>
              </a:rPr>
              <a:t>बैराठ (704</a:t>
            </a:r>
            <a:r>
              <a:rPr lang="en-US" sz="1600" dirty="0" smtClean="0">
                <a:solidFill>
                  <a:srgbClr val="FF0000"/>
                </a:solidFill>
              </a:rPr>
              <a:t>m), </a:t>
            </a:r>
            <a:r>
              <a:rPr lang="hi-IN" sz="1600" dirty="0" smtClean="0">
                <a:solidFill>
                  <a:srgbClr val="FF0000"/>
                </a:solidFill>
              </a:rPr>
              <a:t>बाबई (780</a:t>
            </a:r>
            <a:r>
              <a:rPr lang="en-US" sz="1600" dirty="0" smtClean="0">
                <a:solidFill>
                  <a:srgbClr val="FF0000"/>
                </a:solidFill>
              </a:rPr>
              <a:t>m), </a:t>
            </a:r>
            <a:r>
              <a:rPr lang="hi-IN" sz="1600" dirty="0" smtClean="0">
                <a:solidFill>
                  <a:srgbClr val="FF0000"/>
                </a:solidFill>
              </a:rPr>
              <a:t>खो (920</a:t>
            </a:r>
            <a:r>
              <a:rPr lang="en-US" sz="1600" dirty="0" smtClean="0">
                <a:solidFill>
                  <a:srgbClr val="FF0000"/>
                </a:solidFill>
              </a:rPr>
              <a:t>m) </a:t>
            </a:r>
            <a:r>
              <a:rPr lang="hi-IN" sz="1600" dirty="0" smtClean="0">
                <a:solidFill>
                  <a:srgbClr val="FF0000"/>
                </a:solidFill>
              </a:rPr>
              <a:t>आदि पहाड़ियां स्थित है | शेखावाटी निम्न पहाड़ियों वाला भाग है जिसमें सीकर की पहाड़ियां, श्रीमाधोपुर की पहाड़ियां, रींगस,नाहरगढ़ की पहाड़ियां, बीजक की पहाड़ियां,चैनपुरा, जयगढ़, भानगढ़, अजबगढ़, शाकंभरी, तोरावाटी आदि की पहाड़ियां उत्तरी अरावली क्षेत्र के भाग में स्थित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1115" y="896815"/>
            <a:ext cx="7508631" cy="3046988"/>
          </a:xfrm>
          <a:prstGeom prst="rect">
            <a:avLst/>
          </a:prstGeom>
        </p:spPr>
        <p:txBody>
          <a:bodyPr wrap="square">
            <a:spAutoFit/>
          </a:bodyPr>
          <a:lstStyle/>
          <a:p>
            <a:pPr algn="just"/>
            <a:r>
              <a:rPr lang="en-US" sz="1600" dirty="0" smtClean="0">
                <a:solidFill>
                  <a:srgbClr val="FF0000"/>
                </a:solidFill>
              </a:rPr>
              <a:t> (b) </a:t>
            </a:r>
            <a:r>
              <a:rPr lang="hi-IN" sz="1600" dirty="0" smtClean="0">
                <a:solidFill>
                  <a:srgbClr val="FF0000"/>
                </a:solidFill>
              </a:rPr>
              <a:t>मध्यवर्ती अरावली प्रदेश (</a:t>
            </a:r>
            <a:r>
              <a:rPr lang="en-US" sz="1600" dirty="0" smtClean="0">
                <a:solidFill>
                  <a:srgbClr val="FF0000"/>
                </a:solidFill>
              </a:rPr>
              <a:t>Central </a:t>
            </a:r>
            <a:r>
              <a:rPr lang="en-US" sz="1600" dirty="0" err="1" smtClean="0">
                <a:solidFill>
                  <a:srgbClr val="FF0000"/>
                </a:solidFill>
              </a:rPr>
              <a:t>Aravali</a:t>
            </a:r>
            <a:r>
              <a:rPr lang="en-US" sz="1600" dirty="0" smtClean="0">
                <a:solidFill>
                  <a:srgbClr val="FF0000"/>
                </a:solidFill>
              </a:rPr>
              <a:t> Region) - </a:t>
            </a:r>
            <a:r>
              <a:rPr lang="hi-IN" sz="1600" dirty="0" smtClean="0">
                <a:solidFill>
                  <a:srgbClr val="FF0000"/>
                </a:solidFill>
              </a:rPr>
              <a:t>यह क्षेत्र उत्तरी- पूर्वी अरावली श्रेणी के दक्षिण- पश्चिम में स्थित अरावली श्रेणी की पहाड़ियां इस क्षेत्र के अंतर्गत आती हैं जिसमें अजमेर, जयपुर, टोंक, पाली का उत्तरी पूर्वी भाग आदि की पहाड़ियां सम्मिलित है| यह क्षेत्र सांभर से लेकर टाटगढ़ (अजमेर) तक एक सकरी श्रेणी के रूप में फैला है| अजमेर, जयपुर, नागौर, पाली आदि जिलों के कुछ भाग इसमें सम्मिलित है| इसका अधिकांश  भाग अजमेर जिले में फैला हुआ है| इस क्षेत्र की औसत ऊंचाई 550 मी. है| इस क्षेत्र में सर्वोच्च शिखर- तारागढ़ (873</a:t>
            </a:r>
            <a:r>
              <a:rPr lang="en-US" sz="1600" dirty="0" smtClean="0">
                <a:solidFill>
                  <a:srgbClr val="FF0000"/>
                </a:solidFill>
              </a:rPr>
              <a:t>m) </a:t>
            </a:r>
            <a:r>
              <a:rPr lang="hi-IN" sz="1600" dirty="0" smtClean="0">
                <a:solidFill>
                  <a:srgbClr val="FF0000"/>
                </a:solidFill>
              </a:rPr>
              <a:t>है जिसे ‘गढ़बीठली’ के नाम से भी जाना जाता है| इसे (मध्य अरावली को) ‘मेरवाड़ा की पहाड़ी’ भी कहते हैं, क्योंकि यह मेवाड़ और मारवाड़ को अलग करती है| अजमेर के पश्चिम में पाली जिले के ‘सेढड़ा स्टेशन’ के आस-पास के क्षेत्रों में फण(सर्प) के आकार की चट्टानें मिलती है| इस क्षेत्र में नाग पहाड़ी, टाटगढ़, गढ़बीठली आदि पहाड़ियां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078" y="738554"/>
            <a:ext cx="7051430" cy="4067041"/>
          </a:xfrm>
          <a:prstGeom prst="rect">
            <a:avLst/>
          </a:prstGeom>
        </p:spPr>
        <p:txBody>
          <a:bodyPr wrap="square">
            <a:spAutoFit/>
          </a:bodyPr>
          <a:lstStyle/>
          <a:p>
            <a:pPr algn="just"/>
            <a:r>
              <a:rPr lang="en-US" sz="1600" dirty="0" smtClean="0">
                <a:solidFill>
                  <a:srgbClr val="FF0000"/>
                </a:solidFill>
              </a:rPr>
              <a:t>(c) </a:t>
            </a:r>
            <a:r>
              <a:rPr lang="hi-IN" sz="1600" dirty="0" smtClean="0">
                <a:solidFill>
                  <a:srgbClr val="FF0000"/>
                </a:solidFill>
              </a:rPr>
              <a:t>दक्षिणी अरावली प्रदेश (</a:t>
            </a:r>
            <a:r>
              <a:rPr lang="en-US" sz="1600" dirty="0" smtClean="0">
                <a:solidFill>
                  <a:srgbClr val="FF0000"/>
                </a:solidFill>
              </a:rPr>
              <a:t>Southern </a:t>
            </a:r>
            <a:r>
              <a:rPr lang="en-US" sz="1600" dirty="0" err="1" smtClean="0">
                <a:solidFill>
                  <a:srgbClr val="FF0000"/>
                </a:solidFill>
              </a:rPr>
              <a:t>Aravali</a:t>
            </a:r>
            <a:r>
              <a:rPr lang="en-US" sz="1600" dirty="0" smtClean="0">
                <a:solidFill>
                  <a:srgbClr val="FF0000"/>
                </a:solidFill>
              </a:rPr>
              <a:t> Region)-</a:t>
            </a:r>
          </a:p>
          <a:p>
            <a:pPr algn="just"/>
            <a:r>
              <a:rPr lang="en-US" sz="1600" dirty="0" smtClean="0">
                <a:solidFill>
                  <a:srgbClr val="FF0000"/>
                </a:solidFill>
              </a:rPr>
              <a:t> </a:t>
            </a:r>
          </a:p>
          <a:p>
            <a:pPr algn="just"/>
            <a:r>
              <a:rPr lang="hi-IN" sz="1600" dirty="0" smtClean="0">
                <a:solidFill>
                  <a:srgbClr val="FF0000"/>
                </a:solidFill>
              </a:rPr>
              <a:t>यह क्षेत्र उदयपुर, सिरोही, राजसमंद, डूंगरपुर, बांसवाड़ा, प्रतापगढ़, चित्तौड़गढ़, भीलवाड़ा, पाली आदि जिलों में फैला हुआ है| क्षेत्र की औसत ऊंचाई 1000 मी. तक है| इस भाग में अरावली श्रेणियां अधिक विस्तृत एवं हाथ के पंजे के समान फैली है| इस क्षेत्र से ही भारत की महान भारतीय जल विभाजक रेखा उदयपुर से मुड़ने पर दक्षिण- पश्चिम की ओर चली जाती है| आबू खंड के अतिरिक्त अरावली पर्वत श्रेणी का उच्चतम भू-भाग उदयपुर के उत्तर- पश्चिम में कुंभलगढ़ और गोगुंदा के बीच एक पठार के रूप में स्थित है जो स्थानीय भाषा में ‘भोराट का पठार’ के नाम से जाना जाता है| इस पठार की औसत ऊंचाई 1225 मी. है| जरगा पर्वत (उदयपुर) चोटी की ऊंचाई 1431</a:t>
            </a:r>
            <a:r>
              <a:rPr lang="en-US" sz="1600" dirty="0" smtClean="0">
                <a:solidFill>
                  <a:srgbClr val="FF0000"/>
                </a:solidFill>
              </a:rPr>
              <a:t>m </a:t>
            </a:r>
            <a:r>
              <a:rPr lang="hi-IN" sz="1600" dirty="0" smtClean="0">
                <a:solidFill>
                  <a:srgbClr val="FF0000"/>
                </a:solidFill>
              </a:rPr>
              <a:t>है| इस पठार का स्वरूप संश्लिष्ट गांठ के रूप में है जहां से कई पर्वत स्कंध और वक्र कटके सभी दिशा में विस्तृत हैं| जयसमंद झील के पूर्व में ‘लसडिया/ लसाडिया’ का विच्छेदित एवं कटा- फटा पठार है, जो अनियमित धरातल वाला है| इस पठार की ऊंचाई 325 मी. से 650 मी. तक है| भोराट पठार के पूर्व की ओर कई स्कंध पर्वत मिलते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215" y="606669"/>
            <a:ext cx="7983417" cy="4278094"/>
          </a:xfrm>
          <a:prstGeom prst="rect">
            <a:avLst/>
          </a:prstGeom>
        </p:spPr>
        <p:txBody>
          <a:bodyPr wrap="square">
            <a:spAutoFit/>
          </a:bodyPr>
          <a:lstStyle/>
          <a:p>
            <a:pPr algn="just"/>
            <a:r>
              <a:rPr lang="hi-IN" sz="1600" dirty="0" smtClean="0">
                <a:solidFill>
                  <a:srgbClr val="FF0000"/>
                </a:solidFill>
              </a:rPr>
              <a:t> कुछ पहाड़ी स्कंध तश्तरीनुमा आकृति वाले उदयपुर को चारों ओर से घेरे हुए हैं, जिन्हें ‘गिरवा’ कहा जाता है| जिसका तात्पर्य है पहाड़ियों की मेखला या श्रृंखला| मेवाड़ पहाड़ियों में कुछ चोटियों की ऊंचाई निम्न है जिनमें ऋषभदेव (400</a:t>
            </a:r>
            <a:r>
              <a:rPr lang="en-US" sz="1600" dirty="0" smtClean="0">
                <a:solidFill>
                  <a:srgbClr val="FF0000"/>
                </a:solidFill>
              </a:rPr>
              <a:t>m),</a:t>
            </a:r>
            <a:r>
              <a:rPr lang="hi-IN" sz="1600" dirty="0" smtClean="0">
                <a:solidFill>
                  <a:srgbClr val="FF0000"/>
                </a:solidFill>
              </a:rPr>
              <a:t>गोगुंदा (840</a:t>
            </a:r>
            <a:r>
              <a:rPr lang="en-US" sz="1600" dirty="0" smtClean="0">
                <a:solidFill>
                  <a:srgbClr val="FF0000"/>
                </a:solidFill>
              </a:rPr>
              <a:t>m), </a:t>
            </a:r>
            <a:r>
              <a:rPr lang="hi-IN" sz="1600" dirty="0" smtClean="0">
                <a:solidFill>
                  <a:srgbClr val="FF0000"/>
                </a:solidFill>
              </a:rPr>
              <a:t>सायरा (900</a:t>
            </a:r>
            <a:r>
              <a:rPr lang="en-US" sz="1600" dirty="0" smtClean="0">
                <a:solidFill>
                  <a:srgbClr val="FF0000"/>
                </a:solidFill>
              </a:rPr>
              <a:t>m), </a:t>
            </a:r>
            <a:r>
              <a:rPr lang="hi-IN" sz="1600" dirty="0" smtClean="0">
                <a:solidFill>
                  <a:srgbClr val="FF0000"/>
                </a:solidFill>
              </a:rPr>
              <a:t>कोटड़ा (450</a:t>
            </a:r>
            <a:r>
              <a:rPr lang="en-US" sz="1600" dirty="0" smtClean="0">
                <a:solidFill>
                  <a:srgbClr val="FF0000"/>
                </a:solidFill>
              </a:rPr>
              <a:t>m) </a:t>
            </a:r>
            <a:r>
              <a:rPr lang="hi-IN" sz="1600" dirty="0" smtClean="0">
                <a:solidFill>
                  <a:srgbClr val="FF0000"/>
                </a:solidFill>
              </a:rPr>
              <a:t>आदि चोटियां है|</a:t>
            </a:r>
          </a:p>
          <a:p>
            <a:pPr algn="just"/>
            <a:r>
              <a:rPr lang="hi-IN" sz="1600" dirty="0" smtClean="0">
                <a:solidFill>
                  <a:srgbClr val="FF0000"/>
                </a:solidFill>
              </a:rPr>
              <a:t>आबू पर्वत खंड: आबू पर्वत खंड अरावली का श्रेष्ठतम भाग है जो समुद्र तल से लगभग 1200 मी. से भी अधिक ऊंचा है| इसका अधिकांश भाग ग्रेनाइट से निर्मित है| यह खंड 19 किमी. लंबा और 8 किमी. चौड़े क्षेत्र में फैला हुआ है| यह एक अनियमित पठार है जो कई पर्वत चोटियों से घिरा हुआ है| इस क्षेत्र की सबसे ऊंची</a:t>
            </a:r>
            <a:r>
              <a:rPr lang="en-US" sz="1600" dirty="0" smtClean="0">
                <a:solidFill>
                  <a:srgbClr val="FF0000"/>
                </a:solidFill>
              </a:rPr>
              <a:t> </a:t>
            </a:r>
            <a:r>
              <a:rPr lang="hi-IN" sz="1600" dirty="0" smtClean="0">
                <a:solidFill>
                  <a:srgbClr val="FF0000"/>
                </a:solidFill>
              </a:rPr>
              <a:t>(अरावली की सबसे ऊंची पर्वत चोटी) पर्वत चोटी ‘गुरु शिखर’ है जो कि 1722</a:t>
            </a:r>
            <a:r>
              <a:rPr lang="en-US" sz="1600" dirty="0" smtClean="0">
                <a:solidFill>
                  <a:srgbClr val="FF0000"/>
                </a:solidFill>
              </a:rPr>
              <a:t>m </a:t>
            </a:r>
            <a:r>
              <a:rPr lang="hi-IN" sz="1600" dirty="0" smtClean="0">
                <a:solidFill>
                  <a:srgbClr val="FF0000"/>
                </a:solidFill>
              </a:rPr>
              <a:t>ऊंची है, आबू पर्वत से सटा हुआ ‘उड़िया पठार’ आबू रोड से लगभग 160 मी. ऊंचा है जो ‘गुरु शिखर’ से नीचे है|</a:t>
            </a:r>
          </a:p>
          <a:p>
            <a:pPr algn="just"/>
            <a:r>
              <a:rPr lang="hi-IN" sz="1600" dirty="0" smtClean="0">
                <a:solidFill>
                  <a:srgbClr val="FF0000"/>
                </a:solidFill>
              </a:rPr>
              <a:t>- कर्नल जेम्स टॉड ने गुरु शिखर की ‘एकांतता’ को देखते हुए, इसे “संतो का शिखर” कहा गया है|</a:t>
            </a:r>
          </a:p>
          <a:p>
            <a:pPr algn="just"/>
            <a:r>
              <a:rPr lang="hi-IN" sz="1600" dirty="0" smtClean="0">
                <a:solidFill>
                  <a:srgbClr val="FF0000"/>
                </a:solidFill>
              </a:rPr>
              <a:t>- गुरु शिखर (1722</a:t>
            </a:r>
            <a:r>
              <a:rPr lang="en-US" sz="1600" dirty="0" smtClean="0">
                <a:solidFill>
                  <a:srgbClr val="FF0000"/>
                </a:solidFill>
              </a:rPr>
              <a:t>m) </a:t>
            </a:r>
            <a:r>
              <a:rPr lang="hi-IN" sz="1600" dirty="0" smtClean="0">
                <a:solidFill>
                  <a:srgbClr val="FF0000"/>
                </a:solidFill>
              </a:rPr>
              <a:t>हिमालय की माउंट एवरेस्ट (8848</a:t>
            </a:r>
            <a:r>
              <a:rPr lang="en-US" sz="1600" dirty="0" smtClean="0">
                <a:solidFill>
                  <a:srgbClr val="FF0000"/>
                </a:solidFill>
              </a:rPr>
              <a:t>m) </a:t>
            </a:r>
            <a:r>
              <a:rPr lang="hi-IN" sz="1600" dirty="0" smtClean="0">
                <a:solidFill>
                  <a:srgbClr val="FF0000"/>
                </a:solidFill>
              </a:rPr>
              <a:t>व पश्चिमी घाट की नीलगिरी के मध्य सबसे ऊंची  चोटी है| गुरु शिखर के आस-पास की अन्य चोटियों में सेर (1597</a:t>
            </a:r>
            <a:r>
              <a:rPr lang="en-US" sz="1600" dirty="0" smtClean="0">
                <a:solidFill>
                  <a:srgbClr val="FF0000"/>
                </a:solidFill>
              </a:rPr>
              <a:t>m), </a:t>
            </a:r>
            <a:r>
              <a:rPr lang="hi-IN" sz="1600" dirty="0" smtClean="0">
                <a:solidFill>
                  <a:srgbClr val="FF0000"/>
                </a:solidFill>
              </a:rPr>
              <a:t>देलवाड़ा (1442</a:t>
            </a:r>
            <a:r>
              <a:rPr lang="en-US" sz="1600" dirty="0" smtClean="0">
                <a:solidFill>
                  <a:srgbClr val="FF0000"/>
                </a:solidFill>
              </a:rPr>
              <a:t>m), </a:t>
            </a:r>
            <a:r>
              <a:rPr lang="hi-IN" sz="1600" dirty="0" smtClean="0">
                <a:solidFill>
                  <a:srgbClr val="FF0000"/>
                </a:solidFill>
              </a:rPr>
              <a:t>अचलगढ़ (1380</a:t>
            </a:r>
            <a:r>
              <a:rPr lang="en-US" sz="1600" dirty="0" smtClean="0">
                <a:solidFill>
                  <a:srgbClr val="FF0000"/>
                </a:solidFill>
              </a:rPr>
              <a:t>m) </a:t>
            </a:r>
            <a:r>
              <a:rPr lang="hi-IN" sz="1600" dirty="0" smtClean="0">
                <a:solidFill>
                  <a:srgbClr val="FF0000"/>
                </a:solidFill>
              </a:rPr>
              <a:t>आदि है| इस क्षेत्र में सबसे आश्चर्यजनक भू- दृश्य नक्की झील के किनारे के आस-पास विशेष आकृति की चट्टानें मिलती है| जैसे- टॉड रॉक (मेंढ़क की आकृति में), हॉर्नरॉक, नन रॉक आदि प्रमुख है|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4061" y="738554"/>
            <a:ext cx="6603023" cy="3785652"/>
          </a:xfrm>
          <a:prstGeom prst="rect">
            <a:avLst/>
          </a:prstGeom>
        </p:spPr>
        <p:txBody>
          <a:bodyPr wrap="square">
            <a:spAutoFit/>
          </a:bodyPr>
          <a:lstStyle/>
          <a:p>
            <a:r>
              <a:rPr lang="hi-IN" sz="1600" dirty="0" smtClean="0">
                <a:solidFill>
                  <a:srgbClr val="FF0000"/>
                </a:solidFill>
              </a:rPr>
              <a:t>3.पूर्वी बेसिन मैदान (</a:t>
            </a:r>
            <a:r>
              <a:rPr lang="en-US" sz="1600" dirty="0" smtClean="0">
                <a:solidFill>
                  <a:srgbClr val="FF0000"/>
                </a:solidFill>
              </a:rPr>
              <a:t>Eastern Plains) –</a:t>
            </a:r>
          </a:p>
          <a:p>
            <a:endParaRPr lang="en-US" sz="1600" dirty="0" smtClean="0">
              <a:solidFill>
                <a:srgbClr val="FF0000"/>
              </a:solidFill>
            </a:endParaRPr>
          </a:p>
          <a:p>
            <a:r>
              <a:rPr lang="en-US" sz="1600" dirty="0" smtClean="0">
                <a:solidFill>
                  <a:srgbClr val="FF0000"/>
                </a:solidFill>
              </a:rPr>
              <a:t> </a:t>
            </a:r>
            <a:r>
              <a:rPr lang="hi-IN" sz="1600" dirty="0" smtClean="0">
                <a:solidFill>
                  <a:srgbClr val="FF0000"/>
                </a:solidFill>
              </a:rPr>
              <a:t>यह क्षेत्र  एक समतल मैदान के रूप में विस्तृत है| यह 23.3% क्षेत्र पर फैला हुआ है| इस क्षेत्र में राज्य की लगभग 39% जनसंख्या निवास करती है| यह क्षेत्र गंगा व यमुना नदियों द्वारा निर्मित है| जो पश्चिम से पूर्व 50</a:t>
            </a:r>
            <a:r>
              <a:rPr lang="en-US" sz="1600" dirty="0" smtClean="0">
                <a:solidFill>
                  <a:srgbClr val="FF0000"/>
                </a:solidFill>
              </a:rPr>
              <a:t>cm </a:t>
            </a:r>
            <a:r>
              <a:rPr lang="hi-IN" sz="1600" dirty="0" smtClean="0">
                <a:solidFill>
                  <a:srgbClr val="FF0000"/>
                </a:solidFill>
              </a:rPr>
              <a:t>की समवर्षा रेखा द्वारा विभाजित है| इसकी दक्षिण- पूर्वी सीमा विंध्यन पठार द्वारा बनाई जाती है|</a:t>
            </a:r>
            <a:endParaRPr lang="en-US" sz="1600" dirty="0" smtClean="0">
              <a:solidFill>
                <a:srgbClr val="FF0000"/>
              </a:solidFill>
            </a:endParaRPr>
          </a:p>
          <a:p>
            <a:endParaRPr lang="hi-IN" sz="1600" dirty="0" smtClean="0">
              <a:solidFill>
                <a:srgbClr val="FF0000"/>
              </a:solidFill>
            </a:endParaRPr>
          </a:p>
          <a:p>
            <a:r>
              <a:rPr lang="hi-IN" sz="1600" dirty="0" smtClean="0">
                <a:solidFill>
                  <a:srgbClr val="FF0000"/>
                </a:solidFill>
              </a:rPr>
              <a:t>इस क्षेत्र को तीन उप भागों में विभाजित किया गया है जो निम्न है-</a:t>
            </a:r>
            <a:endParaRPr lang="en-US" sz="1600" dirty="0" smtClean="0">
              <a:solidFill>
                <a:srgbClr val="FF0000"/>
              </a:solidFill>
            </a:endParaRPr>
          </a:p>
          <a:p>
            <a:endParaRPr lang="hi-IN" sz="1600" dirty="0" smtClean="0">
              <a:solidFill>
                <a:srgbClr val="FF0000"/>
              </a:solidFill>
            </a:endParaRPr>
          </a:p>
          <a:p>
            <a:pPr marL="342900" indent="-342900"/>
            <a:r>
              <a:rPr lang="en-US" sz="1600" dirty="0" smtClean="0">
                <a:solidFill>
                  <a:srgbClr val="FF0000"/>
                </a:solidFill>
              </a:rPr>
              <a:t>(a)</a:t>
            </a:r>
            <a:r>
              <a:rPr lang="hi-IN" sz="1600" dirty="0" smtClean="0">
                <a:solidFill>
                  <a:srgbClr val="FF0000"/>
                </a:solidFill>
              </a:rPr>
              <a:t>चंबल बेसिन (</a:t>
            </a:r>
            <a:r>
              <a:rPr lang="en-US" sz="1600" dirty="0" smtClean="0">
                <a:solidFill>
                  <a:srgbClr val="FF0000"/>
                </a:solidFill>
              </a:rPr>
              <a:t>Chambal Basin)</a:t>
            </a:r>
          </a:p>
          <a:p>
            <a:pPr marL="342900" indent="-342900"/>
            <a:r>
              <a:rPr lang="en-US" sz="1600" dirty="0" smtClean="0">
                <a:solidFill>
                  <a:srgbClr val="FF0000"/>
                </a:solidFill>
              </a:rPr>
              <a:t>(b)</a:t>
            </a:r>
            <a:r>
              <a:rPr lang="hi-IN" sz="1600" dirty="0" smtClean="0">
                <a:solidFill>
                  <a:srgbClr val="FF0000"/>
                </a:solidFill>
              </a:rPr>
              <a:t>बनासबेसिन</a:t>
            </a:r>
            <a:r>
              <a:rPr lang="en-US" sz="1600" dirty="0" smtClean="0">
                <a:solidFill>
                  <a:srgbClr val="FF0000"/>
                </a:solidFill>
              </a:rPr>
              <a:t> (</a:t>
            </a:r>
            <a:r>
              <a:rPr lang="en-US" sz="1600" dirty="0" err="1" smtClean="0">
                <a:solidFill>
                  <a:srgbClr val="FF0000"/>
                </a:solidFill>
              </a:rPr>
              <a:t>Banas</a:t>
            </a:r>
            <a:r>
              <a:rPr lang="en-US" sz="1600" dirty="0" smtClean="0">
                <a:solidFill>
                  <a:srgbClr val="FF0000"/>
                </a:solidFill>
              </a:rPr>
              <a:t> Basin)</a:t>
            </a:r>
          </a:p>
          <a:p>
            <a:pPr marL="342900" indent="-342900"/>
            <a:r>
              <a:rPr lang="en-US" sz="1600" dirty="0" smtClean="0">
                <a:solidFill>
                  <a:srgbClr val="FF0000"/>
                </a:solidFill>
              </a:rPr>
              <a:t>(c) </a:t>
            </a:r>
            <a:r>
              <a:rPr lang="hi-IN" sz="1600" dirty="0" smtClean="0">
                <a:solidFill>
                  <a:srgbClr val="FF0000"/>
                </a:solidFill>
              </a:rPr>
              <a:t>माही बेसिन/ छप्पन बेसिन (</a:t>
            </a:r>
            <a:r>
              <a:rPr lang="en-US" sz="1600" dirty="0" err="1" smtClean="0">
                <a:solidFill>
                  <a:srgbClr val="FF0000"/>
                </a:solidFill>
              </a:rPr>
              <a:t>Mahi</a:t>
            </a:r>
            <a:r>
              <a:rPr lang="en-US" sz="1600" dirty="0" smtClean="0">
                <a:solidFill>
                  <a:srgbClr val="FF0000"/>
                </a:solidFill>
              </a:rPr>
              <a:t> Basin)</a:t>
            </a:r>
          </a:p>
          <a:p>
            <a:r>
              <a:rPr lang="en-US" sz="1600" dirty="0" smtClean="0">
                <a:solidFill>
                  <a:srgbClr val="FF0000"/>
                </a:solidFill>
              </a:rPr>
              <a:t> </a:t>
            </a:r>
          </a:p>
          <a:p>
            <a:r>
              <a:rPr lang="en-US" sz="1600" dirty="0" smtClean="0">
                <a:solidFill>
                  <a:srgbClr val="FF0000"/>
                </a:solidFill>
              </a:rPr>
              <a:t/>
            </a:r>
            <a:br>
              <a:rPr lang="en-US" sz="1600" dirty="0" smtClean="0">
                <a:solidFill>
                  <a:srgbClr val="FF0000"/>
                </a:solidFill>
              </a:rPr>
            </a:br>
            <a:endParaRPr lang="en-US" sz="1600"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2854" y="852854"/>
            <a:ext cx="7060222" cy="3293209"/>
          </a:xfrm>
          <a:prstGeom prst="rect">
            <a:avLst/>
          </a:prstGeom>
        </p:spPr>
        <p:txBody>
          <a:bodyPr wrap="square">
            <a:spAutoFit/>
          </a:bodyPr>
          <a:lstStyle/>
          <a:p>
            <a:pPr algn="just"/>
            <a:r>
              <a:rPr lang="en-US" sz="1600" dirty="0" smtClean="0">
                <a:solidFill>
                  <a:srgbClr val="FF0000"/>
                </a:solidFill>
              </a:rPr>
              <a:t>(a) </a:t>
            </a:r>
            <a:r>
              <a:rPr lang="hi-IN" sz="1600" dirty="0" smtClean="0">
                <a:solidFill>
                  <a:srgbClr val="FF0000"/>
                </a:solidFill>
              </a:rPr>
              <a:t>चंबल बेसिन (</a:t>
            </a:r>
            <a:r>
              <a:rPr lang="en-US" sz="1600" dirty="0" smtClean="0">
                <a:solidFill>
                  <a:srgbClr val="FF0000"/>
                </a:solidFill>
              </a:rPr>
              <a:t>Chambal Basin) - </a:t>
            </a:r>
            <a:r>
              <a:rPr lang="hi-IN" sz="1600" dirty="0" smtClean="0">
                <a:solidFill>
                  <a:srgbClr val="FF0000"/>
                </a:solidFill>
              </a:rPr>
              <a:t>चंबल बेसिन को जन्म देने वाली चंबल नदी मध्यप्रदेश के मऊ के दक्षिण में मानपुर के समीप जनापाव पहाड़ी (616</a:t>
            </a:r>
            <a:r>
              <a:rPr lang="en-US" sz="1600" dirty="0" smtClean="0">
                <a:solidFill>
                  <a:srgbClr val="FF0000"/>
                </a:solidFill>
              </a:rPr>
              <a:t>m) </a:t>
            </a:r>
            <a:r>
              <a:rPr lang="hi-IN" sz="1600" dirty="0" smtClean="0">
                <a:solidFill>
                  <a:srgbClr val="FF0000"/>
                </a:solidFill>
              </a:rPr>
              <a:t>के विंध्यन कगारों के उत्तरी पार्श्व से निकलती है व चौरासीगढ़ के समीप एक गार्ज को पार कर राजस्थान में प्रवेश करती है| यह नदी अपने उद्गम स्थल से लेकर यमुना में मिलने तक अनेक प्रकार की स्थलाकृतियों का निर्माण करती है जिनमें प्रमुखत गार्ज,नदी कंगार, जलप्रपात (चूलिया प्रपात), क्षिप्रिकायें एवं नीकपॉइंट्स तथा बीहड़ भूमि आदि प्रमुख है| चंबल बेसिन उत्खात स्थलाकृति (</a:t>
            </a:r>
            <a:r>
              <a:rPr lang="en-US" sz="1600" dirty="0" smtClean="0">
                <a:solidFill>
                  <a:srgbClr val="FF0000"/>
                </a:solidFill>
              </a:rPr>
              <a:t>Badland topography) </a:t>
            </a:r>
            <a:r>
              <a:rPr lang="hi-IN" sz="1600" dirty="0" smtClean="0">
                <a:solidFill>
                  <a:srgbClr val="FF0000"/>
                </a:solidFill>
              </a:rPr>
              <a:t>हेतु संपूर्ण भारत में जाना जाता है|  इस क्षेत्र में नवीन कांपीय  मिट्टी के जमाव पाये जाते हैं |चंबल घाटी की स्थलाकृतियां  पहाड़ियों व पठारों से निर्मित हैं|  इस बेसिन का कुल एरिया लगभग 4500 वर्ग किमी. है जो कि बीहड़ों( </a:t>
            </a:r>
            <a:r>
              <a:rPr lang="en-US" sz="1600" dirty="0" smtClean="0">
                <a:solidFill>
                  <a:srgbClr val="FF0000"/>
                </a:solidFill>
              </a:rPr>
              <a:t>Ravines)</a:t>
            </a:r>
            <a:r>
              <a:rPr lang="hi-IN" sz="1600" dirty="0" smtClean="0">
                <a:solidFill>
                  <a:srgbClr val="FF0000"/>
                </a:solidFill>
              </a:rPr>
              <a:t>से प्रभावित है क्षेत्र में कोटा, बूंदी, करौली, बारा, सवाई माधोपुर और धौलपुर आदि जिले सम्मिलित हैं| चंबल बीहड़ पट्टी 480 वर्ग किमी.की लंबाई में कोटा से यमुना के संगम ( इटावा </a:t>
            </a:r>
            <a:r>
              <a:rPr lang="en-US" sz="1600" dirty="0" smtClean="0">
                <a:solidFill>
                  <a:srgbClr val="FF0000"/>
                </a:solidFill>
              </a:rPr>
              <a:t>up) </a:t>
            </a:r>
            <a:r>
              <a:rPr lang="hi-IN" sz="1600" dirty="0" smtClean="0">
                <a:solidFill>
                  <a:srgbClr val="FF0000"/>
                </a:solidFill>
              </a:rPr>
              <a:t>तक विस्तृत है| बीहड़ों तथा यमुना घाटी के बीच तथा चंबल और कुंवारी बीहड़ों के बीच के मैदानी क्षेत्रों में कृषि कार्य होता है| </a:t>
            </a:r>
            <a:endParaRPr lang="en-US" sz="16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172" y="889957"/>
            <a:ext cx="7735614" cy="3477875"/>
          </a:xfrm>
          <a:prstGeom prst="rect">
            <a:avLst/>
          </a:prstGeom>
        </p:spPr>
        <p:txBody>
          <a:bodyPr wrap="square">
            <a:spAutoFit/>
          </a:bodyPr>
          <a:lstStyle/>
          <a:p>
            <a:pPr algn="just"/>
            <a:r>
              <a:rPr lang="hi-IN" sz="1800" dirty="0" smtClean="0">
                <a:solidFill>
                  <a:srgbClr val="FF0000"/>
                </a:solidFill>
              </a:rPr>
              <a:t>राज्य में वन क्षेत्र सीमित है। राजस्थान के शुष्क और अर्ध-शुष्क क्षेत्रों में पानी की कमी है और निचले जल स्तर की समस्या, जो दिन-प्रतिदिन बढ़ रही है,यह समस्या पूरे राज्य में देखी जाती है| लेकिन प्रतिकूल भौगोलिक परिस्थितियों के बावजूद, राजस्थान में एक समृद्ध सांस्कृतिक और ऐतिहासिक विरासत है और इसकी अर्थव्यवस्था बढ़ रही है। राज्य खनिज संपदा में समृद्ध है और कई कृषि उत्पादों के एक महत्वपूर्ण उत्पादक के रूप में भी उभर रहा है। हालांकि, औद्योगिक विकास धीमा है, लेकिन बुनियादी ढांचे के विकास के साथ, इसे गति भी मिलेगी। स्वतंत्रता के बाद, सिंचाई सुविधाओं में तेजी से सुधार हुआ है, ऐसा ही बिजली क्षेत्र के साथ हुआ है। महत्वपूर्ण पहलू यह है कि राजस्थान राज्य में, भौगोलिक कारक इसके ऐतिहासिक और आर्थिक विकास के लिए जिम्मेदार हैं और फिर भी सामाजिक - आर्थिक विकास में महत्वपूर्ण भूमिका निभाते हैं।</a:t>
            </a:r>
          </a:p>
          <a:p>
            <a:pPr algn="just"/>
            <a:r>
              <a:rPr lang="hi-IN" sz="2000" dirty="0" smtClean="0">
                <a:solidFill>
                  <a:srgbClr val="FF0000"/>
                </a:solidFill>
              </a:rPr>
              <a:t/>
            </a:r>
            <a:br>
              <a:rPr lang="hi-IN" sz="2000" dirty="0" smtClean="0">
                <a:solidFill>
                  <a:srgbClr val="FF0000"/>
                </a:solidFill>
              </a:rPr>
            </a:br>
            <a:endParaRPr lang="en-US" sz="2000"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077" y="852855"/>
            <a:ext cx="6629400" cy="2800767"/>
          </a:xfrm>
          <a:prstGeom prst="rect">
            <a:avLst/>
          </a:prstGeom>
        </p:spPr>
        <p:txBody>
          <a:bodyPr wrap="square">
            <a:spAutoFit/>
          </a:bodyPr>
          <a:lstStyle/>
          <a:p>
            <a:pPr algn="just"/>
            <a:r>
              <a:rPr lang="en-US" sz="1600" dirty="0" smtClean="0">
                <a:solidFill>
                  <a:srgbClr val="FF0000"/>
                </a:solidFill>
              </a:rPr>
              <a:t>(b) </a:t>
            </a:r>
            <a:r>
              <a:rPr lang="hi-IN" sz="1600" dirty="0" smtClean="0">
                <a:solidFill>
                  <a:srgbClr val="FF0000"/>
                </a:solidFill>
              </a:rPr>
              <a:t>बनास बेसिन (</a:t>
            </a:r>
            <a:r>
              <a:rPr lang="en-US" sz="1600" dirty="0" err="1" smtClean="0">
                <a:solidFill>
                  <a:srgbClr val="FF0000"/>
                </a:solidFill>
              </a:rPr>
              <a:t>Banas</a:t>
            </a:r>
            <a:r>
              <a:rPr lang="en-US" sz="1600" dirty="0" smtClean="0">
                <a:solidFill>
                  <a:srgbClr val="FF0000"/>
                </a:solidFill>
              </a:rPr>
              <a:t> Basin)- </a:t>
            </a:r>
            <a:r>
              <a:rPr lang="hi-IN" sz="1600" dirty="0" smtClean="0">
                <a:solidFill>
                  <a:srgbClr val="FF0000"/>
                </a:solidFill>
              </a:rPr>
              <a:t>इसे ‘वन की आशा’ भी कहते हैं|  बनास बेसिन की सीमा पश्चिम में 50 </a:t>
            </a:r>
            <a:r>
              <a:rPr lang="en-US" sz="1600" dirty="0" smtClean="0">
                <a:solidFill>
                  <a:srgbClr val="FF0000"/>
                </a:solidFill>
              </a:rPr>
              <a:t>cm </a:t>
            </a:r>
            <a:r>
              <a:rPr lang="hi-IN" sz="1600" dirty="0" smtClean="0">
                <a:solidFill>
                  <a:srgbClr val="FF0000"/>
                </a:solidFill>
              </a:rPr>
              <a:t>की वर्षा रेखा द्वारा निर्धारित है| बनास तथा इसकी सहायक नदियों जैसे - खारी, मोरेल, बेड़च, गोलवा, बजायिन,गंभीरी आदिके द्वारा सिंचित यह मैदान दक्षिण में मेवाड़ का मैदान तथा उत्तर में मालपुरा- करौली का मैदान कहलाता है | इस बेसिन में मालपुरा- करौली बेसिन सबसे उपजाऊ बेसिन है तथा इस बेसिन में चूना पत्थर(</a:t>
            </a:r>
            <a:r>
              <a:rPr lang="en-US" sz="1600" dirty="0" smtClean="0">
                <a:solidFill>
                  <a:srgbClr val="FF0000"/>
                </a:solidFill>
              </a:rPr>
              <a:t>Lime stone) </a:t>
            </a:r>
            <a:r>
              <a:rPr lang="hi-IN" sz="1600" dirty="0" smtClean="0">
                <a:solidFill>
                  <a:srgbClr val="FF0000"/>
                </a:solidFill>
              </a:rPr>
              <a:t>की पट्टियां निकाली जाती है जिनको ‘कातले’ कहा जाता है| इस क्षेत्र की पहाड़ियों पर अनाच्छादन ( अपरदन व अपक्षय की क्रिया ) का प्रभाव स्पष्ट देखा जा सकता है| इसके उच्च भू-भाग टीलेनूमा आकृति के होते हैं जिनके कारण  इसे ‘पिडमांट मैदान’ भी कहा जा सकता है| यह क्षेत्र राजस्थान के पूर्वी उदयपुर, पश्चिमी चित्तौड़गढ़, भीलवाड़ा, टोंक, जयपुर, पश्चिमी सवाई माधोपुर, आदि जिलों में विस्तृत है|</a:t>
            </a:r>
            <a:endParaRPr lang="en-US" sz="1600"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3868" y="844062"/>
            <a:ext cx="7420709" cy="3539430"/>
          </a:xfrm>
          <a:prstGeom prst="rect">
            <a:avLst/>
          </a:prstGeom>
        </p:spPr>
        <p:txBody>
          <a:bodyPr wrap="square">
            <a:spAutoFit/>
          </a:bodyPr>
          <a:lstStyle/>
          <a:p>
            <a:pPr algn="just"/>
            <a:r>
              <a:rPr lang="en-US" sz="1600" dirty="0" smtClean="0">
                <a:solidFill>
                  <a:srgbClr val="FF0000"/>
                </a:solidFill>
              </a:rPr>
              <a:t>(c) </a:t>
            </a:r>
            <a:r>
              <a:rPr lang="hi-IN" sz="1600" dirty="0" smtClean="0">
                <a:solidFill>
                  <a:srgbClr val="FF0000"/>
                </a:solidFill>
              </a:rPr>
              <a:t>माही बेसिन/ छप्पन बेसिन (</a:t>
            </a:r>
            <a:r>
              <a:rPr lang="en-US" sz="1600" dirty="0" err="1" smtClean="0">
                <a:solidFill>
                  <a:srgbClr val="FF0000"/>
                </a:solidFill>
              </a:rPr>
              <a:t>Mahi</a:t>
            </a:r>
            <a:r>
              <a:rPr lang="en-US" sz="1600" dirty="0" smtClean="0">
                <a:solidFill>
                  <a:srgbClr val="FF0000"/>
                </a:solidFill>
              </a:rPr>
              <a:t> Basin) </a:t>
            </a:r>
            <a:r>
              <a:rPr lang="hi-IN" sz="1600" dirty="0" smtClean="0">
                <a:solidFill>
                  <a:srgbClr val="FF0000"/>
                </a:solidFill>
              </a:rPr>
              <a:t>इस क्षेत्र का निर्माण माही तथा उसकी सहायक नदियों के द्वारा हुआ है इस बेसिन का ढाल उत्तर की अपेक्षा  दक्षिण में अधिक है इसके कारण यह नदी उत्तर से दक्षिण की ओर बहती है| इस क्षेत्र की औसत ऊंचाई 200 से 400 मीटर के बीच है| मध्य माही बेसिन मेवाड़ के उत्तरी मैदान की अपेक्षा भू- आकृतियां अधिक विषम है| दक्षिण में स्थित क्षेत्र काफी गहरा तथा कटा - फटा है| अतः पहाड़ियां एक-दूसरे से काफी अलग -थलग हैं| दक्षिण में यह क्षेत्र अधिक गहराई तक विच्छेदित होने के कारण विच्छेदित मैदान को तथा पहाड़ी भू-भाग को स्थानीय भाषा में ‘बांगड़’(अर्थात डूंगरपुर व बांसवाड़ा के मध्य विच्छेदित भू-भाग को) नाम से पुकारा जाता है| प्रतापगढ़ व बांसवाड़ा के बीच के भाग में छप्पन ग्राम समूह स्थित थे, इसलिए यह भू-भाग ‘छप्पन के मैदान’ के नाम से भी जाना जाता है| इस क्षेत्र के अंतर्गत दक्षिण- पूर्वी उदयपुर, बांसवाड़ा, दक्षिणी चित्तौड़गढ़, प्रतापगढ़, डूंगरपुरआदि जिले सम्मिलित हैं |प्रतापगढ़ का वह भू-भाग जो माही नदी के किनारे स्थित है उसे “कांठल का मैदान” के नाम से जाना जाता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1115" y="553914"/>
            <a:ext cx="7491047" cy="4524315"/>
          </a:xfrm>
          <a:prstGeom prst="rect">
            <a:avLst/>
          </a:prstGeom>
        </p:spPr>
        <p:txBody>
          <a:bodyPr wrap="square">
            <a:spAutoFit/>
          </a:bodyPr>
          <a:lstStyle/>
          <a:p>
            <a:pPr algn="just"/>
            <a:r>
              <a:rPr lang="hi-IN" sz="1600" dirty="0" smtClean="0">
                <a:solidFill>
                  <a:srgbClr val="FF0000"/>
                </a:solidFill>
              </a:rPr>
              <a:t>4. दक्षिण- पूर्वी पठारी प्रदेश / हाड़ौती का पठार (</a:t>
            </a:r>
            <a:r>
              <a:rPr lang="en-US" sz="1600" dirty="0" smtClean="0">
                <a:solidFill>
                  <a:srgbClr val="FF0000"/>
                </a:solidFill>
              </a:rPr>
              <a:t>South-Eastern Plateau Region/</a:t>
            </a:r>
            <a:r>
              <a:rPr lang="en-US" sz="1600" dirty="0" err="1" smtClean="0">
                <a:solidFill>
                  <a:srgbClr val="FF0000"/>
                </a:solidFill>
              </a:rPr>
              <a:t>Hadoti</a:t>
            </a:r>
            <a:r>
              <a:rPr lang="en-US" sz="1600" dirty="0" smtClean="0">
                <a:solidFill>
                  <a:srgbClr val="FF0000"/>
                </a:solidFill>
              </a:rPr>
              <a:t> Plateau )-</a:t>
            </a:r>
          </a:p>
          <a:p>
            <a:pPr algn="just"/>
            <a:r>
              <a:rPr lang="en-US" sz="1600" dirty="0" smtClean="0">
                <a:solidFill>
                  <a:srgbClr val="FF0000"/>
                </a:solidFill>
              </a:rPr>
              <a:t/>
            </a:r>
            <a:br>
              <a:rPr lang="en-US" sz="1600" dirty="0" smtClean="0">
                <a:solidFill>
                  <a:srgbClr val="FF0000"/>
                </a:solidFill>
              </a:rPr>
            </a:br>
            <a:r>
              <a:rPr lang="en-US" sz="1600" dirty="0" smtClean="0">
                <a:solidFill>
                  <a:srgbClr val="FF0000"/>
                </a:solidFill>
              </a:rPr>
              <a:t> </a:t>
            </a:r>
            <a:r>
              <a:rPr lang="hi-IN" sz="1600" dirty="0" smtClean="0">
                <a:solidFill>
                  <a:srgbClr val="FF0000"/>
                </a:solidFill>
              </a:rPr>
              <a:t>यह क्षेत्र राजस्थान के कुल भू-भाग के लगभग 7% क्षेत्र पर फैला हुआ है| जिसमें राज्य की कुल जनसंख्या  की 11% जनसंख्या निवास करती है| ये पठार</a:t>
            </a:r>
          </a:p>
          <a:p>
            <a:pPr algn="just"/>
            <a:r>
              <a:rPr lang="hi-IN" sz="1600" dirty="0" smtClean="0">
                <a:solidFill>
                  <a:srgbClr val="FF0000"/>
                </a:solidFill>
              </a:rPr>
              <a:t>( क्षेत्र) चंबल के सहारे पूर्वी भाग में विस्तृत हैं| यह मेवाड़ मैदान के दक्षिण- पूर्व में तथा उत्तर -पश्चिम में अरावली के महान सीमा भ्रंश (</a:t>
            </a:r>
            <a:r>
              <a:rPr lang="en-US" sz="1600" dirty="0" smtClean="0">
                <a:solidFill>
                  <a:srgbClr val="FF0000"/>
                </a:solidFill>
              </a:rPr>
              <a:t>Great Boundary Fault) </a:t>
            </a:r>
            <a:r>
              <a:rPr lang="hi-IN" sz="1600" dirty="0" smtClean="0">
                <a:solidFill>
                  <a:srgbClr val="FF0000"/>
                </a:solidFill>
              </a:rPr>
              <a:t>द्वारा  सीमांकित है| इसे हाड़ौती  के पठार के नाम से भी जाना जाता है इसके अंतर्गत कोटा, बूंदी, झालावाड़,बारा आदि जिले सम्मिलित है| यह क्षेत्र हाड़ा राजाओं के शासन तथा हाड़ौती बोली के कारण इस नाम से जाना जाता है| यह क्षेत्र मालवा के पठार का उत्तरी विस्तार है| इस क्षेत्र का अधिकांश भाग चंबल नदी तथा उसकी सहायक नदियों जैसे - कालीसिंध,परवन, पार्वती आदि नदियों द्वारा सिंचित है| कृषि के संदर्भ में भी यह क्षेत्र राज्य का महत्वपूर्ण भाग है| इस क्षेत्र का ढाल दक्षिण से उत्तर की ओर है जिसके कारण ही चंबल नदी उत्तर -पूर्व की ओर बहती है| इस प्रदेश को पुन: दो भागों में विभाजित किया जाता है जो निम्न प्रकार है-</a:t>
            </a:r>
          </a:p>
          <a:p>
            <a:pPr algn="just"/>
            <a:r>
              <a:rPr lang="hi-IN" sz="1600" dirty="0" smtClean="0">
                <a:solidFill>
                  <a:srgbClr val="FF0000"/>
                </a:solidFill>
              </a:rPr>
              <a:t>(</a:t>
            </a:r>
            <a:r>
              <a:rPr lang="en-US" sz="1600" dirty="0" smtClean="0">
                <a:solidFill>
                  <a:srgbClr val="FF0000"/>
                </a:solidFill>
              </a:rPr>
              <a:t>a) </a:t>
            </a:r>
            <a:r>
              <a:rPr lang="hi-IN" sz="1600" dirty="0" smtClean="0">
                <a:solidFill>
                  <a:srgbClr val="FF0000"/>
                </a:solidFill>
              </a:rPr>
              <a:t>विंध्ययन कगार भूमि (</a:t>
            </a:r>
            <a:r>
              <a:rPr lang="en-US" sz="1600" dirty="0" err="1" smtClean="0">
                <a:solidFill>
                  <a:srgbClr val="FF0000"/>
                </a:solidFill>
              </a:rPr>
              <a:t>Vindhyan</a:t>
            </a:r>
            <a:r>
              <a:rPr lang="en-US" sz="1600" dirty="0" smtClean="0">
                <a:solidFill>
                  <a:srgbClr val="FF0000"/>
                </a:solidFill>
              </a:rPr>
              <a:t> </a:t>
            </a:r>
            <a:r>
              <a:rPr lang="en-US" sz="1600" dirty="0" err="1" smtClean="0">
                <a:solidFill>
                  <a:srgbClr val="FF0000"/>
                </a:solidFill>
              </a:rPr>
              <a:t>scarpland</a:t>
            </a:r>
            <a:r>
              <a:rPr lang="en-US" sz="1600" dirty="0" smtClean="0">
                <a:solidFill>
                  <a:srgbClr val="FF0000"/>
                </a:solidFill>
              </a:rPr>
              <a:t>) </a:t>
            </a:r>
          </a:p>
          <a:p>
            <a:pPr algn="just"/>
            <a:r>
              <a:rPr lang="en-US" sz="1600" dirty="0" smtClean="0">
                <a:solidFill>
                  <a:srgbClr val="FF0000"/>
                </a:solidFill>
              </a:rPr>
              <a:t>(b) </a:t>
            </a:r>
            <a:r>
              <a:rPr lang="hi-IN" sz="1600" dirty="0" smtClean="0">
                <a:solidFill>
                  <a:srgbClr val="FF0000"/>
                </a:solidFill>
              </a:rPr>
              <a:t>ढक्कन का लावा पठार (</a:t>
            </a:r>
            <a:r>
              <a:rPr lang="en-US" sz="1600" dirty="0" smtClean="0">
                <a:solidFill>
                  <a:srgbClr val="FF0000"/>
                </a:solidFill>
              </a:rPr>
              <a:t>Deccan Lava Plateau) </a:t>
            </a:r>
          </a:p>
          <a:p>
            <a:pPr algn="just"/>
            <a:r>
              <a:rPr lang="en-US" sz="1600" dirty="0" smtClean="0">
                <a:solidFill>
                  <a:srgbClr val="FF0000"/>
                </a:solidFill>
              </a:rPr>
              <a:t/>
            </a:r>
            <a:br>
              <a:rPr lang="en-US" sz="1600" dirty="0" smtClean="0">
                <a:solidFill>
                  <a:srgbClr val="FF0000"/>
                </a:solidFill>
              </a:rPr>
            </a:br>
            <a:endParaRPr lang="en-US" sz="1600"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8023" y="738553"/>
            <a:ext cx="7288823" cy="3785652"/>
          </a:xfrm>
          <a:prstGeom prst="rect">
            <a:avLst/>
          </a:prstGeom>
        </p:spPr>
        <p:txBody>
          <a:bodyPr wrap="square">
            <a:spAutoFit/>
          </a:bodyPr>
          <a:lstStyle/>
          <a:p>
            <a:r>
              <a:rPr lang="en-US" sz="1600" dirty="0" smtClean="0">
                <a:solidFill>
                  <a:srgbClr val="FF0000"/>
                </a:solidFill>
              </a:rPr>
              <a:t>(a) </a:t>
            </a:r>
            <a:r>
              <a:rPr lang="hi-IN" sz="1600" dirty="0" smtClean="0">
                <a:solidFill>
                  <a:srgbClr val="FF0000"/>
                </a:solidFill>
              </a:rPr>
              <a:t>विंध्ययन कगार भूमि (</a:t>
            </a:r>
            <a:r>
              <a:rPr lang="en-US" sz="1600" dirty="0" err="1" smtClean="0">
                <a:solidFill>
                  <a:srgbClr val="FF0000"/>
                </a:solidFill>
              </a:rPr>
              <a:t>Vindhyan</a:t>
            </a:r>
            <a:r>
              <a:rPr lang="en-US" sz="1600" dirty="0" smtClean="0">
                <a:solidFill>
                  <a:srgbClr val="FF0000"/>
                </a:solidFill>
              </a:rPr>
              <a:t> </a:t>
            </a:r>
            <a:r>
              <a:rPr lang="en-US" sz="1600" dirty="0" err="1" smtClean="0">
                <a:solidFill>
                  <a:srgbClr val="FF0000"/>
                </a:solidFill>
              </a:rPr>
              <a:t>scarpland</a:t>
            </a:r>
            <a:r>
              <a:rPr lang="en-US" sz="1600" dirty="0" smtClean="0">
                <a:solidFill>
                  <a:srgbClr val="FF0000"/>
                </a:solidFill>
              </a:rPr>
              <a:t>) - </a:t>
            </a:r>
            <a:r>
              <a:rPr lang="hi-IN" sz="1600" dirty="0" smtClean="0">
                <a:solidFill>
                  <a:srgbClr val="FF0000"/>
                </a:solidFill>
              </a:rPr>
              <a:t>यह कगार विंध्याचल पर्वत श्रेणी का पश्चिमी भाग है| जो बलुआ पत्थरों से निर्मित है| जो स्लेटी पत्थरों के द्वारा पृथक दिखाई देता है| कगारों का मुख बनास और चंबल के बीच दक्षिण, दक्षिण- पूर्व दिशा की ओर है तथा बुंदेलखंड में पूर्व की तरफ फैले हैं| उत्तर- पश्चिम में चंबल के बाएं किनारे पर तीव्र ढाल वाले कगार दिखलाई देते हैं| तत्पश्चात एक कगार खंड स्थित है जो धौलपुर और करौली के क्षेत्रों पर फैला है| यह सवाई माधोपुर, करौली, धौलपुर जिलों के दक्षिण में फैला है| इस क्षेत्र की ऊंचाई 350</a:t>
            </a:r>
            <a:r>
              <a:rPr lang="en-US" sz="1600" dirty="0" smtClean="0">
                <a:solidFill>
                  <a:srgbClr val="FF0000"/>
                </a:solidFill>
              </a:rPr>
              <a:t>m </a:t>
            </a:r>
            <a:r>
              <a:rPr lang="hi-IN" sz="1600" dirty="0" smtClean="0">
                <a:solidFill>
                  <a:srgbClr val="FF0000"/>
                </a:solidFill>
              </a:rPr>
              <a:t>से 550</a:t>
            </a:r>
            <a:r>
              <a:rPr lang="en-US" sz="1600" dirty="0" smtClean="0">
                <a:solidFill>
                  <a:srgbClr val="FF0000"/>
                </a:solidFill>
              </a:rPr>
              <a:t>m </a:t>
            </a:r>
            <a:r>
              <a:rPr lang="hi-IN" sz="1600" dirty="0" smtClean="0">
                <a:solidFill>
                  <a:srgbClr val="FF0000"/>
                </a:solidFill>
              </a:rPr>
              <a:t>के बीच है|</a:t>
            </a:r>
            <a:br>
              <a:rPr lang="hi-IN" sz="1600" dirty="0" smtClean="0">
                <a:solidFill>
                  <a:srgbClr val="FF0000"/>
                </a:solidFill>
              </a:rPr>
            </a:br>
            <a:r>
              <a:rPr lang="hi-IN" sz="1600" dirty="0" smtClean="0">
                <a:solidFill>
                  <a:srgbClr val="FF0000"/>
                </a:solidFill>
              </a:rPr>
              <a:t>(</a:t>
            </a:r>
            <a:r>
              <a:rPr lang="en-US" sz="1600" dirty="0" smtClean="0">
                <a:solidFill>
                  <a:srgbClr val="FF0000"/>
                </a:solidFill>
              </a:rPr>
              <a:t>b) </a:t>
            </a:r>
            <a:r>
              <a:rPr lang="hi-IN" sz="1600" dirty="0" smtClean="0">
                <a:solidFill>
                  <a:srgbClr val="FF0000"/>
                </a:solidFill>
              </a:rPr>
              <a:t>ढक्कन का लावा पठार (</a:t>
            </a:r>
            <a:r>
              <a:rPr lang="en-US" sz="1600" dirty="0" smtClean="0">
                <a:solidFill>
                  <a:srgbClr val="FF0000"/>
                </a:solidFill>
              </a:rPr>
              <a:t>Deccan Lava Plateau)- </a:t>
            </a:r>
            <a:r>
              <a:rPr lang="hi-IN" sz="1600" dirty="0" smtClean="0">
                <a:solidFill>
                  <a:srgbClr val="FF0000"/>
                </a:solidFill>
              </a:rPr>
              <a:t>यह क्षेत्र कोटा, बूंदी, झालावाड़,बारा आदि जिलों में फैला हुआ है| यह मालवा के पठार का ही भाग है| इसे “ऊपरमाल” के पठार के नाम से भी जाना जाता है| अर्थात चित्तौड़गढ़ के भैंसरोड़ गढ़ व भीलवाड़ा जिले का मध्य पूर्वी भाग सम्मिलित रूप से ऊपरमाल के नाम से जाना जाता है| बूंदी की पहाड़ियां व मुकुंदवाड़ा की पहाड़ियां आदि इसी पठारी क्षेत्र में है| यह एक उपजाऊ क्षेत्र है जिसमें गन्ना, चावल, कपास, अफीम, जौ, गेहूं, सोयाबीन, चना आदि की कृषि की जाती है|</a:t>
            </a:r>
          </a:p>
          <a:p>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4162" y="1811215"/>
            <a:ext cx="5354515" cy="1200329"/>
          </a:xfrm>
          <a:prstGeom prst="rect">
            <a:avLst/>
          </a:prstGeom>
        </p:spPr>
        <p:txBody>
          <a:bodyPr wrap="square">
            <a:spAutoFit/>
          </a:bodyPr>
          <a:lstStyle/>
          <a:p>
            <a:r>
              <a:rPr lang="en-US" sz="2400" dirty="0" smtClean="0">
                <a:solidFill>
                  <a:srgbClr val="FF0000"/>
                </a:solidFill>
              </a:rPr>
              <a:t>RAJASTHAN:  DRAINAGE SYSTEM</a:t>
            </a:r>
          </a:p>
          <a:p>
            <a:r>
              <a:rPr lang="en-US" sz="2400" dirty="0" smtClean="0">
                <a:solidFill>
                  <a:srgbClr val="FF0000"/>
                </a:solidFill>
              </a:rPr>
              <a:t/>
            </a:r>
            <a:br>
              <a:rPr lang="en-US" sz="2400" dirty="0" smtClean="0">
                <a:solidFill>
                  <a:srgbClr val="FF0000"/>
                </a:solidFill>
              </a:rPr>
            </a:br>
            <a:endParaRPr lang="en-US" sz="2400"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0246" y="712177"/>
            <a:ext cx="7499839" cy="4401205"/>
          </a:xfrm>
          <a:prstGeom prst="rect">
            <a:avLst/>
          </a:prstGeom>
        </p:spPr>
        <p:txBody>
          <a:bodyPr wrap="square">
            <a:spAutoFit/>
          </a:bodyPr>
          <a:lstStyle/>
          <a:p>
            <a:pPr algn="ctr"/>
            <a:r>
              <a:rPr lang="en-US" dirty="0" smtClean="0">
                <a:solidFill>
                  <a:srgbClr val="FF0000"/>
                </a:solidFill>
              </a:rPr>
              <a:t>RAJASTHAN:  DRAINAGE SYSTEM</a:t>
            </a:r>
          </a:p>
          <a:p>
            <a:pPr algn="ctr"/>
            <a:r>
              <a:rPr lang="hi-IN" dirty="0" smtClean="0">
                <a:solidFill>
                  <a:srgbClr val="FF0000"/>
                </a:solidFill>
              </a:rPr>
              <a:t>राजस्थान : अपवाह तंत्र</a:t>
            </a:r>
            <a:endParaRPr lang="en-US" dirty="0" smtClean="0">
              <a:solidFill>
                <a:srgbClr val="FF0000"/>
              </a:solidFill>
            </a:endParaRPr>
          </a:p>
          <a:p>
            <a:pPr algn="ctr"/>
            <a:endParaRPr lang="hi-IN" dirty="0" smtClean="0">
              <a:solidFill>
                <a:srgbClr val="FF0000"/>
              </a:solidFill>
            </a:endParaRPr>
          </a:p>
          <a:p>
            <a:pPr algn="just"/>
            <a:r>
              <a:rPr lang="hi-IN" dirty="0" smtClean="0">
                <a:solidFill>
                  <a:srgbClr val="FF0000"/>
                </a:solidFill>
              </a:rPr>
              <a:t> राजस्थान की अपवाह प्रणाली को भूगर्भिक संरचना सबसे अधिक प्रभावित करती है जिसमें अरावली पर्वत श्रृंखला और महान भारतीय जल विभाजक रेखा महत्वपूर्ण है| इस जल विभाजक रेखा के द्वारा राजस्थान की नदियों के जल को दो भागों में बांटा जाता है| पूर्व की ओर का जल प्रवाह बंगाल की खाड़ी में और पश्चिम की ओर का अरब सागर में जाता है| इस जल विभाजक की स्थिति वाटर सेड़ एटलस (</a:t>
            </a:r>
            <a:r>
              <a:rPr lang="en-US" dirty="0" smtClean="0">
                <a:solidFill>
                  <a:srgbClr val="FF0000"/>
                </a:solidFill>
              </a:rPr>
              <a:t>Watershed Atlas) </a:t>
            </a:r>
            <a:r>
              <a:rPr lang="hi-IN" dirty="0" smtClean="0">
                <a:solidFill>
                  <a:srgbClr val="FF0000"/>
                </a:solidFill>
              </a:rPr>
              <a:t>के आधार पर अरावली के उत्तरी अक्ष के सहारे प्रारंभ होकर अलवर, सांभर झील, अजमेर, ब्यावर होती हुई उदयपुर के दक्षिण तक विस्तृत है| अरावली पर्वत के पश्चिम और दक्षिणी भाग की नदियां जिनमें लूनी व उसकी सहायक नदियां, पश्चिम बनास, साबरमती, माही आदि मुख्य है, वे अरब सागर में जाकर गिरती है| इन नदियों में जल का स्रोत वर्षा पर आधारित है| जब वर्षा ऋतु में वर्षा होती है तब इन नदियों में जल की मात्रा अधिक होती है| अरावली के पूर्वी भाग की नदियों में चंबल नदी प्रणाली महत्वपूर्ण है क्योंकि यह साल भर बहती है| इस नदी क्रम की सहायक नदियों में कालीसिंध, पार्वती, परवन,बनास,  बेड़च, कोठारी ,खारी, ढूंढ, मोरेल है जो कि चंबल नदी में मिलकर इटावा के समीप चंबल यमुना में मिलकर व यमुना प्रयाग में गंगा से मिलकर बंगाल की खाड़ी तक पहुंचती है|</a:t>
            </a:r>
          </a:p>
          <a:p>
            <a:pPr algn="just"/>
            <a:r>
              <a:rPr lang="hi-IN" dirty="0" smtClean="0">
                <a:solidFill>
                  <a:srgbClr val="FF0000"/>
                </a:solidFill>
              </a:rPr>
              <a:t> अरावली पर्वत श्रेणी में उदयपुर के आस-पास की पहाड़ियां कई नदियों को जन्म देती है| उदयपुर से थोड़ा ही उत्तर में सायरा व गोगुंदा के उत्तरी- पूर्वी ढलान बनास,  बेड़च व आयड़ नदियों का उद्गम स्थल है| इन्हीं पर्वतों के दक्षिण- पश्चिमी ढलान पर जवाई, सेई, साबरमती तथा वाकल नदियों के उद्गम स्थल है|</a:t>
            </a:r>
          </a:p>
          <a:p>
            <a:r>
              <a:rPr lang="hi-IN" dirty="0" smtClean="0"/>
              <a:t/>
            </a:r>
            <a:br>
              <a:rPr lang="hi-IN" dirty="0" smtClean="0"/>
            </a:b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4209" y="712177"/>
            <a:ext cx="7323992" cy="3323987"/>
          </a:xfrm>
          <a:prstGeom prst="rect">
            <a:avLst/>
          </a:prstGeom>
        </p:spPr>
        <p:txBody>
          <a:bodyPr wrap="square">
            <a:spAutoFit/>
          </a:bodyPr>
          <a:lstStyle/>
          <a:p>
            <a:pPr algn="just"/>
            <a:r>
              <a:rPr lang="hi-IN" dirty="0" smtClean="0">
                <a:solidFill>
                  <a:srgbClr val="FF0000"/>
                </a:solidFill>
              </a:rPr>
              <a:t>राजस्थान प्रदेश में नित्यवाही नदियों की कमी है| यहां पर आधे से भी ज्यादा आंतरिक प्रवाह (</a:t>
            </a:r>
            <a:r>
              <a:rPr lang="en-US" dirty="0" smtClean="0">
                <a:solidFill>
                  <a:srgbClr val="FF0000"/>
                </a:solidFill>
              </a:rPr>
              <a:t>Inland drainage system) </a:t>
            </a:r>
            <a:r>
              <a:rPr lang="hi-IN" dirty="0" smtClean="0">
                <a:solidFill>
                  <a:srgbClr val="FF0000"/>
                </a:solidFill>
              </a:rPr>
              <a:t>प्रणाली पाई जाती है जो कि राज्य के 60.2% क्षेत्र पर है| आंतरिक प्रवाह का अधिकांश क्षेत्र अरावली पर्वत श्रृंखला के पश्चिमी भाग में पाया जाता है जहां पर अनेक पृथक अपवाह बेसिन हैं जिनमें प्रमुखत: सांभर बेसिन, कांतली, सोता, साबी बेसिन पाए जाते हैं| लूनी बेसिन भी एक  पृथक अपवाह बेसिन है किंतु इसमें अनुपन्न धाराएं पाई जाती है| इन बेसिनों का  जल या तो रेगिस्तानी भाग में विलुप्त हो जाता है या गर्त में  इकट्ठा हो जाता है|</a:t>
            </a:r>
            <a:endParaRPr lang="en-US" dirty="0" smtClean="0">
              <a:solidFill>
                <a:srgbClr val="FF0000"/>
              </a:solidFill>
            </a:endParaRPr>
          </a:p>
          <a:p>
            <a:pPr algn="just"/>
            <a:endParaRPr lang="hi-IN" dirty="0" smtClean="0">
              <a:solidFill>
                <a:srgbClr val="FF0000"/>
              </a:solidFill>
            </a:endParaRPr>
          </a:p>
          <a:p>
            <a:pPr algn="just"/>
            <a:r>
              <a:rPr lang="hi-IN" dirty="0" smtClean="0">
                <a:solidFill>
                  <a:srgbClr val="FF0000"/>
                </a:solidFill>
              </a:rPr>
              <a:t> इस प्रकार राजस्थान की नदियां पूर्व व पश्चिम के सागरों में जाकर समा जाती है इसकी प्रकृति ,दिशा व प्रवाह प्रणाली के आधार पर इनको तीन भागों में बांटा जा सकता है जो निम्न प्रकार हैं-</a:t>
            </a:r>
            <a:endParaRPr lang="en-US" dirty="0" smtClean="0">
              <a:solidFill>
                <a:srgbClr val="FF0000"/>
              </a:solidFill>
            </a:endParaRPr>
          </a:p>
          <a:p>
            <a:pPr algn="just"/>
            <a:r>
              <a:rPr lang="hi-IN" dirty="0" smtClean="0">
                <a:solidFill>
                  <a:srgbClr val="FF0000"/>
                </a:solidFill>
              </a:rPr>
              <a:t> </a:t>
            </a:r>
          </a:p>
          <a:p>
            <a:pPr algn="just"/>
            <a:r>
              <a:rPr lang="hi-IN" dirty="0" smtClean="0">
                <a:solidFill>
                  <a:srgbClr val="FF0000"/>
                </a:solidFill>
              </a:rPr>
              <a:t>1. बंगाल की खाड़ी में गिरने वाली नदियां </a:t>
            </a:r>
          </a:p>
          <a:p>
            <a:pPr algn="just"/>
            <a:r>
              <a:rPr lang="hi-IN" dirty="0" smtClean="0">
                <a:solidFill>
                  <a:srgbClr val="FF0000"/>
                </a:solidFill>
              </a:rPr>
              <a:t>2.अरब सागर में गिरने वाली नदियां </a:t>
            </a:r>
          </a:p>
          <a:p>
            <a:pPr algn="just"/>
            <a:r>
              <a:rPr lang="hi-IN" dirty="0" smtClean="0">
                <a:solidFill>
                  <a:srgbClr val="FF0000"/>
                </a:solidFill>
              </a:rPr>
              <a:t>3.आंतरिक प्रवाह प्रणाली</a:t>
            </a:r>
          </a:p>
          <a:p>
            <a:pPr algn="just"/>
            <a:r>
              <a:rPr lang="hi-IN" dirty="0" smtClean="0">
                <a:solidFill>
                  <a:srgbClr val="FF0000"/>
                </a:solidFill>
              </a:rPr>
              <a:t/>
            </a:r>
            <a:br>
              <a:rPr lang="hi-IN" dirty="0" smtClean="0">
                <a:solidFill>
                  <a:srgbClr val="FF0000"/>
                </a:solidFill>
              </a:rPr>
            </a:br>
            <a:endParaRPr lang="en-US"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BA III YEAR\Theory_Maps\New Doc 2020-12-05 10.49.57_3 (1).jpg"/>
          <p:cNvPicPr>
            <a:picLocks noChangeAspect="1" noChangeArrowheads="1"/>
          </p:cNvPicPr>
          <p:nvPr/>
        </p:nvPicPr>
        <p:blipFill>
          <a:blip r:embed="rId2">
            <a:lum bright="20000"/>
          </a:blip>
          <a:srcRect/>
          <a:stretch>
            <a:fillRect/>
          </a:stretch>
        </p:blipFill>
        <p:spPr bwMode="auto">
          <a:xfrm>
            <a:off x="2028772" y="0"/>
            <a:ext cx="5086456" cy="51435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BA III YEAR\Theory_Maps\New Doc 2020-12-05 10.49.57_3 (2).jpg"/>
          <p:cNvPicPr>
            <a:picLocks noChangeAspect="1" noChangeArrowheads="1"/>
          </p:cNvPicPr>
          <p:nvPr/>
        </p:nvPicPr>
        <p:blipFill>
          <a:blip r:embed="rId2">
            <a:lum bright="20000" contrast="10000"/>
          </a:blip>
          <a:srcRect/>
          <a:stretch>
            <a:fillRect/>
          </a:stretch>
        </p:blipFill>
        <p:spPr bwMode="auto">
          <a:xfrm>
            <a:off x="2028772" y="0"/>
            <a:ext cx="5086456" cy="51435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1069" y="1222131"/>
            <a:ext cx="5336931" cy="2677656"/>
          </a:xfrm>
          <a:prstGeom prst="rect">
            <a:avLst/>
          </a:prstGeom>
        </p:spPr>
        <p:txBody>
          <a:bodyPr wrap="square">
            <a:spAutoFit/>
          </a:bodyPr>
          <a:lstStyle/>
          <a:p>
            <a:r>
              <a:rPr lang="en-US" sz="2800" dirty="0" smtClean="0">
                <a:solidFill>
                  <a:srgbClr val="FF0000"/>
                </a:solidFill>
              </a:rPr>
              <a:t/>
            </a:r>
            <a:br>
              <a:rPr lang="en-US" sz="2800" dirty="0" smtClean="0">
                <a:solidFill>
                  <a:srgbClr val="FF0000"/>
                </a:solidFill>
              </a:rPr>
            </a:br>
            <a:r>
              <a:rPr lang="en-US" sz="2800" dirty="0" smtClean="0">
                <a:solidFill>
                  <a:srgbClr val="FF0000"/>
                </a:solidFill>
              </a:rPr>
              <a:t>THE MONSOON RHYTHM AND WEATHER CONDITIONS; CLIMATIC REGION</a:t>
            </a:r>
          </a:p>
          <a:p>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2854" y="870438"/>
            <a:ext cx="7781193" cy="3539430"/>
          </a:xfrm>
          <a:prstGeom prst="rect">
            <a:avLst/>
          </a:prstGeom>
        </p:spPr>
        <p:txBody>
          <a:bodyPr wrap="square">
            <a:spAutoFit/>
          </a:bodyPr>
          <a:lstStyle/>
          <a:p>
            <a:pPr algn="just"/>
            <a:r>
              <a:rPr lang="hi-IN" sz="1600" dirty="0" smtClean="0">
                <a:solidFill>
                  <a:srgbClr val="FF0000"/>
                </a:solidFill>
              </a:rPr>
              <a:t>स्थिति और विस्तार (</a:t>
            </a:r>
            <a:r>
              <a:rPr lang="en-US" sz="1600" dirty="0" smtClean="0">
                <a:solidFill>
                  <a:srgbClr val="FF0000"/>
                </a:solidFill>
              </a:rPr>
              <a:t>Location and Extent)</a:t>
            </a:r>
          </a:p>
          <a:p>
            <a:pPr algn="just"/>
            <a:r>
              <a:rPr lang="en-US" sz="1600" dirty="0" smtClean="0">
                <a:solidFill>
                  <a:srgbClr val="FF0000"/>
                </a:solidFill>
              </a:rPr>
              <a:t> </a:t>
            </a:r>
          </a:p>
          <a:p>
            <a:pPr algn="just"/>
            <a:r>
              <a:rPr lang="hi-IN" sz="1600" dirty="0" smtClean="0">
                <a:solidFill>
                  <a:srgbClr val="FF0000"/>
                </a:solidFill>
              </a:rPr>
              <a:t>राजस्थान 23 डिग्री 3’ से 30 डिग्री 12' उत्तर अक्षांश एवं 69 डिग्री 30’ से 78 डिग्री 17' पूर्वी देशांतरों के बीच स्थित है। कर्क रेखा (23 डिग्री 30’ उत्तरी अक्षांश) राज्य के दक्षिणी भाग से होकर गुजरती है।( डूंगरपुर और बांसवाड़ा जिले)। </a:t>
            </a:r>
          </a:p>
          <a:p>
            <a:pPr algn="just"/>
            <a:r>
              <a:rPr lang="hi-IN" sz="1600" dirty="0" smtClean="0">
                <a:solidFill>
                  <a:srgbClr val="FF0000"/>
                </a:solidFill>
              </a:rPr>
              <a:t>भारत के संदर्भ में राजस्थान देश के उत्तर - पश्चिमी भाग में स्थित है। इसकी पश्चिमी सीमा पाकिस्तान के साथ अंतर्राष्ट्रीय सीमा से लगती है। अंतर्राष्ट्रीय सीमा के साथ राजस्थान की लंबाई 1,070 किमी है और इसे ‘रेडक्लिफ रेखा’ के रूप में भी जाना जाता है। उत्तरी और उत्तर-पूर्वी सीमा पंजाब और हरियाणा के साथ, पूर्वी सीमा उत्तर प्रदेश और मध्य प्रदेश के साथ , दक्षिण-पूर्वी सीमा मध्य प्रदेश, दक्षिण और दक्षिण-पश्चिम सीमा मध्य प्रदेश और गुजरात के साथ मिलती है।</a:t>
            </a:r>
          </a:p>
          <a:p>
            <a:pPr algn="just"/>
            <a:r>
              <a:rPr lang="hi-IN" sz="1600" dirty="0" smtClean="0">
                <a:solidFill>
                  <a:srgbClr val="FF0000"/>
                </a:solidFill>
              </a:rPr>
              <a:t> अन्य शब्दों में, राजस्थान के सीमावर्ती राज्य पंजाब, हरियाणा, उत्तर प्रदेश, मध्य प्रदेश और गुजरात हैं।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1454" y="984738"/>
            <a:ext cx="6734908" cy="2800767"/>
          </a:xfrm>
          <a:prstGeom prst="rect">
            <a:avLst/>
          </a:prstGeom>
        </p:spPr>
        <p:txBody>
          <a:bodyPr wrap="square">
            <a:spAutoFit/>
          </a:bodyPr>
          <a:lstStyle/>
          <a:p>
            <a:pPr algn="just"/>
            <a:r>
              <a:rPr lang="hi-IN" sz="1600" dirty="0" smtClean="0">
                <a:solidFill>
                  <a:srgbClr val="FF0000"/>
                </a:solidFill>
              </a:rPr>
              <a:t>राजस्थान के जलवायु प्रदेश (</a:t>
            </a:r>
            <a:r>
              <a:rPr lang="en-US" sz="1600" dirty="0" smtClean="0">
                <a:solidFill>
                  <a:srgbClr val="FF0000"/>
                </a:solidFill>
              </a:rPr>
              <a:t>Climate Region of Rajasthan)</a:t>
            </a:r>
          </a:p>
          <a:p>
            <a:pPr algn="just"/>
            <a:endParaRPr lang="en-US" sz="1600" dirty="0" smtClean="0">
              <a:solidFill>
                <a:srgbClr val="FF0000"/>
              </a:solidFill>
            </a:endParaRPr>
          </a:p>
          <a:p>
            <a:pPr algn="just"/>
            <a:r>
              <a:rPr lang="hi-IN" sz="1600" dirty="0" smtClean="0">
                <a:solidFill>
                  <a:srgbClr val="FF0000"/>
                </a:solidFill>
              </a:rPr>
              <a:t>जलवायु प्रदेश (</a:t>
            </a:r>
            <a:r>
              <a:rPr lang="en-US" sz="1600" dirty="0" smtClean="0">
                <a:solidFill>
                  <a:srgbClr val="FF0000"/>
                </a:solidFill>
              </a:rPr>
              <a:t>Climate Region):- </a:t>
            </a:r>
            <a:r>
              <a:rPr lang="hi-IN" sz="1600" dirty="0" smtClean="0">
                <a:solidFill>
                  <a:srgbClr val="FF0000"/>
                </a:solidFill>
              </a:rPr>
              <a:t>जलवायु प्रदेश क्षेत्र विशेष को कहते हैं जहां जलवायु के सभी तत्वों के लक्षण वर्णित क्षेत्र में (उस क्षेत्र विशेष में) सामान्यतः समान रहते हैं| जलवायु प्रदेश को निर्धारित करने एवं विभक्त करने के लिए जलवायुवेत्ताओं ने वर्षा, तापमान एवं वनस्पति को आधार माना है| डॉ.ब्लादिमीर कोपेन ने अपने वर्गीकरण का आधार वनस्पति को, सी.डब्ल्यू.थार्नवेट ने वर्षा, तापमान एवं वाष्पीकरण को तथा प्रो.ट्रिवार्था ने वर्षा को अपने जलवायु प्रदेशों के वर्गीकरण का आधार माना है|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192" y="545123"/>
            <a:ext cx="7526215" cy="4506713"/>
          </a:xfrm>
          <a:prstGeom prst="rect">
            <a:avLst/>
          </a:prstGeom>
        </p:spPr>
        <p:txBody>
          <a:bodyPr wrap="square">
            <a:spAutoFit/>
          </a:bodyPr>
          <a:lstStyle/>
          <a:p>
            <a:pPr algn="just"/>
            <a:r>
              <a:rPr lang="hi-IN" dirty="0" smtClean="0">
                <a:solidFill>
                  <a:srgbClr val="FF0000"/>
                </a:solidFill>
              </a:rPr>
              <a:t>कोपेन के अनुसार राजस्थान के जलवायु प्रदेश (</a:t>
            </a:r>
            <a:r>
              <a:rPr lang="en-US" dirty="0" smtClean="0">
                <a:solidFill>
                  <a:srgbClr val="FF0000"/>
                </a:solidFill>
              </a:rPr>
              <a:t>Climatic Region of Rajasthan According to </a:t>
            </a:r>
            <a:r>
              <a:rPr lang="en-US" dirty="0" err="1" smtClean="0">
                <a:solidFill>
                  <a:srgbClr val="FF0000"/>
                </a:solidFill>
              </a:rPr>
              <a:t>Koppen</a:t>
            </a:r>
            <a:r>
              <a:rPr lang="en-US" dirty="0" smtClean="0">
                <a:solidFill>
                  <a:srgbClr val="FF0000"/>
                </a:solidFill>
              </a:rPr>
              <a:t>)</a:t>
            </a:r>
          </a:p>
          <a:p>
            <a:pPr algn="just"/>
            <a:endParaRPr lang="en-US" dirty="0" smtClean="0">
              <a:solidFill>
                <a:srgbClr val="FF0000"/>
              </a:solidFill>
            </a:endParaRPr>
          </a:p>
          <a:p>
            <a:pPr algn="just"/>
            <a:r>
              <a:rPr lang="en-US" dirty="0" smtClean="0">
                <a:solidFill>
                  <a:srgbClr val="FF0000"/>
                </a:solidFill>
              </a:rPr>
              <a:t> </a:t>
            </a:r>
            <a:r>
              <a:rPr lang="hi-IN" dirty="0" smtClean="0">
                <a:solidFill>
                  <a:srgbClr val="FF0000"/>
                </a:solidFill>
              </a:rPr>
              <a:t>डॉ.ब्लादिमीर कोपेन (जर्मन) के अनुसार राजस्थान को निम्न जलवायु प्रदेशों में बांटा गया है| उन्होंने(कोपेन ने) अपने वर्गीकरण में अंग्रेजी के सांकेतिक शब्दों का प्रयोग किया है जो निम्न प्रकार है-</a:t>
            </a:r>
            <a:endParaRPr lang="en-US" dirty="0" smtClean="0">
              <a:solidFill>
                <a:srgbClr val="FF0000"/>
              </a:solidFill>
            </a:endParaRPr>
          </a:p>
          <a:p>
            <a:pPr algn="just"/>
            <a:r>
              <a:rPr lang="hi-IN" dirty="0" smtClean="0">
                <a:solidFill>
                  <a:srgbClr val="FF0000"/>
                </a:solidFill>
              </a:rPr>
              <a:t> </a:t>
            </a:r>
          </a:p>
          <a:p>
            <a:pPr algn="just"/>
            <a:r>
              <a:rPr lang="hi-IN" dirty="0" smtClean="0">
                <a:solidFill>
                  <a:srgbClr val="FF0000"/>
                </a:solidFill>
              </a:rPr>
              <a:t>1. </a:t>
            </a:r>
            <a:r>
              <a:rPr lang="en-US" dirty="0" smtClean="0">
                <a:solidFill>
                  <a:srgbClr val="FF0000"/>
                </a:solidFill>
              </a:rPr>
              <a:t>AW </a:t>
            </a:r>
            <a:r>
              <a:rPr lang="hi-IN" dirty="0" smtClean="0">
                <a:solidFill>
                  <a:srgbClr val="FF0000"/>
                </a:solidFill>
              </a:rPr>
              <a:t>उष्ण कटिबंधीय आर्द्र जलवायु प्रदेश (</a:t>
            </a:r>
            <a:r>
              <a:rPr lang="en-US" dirty="0" smtClean="0">
                <a:solidFill>
                  <a:srgbClr val="FF0000"/>
                </a:solidFill>
              </a:rPr>
              <a:t>AW  Tropical Humid Climate Regions) </a:t>
            </a:r>
          </a:p>
          <a:p>
            <a:pPr algn="just"/>
            <a:r>
              <a:rPr lang="en-US" dirty="0" smtClean="0">
                <a:solidFill>
                  <a:srgbClr val="FF0000"/>
                </a:solidFill>
              </a:rPr>
              <a:t>2. </a:t>
            </a:r>
            <a:r>
              <a:rPr lang="en-US" dirty="0" err="1" smtClean="0">
                <a:solidFill>
                  <a:srgbClr val="FF0000"/>
                </a:solidFill>
              </a:rPr>
              <a:t>Cwg</a:t>
            </a:r>
            <a:r>
              <a:rPr lang="en-US" dirty="0" smtClean="0">
                <a:solidFill>
                  <a:srgbClr val="FF0000"/>
                </a:solidFill>
              </a:rPr>
              <a:t> </a:t>
            </a:r>
            <a:r>
              <a:rPr lang="hi-IN" dirty="0" smtClean="0">
                <a:solidFill>
                  <a:srgbClr val="FF0000"/>
                </a:solidFill>
              </a:rPr>
              <a:t>उप-आर्द्र जलवायु प्रदेश (</a:t>
            </a:r>
            <a:r>
              <a:rPr lang="en-US" dirty="0" err="1" smtClean="0">
                <a:solidFill>
                  <a:srgbClr val="FF0000"/>
                </a:solidFill>
              </a:rPr>
              <a:t>Cwg</a:t>
            </a:r>
            <a:r>
              <a:rPr lang="en-US" dirty="0" smtClean="0">
                <a:solidFill>
                  <a:srgbClr val="FF0000"/>
                </a:solidFill>
              </a:rPr>
              <a:t> Sub-</a:t>
            </a:r>
            <a:r>
              <a:rPr lang="en-US" dirty="0" err="1" smtClean="0">
                <a:solidFill>
                  <a:srgbClr val="FF0000"/>
                </a:solidFill>
              </a:rPr>
              <a:t>Humidi</a:t>
            </a:r>
            <a:r>
              <a:rPr lang="en-US" dirty="0" smtClean="0">
                <a:solidFill>
                  <a:srgbClr val="FF0000"/>
                </a:solidFill>
              </a:rPr>
              <a:t> Climate Region)</a:t>
            </a:r>
          </a:p>
          <a:p>
            <a:pPr algn="just"/>
            <a:r>
              <a:rPr lang="en-US" dirty="0" smtClean="0">
                <a:solidFill>
                  <a:srgbClr val="FF0000"/>
                </a:solidFill>
              </a:rPr>
              <a:t>3. </a:t>
            </a:r>
            <a:r>
              <a:rPr lang="en-US" dirty="0" err="1" smtClean="0">
                <a:solidFill>
                  <a:srgbClr val="FF0000"/>
                </a:solidFill>
              </a:rPr>
              <a:t>BShw</a:t>
            </a:r>
            <a:r>
              <a:rPr lang="en-US" dirty="0" smtClean="0">
                <a:solidFill>
                  <a:srgbClr val="FF0000"/>
                </a:solidFill>
              </a:rPr>
              <a:t> </a:t>
            </a:r>
            <a:r>
              <a:rPr lang="hi-IN" dirty="0" smtClean="0">
                <a:solidFill>
                  <a:srgbClr val="FF0000"/>
                </a:solidFill>
              </a:rPr>
              <a:t>अर्द्ध शुष्क या स्टेपी जलवायु प्रदेश (</a:t>
            </a:r>
            <a:r>
              <a:rPr lang="en-US" dirty="0" err="1" smtClean="0">
                <a:solidFill>
                  <a:srgbClr val="FF0000"/>
                </a:solidFill>
              </a:rPr>
              <a:t>BShw</a:t>
            </a:r>
            <a:r>
              <a:rPr lang="en-US" dirty="0" smtClean="0">
                <a:solidFill>
                  <a:srgbClr val="FF0000"/>
                </a:solidFill>
              </a:rPr>
              <a:t> Semi- Arid  Climate Region)</a:t>
            </a:r>
          </a:p>
          <a:p>
            <a:pPr algn="just"/>
            <a:r>
              <a:rPr lang="en-US" dirty="0" smtClean="0">
                <a:solidFill>
                  <a:srgbClr val="FF0000"/>
                </a:solidFill>
              </a:rPr>
              <a:t>4. </a:t>
            </a:r>
            <a:r>
              <a:rPr lang="en-US" dirty="0" err="1" smtClean="0">
                <a:solidFill>
                  <a:srgbClr val="FF0000"/>
                </a:solidFill>
              </a:rPr>
              <a:t>BWhw</a:t>
            </a:r>
            <a:r>
              <a:rPr lang="en-US" dirty="0" smtClean="0">
                <a:solidFill>
                  <a:srgbClr val="FF0000"/>
                </a:solidFill>
              </a:rPr>
              <a:t> </a:t>
            </a:r>
            <a:r>
              <a:rPr lang="hi-IN" dirty="0" smtClean="0">
                <a:solidFill>
                  <a:srgbClr val="FF0000"/>
                </a:solidFill>
              </a:rPr>
              <a:t>उष्ण कटिबंधीय शुष्क जलवायु प्रदेश (</a:t>
            </a:r>
            <a:r>
              <a:rPr lang="en-US" dirty="0" err="1" smtClean="0">
                <a:solidFill>
                  <a:srgbClr val="FF0000"/>
                </a:solidFill>
              </a:rPr>
              <a:t>BWhw</a:t>
            </a:r>
            <a:r>
              <a:rPr lang="en-US" dirty="0" smtClean="0">
                <a:solidFill>
                  <a:srgbClr val="FF0000"/>
                </a:solidFill>
              </a:rPr>
              <a:t>  Tropical Arid Climate Region)</a:t>
            </a:r>
          </a:p>
          <a:p>
            <a:pPr algn="just"/>
            <a:r>
              <a:rPr lang="en-US" dirty="0" smtClean="0">
                <a:solidFill>
                  <a:srgbClr val="FF0000"/>
                </a:solidFill>
              </a:rPr>
              <a:t/>
            </a:r>
            <a:br>
              <a:rPr lang="en-US" dirty="0" smtClean="0">
                <a:solidFill>
                  <a:srgbClr val="FF0000"/>
                </a:solidFill>
              </a:rPr>
            </a:br>
            <a:r>
              <a:rPr lang="en-US" dirty="0" smtClean="0">
                <a:solidFill>
                  <a:srgbClr val="FF0000"/>
                </a:solidFill>
              </a:rPr>
              <a:t>1. AW </a:t>
            </a:r>
            <a:r>
              <a:rPr lang="hi-IN" dirty="0" smtClean="0">
                <a:solidFill>
                  <a:srgbClr val="FF0000"/>
                </a:solidFill>
              </a:rPr>
              <a:t>उष्ण कटिबंधीय आर्द्र जलवायु प्रदेश (</a:t>
            </a:r>
            <a:r>
              <a:rPr lang="en-US" dirty="0" smtClean="0">
                <a:solidFill>
                  <a:srgbClr val="FF0000"/>
                </a:solidFill>
              </a:rPr>
              <a:t>AW  Tropical Humid Climate Region)-</a:t>
            </a:r>
          </a:p>
          <a:p>
            <a:pPr algn="just"/>
            <a:endParaRPr lang="en-US" dirty="0" smtClean="0">
              <a:solidFill>
                <a:srgbClr val="FF0000"/>
              </a:solidFill>
            </a:endParaRPr>
          </a:p>
          <a:p>
            <a:pPr algn="just"/>
            <a:r>
              <a:rPr lang="en-US" dirty="0" smtClean="0">
                <a:solidFill>
                  <a:srgbClr val="FF0000"/>
                </a:solidFill>
              </a:rPr>
              <a:t> </a:t>
            </a:r>
            <a:r>
              <a:rPr lang="hi-IN" dirty="0" smtClean="0">
                <a:solidFill>
                  <a:srgbClr val="FF0000"/>
                </a:solidFill>
              </a:rPr>
              <a:t>इस प्रकार की जलवायु राजस्थान के डूंगरपुर ,बांसवाड़ा,प्रतापगढ़,, झालावाड़, सिरोही (माउंट आबू),चित्तौड़गढ़  का दक्षिणी भाग आदि जिलों में पाई जाती है| यहां ग्रीष्म ऋतु का औसत तापमान 30 डिग्री सेल्सियस से 34 डिग्री सेल्सियस तथा सर्दी का औसत तापमान 12 डिग्री सेल्सियस से 15 डिग्री सेल्सियस रहता है| वार्षिक वर्षा का औसत 80 </a:t>
            </a:r>
            <a:r>
              <a:rPr lang="en-US" dirty="0" smtClean="0">
                <a:solidFill>
                  <a:srgbClr val="FF0000"/>
                </a:solidFill>
              </a:rPr>
              <a:t>cm </a:t>
            </a:r>
            <a:r>
              <a:rPr lang="hi-IN" dirty="0" smtClean="0">
                <a:solidFill>
                  <a:srgbClr val="FF0000"/>
                </a:solidFill>
              </a:rPr>
              <a:t>से अधिक व माउंट आबू में 150 </a:t>
            </a:r>
            <a:r>
              <a:rPr lang="en-US" dirty="0" smtClean="0">
                <a:solidFill>
                  <a:srgbClr val="FF0000"/>
                </a:solidFill>
              </a:rPr>
              <a:t>cm </a:t>
            </a:r>
            <a:r>
              <a:rPr lang="hi-IN" dirty="0" smtClean="0">
                <a:solidFill>
                  <a:srgbClr val="FF0000"/>
                </a:solidFill>
              </a:rPr>
              <a:t>औसत वर्षा होती है| यहां घनी प्राकृतिक वनस्पति पाई जाती है| यहां मानसूनी  पतझड़ वाले वृक्ष मिलते हैं| ये सवाना तुल्य घास के क्षेत्रों से समानता रखते हैं| सागवान, बांस आदि प्रमुख वन पाए जाते हैं|</a:t>
            </a:r>
          </a:p>
          <a:p>
            <a:pPr algn="just"/>
            <a:r>
              <a:rPr lang="hi-IN" dirty="0" smtClean="0">
                <a:solidFill>
                  <a:srgbClr val="FF0000"/>
                </a:solidFill>
              </a:rPr>
              <a:t/>
            </a:r>
            <a:br>
              <a:rPr lang="hi-IN" dirty="0" smtClean="0">
                <a:solidFill>
                  <a:srgbClr val="FF0000"/>
                </a:solidFill>
              </a:rPr>
            </a:br>
            <a:endParaRPr lang="en-US" dirty="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7492" y="694592"/>
            <a:ext cx="7315200" cy="3539430"/>
          </a:xfrm>
          <a:prstGeom prst="rect">
            <a:avLst/>
          </a:prstGeom>
        </p:spPr>
        <p:txBody>
          <a:bodyPr wrap="square">
            <a:spAutoFit/>
          </a:bodyPr>
          <a:lstStyle/>
          <a:p>
            <a:pPr algn="just"/>
            <a:r>
              <a:rPr lang="en-US" dirty="0" smtClean="0">
                <a:solidFill>
                  <a:srgbClr val="FF0000"/>
                </a:solidFill>
              </a:rPr>
              <a:t>2.Cwg  </a:t>
            </a:r>
            <a:r>
              <a:rPr lang="hi-IN" dirty="0" smtClean="0">
                <a:solidFill>
                  <a:srgbClr val="FF0000"/>
                </a:solidFill>
              </a:rPr>
              <a:t>उप-आर्द्र जलवायु प्रदेश </a:t>
            </a:r>
            <a:r>
              <a:rPr lang="en-US" dirty="0" smtClean="0">
                <a:solidFill>
                  <a:srgbClr val="FF0000"/>
                </a:solidFill>
              </a:rPr>
              <a:t>( </a:t>
            </a:r>
            <a:r>
              <a:rPr lang="en-US" dirty="0" err="1" smtClean="0">
                <a:solidFill>
                  <a:srgbClr val="FF0000"/>
                </a:solidFill>
              </a:rPr>
              <a:t>Cwg</a:t>
            </a:r>
            <a:r>
              <a:rPr lang="en-US" dirty="0" smtClean="0">
                <a:solidFill>
                  <a:srgbClr val="FF0000"/>
                </a:solidFill>
              </a:rPr>
              <a:t>  Sub – </a:t>
            </a:r>
            <a:r>
              <a:rPr lang="en-US" dirty="0" err="1" smtClean="0">
                <a:solidFill>
                  <a:srgbClr val="FF0000"/>
                </a:solidFill>
              </a:rPr>
              <a:t>Humidi</a:t>
            </a:r>
            <a:r>
              <a:rPr lang="en-US" dirty="0" smtClean="0">
                <a:solidFill>
                  <a:srgbClr val="FF0000"/>
                </a:solidFill>
              </a:rPr>
              <a:t>  Climate Region ) -</a:t>
            </a:r>
          </a:p>
          <a:p>
            <a:pPr algn="just"/>
            <a:endParaRPr lang="en-US" dirty="0" smtClean="0">
              <a:solidFill>
                <a:srgbClr val="FF0000"/>
              </a:solidFill>
            </a:endParaRPr>
          </a:p>
          <a:p>
            <a:pPr algn="just"/>
            <a:r>
              <a:rPr lang="en-US" dirty="0" smtClean="0">
                <a:solidFill>
                  <a:srgbClr val="FF0000"/>
                </a:solidFill>
              </a:rPr>
              <a:t> </a:t>
            </a:r>
            <a:r>
              <a:rPr lang="hi-IN" dirty="0" smtClean="0">
                <a:solidFill>
                  <a:srgbClr val="FF0000"/>
                </a:solidFill>
              </a:rPr>
              <a:t>यह प्रदेश अरावली पर्वत के दक्षिणी -पूर्वी तथा पूर्वी भाग में पाए जाते हैं| हाडोती,मेवात, मेवाड़ एवं डांग क्षेत्र इसमें प्रमुखत सम्मिलित हैं| यहां बीहड़ पाए जाते हैं| नीम, बबूल, शीशम आदि के वृक्षों की प्रधानता है| इसमें जयपुर, दौसा, अलवर, भरतपुर, धौलपुर, करौली, सवाई माधोपुर, कोटा, भीलवाड़ा, बूंदी, टोंक, अजमेर,उदयपुर, राजसमंद आदि जिलों को सम्मिलित किया गया है| वर्षा का औसत  50 </a:t>
            </a:r>
            <a:r>
              <a:rPr lang="en-US" dirty="0" smtClean="0">
                <a:solidFill>
                  <a:srgbClr val="FF0000"/>
                </a:solidFill>
              </a:rPr>
              <a:t>cm </a:t>
            </a:r>
            <a:r>
              <a:rPr lang="hi-IN" dirty="0" smtClean="0">
                <a:solidFill>
                  <a:srgbClr val="FF0000"/>
                </a:solidFill>
              </a:rPr>
              <a:t>से अधिक रहता है|</a:t>
            </a:r>
            <a:endParaRPr lang="en-US" dirty="0" smtClean="0">
              <a:solidFill>
                <a:srgbClr val="FF0000"/>
              </a:solidFill>
            </a:endParaRPr>
          </a:p>
          <a:p>
            <a:pPr algn="just"/>
            <a:endParaRPr lang="hi-IN" dirty="0" smtClean="0">
              <a:solidFill>
                <a:srgbClr val="FF0000"/>
              </a:solidFill>
            </a:endParaRPr>
          </a:p>
          <a:p>
            <a:pPr algn="just"/>
            <a:r>
              <a:rPr lang="hi-IN" dirty="0" smtClean="0">
                <a:solidFill>
                  <a:srgbClr val="FF0000"/>
                </a:solidFill>
              </a:rPr>
              <a:t> 3. </a:t>
            </a:r>
            <a:r>
              <a:rPr lang="en-US" dirty="0" err="1" smtClean="0">
                <a:solidFill>
                  <a:srgbClr val="FF0000"/>
                </a:solidFill>
              </a:rPr>
              <a:t>BShw</a:t>
            </a:r>
            <a:r>
              <a:rPr lang="en-US" dirty="0" smtClean="0">
                <a:solidFill>
                  <a:srgbClr val="FF0000"/>
                </a:solidFill>
              </a:rPr>
              <a:t> </a:t>
            </a:r>
            <a:r>
              <a:rPr lang="hi-IN" dirty="0" smtClean="0">
                <a:solidFill>
                  <a:srgbClr val="FF0000"/>
                </a:solidFill>
              </a:rPr>
              <a:t>अर्द्ध शुष्क या स्टेपी जलवायु प्रदेश (</a:t>
            </a:r>
            <a:r>
              <a:rPr lang="en-US" dirty="0" err="1" smtClean="0">
                <a:solidFill>
                  <a:srgbClr val="FF0000"/>
                </a:solidFill>
              </a:rPr>
              <a:t>BShw</a:t>
            </a:r>
            <a:r>
              <a:rPr lang="en-US" dirty="0" smtClean="0">
                <a:solidFill>
                  <a:srgbClr val="FF0000"/>
                </a:solidFill>
              </a:rPr>
              <a:t> Semi- Arid  Climate Region) - </a:t>
            </a:r>
            <a:r>
              <a:rPr lang="hi-IN" dirty="0" smtClean="0">
                <a:solidFill>
                  <a:srgbClr val="FF0000"/>
                </a:solidFill>
              </a:rPr>
              <a:t>इस प्रकार की जलवायु बाड़मेर, जालौर, जोधपुर, नागौर, चूरू का दक्षिणी -पूर्वी भाग, सीकर, झुंझुनू, पाली. सिरोही, अजमेर का पश्चिमी भाग आदि जिलों में पाई जाती  है| वर्षा का औसत 20 से 40 </a:t>
            </a:r>
            <a:r>
              <a:rPr lang="en-US" dirty="0" smtClean="0">
                <a:solidFill>
                  <a:srgbClr val="FF0000"/>
                </a:solidFill>
              </a:rPr>
              <a:t>cm </a:t>
            </a:r>
            <a:r>
              <a:rPr lang="hi-IN" dirty="0" smtClean="0">
                <a:solidFill>
                  <a:srgbClr val="FF0000"/>
                </a:solidFill>
              </a:rPr>
              <a:t>है| ग्रीष्मकालीन औसत तापमान 32 डिग्री सेल्सियस से 35 डिग्री सेल्सियस तथा शीतकाल में 5 डिग्री से 10 डिग्री सेल्सियस तक होता है| कांटेदार झाड़ियां एवं शुष्कता प्रिय पेड़- पौधे पाए जाते हैं| वनस्पति मुख्यतः स्टेपी घास के मैदानों के तुल्य पाई जाती है|</a:t>
            </a:r>
          </a:p>
          <a:p>
            <a:pPr algn="just"/>
            <a:r>
              <a:rPr lang="hi-IN" dirty="0" smtClean="0">
                <a:solidFill>
                  <a:srgbClr val="FF0000"/>
                </a:solidFill>
              </a:rPr>
              <a:t/>
            </a:r>
            <a:br>
              <a:rPr lang="hi-IN" dirty="0" smtClean="0">
                <a:solidFill>
                  <a:srgbClr val="FF0000"/>
                </a:solidFill>
              </a:rPr>
            </a:br>
            <a:endParaRPr lang="en-US" dirty="0">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BA III YEAR\Theory_Maps\New Doc 2020-12-05 10.49.57_4 (2).jpg"/>
          <p:cNvPicPr>
            <a:picLocks noChangeAspect="1" noChangeArrowheads="1"/>
          </p:cNvPicPr>
          <p:nvPr/>
        </p:nvPicPr>
        <p:blipFill>
          <a:blip r:embed="rId2">
            <a:lum bright="10000" contrast="-10000"/>
          </a:blip>
          <a:srcRect/>
          <a:stretch>
            <a:fillRect/>
          </a:stretch>
        </p:blipFill>
        <p:spPr bwMode="auto">
          <a:xfrm>
            <a:off x="2675800" y="0"/>
            <a:ext cx="3792399" cy="51435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3870" y="756139"/>
            <a:ext cx="7183316" cy="3046988"/>
          </a:xfrm>
          <a:prstGeom prst="rect">
            <a:avLst/>
          </a:prstGeom>
        </p:spPr>
        <p:txBody>
          <a:bodyPr wrap="square">
            <a:spAutoFit/>
          </a:bodyPr>
          <a:lstStyle/>
          <a:p>
            <a:pPr algn="just"/>
            <a:r>
              <a:rPr lang="en-US" sz="1600" dirty="0" smtClean="0">
                <a:solidFill>
                  <a:srgbClr val="FF0000"/>
                </a:solidFill>
              </a:rPr>
              <a:t> 4. </a:t>
            </a:r>
            <a:r>
              <a:rPr lang="en-US" sz="1600" dirty="0" err="1" smtClean="0">
                <a:solidFill>
                  <a:srgbClr val="FF0000"/>
                </a:solidFill>
              </a:rPr>
              <a:t>BWhw</a:t>
            </a:r>
            <a:r>
              <a:rPr lang="en-US" sz="1600" dirty="0" smtClean="0">
                <a:solidFill>
                  <a:srgbClr val="FF0000"/>
                </a:solidFill>
              </a:rPr>
              <a:t> </a:t>
            </a:r>
            <a:r>
              <a:rPr lang="hi-IN" sz="1600" dirty="0" smtClean="0">
                <a:solidFill>
                  <a:srgbClr val="FF0000"/>
                </a:solidFill>
              </a:rPr>
              <a:t>उष्ण कटिबंधीय शुष्क जलवायु प्रदेश (</a:t>
            </a:r>
            <a:r>
              <a:rPr lang="en-US" sz="1600" dirty="0" err="1" smtClean="0">
                <a:solidFill>
                  <a:srgbClr val="FF0000"/>
                </a:solidFill>
              </a:rPr>
              <a:t>BWhw</a:t>
            </a:r>
            <a:r>
              <a:rPr lang="en-US" sz="1600" dirty="0" smtClean="0">
                <a:solidFill>
                  <a:srgbClr val="FF0000"/>
                </a:solidFill>
              </a:rPr>
              <a:t>  Tropical Arid Climate Region) – </a:t>
            </a:r>
          </a:p>
          <a:p>
            <a:pPr algn="just"/>
            <a:endParaRPr lang="en-US" sz="1600" dirty="0" smtClean="0">
              <a:solidFill>
                <a:srgbClr val="FF0000"/>
              </a:solidFill>
            </a:endParaRPr>
          </a:p>
          <a:p>
            <a:pPr algn="just"/>
            <a:r>
              <a:rPr lang="hi-IN" sz="1600" dirty="0" smtClean="0">
                <a:solidFill>
                  <a:srgbClr val="FF0000"/>
                </a:solidFill>
              </a:rPr>
              <a:t>इसके अंतर्गत  उत्तरी- पश्चिमी जोधपुर, जैसलमेर, बीकानेर, श्रीगंगानगर, हनुमानगढ़, उत्तर -पश्चिम  चूरू आदि जिले सम्मिलित है| यहां भारतीय महान मरुस्थल स्थित है| कठोर शुष्क जलवायु, वनस्पति विहीन बालुका स्तूपों से परिपूर्ण यह क्षेत्र आर्द्रता एवं जल के लिए तरसता रहा है| अब जीवन दायिनी ‘इंदिरा गांधी नहर’ एवं ‘लाठी सीरीज’ के पानी ने इस क्षेत्र की काया पलट कर दी| ग्रीष्मकालीन औसत तापमान 35 डिग्री सेल्सियस से 40 डिग्री सेल्सियस एवं सर्दी का 12 डिग्री सेल्सियस से 18 डिग्री सेल्सियस रहता है| इसमें वर्षा पश्चिम में पाक सीमा के सहारे 10</a:t>
            </a:r>
            <a:r>
              <a:rPr lang="en-US" sz="1600" dirty="0" smtClean="0">
                <a:solidFill>
                  <a:srgbClr val="FF0000"/>
                </a:solidFill>
              </a:rPr>
              <a:t>cm </a:t>
            </a:r>
            <a:r>
              <a:rPr lang="hi-IN" sz="1600" dirty="0" smtClean="0">
                <a:solidFill>
                  <a:srgbClr val="FF0000"/>
                </a:solidFill>
              </a:rPr>
              <a:t>एवं पूर्वी सीमा पर 20 </a:t>
            </a:r>
            <a:r>
              <a:rPr lang="en-US" sz="1600" dirty="0" smtClean="0">
                <a:solidFill>
                  <a:srgbClr val="FF0000"/>
                </a:solidFill>
              </a:rPr>
              <a:t>cm </a:t>
            </a:r>
            <a:r>
              <a:rPr lang="hi-IN" sz="1600" dirty="0" smtClean="0">
                <a:solidFill>
                  <a:srgbClr val="FF0000"/>
                </a:solidFill>
              </a:rPr>
              <a:t>तक अंकित की जाती है| वर्षा ऋतु में कुछ घास यहां उग जाती है| यहां पर कांटेदार झाड़ियां  व मरूदभिद वनस्पति मिलती है| </a:t>
            </a:r>
            <a:endParaRPr lang="en-US" sz="1600" dirty="0">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609" y="756138"/>
            <a:ext cx="7121768" cy="4278094"/>
          </a:xfrm>
          <a:prstGeom prst="rect">
            <a:avLst/>
          </a:prstGeom>
        </p:spPr>
        <p:txBody>
          <a:bodyPr wrap="square">
            <a:spAutoFit/>
          </a:bodyPr>
          <a:lstStyle/>
          <a:p>
            <a:pPr algn="just">
              <a:buFont typeface="Wingdings"/>
              <a:buChar char="Ø"/>
            </a:pPr>
            <a:r>
              <a:rPr lang="en-US" sz="1600" dirty="0" smtClean="0">
                <a:solidFill>
                  <a:srgbClr val="FF0000"/>
                </a:solidFill>
              </a:rPr>
              <a:t> </a:t>
            </a:r>
            <a:r>
              <a:rPr lang="hi-IN" sz="1600" dirty="0" smtClean="0">
                <a:solidFill>
                  <a:srgbClr val="FF0000"/>
                </a:solidFill>
              </a:rPr>
              <a:t>थार्नवेट </a:t>
            </a:r>
            <a:r>
              <a:rPr lang="hi-IN" sz="1600" dirty="0" smtClean="0">
                <a:solidFill>
                  <a:srgbClr val="FF0000"/>
                </a:solidFill>
              </a:rPr>
              <a:t>के अनुसार जलवायु प्रदेश (</a:t>
            </a:r>
            <a:r>
              <a:rPr lang="en-US" sz="1600" dirty="0" smtClean="0">
                <a:solidFill>
                  <a:srgbClr val="FF0000"/>
                </a:solidFill>
              </a:rPr>
              <a:t>Climate Region According to </a:t>
            </a:r>
            <a:r>
              <a:rPr lang="en-US" sz="1600" dirty="0" err="1" smtClean="0">
                <a:solidFill>
                  <a:srgbClr val="FF0000"/>
                </a:solidFill>
              </a:rPr>
              <a:t>Thornthwaite</a:t>
            </a:r>
            <a:r>
              <a:rPr lang="en-US" sz="1600" dirty="0" smtClean="0">
                <a:solidFill>
                  <a:srgbClr val="FF0000"/>
                </a:solidFill>
              </a:rPr>
              <a:t>) </a:t>
            </a:r>
            <a:endParaRPr lang="en-US" sz="1600" dirty="0" smtClean="0">
              <a:solidFill>
                <a:srgbClr val="FF0000"/>
              </a:solidFill>
            </a:endParaRPr>
          </a:p>
          <a:p>
            <a:pPr algn="just">
              <a:buFont typeface="Wingdings"/>
              <a:buChar char="Ø"/>
            </a:pPr>
            <a:endParaRPr lang="en-US" sz="1600" dirty="0" smtClean="0">
              <a:solidFill>
                <a:srgbClr val="FF0000"/>
              </a:solidFill>
            </a:endParaRPr>
          </a:p>
          <a:p>
            <a:pPr algn="just"/>
            <a:r>
              <a:rPr lang="hi-IN" sz="1600" dirty="0" smtClean="0">
                <a:solidFill>
                  <a:srgbClr val="FF0000"/>
                </a:solidFill>
              </a:rPr>
              <a:t>थार्नवेट अमेरिकन जलवायुवेत्ता थे| उन्होंने भी  कोपेन महोदय के द्वारा किए गए सांकेतिक शब्दों का अनुसरण करते हुए अपने जलवायु प्रदेशों के वर्गीकरण में सांकेतिक शब्दों का ही प्रयोग किया है| इन्होंने वर्गीकरण का आधार  वर्षा (</a:t>
            </a:r>
            <a:r>
              <a:rPr lang="en-US" sz="1600" dirty="0" smtClean="0">
                <a:solidFill>
                  <a:srgbClr val="FF0000"/>
                </a:solidFill>
              </a:rPr>
              <a:t>Rainfall), </a:t>
            </a:r>
            <a:r>
              <a:rPr lang="hi-IN" sz="1600" dirty="0" smtClean="0">
                <a:solidFill>
                  <a:srgbClr val="FF0000"/>
                </a:solidFill>
              </a:rPr>
              <a:t>तापमान (</a:t>
            </a:r>
            <a:r>
              <a:rPr lang="en-US" sz="1600" dirty="0" smtClean="0">
                <a:solidFill>
                  <a:srgbClr val="FF0000"/>
                </a:solidFill>
              </a:rPr>
              <a:t>Temperature) </a:t>
            </a:r>
            <a:r>
              <a:rPr lang="hi-IN" sz="1600" dirty="0" smtClean="0">
                <a:solidFill>
                  <a:srgbClr val="FF0000"/>
                </a:solidFill>
              </a:rPr>
              <a:t>एवं वाष्पीकरण (</a:t>
            </a:r>
            <a:r>
              <a:rPr lang="en-US" sz="1600" dirty="0" smtClean="0">
                <a:solidFill>
                  <a:srgbClr val="FF0000"/>
                </a:solidFill>
              </a:rPr>
              <a:t>Evaporation) </a:t>
            </a:r>
            <a:r>
              <a:rPr lang="hi-IN" sz="1600" dirty="0" smtClean="0">
                <a:solidFill>
                  <a:srgbClr val="FF0000"/>
                </a:solidFill>
              </a:rPr>
              <a:t>आदि को माना है| इनके अनुसार भी राजस्थान के जलवायु प्रदेशों को 4 भागों में विभक्त किया है जो निम्न प्रकार है </a:t>
            </a:r>
            <a:r>
              <a:rPr lang="hi-IN" sz="1600" dirty="0" smtClean="0">
                <a:solidFill>
                  <a:srgbClr val="FF0000"/>
                </a:solidFill>
              </a:rPr>
              <a:t>:-</a:t>
            </a:r>
            <a:endParaRPr lang="en-US" sz="1600" dirty="0" smtClean="0">
              <a:solidFill>
                <a:srgbClr val="FF0000"/>
              </a:solidFill>
            </a:endParaRPr>
          </a:p>
          <a:p>
            <a:pPr algn="just"/>
            <a:r>
              <a:rPr lang="hi-IN" sz="1600" dirty="0" smtClean="0">
                <a:solidFill>
                  <a:srgbClr val="FF0000"/>
                </a:solidFill>
              </a:rPr>
              <a:t> </a:t>
            </a:r>
          </a:p>
          <a:p>
            <a:pPr algn="just"/>
            <a:r>
              <a:rPr lang="hi-IN" sz="1600" dirty="0" smtClean="0">
                <a:solidFill>
                  <a:srgbClr val="FF0000"/>
                </a:solidFill>
              </a:rPr>
              <a:t>1.</a:t>
            </a:r>
            <a:r>
              <a:rPr lang="en-US" sz="1600" dirty="0" err="1" smtClean="0">
                <a:solidFill>
                  <a:srgbClr val="FF0000"/>
                </a:solidFill>
              </a:rPr>
              <a:t>CA’w</a:t>
            </a:r>
            <a:r>
              <a:rPr lang="en-US" sz="1600" dirty="0" smtClean="0">
                <a:solidFill>
                  <a:srgbClr val="FF0000"/>
                </a:solidFill>
              </a:rPr>
              <a:t> </a:t>
            </a:r>
            <a:r>
              <a:rPr lang="hi-IN" sz="1600" dirty="0" smtClean="0">
                <a:solidFill>
                  <a:srgbClr val="FF0000"/>
                </a:solidFill>
              </a:rPr>
              <a:t>उप-आर्द्र अथवा शुष्क एवं आर्द्र -शुष्क जलवायु प्रदेश (</a:t>
            </a:r>
            <a:r>
              <a:rPr lang="en-US" sz="1600" dirty="0" err="1" smtClean="0">
                <a:solidFill>
                  <a:srgbClr val="FF0000"/>
                </a:solidFill>
              </a:rPr>
              <a:t>CA’w</a:t>
            </a:r>
            <a:r>
              <a:rPr lang="en-US" sz="1600" dirty="0" smtClean="0">
                <a:solidFill>
                  <a:srgbClr val="FF0000"/>
                </a:solidFill>
              </a:rPr>
              <a:t> Sub-Humid or Arid &amp; Humid- Arid Climate Region</a:t>
            </a:r>
            <a:r>
              <a:rPr lang="en-US" sz="1600" dirty="0" smtClean="0">
                <a:solidFill>
                  <a:srgbClr val="FF0000"/>
                </a:solidFill>
              </a:rPr>
              <a:t>)</a:t>
            </a:r>
            <a:r>
              <a:rPr lang="en-US" sz="1600" dirty="0" smtClean="0">
                <a:solidFill>
                  <a:srgbClr val="FF0000"/>
                </a:solidFill>
              </a:rPr>
              <a:t> </a:t>
            </a:r>
          </a:p>
          <a:p>
            <a:pPr algn="just"/>
            <a:r>
              <a:rPr lang="en-US" sz="1600" dirty="0" smtClean="0">
                <a:solidFill>
                  <a:srgbClr val="FF0000"/>
                </a:solidFill>
              </a:rPr>
              <a:t>2. </a:t>
            </a:r>
            <a:r>
              <a:rPr lang="en-US" sz="1600" dirty="0" err="1" smtClean="0">
                <a:solidFill>
                  <a:srgbClr val="FF0000"/>
                </a:solidFill>
              </a:rPr>
              <a:t>DA’w</a:t>
            </a:r>
            <a:r>
              <a:rPr lang="en-US" sz="1600" dirty="0" smtClean="0">
                <a:solidFill>
                  <a:srgbClr val="FF0000"/>
                </a:solidFill>
              </a:rPr>
              <a:t> </a:t>
            </a:r>
            <a:r>
              <a:rPr lang="hi-IN" sz="1600" dirty="0" smtClean="0">
                <a:solidFill>
                  <a:srgbClr val="FF0000"/>
                </a:solidFill>
              </a:rPr>
              <a:t>उष्णआर्द्र या अर्द्ध शुष्क जलवायु प्रदेश (</a:t>
            </a:r>
            <a:r>
              <a:rPr lang="en-US" sz="1600" dirty="0" err="1" smtClean="0">
                <a:solidFill>
                  <a:srgbClr val="FF0000"/>
                </a:solidFill>
              </a:rPr>
              <a:t>DA’w</a:t>
            </a:r>
            <a:r>
              <a:rPr lang="en-US" sz="1600" dirty="0" smtClean="0">
                <a:solidFill>
                  <a:srgbClr val="FF0000"/>
                </a:solidFill>
              </a:rPr>
              <a:t>  Hot-Humid or  Semi- Arid  Climate Region)</a:t>
            </a:r>
          </a:p>
          <a:p>
            <a:pPr algn="just"/>
            <a:r>
              <a:rPr lang="en-US" sz="1600" dirty="0" smtClean="0">
                <a:solidFill>
                  <a:srgbClr val="FF0000"/>
                </a:solidFill>
              </a:rPr>
              <a:t>3. </a:t>
            </a:r>
            <a:r>
              <a:rPr lang="en-US" sz="1600" dirty="0" err="1" smtClean="0">
                <a:solidFill>
                  <a:srgbClr val="FF0000"/>
                </a:solidFill>
              </a:rPr>
              <a:t>DB’w</a:t>
            </a:r>
            <a:r>
              <a:rPr lang="en-US" sz="1600" dirty="0" smtClean="0">
                <a:solidFill>
                  <a:srgbClr val="FF0000"/>
                </a:solidFill>
              </a:rPr>
              <a:t> </a:t>
            </a:r>
            <a:r>
              <a:rPr lang="hi-IN" sz="1600" dirty="0" smtClean="0">
                <a:solidFill>
                  <a:srgbClr val="FF0000"/>
                </a:solidFill>
              </a:rPr>
              <a:t>अर्द्ध शुष्क या मिश्रित जलवायु प्रदेश (</a:t>
            </a:r>
            <a:r>
              <a:rPr lang="en-US" sz="1600" dirty="0" err="1" smtClean="0">
                <a:solidFill>
                  <a:srgbClr val="FF0000"/>
                </a:solidFill>
              </a:rPr>
              <a:t>DB’w</a:t>
            </a:r>
            <a:r>
              <a:rPr lang="en-US" sz="1600" dirty="0" smtClean="0">
                <a:solidFill>
                  <a:srgbClr val="FF0000"/>
                </a:solidFill>
              </a:rPr>
              <a:t> Semi- Arid/ Mixed Climate Region)</a:t>
            </a:r>
          </a:p>
          <a:p>
            <a:pPr algn="just"/>
            <a:r>
              <a:rPr lang="en-US" sz="1600" dirty="0" smtClean="0">
                <a:solidFill>
                  <a:srgbClr val="FF0000"/>
                </a:solidFill>
              </a:rPr>
              <a:t>4.EA’d </a:t>
            </a:r>
            <a:r>
              <a:rPr lang="hi-IN" sz="1600" dirty="0" smtClean="0">
                <a:solidFill>
                  <a:srgbClr val="FF0000"/>
                </a:solidFill>
              </a:rPr>
              <a:t>उष्ण-शुष्क जलवायु प्रदेश (</a:t>
            </a:r>
            <a:r>
              <a:rPr lang="en-US" sz="1600" dirty="0" err="1" smtClean="0">
                <a:solidFill>
                  <a:srgbClr val="FF0000"/>
                </a:solidFill>
              </a:rPr>
              <a:t>EA’d</a:t>
            </a:r>
            <a:r>
              <a:rPr lang="en-US" sz="1600" dirty="0" smtClean="0">
                <a:solidFill>
                  <a:srgbClr val="FF0000"/>
                </a:solidFill>
              </a:rPr>
              <a:t>  Arid Climate Region)</a:t>
            </a:r>
          </a:p>
          <a:p>
            <a:pPr algn="just"/>
            <a:r>
              <a:rPr lang="en-US" sz="1600" dirty="0" smtClean="0">
                <a:solidFill>
                  <a:srgbClr val="FF0000"/>
                </a:solidFill>
              </a:rPr>
              <a:t/>
            </a:r>
            <a:br>
              <a:rPr lang="en-US" sz="1600" dirty="0" smtClean="0">
                <a:solidFill>
                  <a:srgbClr val="FF0000"/>
                </a:solidFill>
              </a:rPr>
            </a:br>
            <a:endParaRPr lang="en-US" sz="1600" dirty="0">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2662" y="501162"/>
            <a:ext cx="7288823" cy="4616648"/>
          </a:xfrm>
          <a:prstGeom prst="rect">
            <a:avLst/>
          </a:prstGeom>
        </p:spPr>
        <p:txBody>
          <a:bodyPr wrap="square">
            <a:spAutoFit/>
          </a:bodyPr>
          <a:lstStyle/>
          <a:p>
            <a:pPr algn="just"/>
            <a:r>
              <a:rPr lang="en-US" dirty="0" smtClean="0">
                <a:solidFill>
                  <a:srgbClr val="FF0000"/>
                </a:solidFill>
              </a:rPr>
              <a:t>1.CA’w </a:t>
            </a:r>
            <a:r>
              <a:rPr lang="hi-IN" dirty="0" smtClean="0">
                <a:solidFill>
                  <a:srgbClr val="FF0000"/>
                </a:solidFill>
              </a:rPr>
              <a:t>उप-आर्द्र अथवा शुष्क एवं आर्द्र -शुष्क जलवायु प्रदेश (</a:t>
            </a:r>
            <a:r>
              <a:rPr lang="en-US" dirty="0" err="1" smtClean="0">
                <a:solidFill>
                  <a:srgbClr val="FF0000"/>
                </a:solidFill>
              </a:rPr>
              <a:t>CA’w</a:t>
            </a:r>
            <a:r>
              <a:rPr lang="en-US" dirty="0" smtClean="0">
                <a:solidFill>
                  <a:srgbClr val="FF0000"/>
                </a:solidFill>
              </a:rPr>
              <a:t> Sub-Humid or Arid &amp; Humid- Arid Climate Region) -</a:t>
            </a:r>
          </a:p>
          <a:p>
            <a:pPr algn="just"/>
            <a:r>
              <a:rPr lang="en-US" dirty="0" smtClean="0">
                <a:solidFill>
                  <a:srgbClr val="FF0000"/>
                </a:solidFill>
              </a:rPr>
              <a:t> </a:t>
            </a:r>
            <a:r>
              <a:rPr lang="hi-IN" dirty="0" smtClean="0">
                <a:solidFill>
                  <a:srgbClr val="FF0000"/>
                </a:solidFill>
              </a:rPr>
              <a:t>इसमें दक्षिणी -पूर्वी उदयपुर, बांसवाड़ा, डूंगरपुर, प्रतापगढ़, दक्षिणी -पूर्वी कोटा, दक्षिणी बारां आदि जिलों को सम्मिलित किया गया है| यहां वर्षा ग्रीष्म काल में होती है| शीत ऋतु सूखी रहती है| सवाना और मानसूनी वनस्पति मिलती है| जैसे- सागवान,बांस आदि|</a:t>
            </a:r>
          </a:p>
          <a:p>
            <a:pPr algn="just"/>
            <a:r>
              <a:rPr lang="hi-IN" dirty="0" smtClean="0">
                <a:solidFill>
                  <a:srgbClr val="FF0000"/>
                </a:solidFill>
              </a:rPr>
              <a:t/>
            </a:r>
            <a:br>
              <a:rPr lang="hi-IN" dirty="0" smtClean="0">
                <a:solidFill>
                  <a:srgbClr val="FF0000"/>
                </a:solidFill>
              </a:rPr>
            </a:br>
            <a:r>
              <a:rPr lang="hi-IN" dirty="0" smtClean="0">
                <a:solidFill>
                  <a:srgbClr val="FF0000"/>
                </a:solidFill>
              </a:rPr>
              <a:t>2. </a:t>
            </a:r>
            <a:r>
              <a:rPr lang="en-US" dirty="0" err="1" smtClean="0">
                <a:solidFill>
                  <a:srgbClr val="FF0000"/>
                </a:solidFill>
              </a:rPr>
              <a:t>DA’w</a:t>
            </a:r>
            <a:r>
              <a:rPr lang="en-US" dirty="0" smtClean="0">
                <a:solidFill>
                  <a:srgbClr val="FF0000"/>
                </a:solidFill>
              </a:rPr>
              <a:t> </a:t>
            </a:r>
            <a:r>
              <a:rPr lang="hi-IN" dirty="0" smtClean="0">
                <a:solidFill>
                  <a:srgbClr val="FF0000"/>
                </a:solidFill>
              </a:rPr>
              <a:t>उष्णआर्द्र या अर्द्ध शुष्क जलवायु प्रदेश (</a:t>
            </a:r>
            <a:r>
              <a:rPr lang="en-US" dirty="0" err="1" smtClean="0">
                <a:solidFill>
                  <a:srgbClr val="FF0000"/>
                </a:solidFill>
              </a:rPr>
              <a:t>DA’w</a:t>
            </a:r>
            <a:r>
              <a:rPr lang="en-US" dirty="0" smtClean="0">
                <a:solidFill>
                  <a:srgbClr val="FF0000"/>
                </a:solidFill>
              </a:rPr>
              <a:t>  Hot-humid or  Semi- Arid  Climate Region)</a:t>
            </a:r>
          </a:p>
          <a:p>
            <a:pPr algn="just"/>
            <a:r>
              <a:rPr lang="hi-IN" dirty="0" smtClean="0">
                <a:solidFill>
                  <a:srgbClr val="FF0000"/>
                </a:solidFill>
              </a:rPr>
              <a:t>इसके अंतर्गत सिरोही, पूर्वी जालौर, पाली, अजमेर, चित्तौड़गढ़, बूंदी, सवाई माधोपुर, टोंक, भीलवाड़ा, जयपुर, अलवर, दौसा, सीकर ,झुंझुनू, भरतपुर, करौली, धौलपुर आदि जिले सम्मिलित है| वर्षा कम होती है| अर्द्ध मरुस्थलीय वनस्पति पाई जाती है|</a:t>
            </a:r>
          </a:p>
          <a:p>
            <a:pPr algn="just"/>
            <a:r>
              <a:rPr lang="hi-IN" dirty="0" smtClean="0">
                <a:solidFill>
                  <a:srgbClr val="FF0000"/>
                </a:solidFill>
              </a:rPr>
              <a:t/>
            </a:r>
            <a:br>
              <a:rPr lang="hi-IN" dirty="0" smtClean="0">
                <a:solidFill>
                  <a:srgbClr val="FF0000"/>
                </a:solidFill>
              </a:rPr>
            </a:br>
            <a:r>
              <a:rPr lang="hi-IN" dirty="0" smtClean="0">
                <a:solidFill>
                  <a:srgbClr val="FF0000"/>
                </a:solidFill>
              </a:rPr>
              <a:t>3. </a:t>
            </a:r>
            <a:r>
              <a:rPr lang="en-US" dirty="0" err="1" smtClean="0">
                <a:solidFill>
                  <a:srgbClr val="FF0000"/>
                </a:solidFill>
              </a:rPr>
              <a:t>DB’w</a:t>
            </a:r>
            <a:r>
              <a:rPr lang="en-US" dirty="0" smtClean="0">
                <a:solidFill>
                  <a:srgbClr val="FF0000"/>
                </a:solidFill>
              </a:rPr>
              <a:t> </a:t>
            </a:r>
            <a:r>
              <a:rPr lang="hi-IN" dirty="0" smtClean="0">
                <a:solidFill>
                  <a:srgbClr val="FF0000"/>
                </a:solidFill>
              </a:rPr>
              <a:t>अर्द्ध शुष्क या मिश्रित जलवायु प्रदेश (</a:t>
            </a:r>
            <a:r>
              <a:rPr lang="en-US" dirty="0" err="1" smtClean="0">
                <a:solidFill>
                  <a:srgbClr val="FF0000"/>
                </a:solidFill>
              </a:rPr>
              <a:t>DB’w</a:t>
            </a:r>
            <a:r>
              <a:rPr lang="en-US" dirty="0" smtClean="0">
                <a:solidFill>
                  <a:srgbClr val="FF0000"/>
                </a:solidFill>
              </a:rPr>
              <a:t> Semi- Arid/ Mixed Climate Region) </a:t>
            </a:r>
          </a:p>
          <a:p>
            <a:pPr algn="just"/>
            <a:r>
              <a:rPr lang="hi-IN" dirty="0" smtClean="0">
                <a:solidFill>
                  <a:srgbClr val="FF0000"/>
                </a:solidFill>
              </a:rPr>
              <a:t>इस प्रदेश के अंतर्गत गंगानगर, हनुमानगढ़, चूरू, बीकानेर का अधिकांश भाग सम्मिलित है| यहां ग्रीष्म ऋतु लंबी, शीत ऋतु छोटी होती है| इस प्रदेश में कटीली झाड़ियां और अर्द्ध मरुस्थलीय वनस्पति मिलती है| </a:t>
            </a:r>
          </a:p>
          <a:p>
            <a:pPr algn="just"/>
            <a:r>
              <a:rPr lang="hi-IN" dirty="0" smtClean="0">
                <a:solidFill>
                  <a:srgbClr val="FF0000"/>
                </a:solidFill>
              </a:rPr>
              <a:t/>
            </a:r>
            <a:br>
              <a:rPr lang="hi-IN" dirty="0" smtClean="0">
                <a:solidFill>
                  <a:srgbClr val="FF0000"/>
                </a:solidFill>
              </a:rPr>
            </a:br>
            <a:r>
              <a:rPr lang="hi-IN" dirty="0" smtClean="0">
                <a:solidFill>
                  <a:srgbClr val="FF0000"/>
                </a:solidFill>
              </a:rPr>
              <a:t>4.</a:t>
            </a:r>
            <a:r>
              <a:rPr lang="en-US" dirty="0" err="1" smtClean="0">
                <a:solidFill>
                  <a:srgbClr val="FF0000"/>
                </a:solidFill>
              </a:rPr>
              <a:t>EA’d</a:t>
            </a:r>
            <a:r>
              <a:rPr lang="en-US" dirty="0" smtClean="0">
                <a:solidFill>
                  <a:srgbClr val="FF0000"/>
                </a:solidFill>
              </a:rPr>
              <a:t> </a:t>
            </a:r>
            <a:r>
              <a:rPr lang="hi-IN" dirty="0" smtClean="0">
                <a:solidFill>
                  <a:srgbClr val="FF0000"/>
                </a:solidFill>
              </a:rPr>
              <a:t>उष्ण-शुष्क जलवायु प्रदेश (</a:t>
            </a:r>
            <a:r>
              <a:rPr lang="en-US" dirty="0" err="1" smtClean="0">
                <a:solidFill>
                  <a:srgbClr val="FF0000"/>
                </a:solidFill>
              </a:rPr>
              <a:t>EA’d</a:t>
            </a:r>
            <a:r>
              <a:rPr lang="en-US" dirty="0" smtClean="0">
                <a:solidFill>
                  <a:srgbClr val="FF0000"/>
                </a:solidFill>
              </a:rPr>
              <a:t>  Arid Climate Region)</a:t>
            </a:r>
          </a:p>
          <a:p>
            <a:pPr algn="just"/>
            <a:r>
              <a:rPr lang="hi-IN" dirty="0" smtClean="0">
                <a:solidFill>
                  <a:srgbClr val="FF0000"/>
                </a:solidFill>
              </a:rPr>
              <a:t>इसके अंतर्गत बाड़मेर, जैसलमेर, पश्चिमी जोधपुर, दक्षिणी -पूर्वी बीकानेर आदि जिले सम्मिलित है| यहां अत्यंत गर्म और शुष्क जलवायु पाई जाती है| मरुस्थलीय वनस्पति पाई जाती है|</a:t>
            </a:r>
          </a:p>
          <a:p>
            <a:pPr algn="just"/>
            <a:r>
              <a:rPr lang="hi-IN" dirty="0" smtClean="0">
                <a:solidFill>
                  <a:srgbClr val="FF0000"/>
                </a:solidFill>
              </a:rPr>
              <a:t/>
            </a:r>
            <a:br>
              <a:rPr lang="hi-IN" dirty="0" smtClean="0">
                <a:solidFill>
                  <a:srgbClr val="FF0000"/>
                </a:solidFill>
              </a:rPr>
            </a:br>
            <a:endParaRPr lang="en-US" dirty="0">
              <a:solidFill>
                <a:srgbClr val="FF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2662" y="958362"/>
            <a:ext cx="6770076" cy="3416301"/>
          </a:xfrm>
          <a:prstGeom prst="rect">
            <a:avLst/>
          </a:prstGeom>
        </p:spPr>
        <p:txBody>
          <a:bodyPr wrap="square">
            <a:spAutoFit/>
          </a:bodyPr>
          <a:lstStyle/>
          <a:p>
            <a:pPr algn="just"/>
            <a:r>
              <a:rPr lang="hi-IN" sz="1600" dirty="0" smtClean="0">
                <a:solidFill>
                  <a:srgbClr val="FF0000"/>
                </a:solidFill>
              </a:rPr>
              <a:t>&gt; ट्रिवार्था के अनुसार जलवायु प्रदेश (</a:t>
            </a:r>
            <a:r>
              <a:rPr lang="en-US" sz="1600" dirty="0" smtClean="0">
                <a:solidFill>
                  <a:srgbClr val="FF0000"/>
                </a:solidFill>
              </a:rPr>
              <a:t>Climate Region According to </a:t>
            </a:r>
            <a:r>
              <a:rPr lang="en-US" sz="1600" dirty="0" err="1" smtClean="0">
                <a:solidFill>
                  <a:srgbClr val="FF0000"/>
                </a:solidFill>
              </a:rPr>
              <a:t>Triwartha</a:t>
            </a:r>
            <a:r>
              <a:rPr lang="en-US" sz="1600" dirty="0" smtClean="0">
                <a:solidFill>
                  <a:srgbClr val="FF0000"/>
                </a:solidFill>
              </a:rPr>
              <a:t>) </a:t>
            </a:r>
          </a:p>
          <a:p>
            <a:pPr algn="just"/>
            <a:r>
              <a:rPr lang="en-US" sz="1600" dirty="0" smtClean="0">
                <a:solidFill>
                  <a:srgbClr val="FF0000"/>
                </a:solidFill>
              </a:rPr>
              <a:t/>
            </a:r>
            <a:br>
              <a:rPr lang="en-US" sz="1600" dirty="0" smtClean="0">
                <a:solidFill>
                  <a:srgbClr val="FF0000"/>
                </a:solidFill>
              </a:rPr>
            </a:br>
            <a:r>
              <a:rPr lang="hi-IN" sz="1600" dirty="0" smtClean="0">
                <a:solidFill>
                  <a:srgbClr val="FF0000"/>
                </a:solidFill>
              </a:rPr>
              <a:t>प्रो.ट्रिवार्था ने कोपेन के वर्गीकरण में संशोधन कर अपना वर्गीकरण प्रस्तुत किया | जो निम्न प्रकार है:-</a:t>
            </a:r>
          </a:p>
          <a:p>
            <a:pPr algn="just"/>
            <a:r>
              <a:rPr lang="hi-IN" sz="1600" dirty="0" smtClean="0">
                <a:solidFill>
                  <a:srgbClr val="FF0000"/>
                </a:solidFill>
              </a:rPr>
              <a:t> 1. </a:t>
            </a:r>
            <a:r>
              <a:rPr lang="en-US" sz="1600" dirty="0" smtClean="0">
                <a:solidFill>
                  <a:srgbClr val="FF0000"/>
                </a:solidFill>
              </a:rPr>
              <a:t>AW </a:t>
            </a:r>
            <a:r>
              <a:rPr lang="hi-IN" sz="1600" dirty="0" smtClean="0">
                <a:solidFill>
                  <a:srgbClr val="FF0000"/>
                </a:solidFill>
              </a:rPr>
              <a:t>उष्ण कटिबंधीय आर्द्र जलवायु प्रदेश (</a:t>
            </a:r>
            <a:r>
              <a:rPr lang="en-US" sz="1600" dirty="0" smtClean="0">
                <a:solidFill>
                  <a:srgbClr val="FF0000"/>
                </a:solidFill>
              </a:rPr>
              <a:t>AW  Tropical Humid Climate Regions) </a:t>
            </a:r>
          </a:p>
          <a:p>
            <a:pPr algn="just"/>
            <a:r>
              <a:rPr lang="en-US" sz="1600" dirty="0" smtClean="0">
                <a:solidFill>
                  <a:srgbClr val="FF0000"/>
                </a:solidFill>
              </a:rPr>
              <a:t>2. Caw </a:t>
            </a:r>
            <a:r>
              <a:rPr lang="hi-IN" sz="1600" dirty="0" smtClean="0">
                <a:solidFill>
                  <a:srgbClr val="FF0000"/>
                </a:solidFill>
              </a:rPr>
              <a:t>अर्द्धउष्ण-आर्द्र जलवायु प्रदेश (</a:t>
            </a:r>
            <a:r>
              <a:rPr lang="en-US" sz="1600" dirty="0" smtClean="0">
                <a:solidFill>
                  <a:srgbClr val="FF0000"/>
                </a:solidFill>
              </a:rPr>
              <a:t>Caw Semi-Tropical Humid Climate Region)</a:t>
            </a:r>
          </a:p>
          <a:p>
            <a:pPr algn="just"/>
            <a:r>
              <a:rPr lang="en-US" sz="1600" dirty="0" smtClean="0">
                <a:solidFill>
                  <a:srgbClr val="FF0000"/>
                </a:solidFill>
              </a:rPr>
              <a:t>3. </a:t>
            </a:r>
            <a:r>
              <a:rPr lang="en-US" sz="1600" dirty="0" err="1" smtClean="0">
                <a:solidFill>
                  <a:srgbClr val="FF0000"/>
                </a:solidFill>
              </a:rPr>
              <a:t>BSh</a:t>
            </a:r>
            <a:r>
              <a:rPr lang="en-US" sz="1600" dirty="0" smtClean="0">
                <a:solidFill>
                  <a:srgbClr val="FF0000"/>
                </a:solidFill>
              </a:rPr>
              <a:t> </a:t>
            </a:r>
            <a:r>
              <a:rPr lang="hi-IN" sz="1600" dirty="0" smtClean="0">
                <a:solidFill>
                  <a:srgbClr val="FF0000"/>
                </a:solidFill>
              </a:rPr>
              <a:t>उष्ण एवं अर्द्ध उष्ण कटिबंधीय  स्टेपी जलवायु प्रदेश (</a:t>
            </a:r>
            <a:r>
              <a:rPr lang="en-US" sz="1600" dirty="0" err="1" smtClean="0">
                <a:solidFill>
                  <a:srgbClr val="FF0000"/>
                </a:solidFill>
              </a:rPr>
              <a:t>BSh</a:t>
            </a:r>
            <a:r>
              <a:rPr lang="en-US" sz="1600" dirty="0" smtClean="0">
                <a:solidFill>
                  <a:srgbClr val="FF0000"/>
                </a:solidFill>
              </a:rPr>
              <a:t> Tropical and Semi- Tropical  Climate Region)</a:t>
            </a:r>
          </a:p>
          <a:p>
            <a:pPr algn="just"/>
            <a:r>
              <a:rPr lang="en-US" sz="1600" dirty="0" smtClean="0">
                <a:solidFill>
                  <a:srgbClr val="FF0000"/>
                </a:solidFill>
              </a:rPr>
              <a:t>4. </a:t>
            </a:r>
            <a:r>
              <a:rPr lang="en-US" sz="1600" dirty="0" err="1" smtClean="0">
                <a:solidFill>
                  <a:srgbClr val="FF0000"/>
                </a:solidFill>
              </a:rPr>
              <a:t>BWh</a:t>
            </a:r>
            <a:r>
              <a:rPr lang="en-US" sz="1600" dirty="0" smtClean="0">
                <a:solidFill>
                  <a:srgbClr val="FF0000"/>
                </a:solidFill>
              </a:rPr>
              <a:t> </a:t>
            </a:r>
            <a:r>
              <a:rPr lang="hi-IN" sz="1600" dirty="0" smtClean="0">
                <a:solidFill>
                  <a:srgbClr val="FF0000"/>
                </a:solidFill>
              </a:rPr>
              <a:t>मरुस्थली या शुष्क जलवायु प्रदेश (</a:t>
            </a:r>
            <a:r>
              <a:rPr lang="en-US" sz="1600" dirty="0" err="1" smtClean="0">
                <a:solidFill>
                  <a:srgbClr val="FF0000"/>
                </a:solidFill>
              </a:rPr>
              <a:t>BWh</a:t>
            </a:r>
            <a:r>
              <a:rPr lang="en-US" sz="1600" dirty="0" smtClean="0">
                <a:solidFill>
                  <a:srgbClr val="FF0000"/>
                </a:solidFill>
              </a:rPr>
              <a:t>  Desert /Arid Climate Region)</a:t>
            </a:r>
          </a:p>
          <a:p>
            <a:pPr algn="just"/>
            <a:r>
              <a:rPr lang="en-US" sz="1600" dirty="0" smtClean="0">
                <a:solidFill>
                  <a:srgbClr val="FF0000"/>
                </a:solidFill>
              </a:rPr>
              <a:t/>
            </a:r>
            <a:br>
              <a:rPr lang="en-US" sz="1600" dirty="0" smtClean="0">
                <a:solidFill>
                  <a:srgbClr val="FF0000"/>
                </a:solidFill>
              </a:rPr>
            </a:br>
            <a:endParaRPr lang="en-US" sz="1600" dirty="0">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7831" y="844062"/>
            <a:ext cx="5750169" cy="3293209"/>
          </a:xfrm>
          <a:prstGeom prst="rect">
            <a:avLst/>
          </a:prstGeom>
        </p:spPr>
        <p:txBody>
          <a:bodyPr wrap="square">
            <a:spAutoFit/>
          </a:bodyPr>
          <a:lstStyle/>
          <a:p>
            <a:pPr algn="just"/>
            <a:r>
              <a:rPr lang="hi-IN" sz="1600" dirty="0" smtClean="0">
                <a:solidFill>
                  <a:srgbClr val="FF0000"/>
                </a:solidFill>
              </a:rPr>
              <a:t>सामान्य जलवायु प्रदेश (</a:t>
            </a:r>
            <a:r>
              <a:rPr lang="en-US" sz="1600" dirty="0" smtClean="0">
                <a:solidFill>
                  <a:srgbClr val="FF0000"/>
                </a:solidFill>
              </a:rPr>
              <a:t>General Climatic Regions</a:t>
            </a:r>
            <a:r>
              <a:rPr lang="en-US" sz="1600" dirty="0" smtClean="0">
                <a:solidFill>
                  <a:srgbClr val="FF0000"/>
                </a:solidFill>
              </a:rPr>
              <a:t>)</a:t>
            </a:r>
          </a:p>
          <a:p>
            <a:pPr algn="just"/>
            <a:endParaRPr lang="en-US" sz="1600" dirty="0" smtClean="0">
              <a:solidFill>
                <a:srgbClr val="FF0000"/>
              </a:solidFill>
            </a:endParaRPr>
          </a:p>
          <a:p>
            <a:pPr algn="just"/>
            <a:r>
              <a:rPr lang="en-US" sz="1600" dirty="0" smtClean="0">
                <a:solidFill>
                  <a:srgbClr val="FF0000"/>
                </a:solidFill>
              </a:rPr>
              <a:t> </a:t>
            </a:r>
            <a:r>
              <a:rPr lang="hi-IN" sz="1600" dirty="0" smtClean="0">
                <a:solidFill>
                  <a:srgbClr val="FF0000"/>
                </a:solidFill>
              </a:rPr>
              <a:t>भारतीय मौसम विभाग द्वारा राजस्थान को सामान्य जलवायु विभिनता के आधार पर मुख्यतः पांच भागों में विभक्त किया गया है जो निम्न प्रकार </a:t>
            </a:r>
            <a:r>
              <a:rPr lang="hi-IN" sz="1600" dirty="0" smtClean="0">
                <a:solidFill>
                  <a:srgbClr val="FF0000"/>
                </a:solidFill>
              </a:rPr>
              <a:t>है-</a:t>
            </a:r>
            <a:endParaRPr lang="en-US" sz="1600" dirty="0" smtClean="0">
              <a:solidFill>
                <a:srgbClr val="FF0000"/>
              </a:solidFill>
            </a:endParaRPr>
          </a:p>
          <a:p>
            <a:pPr algn="just"/>
            <a:endParaRPr lang="hi-IN" sz="1600" dirty="0" smtClean="0">
              <a:solidFill>
                <a:srgbClr val="FF0000"/>
              </a:solidFill>
            </a:endParaRPr>
          </a:p>
          <a:p>
            <a:pPr algn="just"/>
            <a:r>
              <a:rPr lang="hi-IN" sz="1600" dirty="0" smtClean="0">
                <a:solidFill>
                  <a:srgbClr val="FF0000"/>
                </a:solidFill>
              </a:rPr>
              <a:t>1. शुष्क जलवायु प्रदेश ( </a:t>
            </a:r>
            <a:r>
              <a:rPr lang="en-US" sz="1600" dirty="0" smtClean="0">
                <a:solidFill>
                  <a:srgbClr val="FF0000"/>
                </a:solidFill>
              </a:rPr>
              <a:t>Arid Climatic Region) </a:t>
            </a:r>
          </a:p>
          <a:p>
            <a:pPr algn="just"/>
            <a:r>
              <a:rPr lang="en-US" sz="1600" dirty="0" smtClean="0">
                <a:solidFill>
                  <a:srgbClr val="FF0000"/>
                </a:solidFill>
              </a:rPr>
              <a:t>2. </a:t>
            </a:r>
            <a:r>
              <a:rPr lang="hi-IN" sz="1600" dirty="0" smtClean="0">
                <a:solidFill>
                  <a:srgbClr val="FF0000"/>
                </a:solidFill>
              </a:rPr>
              <a:t>अर्द्ध शुष्क जलवायु प्रदेश (</a:t>
            </a:r>
            <a:r>
              <a:rPr lang="en-US" sz="1600" dirty="0" smtClean="0">
                <a:solidFill>
                  <a:srgbClr val="FF0000"/>
                </a:solidFill>
              </a:rPr>
              <a:t>Semi- Arid Climate Region)</a:t>
            </a:r>
          </a:p>
          <a:p>
            <a:pPr algn="just"/>
            <a:r>
              <a:rPr lang="en-US" sz="1600" dirty="0" smtClean="0">
                <a:solidFill>
                  <a:srgbClr val="FF0000"/>
                </a:solidFill>
              </a:rPr>
              <a:t>3. </a:t>
            </a:r>
            <a:r>
              <a:rPr lang="hi-IN" sz="1600" dirty="0" smtClean="0">
                <a:solidFill>
                  <a:srgbClr val="FF0000"/>
                </a:solidFill>
              </a:rPr>
              <a:t>उप-आर्द्र जलवायु प्रदेश (</a:t>
            </a:r>
            <a:r>
              <a:rPr lang="en-US" sz="1600" dirty="0" smtClean="0">
                <a:solidFill>
                  <a:srgbClr val="FF0000"/>
                </a:solidFill>
              </a:rPr>
              <a:t>Sub -Humid Climatic Region) </a:t>
            </a:r>
          </a:p>
          <a:p>
            <a:pPr algn="just"/>
            <a:r>
              <a:rPr lang="en-US" sz="1600" dirty="0" smtClean="0">
                <a:solidFill>
                  <a:srgbClr val="FF0000"/>
                </a:solidFill>
              </a:rPr>
              <a:t> 4. </a:t>
            </a:r>
            <a:r>
              <a:rPr lang="hi-IN" sz="1600" dirty="0" smtClean="0">
                <a:solidFill>
                  <a:srgbClr val="FF0000"/>
                </a:solidFill>
              </a:rPr>
              <a:t>आर्द्र जलवायु प्रदेश (</a:t>
            </a:r>
            <a:r>
              <a:rPr lang="en-US" sz="1600" dirty="0" smtClean="0">
                <a:solidFill>
                  <a:srgbClr val="FF0000"/>
                </a:solidFill>
              </a:rPr>
              <a:t>Humid Climatic Region) </a:t>
            </a:r>
          </a:p>
          <a:p>
            <a:pPr algn="just"/>
            <a:r>
              <a:rPr lang="en-US" sz="1600" dirty="0" smtClean="0">
                <a:solidFill>
                  <a:srgbClr val="FF0000"/>
                </a:solidFill>
              </a:rPr>
              <a:t>5. </a:t>
            </a:r>
            <a:r>
              <a:rPr lang="hi-IN" sz="1600" dirty="0" smtClean="0">
                <a:solidFill>
                  <a:srgbClr val="FF0000"/>
                </a:solidFill>
              </a:rPr>
              <a:t>अतिआर्द्र जलवायु प्रदेश (</a:t>
            </a:r>
            <a:r>
              <a:rPr lang="en-US" sz="1600" dirty="0" smtClean="0">
                <a:solidFill>
                  <a:srgbClr val="FF0000"/>
                </a:solidFill>
              </a:rPr>
              <a:t>Very Humid Climatic Region)</a:t>
            </a:r>
          </a:p>
          <a:p>
            <a:pPr algn="just"/>
            <a:r>
              <a:rPr lang="en-US" sz="1600" dirty="0" smtClean="0">
                <a:solidFill>
                  <a:srgbClr val="FF0000"/>
                </a:solidFill>
              </a:rPr>
              <a:t/>
            </a:r>
            <a:br>
              <a:rPr lang="en-US" sz="1600" dirty="0" smtClean="0">
                <a:solidFill>
                  <a:srgbClr val="FF0000"/>
                </a:solidFill>
              </a:rPr>
            </a:br>
            <a:endParaRPr lang="en-US" sz="1600" dirty="0">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BA III YEAR\Theory_Maps\New Doc 2020-12-05 10.49.57_5.jpg"/>
          <p:cNvPicPr>
            <a:picLocks noChangeAspect="1" noChangeArrowheads="1"/>
          </p:cNvPicPr>
          <p:nvPr/>
        </p:nvPicPr>
        <p:blipFill>
          <a:blip r:embed="rId2">
            <a:lum bright="10000" contrast="40000"/>
          </a:blip>
          <a:srcRect/>
          <a:stretch>
            <a:fillRect/>
          </a:stretch>
        </p:blipFill>
        <p:spPr bwMode="auto">
          <a:xfrm>
            <a:off x="2085367" y="0"/>
            <a:ext cx="4973266" cy="5143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A III YEAR\New Doc 2020-11-06 09.05.37_1 (1).jpg"/>
          <p:cNvPicPr>
            <a:picLocks noChangeAspect="1" noChangeArrowheads="1"/>
          </p:cNvPicPr>
          <p:nvPr/>
        </p:nvPicPr>
        <p:blipFill>
          <a:blip r:embed="rId2">
            <a:lum contrast="20000"/>
          </a:blip>
          <a:srcRect/>
          <a:stretch>
            <a:fillRect/>
          </a:stretch>
        </p:blipFill>
        <p:spPr bwMode="auto">
          <a:xfrm>
            <a:off x="2112608" y="0"/>
            <a:ext cx="4918784" cy="51435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7831" y="509953"/>
            <a:ext cx="7596554" cy="4185761"/>
          </a:xfrm>
          <a:prstGeom prst="rect">
            <a:avLst/>
          </a:prstGeom>
        </p:spPr>
        <p:txBody>
          <a:bodyPr wrap="square">
            <a:spAutoFit/>
          </a:bodyPr>
          <a:lstStyle/>
          <a:p>
            <a:pPr marL="342900" indent="-342900" algn="just">
              <a:buAutoNum type="arabicPeriod"/>
            </a:pPr>
            <a:r>
              <a:rPr lang="hi-IN" dirty="0" smtClean="0">
                <a:solidFill>
                  <a:srgbClr val="FF0000"/>
                </a:solidFill>
              </a:rPr>
              <a:t>शुष्क </a:t>
            </a:r>
            <a:r>
              <a:rPr lang="hi-IN" dirty="0" smtClean="0">
                <a:solidFill>
                  <a:srgbClr val="FF0000"/>
                </a:solidFill>
              </a:rPr>
              <a:t>जलवायु प्रदेश ( </a:t>
            </a:r>
            <a:r>
              <a:rPr lang="en-US" dirty="0" smtClean="0">
                <a:solidFill>
                  <a:srgbClr val="FF0000"/>
                </a:solidFill>
              </a:rPr>
              <a:t>Arid Climatic Region) </a:t>
            </a:r>
            <a:endParaRPr lang="en-US" dirty="0" smtClean="0">
              <a:solidFill>
                <a:srgbClr val="FF0000"/>
              </a:solidFill>
            </a:endParaRPr>
          </a:p>
          <a:p>
            <a:pPr marL="342900" indent="-342900" algn="just">
              <a:buAutoNum type="arabicPeriod"/>
            </a:pPr>
            <a:endParaRPr lang="en-US" dirty="0" smtClean="0">
              <a:solidFill>
                <a:srgbClr val="FF0000"/>
              </a:solidFill>
            </a:endParaRPr>
          </a:p>
          <a:p>
            <a:pPr algn="just"/>
            <a:r>
              <a:rPr lang="hi-IN" dirty="0" smtClean="0">
                <a:solidFill>
                  <a:srgbClr val="FF0000"/>
                </a:solidFill>
              </a:rPr>
              <a:t>इस प्रदेश में गर्म व शुष्क जलवायु की दशाएं पाई जाती है| इसका विस्तार जैसलमेर, बाड़मेर (उत्तरी भाग), </a:t>
            </a:r>
            <a:r>
              <a:rPr lang="hi-IN" dirty="0" smtClean="0">
                <a:solidFill>
                  <a:srgbClr val="FF0000"/>
                </a:solidFill>
              </a:rPr>
              <a:t>बीकानेर</a:t>
            </a:r>
            <a:r>
              <a:rPr lang="hi-IN" dirty="0" smtClean="0">
                <a:solidFill>
                  <a:srgbClr val="FF0000"/>
                </a:solidFill>
              </a:rPr>
              <a:t> </a:t>
            </a:r>
            <a:r>
              <a:rPr lang="hi-IN" dirty="0" smtClean="0">
                <a:solidFill>
                  <a:srgbClr val="FF0000"/>
                </a:solidFill>
              </a:rPr>
              <a:t>(</a:t>
            </a:r>
            <a:r>
              <a:rPr lang="hi-IN" dirty="0" smtClean="0">
                <a:solidFill>
                  <a:srgbClr val="FF0000"/>
                </a:solidFill>
              </a:rPr>
              <a:t>प.भाग), जोधपुर (फलोदी तहसील), गंगानगर (द. भाग ) आदि जिलों में विस्तृत है| तथा यह थार मरुस्थल के पश्चिमी भागों के रूप में पहचाने जाते हैं| यहां का औसत तापमान ग्रीष्म ऋतु में लगभग 34 डिग्री सेल्सियस से 40 डिग्री सेल्सियस तथा शीत ऋतु में 12 डिग्री सेल्सियस  से 16 डिग्री सेल्सियस तक रहता है| वर्षा 0 - 20 </a:t>
            </a:r>
            <a:r>
              <a:rPr lang="en-US" dirty="0" smtClean="0">
                <a:solidFill>
                  <a:srgbClr val="FF0000"/>
                </a:solidFill>
              </a:rPr>
              <a:t>cm </a:t>
            </a:r>
            <a:r>
              <a:rPr lang="hi-IN" dirty="0" smtClean="0">
                <a:solidFill>
                  <a:srgbClr val="FF0000"/>
                </a:solidFill>
              </a:rPr>
              <a:t>तक होती है| दैनिक व वार्षिक तापांतर भी अधिक रहता है| वनस्पति बहुत कम होती है| वह भी कटीली झाड़ियों के रूप में या मरूदभिद वनस्पति के रूप में पाई जाती है| बालुका स्तूप पाए जाते हैं| पानी की मात्रा कम होती है| यहां अधिकांश लोग पशु चारण करते हैं</a:t>
            </a:r>
            <a:r>
              <a:rPr lang="hi-IN" dirty="0" smtClean="0">
                <a:solidFill>
                  <a:srgbClr val="FF0000"/>
                </a:solidFill>
              </a:rPr>
              <a:t>|</a:t>
            </a:r>
            <a:endParaRPr lang="en-US" dirty="0" smtClean="0">
              <a:solidFill>
                <a:srgbClr val="FF0000"/>
              </a:solidFill>
            </a:endParaRPr>
          </a:p>
          <a:p>
            <a:pPr algn="just"/>
            <a:r>
              <a:rPr lang="hi-IN" dirty="0" smtClean="0">
                <a:solidFill>
                  <a:srgbClr val="FF0000"/>
                </a:solidFill>
              </a:rPr>
              <a:t> </a:t>
            </a:r>
          </a:p>
          <a:p>
            <a:pPr algn="just"/>
            <a:r>
              <a:rPr lang="hi-IN" dirty="0" smtClean="0">
                <a:solidFill>
                  <a:srgbClr val="FF0000"/>
                </a:solidFill>
              </a:rPr>
              <a:t>2. अर्द्ध शुष्क जलवायु प्रदेश (</a:t>
            </a:r>
            <a:r>
              <a:rPr lang="en-US" dirty="0" smtClean="0">
                <a:solidFill>
                  <a:srgbClr val="FF0000"/>
                </a:solidFill>
              </a:rPr>
              <a:t>Semi- Arid Climate Region</a:t>
            </a:r>
            <a:r>
              <a:rPr lang="en-US" dirty="0" smtClean="0">
                <a:solidFill>
                  <a:srgbClr val="FF0000"/>
                </a:solidFill>
              </a:rPr>
              <a:t>)</a:t>
            </a:r>
          </a:p>
          <a:p>
            <a:pPr algn="just"/>
            <a:endParaRPr lang="en-US" dirty="0" smtClean="0">
              <a:solidFill>
                <a:srgbClr val="FF0000"/>
              </a:solidFill>
            </a:endParaRPr>
          </a:p>
          <a:p>
            <a:pPr algn="just"/>
            <a:r>
              <a:rPr lang="hi-IN" dirty="0" smtClean="0">
                <a:solidFill>
                  <a:srgbClr val="FF0000"/>
                </a:solidFill>
              </a:rPr>
              <a:t>इसे क्षेत्र में गंगानगर, बीकानेर, जोधपुर, बाड़मेर, चूरू, जालौर, हनुमानगढ़, झुंझुनू, नागौर, पाली का पश्चिमी भाग आदि जिले सम्मिलित हैं| यहां वर्षा का वार्षिक औसत 20- 40 </a:t>
            </a:r>
            <a:r>
              <a:rPr lang="en-US" dirty="0" smtClean="0">
                <a:solidFill>
                  <a:srgbClr val="FF0000"/>
                </a:solidFill>
              </a:rPr>
              <a:t>cm, </a:t>
            </a:r>
            <a:r>
              <a:rPr lang="hi-IN" dirty="0" smtClean="0">
                <a:solidFill>
                  <a:srgbClr val="FF0000"/>
                </a:solidFill>
              </a:rPr>
              <a:t>तापमान ग्रीष्म ऋतु में 32 डिग्री सेल्सियस से 36 डिग्री सेल्सियस रहता है| तथा शीत ऋतु में 10 डिग्री से 17 डिग्री सेल्सियस के बीच पाया जाता है| वर्षा अनियमित,अनिश्चित एवं अपर्याप्त होती है| वनस्पति के रूप में यहां आक, धोक, खीप, रोहिडा, खेजड़ी, बबूल, कटीली झाड़ियां, सेवण, लावण  घास आदि पाए जाते हैं|</a:t>
            </a:r>
          </a:p>
          <a:p>
            <a:pPr algn="just"/>
            <a:r>
              <a:rPr lang="hi-IN" dirty="0" smtClean="0">
                <a:solidFill>
                  <a:srgbClr val="FF0000"/>
                </a:solidFill>
              </a:rPr>
              <a:t/>
            </a:r>
            <a:br>
              <a:rPr lang="hi-IN" dirty="0" smtClean="0">
                <a:solidFill>
                  <a:srgbClr val="FF0000"/>
                </a:solidFill>
              </a:rPr>
            </a:br>
            <a:endParaRPr lang="en-US" dirty="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9039" y="641838"/>
            <a:ext cx="7200899" cy="3943942"/>
          </a:xfrm>
          <a:prstGeom prst="rect">
            <a:avLst/>
          </a:prstGeom>
        </p:spPr>
        <p:txBody>
          <a:bodyPr wrap="square">
            <a:spAutoFit/>
          </a:bodyPr>
          <a:lstStyle/>
          <a:p>
            <a:pPr algn="just"/>
            <a:r>
              <a:rPr lang="hi-IN" dirty="0" smtClean="0">
                <a:solidFill>
                  <a:srgbClr val="FF0000"/>
                </a:solidFill>
              </a:rPr>
              <a:t>3. उप-आर्द्र जलवायु प्रदेश (</a:t>
            </a:r>
            <a:r>
              <a:rPr lang="en-US" dirty="0" smtClean="0">
                <a:solidFill>
                  <a:srgbClr val="FF0000"/>
                </a:solidFill>
              </a:rPr>
              <a:t>Sub -Humid Climatic Region) </a:t>
            </a:r>
            <a:endParaRPr lang="en-US" dirty="0" smtClean="0">
              <a:solidFill>
                <a:srgbClr val="FF0000"/>
              </a:solidFill>
            </a:endParaRPr>
          </a:p>
          <a:p>
            <a:pPr algn="just"/>
            <a:endParaRPr lang="en-US" dirty="0" smtClean="0">
              <a:solidFill>
                <a:srgbClr val="FF0000"/>
              </a:solidFill>
            </a:endParaRPr>
          </a:p>
          <a:p>
            <a:pPr algn="just"/>
            <a:r>
              <a:rPr lang="hi-IN" dirty="0" smtClean="0">
                <a:solidFill>
                  <a:srgbClr val="FF0000"/>
                </a:solidFill>
              </a:rPr>
              <a:t>इसके अंतर्गत  जयपुर, अजमेर, पूर्वी पाली, जालौर (पूर्वी), भीलवाड़ा, दौसा, टोंक, अलवर आदि जिले सम्मिलित हैं| यहां ग्रीष्मकालीन औसत तापमान 28 डिग्री से 34 डिग्री सेल्सियस तथा शीत ऋतु में 12 से 18 डिग्री सेल्सियस तक रहता है| वर्षा 40 -60</a:t>
            </a:r>
            <a:r>
              <a:rPr lang="en-US" dirty="0" smtClean="0">
                <a:solidFill>
                  <a:srgbClr val="FF0000"/>
                </a:solidFill>
              </a:rPr>
              <a:t>cm </a:t>
            </a:r>
            <a:r>
              <a:rPr lang="hi-IN" dirty="0" smtClean="0">
                <a:solidFill>
                  <a:srgbClr val="FF0000"/>
                </a:solidFill>
              </a:rPr>
              <a:t>तक| पतझड़ वाली वनस्पति मुख्यत: नीम आम आंवला शीशम आदि पाए जाते हैं| यह प्रदेश गेहूं, जौ, मूंगफली,ज्वार, बाजरा, चना, सरसों आदि फसलों का क्षेत्र है| यहां स्टेपी वनस्पति भी पाई जाती है</a:t>
            </a:r>
            <a:r>
              <a:rPr lang="hi-IN" dirty="0" smtClean="0">
                <a:solidFill>
                  <a:srgbClr val="FF0000"/>
                </a:solidFill>
              </a:rPr>
              <a:t>|</a:t>
            </a:r>
            <a:endParaRPr lang="en-US" dirty="0" smtClean="0">
              <a:solidFill>
                <a:srgbClr val="FF0000"/>
              </a:solidFill>
            </a:endParaRPr>
          </a:p>
          <a:p>
            <a:pPr algn="just"/>
            <a:endParaRPr lang="hi-IN" dirty="0" smtClean="0">
              <a:solidFill>
                <a:srgbClr val="FF0000"/>
              </a:solidFill>
            </a:endParaRPr>
          </a:p>
          <a:p>
            <a:pPr algn="just"/>
            <a:r>
              <a:rPr lang="hi-IN" dirty="0" smtClean="0">
                <a:solidFill>
                  <a:srgbClr val="FF0000"/>
                </a:solidFill>
              </a:rPr>
              <a:t> 4. आर्द्र जलवायु प्रदेश (</a:t>
            </a:r>
            <a:r>
              <a:rPr lang="en-US" dirty="0" smtClean="0">
                <a:solidFill>
                  <a:srgbClr val="FF0000"/>
                </a:solidFill>
              </a:rPr>
              <a:t>Humid Climatic Region) </a:t>
            </a:r>
            <a:endParaRPr lang="en-US" dirty="0" smtClean="0">
              <a:solidFill>
                <a:srgbClr val="FF0000"/>
              </a:solidFill>
            </a:endParaRPr>
          </a:p>
          <a:p>
            <a:pPr algn="just"/>
            <a:endParaRPr lang="en-US" dirty="0" smtClean="0">
              <a:solidFill>
                <a:srgbClr val="FF0000"/>
              </a:solidFill>
            </a:endParaRPr>
          </a:p>
          <a:p>
            <a:pPr algn="just"/>
            <a:r>
              <a:rPr lang="hi-IN" dirty="0" smtClean="0">
                <a:solidFill>
                  <a:srgbClr val="FF0000"/>
                </a:solidFill>
              </a:rPr>
              <a:t>राज्य में इस प्रकार की जलवायु पूर्वी एवं दक्षिणी- पूर्वी भागों में धौलपुर, भरतपुर, सवाई माधोपुर, करौली, बूंदी, द. प. कोटा, उदयपुर, राजसमंद, चित्तौड़ आदि जिलों में पाई जाती है| क्षेत्र में वर्षा का वार्षिक औसत 60 से 80 </a:t>
            </a:r>
            <a:r>
              <a:rPr lang="en-US" dirty="0" smtClean="0">
                <a:solidFill>
                  <a:srgbClr val="FF0000"/>
                </a:solidFill>
              </a:rPr>
              <a:t>cm </a:t>
            </a:r>
            <a:r>
              <a:rPr lang="hi-IN" dirty="0" smtClean="0">
                <a:solidFill>
                  <a:srgbClr val="FF0000"/>
                </a:solidFill>
              </a:rPr>
              <a:t>होता है| ग्रीष्म ऋतु का औसत तापमान 32 से 35 डिग्री सेल्सियस तक पाया जाता है| जबकि शीत ऋतु में औसत तापमान 14 से 17 डिग्री सेल्सियस तक पाया जाता है| चावल, ज्वार, गन्ना, गेहूं, जो, सरसों आदि की कृषि यहां पर देखी जाती है| वनस्पति की दृष्टि से यह क्षेत्र सघन रूप से देखा जाता है| नीम, इमली ,आम, बबूल, पीपल, गूलर, शीशम आदि मुख्यतः पाए जाते हैं|</a:t>
            </a:r>
          </a:p>
          <a:p>
            <a:pPr algn="just"/>
            <a:r>
              <a:rPr lang="hi-IN" dirty="0" smtClean="0">
                <a:solidFill>
                  <a:srgbClr val="FF0000"/>
                </a:solidFill>
              </a:rPr>
              <a:t/>
            </a:r>
            <a:br>
              <a:rPr lang="hi-IN" dirty="0" smtClean="0">
                <a:solidFill>
                  <a:srgbClr val="FF0000"/>
                </a:solidFill>
              </a:rPr>
            </a:br>
            <a:endParaRPr lang="en-US" dirty="0">
              <a:solidFill>
                <a:srgbClr val="FF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9908" y="773723"/>
            <a:ext cx="6242538" cy="3293209"/>
          </a:xfrm>
          <a:prstGeom prst="rect">
            <a:avLst/>
          </a:prstGeom>
        </p:spPr>
        <p:txBody>
          <a:bodyPr wrap="square">
            <a:spAutoFit/>
          </a:bodyPr>
          <a:lstStyle/>
          <a:p>
            <a:pPr algn="just"/>
            <a:r>
              <a:rPr lang="hi-IN" sz="1600" dirty="0" smtClean="0">
                <a:solidFill>
                  <a:srgbClr val="FF0000"/>
                </a:solidFill>
              </a:rPr>
              <a:t>5. अतिआर्द्र जलवायु प्रदेश (</a:t>
            </a:r>
            <a:r>
              <a:rPr lang="en-US" sz="1600" dirty="0" smtClean="0">
                <a:solidFill>
                  <a:srgbClr val="FF0000"/>
                </a:solidFill>
              </a:rPr>
              <a:t>Very Humid Climatic Region</a:t>
            </a:r>
            <a:r>
              <a:rPr lang="en-US" sz="1600" dirty="0" smtClean="0">
                <a:solidFill>
                  <a:srgbClr val="FF0000"/>
                </a:solidFill>
              </a:rPr>
              <a:t>)</a:t>
            </a:r>
          </a:p>
          <a:p>
            <a:pPr algn="just"/>
            <a:endParaRPr lang="en-US" sz="1600" dirty="0" smtClean="0">
              <a:solidFill>
                <a:srgbClr val="FF0000"/>
              </a:solidFill>
            </a:endParaRPr>
          </a:p>
          <a:p>
            <a:pPr algn="just"/>
            <a:r>
              <a:rPr lang="en-US" sz="1600" dirty="0" smtClean="0">
                <a:solidFill>
                  <a:srgbClr val="FF0000"/>
                </a:solidFill>
              </a:rPr>
              <a:t> </a:t>
            </a:r>
            <a:r>
              <a:rPr lang="hi-IN" sz="1600" dirty="0" smtClean="0">
                <a:solidFill>
                  <a:srgbClr val="FF0000"/>
                </a:solidFill>
              </a:rPr>
              <a:t>यह क्षेत्र राज्य के द. एवं द. पू. भाग में झालावाड़, बारां, कोटा का द. पू. भाग, बांसवाड़ा,प्रतापगढ़, उदयपुर जिले का द. प. भाग, डूंगरपुर, माउंट आबू के सीमावर्ती भू-भाग आदि इसमें सम्मिलित है| यहां वर्षा का वार्षिक औसत 80 </a:t>
            </a:r>
            <a:r>
              <a:rPr lang="en-US" sz="1600" dirty="0" smtClean="0">
                <a:solidFill>
                  <a:srgbClr val="FF0000"/>
                </a:solidFill>
              </a:rPr>
              <a:t>cm </a:t>
            </a:r>
            <a:r>
              <a:rPr lang="hi-IN" sz="1600" dirty="0" smtClean="0">
                <a:solidFill>
                  <a:srgbClr val="FF0000"/>
                </a:solidFill>
              </a:rPr>
              <a:t>से अधिक रहता है| ग्रीष्म ऋतु में औसत तापमान 30 से 34 डिग्री सेल्सियस (माउंट आबू को छोड़कर) रहता है| आबू पर्वत पर औसत तापमान 25 डिग्री सेल्सियस के आस-पास देखा जाता है| शीत ऋतु का औसत तापमान 12 से 15 डिग्री सेल्सियस तक रहता है| सर्दी की ऋतु में माउंट आबू का तापमान कम रहता है| यहां पर मानसूनी सवाना वनस्पति पाई जाती है| शीशम, आम, सागवान, जामुन,शहतूत, बांस आदि पाए जाते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64314">
            <a:off x="2055341" y="1271949"/>
            <a:ext cx="5111213" cy="4154984"/>
          </a:xfrm>
          <a:prstGeom prst="rect">
            <a:avLst/>
          </a:prstGeom>
        </p:spPr>
        <p:txBody>
          <a:bodyPr wrap="square">
            <a:spAutoFit/>
          </a:bodyPr>
          <a:lstStyle/>
          <a:p>
            <a:pPr algn="ctr"/>
            <a:r>
              <a:rPr lang="hi-IN" sz="8800" dirty="0" smtClean="0">
                <a:solidFill>
                  <a:srgbClr val="FFFF00"/>
                </a:solidFill>
              </a:rPr>
              <a:t>धन्यवाद</a:t>
            </a:r>
          </a:p>
          <a:p>
            <a:pPr algn="ctr"/>
            <a:r>
              <a:rPr lang="hi-IN" sz="8800" dirty="0" smtClean="0">
                <a:solidFill>
                  <a:srgbClr val="FFFF00"/>
                </a:solidFill>
              </a:rPr>
              <a:t/>
            </a:r>
            <a:br>
              <a:rPr lang="hi-IN" sz="8800" dirty="0" smtClean="0">
                <a:solidFill>
                  <a:srgbClr val="FFFF00"/>
                </a:solidFill>
              </a:rPr>
            </a:br>
            <a:endParaRPr lang="en-US" sz="8800" dirty="0">
              <a:solidFill>
                <a:srgbClr val="FFFF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021" y="1429406"/>
            <a:ext cx="6579477" cy="1200329"/>
          </a:xfrm>
          <a:prstGeom prst="rect">
            <a:avLst/>
          </a:prstGeom>
        </p:spPr>
        <p:txBody>
          <a:bodyPr wrap="square">
            <a:spAutoFit/>
          </a:bodyPr>
          <a:lstStyle/>
          <a:p>
            <a:r>
              <a:rPr lang="en-US" sz="3600" dirty="0" smtClean="0">
                <a:solidFill>
                  <a:srgbClr val="FF0000"/>
                </a:solidFill>
              </a:rPr>
              <a:t>NATURAL VEGETATION AND FOREST RESOURCES</a:t>
            </a:r>
            <a:endParaRPr lang="en-US" sz="3600" dirty="0">
              <a:solidFill>
                <a:srgbClr val="FF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1035" y="567559"/>
            <a:ext cx="7062952" cy="4404219"/>
          </a:xfrm>
          <a:prstGeom prst="rect">
            <a:avLst/>
          </a:prstGeom>
        </p:spPr>
        <p:txBody>
          <a:bodyPr wrap="square">
            <a:spAutoFit/>
          </a:bodyPr>
          <a:lstStyle/>
          <a:p>
            <a:pPr algn="ctr"/>
            <a:r>
              <a:rPr lang="hi-IN" sz="1600" dirty="0" smtClean="0">
                <a:solidFill>
                  <a:srgbClr val="FF0000"/>
                </a:solidFill>
              </a:rPr>
              <a:t>प्राकृतिक वनस्पति (</a:t>
            </a:r>
            <a:r>
              <a:rPr lang="en-US" sz="1600" dirty="0" smtClean="0">
                <a:solidFill>
                  <a:srgbClr val="FF0000"/>
                </a:solidFill>
              </a:rPr>
              <a:t>NATURAL VEGETATION </a:t>
            </a:r>
            <a:r>
              <a:rPr lang="en-US" sz="1600" dirty="0" smtClean="0">
                <a:solidFill>
                  <a:srgbClr val="FF0000"/>
                </a:solidFill>
              </a:rPr>
              <a:t>)</a:t>
            </a:r>
          </a:p>
          <a:p>
            <a:endParaRPr lang="en-US" sz="1600" dirty="0" smtClean="0">
              <a:solidFill>
                <a:srgbClr val="FF0000"/>
              </a:solidFill>
            </a:endParaRPr>
          </a:p>
          <a:p>
            <a:r>
              <a:rPr lang="en-US" sz="1600" dirty="0" smtClean="0">
                <a:solidFill>
                  <a:srgbClr val="FF0000"/>
                </a:solidFill>
              </a:rPr>
              <a:t> </a:t>
            </a:r>
            <a:r>
              <a:rPr lang="hi-IN" sz="1600" dirty="0" smtClean="0">
                <a:solidFill>
                  <a:srgbClr val="FF0000"/>
                </a:solidFill>
              </a:rPr>
              <a:t>प्राकृतिक रूप से अर्थात मानव द्वारा हस्तक्षेप के बिना उगने वाले पेड़- पौधों तथा घास को ‘प्राकृतिक वनस्पति’ कहते हैं</a:t>
            </a:r>
            <a:r>
              <a:rPr lang="hi-IN" sz="1600" dirty="0" smtClean="0">
                <a:solidFill>
                  <a:srgbClr val="FF0000"/>
                </a:solidFill>
              </a:rPr>
              <a:t>|</a:t>
            </a:r>
            <a:endParaRPr lang="en-US" sz="1600" dirty="0" smtClean="0">
              <a:solidFill>
                <a:srgbClr val="FF0000"/>
              </a:solidFill>
            </a:endParaRPr>
          </a:p>
          <a:p>
            <a:endParaRPr lang="hi-IN" sz="1600" dirty="0" smtClean="0">
              <a:solidFill>
                <a:srgbClr val="FF0000"/>
              </a:solidFill>
            </a:endParaRPr>
          </a:p>
          <a:p>
            <a:r>
              <a:rPr lang="hi-IN" sz="1600" dirty="0" smtClean="0">
                <a:solidFill>
                  <a:srgbClr val="FF0000"/>
                </a:solidFill>
              </a:rPr>
              <a:t> भौगोलिक लक्षण एवं वितरण प्रारूप की दृष्टि से वनों को निम्न प्रकार से विभाजित किया जाता है जो निम्न प्रकार है </a:t>
            </a:r>
            <a:r>
              <a:rPr lang="hi-IN" sz="1600" dirty="0" smtClean="0">
                <a:solidFill>
                  <a:srgbClr val="FF0000"/>
                </a:solidFill>
              </a:rPr>
              <a:t>–</a:t>
            </a:r>
            <a:endParaRPr lang="en-US" sz="1600" dirty="0" smtClean="0">
              <a:solidFill>
                <a:srgbClr val="FF0000"/>
              </a:solidFill>
            </a:endParaRPr>
          </a:p>
          <a:p>
            <a:endParaRPr lang="hi-IN" sz="1600" dirty="0" smtClean="0">
              <a:solidFill>
                <a:srgbClr val="FF0000"/>
              </a:solidFill>
            </a:endParaRPr>
          </a:p>
          <a:p>
            <a:r>
              <a:rPr lang="hi-IN" sz="1600" dirty="0" smtClean="0">
                <a:solidFill>
                  <a:srgbClr val="FF0000"/>
                </a:solidFill>
              </a:rPr>
              <a:t>1. शुष्क सागवान के वन ( </a:t>
            </a:r>
            <a:r>
              <a:rPr lang="en-US" sz="1600" dirty="0" smtClean="0">
                <a:solidFill>
                  <a:srgbClr val="FF0000"/>
                </a:solidFill>
              </a:rPr>
              <a:t>Dry teak forest)</a:t>
            </a:r>
          </a:p>
          <a:p>
            <a:r>
              <a:rPr lang="en-US" sz="1600" dirty="0" smtClean="0">
                <a:solidFill>
                  <a:srgbClr val="FF0000"/>
                </a:solidFill>
              </a:rPr>
              <a:t>2. </a:t>
            </a:r>
            <a:r>
              <a:rPr lang="hi-IN" sz="1600" dirty="0" smtClean="0">
                <a:solidFill>
                  <a:srgbClr val="FF0000"/>
                </a:solidFill>
              </a:rPr>
              <a:t>उष्णकटिबंधीय शुष्क वन /मिश्रित पतझड़ वाले वन (</a:t>
            </a:r>
            <a:r>
              <a:rPr lang="en-US" sz="1600" dirty="0" smtClean="0">
                <a:solidFill>
                  <a:srgbClr val="FF0000"/>
                </a:solidFill>
              </a:rPr>
              <a:t>Mixed deciduous forest)</a:t>
            </a:r>
          </a:p>
          <a:p>
            <a:r>
              <a:rPr lang="en-US" sz="1600" dirty="0" smtClean="0">
                <a:solidFill>
                  <a:srgbClr val="FF0000"/>
                </a:solidFill>
              </a:rPr>
              <a:t>3. </a:t>
            </a:r>
            <a:r>
              <a:rPr lang="hi-IN" sz="1600" dirty="0" smtClean="0">
                <a:solidFill>
                  <a:srgbClr val="FF0000"/>
                </a:solidFill>
              </a:rPr>
              <a:t>उष्ण कटिबंधीय कांटेदार झाड़ी वाले वन/ अर्द्ध शुष्क उष्णकटिबंधीय वन/ धोक वन (</a:t>
            </a:r>
            <a:r>
              <a:rPr lang="en-US" sz="1600" dirty="0" smtClean="0">
                <a:solidFill>
                  <a:srgbClr val="FF0000"/>
                </a:solidFill>
              </a:rPr>
              <a:t>Tropical thorn forest)</a:t>
            </a:r>
          </a:p>
          <a:p>
            <a:r>
              <a:rPr lang="en-US" sz="1600" dirty="0" smtClean="0">
                <a:solidFill>
                  <a:srgbClr val="FF0000"/>
                </a:solidFill>
              </a:rPr>
              <a:t>4. </a:t>
            </a:r>
            <a:r>
              <a:rPr lang="hi-IN" sz="1600" dirty="0" smtClean="0">
                <a:solidFill>
                  <a:srgbClr val="FF0000"/>
                </a:solidFill>
              </a:rPr>
              <a:t>शुष्क वन/ मरुस्थलीय वन (</a:t>
            </a:r>
            <a:r>
              <a:rPr lang="en-US" sz="1600" dirty="0" smtClean="0">
                <a:solidFill>
                  <a:srgbClr val="FF0000"/>
                </a:solidFill>
              </a:rPr>
              <a:t>Dry forest)</a:t>
            </a:r>
          </a:p>
          <a:p>
            <a:r>
              <a:rPr lang="en-US" sz="1600" dirty="0" smtClean="0">
                <a:solidFill>
                  <a:srgbClr val="FF0000"/>
                </a:solidFill>
              </a:rPr>
              <a:t>5. </a:t>
            </a:r>
            <a:r>
              <a:rPr lang="hi-IN" sz="1600" dirty="0" smtClean="0">
                <a:solidFill>
                  <a:srgbClr val="FF0000"/>
                </a:solidFill>
              </a:rPr>
              <a:t>उपोष्ण कटिबंधीय सदाबहार वन ( </a:t>
            </a:r>
            <a:r>
              <a:rPr lang="en-US" sz="1600" dirty="0" smtClean="0">
                <a:solidFill>
                  <a:srgbClr val="FF0000"/>
                </a:solidFill>
              </a:rPr>
              <a:t>Sub-tropical evergreen forest)</a:t>
            </a:r>
          </a:p>
          <a:p>
            <a:r>
              <a:rPr lang="en-US" sz="1600" dirty="0" smtClean="0">
                <a:solidFill>
                  <a:srgbClr val="FF0000"/>
                </a:solidFill>
              </a:rPr>
              <a:t>6. </a:t>
            </a:r>
            <a:r>
              <a:rPr lang="hi-IN" sz="1600" dirty="0" smtClean="0">
                <a:solidFill>
                  <a:srgbClr val="FF0000"/>
                </a:solidFill>
              </a:rPr>
              <a:t>नदी तट वाले वन (</a:t>
            </a:r>
            <a:r>
              <a:rPr lang="en-US" sz="1600" dirty="0" smtClean="0">
                <a:solidFill>
                  <a:srgbClr val="FF0000"/>
                </a:solidFill>
              </a:rPr>
              <a:t>Deltaic forests)</a:t>
            </a:r>
          </a:p>
          <a:p>
            <a:r>
              <a:rPr lang="en-US" sz="1600" dirty="0" smtClean="0">
                <a:solidFill>
                  <a:srgbClr val="FF0000"/>
                </a:solidFill>
              </a:rPr>
              <a:t/>
            </a:r>
            <a:br>
              <a:rPr lang="en-US" sz="1600" dirty="0" smtClean="0">
                <a:solidFill>
                  <a:srgbClr val="FF0000"/>
                </a:solidFill>
              </a:rPr>
            </a:br>
            <a:endParaRPr lang="en-US" sz="1600" dirty="0">
              <a:solidFill>
                <a:srgbClr val="FF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6647" y="909757"/>
            <a:ext cx="6852745" cy="3293209"/>
          </a:xfrm>
          <a:prstGeom prst="rect">
            <a:avLst/>
          </a:prstGeom>
        </p:spPr>
        <p:txBody>
          <a:bodyPr wrap="square">
            <a:spAutoFit/>
          </a:bodyPr>
          <a:lstStyle/>
          <a:p>
            <a:pPr marL="342900" indent="-342900" algn="just">
              <a:buAutoNum type="arabicPeriod"/>
            </a:pPr>
            <a:r>
              <a:rPr lang="hi-IN" sz="1600" dirty="0" smtClean="0">
                <a:solidFill>
                  <a:srgbClr val="FF0000"/>
                </a:solidFill>
              </a:rPr>
              <a:t>शुष्क </a:t>
            </a:r>
            <a:r>
              <a:rPr lang="hi-IN" sz="1600" dirty="0" smtClean="0">
                <a:solidFill>
                  <a:srgbClr val="FF0000"/>
                </a:solidFill>
              </a:rPr>
              <a:t>सागवान के वन ( </a:t>
            </a:r>
            <a:r>
              <a:rPr lang="en-US" sz="1600" dirty="0" smtClean="0">
                <a:solidFill>
                  <a:srgbClr val="FF0000"/>
                </a:solidFill>
              </a:rPr>
              <a:t>Dry teak forest)- </a:t>
            </a:r>
            <a:endParaRPr lang="en-US" sz="1600" dirty="0" smtClean="0">
              <a:solidFill>
                <a:srgbClr val="FF0000"/>
              </a:solidFill>
            </a:endParaRPr>
          </a:p>
          <a:p>
            <a:pPr marL="342900" indent="-342900" algn="just">
              <a:buAutoNum type="arabicPeriod"/>
            </a:pPr>
            <a:endParaRPr lang="en-US" sz="1600" dirty="0" smtClean="0">
              <a:solidFill>
                <a:srgbClr val="FF0000"/>
              </a:solidFill>
            </a:endParaRPr>
          </a:p>
          <a:p>
            <a:pPr algn="just"/>
            <a:r>
              <a:rPr lang="hi-IN" sz="1600" dirty="0" smtClean="0">
                <a:solidFill>
                  <a:srgbClr val="FF0000"/>
                </a:solidFill>
              </a:rPr>
              <a:t>इस प्रकार के वन राज्य के दक्षिणी क्षेत्र में 75 से 110 </a:t>
            </a:r>
            <a:r>
              <a:rPr lang="en-US" sz="1600" dirty="0" smtClean="0">
                <a:solidFill>
                  <a:srgbClr val="FF0000"/>
                </a:solidFill>
              </a:rPr>
              <a:t>cm </a:t>
            </a:r>
            <a:r>
              <a:rPr lang="hi-IN" sz="1600" dirty="0" smtClean="0">
                <a:solidFill>
                  <a:srgbClr val="FF0000"/>
                </a:solidFill>
              </a:rPr>
              <a:t>वर्षा वाले भागों में पाए जाते हैं इन वनों को ‘मानसूनी या चौड़ी पत्ती वाले वन’ भी कहते हैं| यह वन राजस्थान राज्य के कुल वन क्षेत्र का 7% भाग पर पाए जाते हैं| यहां पर सागवान व अन्य चौड़ी पत्ती वाले वन पाए जाते हैं| ये बांसवाड़ा, डूंगरपुर, कोटा,बारां, प्रतापगढ़, दक्षिणी उदयपुर, सिरोही, चित्तौड़ आदि जिलों में देखे जाते हैं| सागवान सर्वाधिक मात्रा में बांसवाड़ा जिले में पाया जाता है| बरगद, आम, तेंदू, सालर, गूलर, महुआ, खैर आदि के वृक्ष पाए जाते हैं| वृक्षों की ऊंचाई लगभग 10 से 21 मीटर तक भी होती है| ग्रीष्मकाल में इनकी अधिकांश पत्तियां गिर जाती है अतः यह मानसूनी वनों की श्रेणी में आते हैं|</a:t>
            </a:r>
          </a:p>
          <a:p>
            <a:pPr algn="just"/>
            <a:r>
              <a:rPr lang="hi-IN" sz="1600" dirty="0" smtClean="0">
                <a:solidFill>
                  <a:srgbClr val="FF0000"/>
                </a:solidFill>
              </a:rPr>
              <a:t>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545" y="672662"/>
            <a:ext cx="6978869" cy="4031873"/>
          </a:xfrm>
          <a:prstGeom prst="rect">
            <a:avLst/>
          </a:prstGeom>
        </p:spPr>
        <p:txBody>
          <a:bodyPr wrap="square">
            <a:spAutoFit/>
          </a:bodyPr>
          <a:lstStyle/>
          <a:p>
            <a:pPr algn="just"/>
            <a:r>
              <a:rPr lang="hi-IN" sz="1600" dirty="0" smtClean="0">
                <a:solidFill>
                  <a:srgbClr val="FF0000"/>
                </a:solidFill>
              </a:rPr>
              <a:t>2. उष्णकटिबंधीय शुष्क वन /मिश्रित पतझड़ वाले वन (</a:t>
            </a:r>
            <a:r>
              <a:rPr lang="en-US" sz="1600" dirty="0" smtClean="0">
                <a:solidFill>
                  <a:srgbClr val="FF0000"/>
                </a:solidFill>
              </a:rPr>
              <a:t>Mixed deciduous forest</a:t>
            </a:r>
            <a:r>
              <a:rPr lang="en-US" sz="1600" dirty="0" smtClean="0">
                <a:solidFill>
                  <a:srgbClr val="FF0000"/>
                </a:solidFill>
              </a:rPr>
              <a:t>)-</a:t>
            </a:r>
          </a:p>
          <a:p>
            <a:pPr algn="just"/>
            <a:endParaRPr lang="en-US" sz="1600" dirty="0" smtClean="0">
              <a:solidFill>
                <a:srgbClr val="FF0000"/>
              </a:solidFill>
            </a:endParaRPr>
          </a:p>
          <a:p>
            <a:pPr algn="just"/>
            <a:r>
              <a:rPr lang="hi-IN" sz="1600" dirty="0" smtClean="0">
                <a:solidFill>
                  <a:srgbClr val="FF0000"/>
                </a:solidFill>
              </a:rPr>
              <a:t>जिन प्रदेशों में वर्षा 50 से 80 सेंटीमीटर के मध्य होती है, वहां अधिकांश ऐसे वन पाए जाते हैं| इन्हें ‘शुष्क मानसूनी खुले वन’ भी कहा जा सकता है| (अर्थात उष्णकटिबंधीय शुष्क वन)| ये वन ग्रीष्म ऋतु प्रारंभ होने से पूर्व (मार्च-अप्रैल माह में) अपने पत्ते गिरा देते हैं| अर्थात पतझड़ हो जाते हैं| मुख्यत: धोक, ढाक/पलास, खैर,साल, कीकर, बहेड़ा, आंवला, करजड़ी, अमलवास,आदि के कटीले वृक्ष पाए जाते हैं| शुष्क मानसूनी वनों के मुख्य वृक्ष बड़, पीपल, नीम, शीशम,आम, तेंदू, रोहिडा, अशोक आदि के वृक्ष भी पाए जाते हैं| ये वन उदयपुर, बांसवाड़ा, राजसमंद,चित्तौड़गढ़, भीलवाड़ा, सवाई माधोपुर, जयपुर, टोंक,अलवर, अजमेर आदि जिलों में पाए जाते हैं| ये राज्य के कुल वन क्षेत्र का लगभग 28% भाग पर विस्तृत है| कहीं-कहीं यूकेल्पिटस के वृक्ष भी लगाए जाते हैं| इन वनों की अधिकांश लकड़ियां मजबूत एवं औद्योगिक महत्व की होती है| धोक के वृक्षों की लकड़ी जलाने और कोयला बनाने के लिए उपयोगी होती है| खैर से कत्था, साल/ सालर की लकड़ी के दरवाजे और खिड़कियां पैकिंग का सामान आदि बनाने में काम ली जाती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8179" y="651641"/>
            <a:ext cx="7147035" cy="4278094"/>
          </a:xfrm>
          <a:prstGeom prst="rect">
            <a:avLst/>
          </a:prstGeom>
        </p:spPr>
        <p:txBody>
          <a:bodyPr wrap="square">
            <a:spAutoFit/>
          </a:bodyPr>
          <a:lstStyle/>
          <a:p>
            <a:pPr algn="just"/>
            <a:r>
              <a:rPr lang="hi-IN" sz="1600" dirty="0" smtClean="0">
                <a:solidFill>
                  <a:srgbClr val="FF0000"/>
                </a:solidFill>
              </a:rPr>
              <a:t>3. उष्ण कटिबंधीय कांटेदार झाड़ी वाले वन/ अर्द्ध शुष्क उष्णकटिबंधीय वन/ धोक वन (</a:t>
            </a:r>
            <a:r>
              <a:rPr lang="en-US" sz="1600" dirty="0" smtClean="0">
                <a:solidFill>
                  <a:srgbClr val="FF0000"/>
                </a:solidFill>
              </a:rPr>
              <a:t>Tropical thorn forest)-</a:t>
            </a:r>
          </a:p>
          <a:p>
            <a:pPr algn="just"/>
            <a:r>
              <a:rPr lang="en-US" sz="1600" dirty="0" smtClean="0">
                <a:solidFill>
                  <a:srgbClr val="FF0000"/>
                </a:solidFill>
              </a:rPr>
              <a:t/>
            </a:r>
            <a:br>
              <a:rPr lang="en-US" sz="1600" dirty="0" smtClean="0">
                <a:solidFill>
                  <a:srgbClr val="FF0000"/>
                </a:solidFill>
              </a:rPr>
            </a:br>
            <a:r>
              <a:rPr lang="hi-IN" sz="1600" dirty="0" smtClean="0">
                <a:solidFill>
                  <a:srgbClr val="FF0000"/>
                </a:solidFill>
              </a:rPr>
              <a:t>इस प्रकार की वनस्पति रेतीली भूमि, शुष्क जलवायु व औसत वर्षा 25 - 50 </a:t>
            </a:r>
            <a:r>
              <a:rPr lang="en-US" sz="1600" dirty="0" smtClean="0">
                <a:solidFill>
                  <a:srgbClr val="FF0000"/>
                </a:solidFill>
              </a:rPr>
              <a:t>cm </a:t>
            </a:r>
            <a:r>
              <a:rPr lang="hi-IN" sz="1600" dirty="0" smtClean="0">
                <a:solidFill>
                  <a:srgbClr val="FF0000"/>
                </a:solidFill>
              </a:rPr>
              <a:t>के बीच होने वाले क्षेत्र में अधिकांशत पाई जाती है| इन दोनों की प्रमुख विशेषता पौधे सूखे हुए व झाड़ीयुक्त होती है| खेजड़ा, रोहिडा, बेर, कटीले बबूल, कैर आदि मुख्य वृक्ष है| इन वृक्षों की जड़े लंबी /गहरी व मोटी होती है| जिसके कारण वे भूगर्भ से जल ग्रहण कर लेते हैं| क्षारीय युक्त दलदलों के निकट लवण रागी वनस्पति या झाड़ी मिलती है| यह विशेषकर लूणकरणसर, पंचपदरा, डीडवाना,बिरमसर आदि इलाकों में विशेष रूप से पाई जाती है| कुछ वृक्षों की पत्तियां व तने बहुत मोटे होते हैं, किन्ही पर कांटे अधिक होते हैं| इस भू-भाग का मुख्य वृक्ष खेजड़ा बड़ा उपयोगी है| इसकी लकड़ी से कोयला, गोंद, चमड़ा रंगने के पदार्थ, पत्तियां आदि प्राप्त किए जाते हैं| यह जोधपुर, बीकानेर, सीकर, अजमेर, जयपुर, दौसा, झुंझुनू आदि जिलों में भी पाए जाते हैं| राज्य के कुल वन  क्षेत्र का 52% इसके अंतर्गत सम्मिलित है| </a:t>
            </a:r>
          </a:p>
          <a:p>
            <a:pPr algn="just"/>
            <a:r>
              <a:rPr lang="hi-IN" sz="1600" dirty="0" smtClean="0">
                <a:solidFill>
                  <a:srgbClr val="FF0000"/>
                </a:solidFill>
              </a:rPr>
              <a:t>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985" y="1151791"/>
            <a:ext cx="7315200" cy="3539430"/>
          </a:xfrm>
          <a:prstGeom prst="rect">
            <a:avLst/>
          </a:prstGeom>
        </p:spPr>
        <p:txBody>
          <a:bodyPr wrap="square">
            <a:spAutoFit/>
          </a:bodyPr>
          <a:lstStyle/>
          <a:p>
            <a:pPr algn="just"/>
            <a:r>
              <a:rPr lang="hi-IN" sz="1600" dirty="0" smtClean="0">
                <a:solidFill>
                  <a:srgbClr val="FF0000"/>
                </a:solidFill>
              </a:rPr>
              <a:t>राजस्थान राज्य का कुल क्षेत्रफल 3,42,239 वर्ग किमी है|  भारत में, क्षेत्रफल की दृष्टि से राजस्थान सबसे बड़ा राज्य है। इसका क्षेत्रफल देश के कुल क्षेत्रफल का 10.41% है, जो विश्व के कई देशों से अधिक है। उदाहरण के लिए, राजस्थान श्रीलंका से पांच गुना, इंग्लैंड से दोगुना और नॉर्वे, पोलैंड , इटली आदि से बड़ा है।</a:t>
            </a:r>
          </a:p>
          <a:p>
            <a:pPr algn="just"/>
            <a:r>
              <a:rPr lang="hi-IN" sz="1600" dirty="0" smtClean="0">
                <a:solidFill>
                  <a:srgbClr val="FF0000"/>
                </a:solidFill>
              </a:rPr>
              <a:t>राज्य की लंबाई उत्तर से दक्षिण 826 किमी. तथा पूर्व-पश्चिम चौड़ाई 869 किमी. है। इसकी स्थलीय सीमाएं 5,920 किमी. लंबी है।</a:t>
            </a:r>
          </a:p>
          <a:p>
            <a:pPr algn="just"/>
            <a:r>
              <a:rPr lang="hi-IN" sz="1600" dirty="0" smtClean="0">
                <a:solidFill>
                  <a:srgbClr val="FF0000"/>
                </a:solidFill>
              </a:rPr>
              <a:t/>
            </a:r>
            <a:br>
              <a:rPr lang="hi-IN" sz="1600" dirty="0" smtClean="0">
                <a:solidFill>
                  <a:srgbClr val="FF0000"/>
                </a:solidFill>
              </a:rPr>
            </a:br>
            <a:r>
              <a:rPr lang="hi-IN" sz="1600" dirty="0" smtClean="0">
                <a:solidFill>
                  <a:srgbClr val="FF0000"/>
                </a:solidFill>
              </a:rPr>
              <a:t/>
            </a:r>
            <a:br>
              <a:rPr lang="hi-IN" sz="1600" dirty="0" smtClean="0">
                <a:solidFill>
                  <a:srgbClr val="FF0000"/>
                </a:solidFill>
              </a:rPr>
            </a:br>
            <a:r>
              <a:rPr lang="hi-IN" sz="1600" dirty="0" smtClean="0">
                <a:solidFill>
                  <a:srgbClr val="FF0000"/>
                </a:solidFill>
              </a:rPr>
              <a:t/>
            </a:r>
            <a:br>
              <a:rPr lang="hi-IN" sz="1600" dirty="0" smtClean="0">
                <a:solidFill>
                  <a:srgbClr val="FF0000"/>
                </a:solidFill>
              </a:rPr>
            </a:br>
            <a:r>
              <a:rPr lang="hi-IN" sz="1600" dirty="0" smtClean="0">
                <a:solidFill>
                  <a:srgbClr val="FF0000"/>
                </a:solidFill>
              </a:rPr>
              <a:t/>
            </a:r>
            <a:br>
              <a:rPr lang="hi-IN" sz="1600" dirty="0" smtClean="0">
                <a:solidFill>
                  <a:srgbClr val="FF0000"/>
                </a:solidFill>
              </a:rPr>
            </a:br>
            <a:r>
              <a:rPr lang="hi-IN" sz="1600" dirty="0" smtClean="0">
                <a:solidFill>
                  <a:srgbClr val="FF0000"/>
                </a:solidFill>
              </a:rPr>
              <a:t/>
            </a:r>
            <a:br>
              <a:rPr lang="hi-IN" sz="1600" dirty="0" smtClean="0">
                <a:solidFill>
                  <a:srgbClr val="FF0000"/>
                </a:solidFill>
              </a:rPr>
            </a:br>
            <a:r>
              <a:rPr lang="hi-IN" sz="1600" dirty="0" smtClean="0">
                <a:solidFill>
                  <a:srgbClr val="FF0000"/>
                </a:solidFill>
              </a:rPr>
              <a:t/>
            </a:r>
            <a:br>
              <a:rPr lang="hi-IN" sz="1600" dirty="0" smtClean="0">
                <a:solidFill>
                  <a:srgbClr val="FF0000"/>
                </a:solidFill>
              </a:rPr>
            </a:br>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8993" y="909757"/>
            <a:ext cx="6505904" cy="3293209"/>
          </a:xfrm>
          <a:prstGeom prst="rect">
            <a:avLst/>
          </a:prstGeom>
        </p:spPr>
        <p:txBody>
          <a:bodyPr wrap="square">
            <a:spAutoFit/>
          </a:bodyPr>
          <a:lstStyle/>
          <a:p>
            <a:pPr algn="just"/>
            <a:r>
              <a:rPr lang="hi-IN" sz="1600" dirty="0" smtClean="0">
                <a:solidFill>
                  <a:srgbClr val="FF0000"/>
                </a:solidFill>
              </a:rPr>
              <a:t>4. शुष्क वन/ मरुस्थलीय वन (</a:t>
            </a:r>
            <a:r>
              <a:rPr lang="en-US" sz="1600" dirty="0" smtClean="0">
                <a:solidFill>
                  <a:srgbClr val="FF0000"/>
                </a:solidFill>
              </a:rPr>
              <a:t>Dry forest)-</a:t>
            </a:r>
          </a:p>
          <a:p>
            <a:pPr algn="just"/>
            <a:r>
              <a:rPr lang="en-US" sz="1600" dirty="0" smtClean="0">
                <a:solidFill>
                  <a:srgbClr val="FF0000"/>
                </a:solidFill>
              </a:rPr>
              <a:t/>
            </a:r>
            <a:br>
              <a:rPr lang="en-US" sz="1600" dirty="0" smtClean="0">
                <a:solidFill>
                  <a:srgbClr val="FF0000"/>
                </a:solidFill>
              </a:rPr>
            </a:br>
            <a:r>
              <a:rPr lang="hi-IN" sz="1600" dirty="0" smtClean="0">
                <a:solidFill>
                  <a:srgbClr val="FF0000"/>
                </a:solidFill>
              </a:rPr>
              <a:t>इस प्रकार के वनों का विस्तार औसत 25 </a:t>
            </a:r>
            <a:r>
              <a:rPr lang="en-US" sz="1600" dirty="0" smtClean="0">
                <a:solidFill>
                  <a:srgbClr val="FF0000"/>
                </a:solidFill>
              </a:rPr>
              <a:t>cm </a:t>
            </a:r>
            <a:r>
              <a:rPr lang="hi-IN" sz="1600" dirty="0" smtClean="0">
                <a:solidFill>
                  <a:srgbClr val="FF0000"/>
                </a:solidFill>
              </a:rPr>
              <a:t>से कम वर्षा वाले भागों में पाया जाता है| बीकानेर, चूरू, जैसलमेर, बाड़मेर, पश्चिमी जोधपुर आदि जिले इसमें सम्मिलित हैं| छोटे आकार के वृक्ष व झाड़ियां आदि वनस्पति इस क्षेत्र में पाई जाती है| प्राकृतिक वनस्पति  बहुत कम और  बिखरी हुई मात्रा में पाई जाती है| मुख्यत: खेजड़ी, रोहिड़ा, बेर, कैर,थूर आदि की वृक्ष/ झाड़ियां पाए जाते हैं| खेजड़ी के वृक्ष को राज्य का कल्पवृक्ष माना गया है| वर्तमान में इस क्षेत्र के कुछ हिस्से में ‘इंदिरा गांधी नहर’ के आ जाने से पेड़ -पौधों की लंबी पंक्तियां नहर के किनारे- किनारे लगी हुई है| यह  राज्य के कुल वन क्षेत्र का लगभग 12.6% है|</a:t>
            </a:r>
          </a:p>
          <a:p>
            <a:pPr algn="just"/>
            <a:r>
              <a:rPr lang="hi-IN" sz="1600" dirty="0" smtClean="0">
                <a:solidFill>
                  <a:srgbClr val="FF0000"/>
                </a:solidFill>
              </a:rPr>
              <a:t>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8993" y="851338"/>
            <a:ext cx="7283669" cy="3046988"/>
          </a:xfrm>
          <a:prstGeom prst="rect">
            <a:avLst/>
          </a:prstGeom>
        </p:spPr>
        <p:txBody>
          <a:bodyPr wrap="square">
            <a:spAutoFit/>
          </a:bodyPr>
          <a:lstStyle/>
          <a:p>
            <a:pPr algn="just"/>
            <a:r>
              <a:rPr lang="hi-IN" sz="1600" dirty="0" smtClean="0">
                <a:solidFill>
                  <a:srgbClr val="FF0000"/>
                </a:solidFill>
              </a:rPr>
              <a:t>5. उपोष्ण कटिबंधीय सदाबहार वन ( </a:t>
            </a:r>
            <a:r>
              <a:rPr lang="en-US" sz="1600" dirty="0" smtClean="0">
                <a:solidFill>
                  <a:srgbClr val="FF0000"/>
                </a:solidFill>
              </a:rPr>
              <a:t>Sub-tropical evergreen forest</a:t>
            </a:r>
            <a:r>
              <a:rPr lang="en-US" sz="1600" dirty="0" smtClean="0">
                <a:solidFill>
                  <a:srgbClr val="FF0000"/>
                </a:solidFill>
              </a:rPr>
              <a:t>)-</a:t>
            </a:r>
          </a:p>
          <a:p>
            <a:pPr algn="just"/>
            <a:endParaRPr lang="en-US" sz="1600" dirty="0" smtClean="0">
              <a:solidFill>
                <a:srgbClr val="FF0000"/>
              </a:solidFill>
            </a:endParaRPr>
          </a:p>
          <a:p>
            <a:pPr algn="just"/>
            <a:r>
              <a:rPr lang="en-US" sz="1600" dirty="0" smtClean="0">
                <a:solidFill>
                  <a:srgbClr val="FF0000"/>
                </a:solidFill>
              </a:rPr>
              <a:t> </a:t>
            </a:r>
            <a:r>
              <a:rPr lang="hi-IN" sz="1600" dirty="0" smtClean="0">
                <a:solidFill>
                  <a:srgbClr val="FF0000"/>
                </a:solidFill>
              </a:rPr>
              <a:t>यह  वन राज्य के अर्द्ध- गर्म  भागों में पाए जाते हैं| इन अर्द्ध शुष्क भागो में भागों में भी यह सदैव हरे- भरे रहते हैं| इसलिए इन्हें ‘सदाबहार वन’ कहते हैं| ये वन माउंट आबू के ही आस-पास के क्षेत्र में पाए जाते हैं| ये मात्र 0.4% क्षेत्र में ही पाए जाते हैं| मुख्य वृक्ष  आम, सागवान,बांस, नीम आदि है|</a:t>
            </a:r>
          </a:p>
          <a:p>
            <a:pPr algn="just"/>
            <a:r>
              <a:rPr lang="hi-IN" sz="1600" dirty="0" smtClean="0">
                <a:solidFill>
                  <a:srgbClr val="FF0000"/>
                </a:solidFill>
              </a:rPr>
              <a:t/>
            </a:r>
            <a:br>
              <a:rPr lang="hi-IN" sz="1600" dirty="0" smtClean="0">
                <a:solidFill>
                  <a:srgbClr val="FF0000"/>
                </a:solidFill>
              </a:rPr>
            </a:br>
            <a:r>
              <a:rPr lang="hi-IN" sz="1600" dirty="0" smtClean="0">
                <a:solidFill>
                  <a:srgbClr val="FF0000"/>
                </a:solidFill>
              </a:rPr>
              <a:t>6. नदी तट वाले वन (</a:t>
            </a:r>
            <a:r>
              <a:rPr lang="en-US" sz="1600" dirty="0" smtClean="0">
                <a:solidFill>
                  <a:srgbClr val="FF0000"/>
                </a:solidFill>
              </a:rPr>
              <a:t>Deltaic forests) </a:t>
            </a:r>
            <a:r>
              <a:rPr lang="en-US" sz="1600" dirty="0" smtClean="0">
                <a:solidFill>
                  <a:srgbClr val="FF0000"/>
                </a:solidFill>
              </a:rPr>
              <a:t>– </a:t>
            </a:r>
          </a:p>
          <a:p>
            <a:pPr algn="just"/>
            <a:endParaRPr lang="en-US" sz="1600" dirty="0" smtClean="0">
              <a:solidFill>
                <a:srgbClr val="FF0000"/>
              </a:solidFill>
            </a:endParaRPr>
          </a:p>
          <a:p>
            <a:pPr algn="just"/>
            <a:r>
              <a:rPr lang="hi-IN" sz="1600" dirty="0" smtClean="0">
                <a:solidFill>
                  <a:srgbClr val="FF0000"/>
                </a:solidFill>
              </a:rPr>
              <a:t>इस </a:t>
            </a:r>
            <a:r>
              <a:rPr lang="hi-IN" sz="1600" dirty="0" smtClean="0">
                <a:solidFill>
                  <a:srgbClr val="FF0000"/>
                </a:solidFill>
              </a:rPr>
              <a:t>प्रकार के  वन राज्य के नदी तटीय क्षेत्रों के समीप पाए जाते हैं| </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6649" y="893380"/>
            <a:ext cx="6842234" cy="2554545"/>
          </a:xfrm>
          <a:prstGeom prst="rect">
            <a:avLst/>
          </a:prstGeom>
        </p:spPr>
        <p:txBody>
          <a:bodyPr wrap="square">
            <a:spAutoFit/>
          </a:bodyPr>
          <a:lstStyle/>
          <a:p>
            <a:pPr algn="just"/>
            <a:r>
              <a:rPr lang="hi-IN" sz="1600" dirty="0" smtClean="0">
                <a:solidFill>
                  <a:srgbClr val="FF0000"/>
                </a:solidFill>
              </a:rPr>
              <a:t>वनों का प्रशासनिक आधार पर </a:t>
            </a:r>
            <a:r>
              <a:rPr lang="hi-IN" sz="1600" dirty="0" smtClean="0">
                <a:solidFill>
                  <a:srgbClr val="FF0000"/>
                </a:solidFill>
              </a:rPr>
              <a:t>वर्गीकरण</a:t>
            </a:r>
            <a:endParaRPr lang="en-US" sz="1600" dirty="0" smtClean="0">
              <a:solidFill>
                <a:srgbClr val="FF0000"/>
              </a:solidFill>
            </a:endParaRPr>
          </a:p>
          <a:p>
            <a:pPr algn="just"/>
            <a:endParaRPr lang="hi-IN" sz="1600" dirty="0" smtClean="0">
              <a:solidFill>
                <a:srgbClr val="FF0000"/>
              </a:solidFill>
            </a:endParaRPr>
          </a:p>
          <a:p>
            <a:pPr algn="just"/>
            <a:r>
              <a:rPr lang="hi-IN" sz="1600" dirty="0" smtClean="0">
                <a:solidFill>
                  <a:srgbClr val="FF0000"/>
                </a:solidFill>
              </a:rPr>
              <a:t> वर्तमान में राज्य में वनों को राजकीय एवं सामुदायिक वनों के आधार पर भी वर्गीकृत किया जाता है| प्रशासनिक आधार पर वनों को 3 भागों में बांटा गया है जो इस प्रकार </a:t>
            </a:r>
            <a:r>
              <a:rPr lang="hi-IN" sz="1600" dirty="0" smtClean="0">
                <a:solidFill>
                  <a:srgbClr val="FF0000"/>
                </a:solidFill>
              </a:rPr>
              <a:t>है-</a:t>
            </a:r>
            <a:endParaRPr lang="en-US" sz="1600" dirty="0" smtClean="0">
              <a:solidFill>
                <a:srgbClr val="FF0000"/>
              </a:solidFill>
            </a:endParaRPr>
          </a:p>
          <a:p>
            <a:pPr algn="just"/>
            <a:r>
              <a:rPr lang="hi-IN" sz="1600" dirty="0" smtClean="0">
                <a:solidFill>
                  <a:srgbClr val="FF0000"/>
                </a:solidFill>
              </a:rPr>
              <a:t> </a:t>
            </a:r>
          </a:p>
          <a:p>
            <a:pPr algn="just"/>
            <a:r>
              <a:rPr lang="hi-IN" sz="1600" dirty="0" smtClean="0">
                <a:solidFill>
                  <a:srgbClr val="FF0000"/>
                </a:solidFill>
              </a:rPr>
              <a:t>1. रक्षित वन (</a:t>
            </a:r>
            <a:r>
              <a:rPr lang="en-US" sz="1600" dirty="0" smtClean="0">
                <a:solidFill>
                  <a:srgbClr val="FF0000"/>
                </a:solidFill>
              </a:rPr>
              <a:t>Reserved Forests) </a:t>
            </a:r>
          </a:p>
          <a:p>
            <a:pPr algn="just"/>
            <a:r>
              <a:rPr lang="en-US" sz="1600" dirty="0" smtClean="0">
                <a:solidFill>
                  <a:srgbClr val="FF0000"/>
                </a:solidFill>
              </a:rPr>
              <a:t>2. </a:t>
            </a:r>
            <a:r>
              <a:rPr lang="hi-IN" sz="1600" dirty="0" smtClean="0">
                <a:solidFill>
                  <a:srgbClr val="FF0000"/>
                </a:solidFill>
              </a:rPr>
              <a:t>सुरक्षित वन (</a:t>
            </a:r>
            <a:r>
              <a:rPr lang="en-US" sz="1600" dirty="0" smtClean="0">
                <a:solidFill>
                  <a:srgbClr val="FF0000"/>
                </a:solidFill>
              </a:rPr>
              <a:t>Protected Forests) </a:t>
            </a:r>
          </a:p>
          <a:p>
            <a:pPr algn="just"/>
            <a:r>
              <a:rPr lang="en-US" sz="1600" dirty="0" smtClean="0">
                <a:solidFill>
                  <a:srgbClr val="FF0000"/>
                </a:solidFill>
              </a:rPr>
              <a:t>3. </a:t>
            </a:r>
            <a:r>
              <a:rPr lang="hi-IN" sz="1600" dirty="0" smtClean="0">
                <a:solidFill>
                  <a:srgbClr val="FF0000"/>
                </a:solidFill>
              </a:rPr>
              <a:t>अवर्गीकृत वन (</a:t>
            </a:r>
            <a:r>
              <a:rPr lang="en-US" sz="1600" dirty="0" smtClean="0">
                <a:solidFill>
                  <a:srgbClr val="FF0000"/>
                </a:solidFill>
              </a:rPr>
              <a:t>Unclassified Forest)</a:t>
            </a:r>
          </a:p>
          <a:p>
            <a:pPr algn="just"/>
            <a:r>
              <a:rPr lang="en-US" sz="1600" dirty="0" smtClean="0">
                <a:solidFill>
                  <a:srgbClr val="FF0000"/>
                </a:solidFill>
              </a:rPr>
              <a:t/>
            </a:r>
            <a:br>
              <a:rPr lang="en-US" sz="1600" dirty="0" smtClean="0">
                <a:solidFill>
                  <a:srgbClr val="FF0000"/>
                </a:solidFill>
              </a:rPr>
            </a:br>
            <a:endParaRPr lang="en-US" sz="1600" dirty="0">
              <a:solidFill>
                <a:srgbClr val="FF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3586" y="609599"/>
            <a:ext cx="7083972" cy="4278094"/>
          </a:xfrm>
          <a:prstGeom prst="rect">
            <a:avLst/>
          </a:prstGeom>
        </p:spPr>
        <p:txBody>
          <a:bodyPr wrap="square">
            <a:spAutoFit/>
          </a:bodyPr>
          <a:lstStyle/>
          <a:p>
            <a:pPr algn="just"/>
            <a:r>
              <a:rPr lang="hi-IN" sz="1600" dirty="0" smtClean="0">
                <a:solidFill>
                  <a:srgbClr val="FF0000"/>
                </a:solidFill>
              </a:rPr>
              <a:t> 1. रक्षित वन (</a:t>
            </a:r>
            <a:r>
              <a:rPr lang="en-US" sz="1600" dirty="0" smtClean="0">
                <a:solidFill>
                  <a:srgbClr val="FF0000"/>
                </a:solidFill>
              </a:rPr>
              <a:t>Reserved Forests) -</a:t>
            </a:r>
          </a:p>
          <a:p>
            <a:pPr algn="just"/>
            <a:r>
              <a:rPr lang="en-US" sz="1600" dirty="0" smtClean="0">
                <a:solidFill>
                  <a:srgbClr val="FF0000"/>
                </a:solidFill>
              </a:rPr>
              <a:t/>
            </a:r>
            <a:br>
              <a:rPr lang="en-US" sz="1600" dirty="0" smtClean="0">
                <a:solidFill>
                  <a:srgbClr val="FF0000"/>
                </a:solidFill>
              </a:rPr>
            </a:br>
            <a:r>
              <a:rPr lang="en-US" sz="1600" dirty="0" smtClean="0">
                <a:solidFill>
                  <a:srgbClr val="FF0000"/>
                </a:solidFill>
              </a:rPr>
              <a:t> </a:t>
            </a:r>
            <a:r>
              <a:rPr lang="hi-IN" sz="1600" dirty="0" smtClean="0">
                <a:solidFill>
                  <a:srgbClr val="FF0000"/>
                </a:solidFill>
              </a:rPr>
              <a:t>ये वन पूर्णत: सरकारी नियंत्रण में है| इस प्रकार के वन क्षेत्र में कुछ नियमों के साथ लकड़ी काटने व पशु चराने की अनुमति दी जाती है| इन वनों का क्षेत्रफल 37.6 प्रतिशत है|</a:t>
            </a:r>
          </a:p>
          <a:p>
            <a:pPr algn="just"/>
            <a:r>
              <a:rPr lang="hi-IN" sz="1600" dirty="0" smtClean="0">
                <a:solidFill>
                  <a:srgbClr val="FF0000"/>
                </a:solidFill>
              </a:rPr>
              <a:t> </a:t>
            </a:r>
          </a:p>
          <a:p>
            <a:pPr algn="just"/>
            <a:r>
              <a:rPr lang="hi-IN" sz="1600" dirty="0" smtClean="0">
                <a:solidFill>
                  <a:srgbClr val="FF0000"/>
                </a:solidFill>
              </a:rPr>
              <a:t>2. सुरक्षित वन (</a:t>
            </a:r>
            <a:r>
              <a:rPr lang="en-US" sz="1600" dirty="0" smtClean="0">
                <a:solidFill>
                  <a:srgbClr val="FF0000"/>
                </a:solidFill>
              </a:rPr>
              <a:t>Protected Forests) -</a:t>
            </a:r>
          </a:p>
          <a:p>
            <a:pPr algn="just"/>
            <a:r>
              <a:rPr lang="en-US" sz="1600" dirty="0" smtClean="0">
                <a:solidFill>
                  <a:srgbClr val="FF0000"/>
                </a:solidFill>
              </a:rPr>
              <a:t/>
            </a:r>
            <a:br>
              <a:rPr lang="en-US" sz="1600" dirty="0" smtClean="0">
                <a:solidFill>
                  <a:srgbClr val="FF0000"/>
                </a:solidFill>
              </a:rPr>
            </a:br>
            <a:r>
              <a:rPr lang="en-US" sz="1600" dirty="0" smtClean="0">
                <a:solidFill>
                  <a:srgbClr val="FF0000"/>
                </a:solidFill>
              </a:rPr>
              <a:t> </a:t>
            </a:r>
            <a:r>
              <a:rPr lang="hi-IN" sz="1600" dirty="0" smtClean="0">
                <a:solidFill>
                  <a:srgbClr val="FF0000"/>
                </a:solidFill>
              </a:rPr>
              <a:t>ये वन सरकारी संपत्ति है| पर्यावरण की दृष्टि से महत्वपूर्ण होने के कारण इस क्षेत्र में पशु चराने व लकड़ी काटने पर प्रतिबंध लगा होता है| ये राज्य के वनों के 56.1% भाग पर विस्तृत हैं|</a:t>
            </a:r>
          </a:p>
          <a:p>
            <a:pPr algn="just"/>
            <a:r>
              <a:rPr lang="hi-IN" sz="1600" dirty="0" smtClean="0">
                <a:solidFill>
                  <a:srgbClr val="FF0000"/>
                </a:solidFill>
              </a:rPr>
              <a:t/>
            </a:r>
            <a:br>
              <a:rPr lang="hi-IN" sz="1600" dirty="0" smtClean="0">
                <a:solidFill>
                  <a:srgbClr val="FF0000"/>
                </a:solidFill>
              </a:rPr>
            </a:br>
            <a:r>
              <a:rPr lang="hi-IN" sz="1600" dirty="0" smtClean="0">
                <a:solidFill>
                  <a:srgbClr val="FF0000"/>
                </a:solidFill>
              </a:rPr>
              <a:t>3. अवर्गीकृत वन (</a:t>
            </a:r>
            <a:r>
              <a:rPr lang="en-US" sz="1600" dirty="0" smtClean="0">
                <a:solidFill>
                  <a:srgbClr val="FF0000"/>
                </a:solidFill>
              </a:rPr>
              <a:t>Unclassified Forest) - </a:t>
            </a:r>
          </a:p>
          <a:p>
            <a:pPr algn="just"/>
            <a:r>
              <a:rPr lang="en-US" sz="1600" dirty="0" smtClean="0">
                <a:solidFill>
                  <a:srgbClr val="FF0000"/>
                </a:solidFill>
              </a:rPr>
              <a:t/>
            </a:r>
            <a:br>
              <a:rPr lang="en-US" sz="1600" dirty="0" smtClean="0">
                <a:solidFill>
                  <a:srgbClr val="FF0000"/>
                </a:solidFill>
              </a:rPr>
            </a:br>
            <a:r>
              <a:rPr lang="hi-IN" sz="1600" dirty="0" smtClean="0">
                <a:solidFill>
                  <a:srgbClr val="FF0000"/>
                </a:solidFill>
              </a:rPr>
              <a:t>इस श्रेणी के वन क्षेत्र में किसी भी तरह का सरकारी प्रतिबंध नहीं होता है| इसके अंतर्गत राज्य के वनों का 6.3% क्षेत्र सम्मिलित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846780">
            <a:off x="2634338" y="1123364"/>
            <a:ext cx="4411612" cy="1321070"/>
          </a:xfrm>
          <a:prstGeom prst="rect">
            <a:avLst/>
          </a:prstGeom>
        </p:spPr>
        <p:txBody>
          <a:bodyPr wrap="square">
            <a:spAutoFit/>
          </a:bodyPr>
          <a:lstStyle/>
          <a:p>
            <a:pPr algn="just"/>
            <a:r>
              <a:rPr lang="hi-IN" sz="8000" dirty="0" smtClean="0">
                <a:solidFill>
                  <a:srgbClr val="FFFF00"/>
                </a:solidFill>
              </a:rPr>
              <a:t>धन्यवाद</a:t>
            </a:r>
            <a:endParaRPr lang="en-US" sz="8000" dirty="0">
              <a:solidFill>
                <a:srgbClr val="FFFF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5946" y="949569"/>
            <a:ext cx="7886701" cy="2290740"/>
          </a:xfrm>
          <a:prstGeom prst="rect">
            <a:avLst/>
          </a:prstGeom>
        </p:spPr>
        <p:txBody>
          <a:bodyPr wrap="square">
            <a:spAutoFit/>
          </a:bodyPr>
          <a:lstStyle/>
          <a:p>
            <a:pPr algn="ctr"/>
            <a:r>
              <a:rPr lang="en-US" sz="2400" dirty="0" smtClean="0">
                <a:solidFill>
                  <a:srgbClr val="C00000"/>
                </a:solidFill>
              </a:rPr>
              <a:t>Department of Geography</a:t>
            </a:r>
          </a:p>
          <a:p>
            <a:pPr algn="ctr"/>
            <a:r>
              <a:rPr lang="en-US" sz="2400" dirty="0" smtClean="0">
                <a:solidFill>
                  <a:srgbClr val="C00000"/>
                </a:solidFill>
              </a:rPr>
              <a:t> University College of Social Sciences and Humanities</a:t>
            </a:r>
          </a:p>
          <a:p>
            <a:pPr algn="ctr"/>
            <a:r>
              <a:rPr lang="en-US" sz="2400" dirty="0" err="1" smtClean="0">
                <a:solidFill>
                  <a:srgbClr val="C00000"/>
                </a:solidFill>
              </a:rPr>
              <a:t>Mohanlal</a:t>
            </a:r>
            <a:r>
              <a:rPr lang="en-US" sz="2400" dirty="0" smtClean="0">
                <a:solidFill>
                  <a:srgbClr val="C00000"/>
                </a:solidFill>
              </a:rPr>
              <a:t>  </a:t>
            </a:r>
            <a:r>
              <a:rPr lang="en-US" sz="2400" dirty="0" err="1" smtClean="0">
                <a:solidFill>
                  <a:srgbClr val="C00000"/>
                </a:solidFill>
              </a:rPr>
              <a:t>Sukhadia</a:t>
            </a:r>
            <a:r>
              <a:rPr lang="en-US" sz="2400" dirty="0" smtClean="0">
                <a:solidFill>
                  <a:srgbClr val="C00000"/>
                </a:solidFill>
              </a:rPr>
              <a:t> University, Udaipur</a:t>
            </a:r>
          </a:p>
          <a:p>
            <a:pPr algn="ctr"/>
            <a:r>
              <a:rPr lang="en-US" sz="2400" dirty="0" smtClean="0">
                <a:solidFill>
                  <a:srgbClr val="C00000"/>
                </a:solidFill>
              </a:rPr>
              <a:t>B.A. Part Third Year (Geography Practical)</a:t>
            </a:r>
          </a:p>
          <a:p>
            <a:pPr algn="ctr"/>
            <a:r>
              <a:rPr lang="en-US" sz="2400" dirty="0" smtClean="0">
                <a:solidFill>
                  <a:srgbClr val="C00000"/>
                </a:solidFill>
              </a:rPr>
              <a:t/>
            </a:r>
            <a:br>
              <a:rPr lang="en-US" sz="2400" dirty="0" smtClean="0">
                <a:solidFill>
                  <a:srgbClr val="C00000"/>
                </a:solidFill>
              </a:rPr>
            </a:br>
            <a:endParaRPr lang="en-US" sz="2400" dirty="0">
              <a:solidFill>
                <a:srgbClr val="C00000"/>
              </a:solidFill>
            </a:endParaRPr>
          </a:p>
        </p:txBody>
      </p:sp>
      <p:sp>
        <p:nvSpPr>
          <p:cNvPr id="6" name="Rectangle 5"/>
          <p:cNvSpPr/>
          <p:nvPr/>
        </p:nvSpPr>
        <p:spPr>
          <a:xfrm rot="10800000" flipV="1">
            <a:off x="6603023" y="3897187"/>
            <a:ext cx="2435468" cy="1246313"/>
          </a:xfrm>
          <a:prstGeom prst="rect">
            <a:avLst/>
          </a:prstGeom>
        </p:spPr>
        <p:txBody>
          <a:bodyPr wrap="square">
            <a:spAutoFit/>
          </a:bodyPr>
          <a:lstStyle/>
          <a:p>
            <a:r>
              <a:rPr lang="en-US" sz="1200" dirty="0" smtClean="0">
                <a:solidFill>
                  <a:srgbClr val="92D050"/>
                </a:solidFill>
              </a:rPr>
              <a:t> </a:t>
            </a:r>
            <a:r>
              <a:rPr lang="en-US" sz="1200" dirty="0" err="1" smtClean="0">
                <a:solidFill>
                  <a:srgbClr val="92D050"/>
                </a:solidFill>
              </a:rPr>
              <a:t>Dr.Vijai</a:t>
            </a:r>
            <a:r>
              <a:rPr lang="en-US" sz="1200" dirty="0" smtClean="0">
                <a:solidFill>
                  <a:srgbClr val="92D050"/>
                </a:solidFill>
              </a:rPr>
              <a:t> Singh  </a:t>
            </a:r>
            <a:r>
              <a:rPr lang="en-US" sz="1200" dirty="0" err="1" smtClean="0">
                <a:solidFill>
                  <a:srgbClr val="92D050"/>
                </a:solidFill>
              </a:rPr>
              <a:t>Meena</a:t>
            </a:r>
            <a:endParaRPr lang="en-US" sz="1200" dirty="0" smtClean="0">
              <a:solidFill>
                <a:srgbClr val="92D050"/>
              </a:solidFill>
            </a:endParaRPr>
          </a:p>
          <a:p>
            <a:r>
              <a:rPr lang="en-US" sz="1200" dirty="0" smtClean="0">
                <a:solidFill>
                  <a:srgbClr val="92D050"/>
                </a:solidFill>
              </a:rPr>
              <a:t> Assistant Professor,</a:t>
            </a:r>
          </a:p>
          <a:p>
            <a:pPr algn="just"/>
            <a:r>
              <a:rPr lang="en-US" sz="1200" dirty="0" smtClean="0">
                <a:solidFill>
                  <a:srgbClr val="92D050"/>
                </a:solidFill>
              </a:rPr>
              <a:t> Department of Geography,</a:t>
            </a:r>
          </a:p>
          <a:p>
            <a:pPr algn="just"/>
            <a:r>
              <a:rPr lang="en-US" sz="1200" dirty="0" smtClean="0">
                <a:solidFill>
                  <a:srgbClr val="92D050"/>
                </a:solidFill>
              </a:rPr>
              <a:t> MLSU, Udaipur</a:t>
            </a:r>
          </a:p>
          <a:p>
            <a:r>
              <a:rPr lang="en-US" sz="1200" dirty="0" smtClean="0">
                <a:solidFill>
                  <a:srgbClr val="92D050"/>
                </a:solidFill>
              </a:rPr>
              <a:t/>
            </a:r>
            <a:br>
              <a:rPr lang="en-US" sz="1200" dirty="0" smtClean="0">
                <a:solidFill>
                  <a:srgbClr val="92D050"/>
                </a:solidFill>
              </a:rPr>
            </a:br>
            <a:endParaRPr lang="en-US" sz="1200" dirty="0">
              <a:solidFill>
                <a:srgbClr val="92D05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3338" y="1037492"/>
            <a:ext cx="7016262" cy="2677656"/>
          </a:xfrm>
          <a:prstGeom prst="rect">
            <a:avLst/>
          </a:prstGeom>
        </p:spPr>
        <p:txBody>
          <a:bodyPr wrap="square">
            <a:spAutoFit/>
          </a:bodyPr>
          <a:lstStyle/>
          <a:p>
            <a:r>
              <a:rPr lang="en-US" sz="2800" dirty="0" smtClean="0">
                <a:solidFill>
                  <a:srgbClr val="FF0000"/>
                </a:solidFill>
              </a:rPr>
              <a:t>Surveying:</a:t>
            </a:r>
          </a:p>
          <a:p>
            <a:r>
              <a:rPr lang="en-US" sz="2800" dirty="0" smtClean="0">
                <a:solidFill>
                  <a:srgbClr val="FF0000"/>
                </a:solidFill>
              </a:rPr>
              <a:t>Objective; Primary Division and Classification of Surveying;</a:t>
            </a:r>
          </a:p>
          <a:p>
            <a:r>
              <a:rPr lang="en-US" sz="2800" dirty="0" smtClean="0">
                <a:solidFill>
                  <a:srgbClr val="FF0000"/>
                </a:solidFill>
              </a:rPr>
              <a:t> Principle of Surveying</a:t>
            </a:r>
          </a:p>
          <a:p>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4208" y="659423"/>
            <a:ext cx="7367954" cy="4190135"/>
          </a:xfrm>
          <a:prstGeom prst="rect">
            <a:avLst/>
          </a:prstGeom>
        </p:spPr>
        <p:txBody>
          <a:bodyPr wrap="square">
            <a:spAutoFit/>
          </a:bodyPr>
          <a:lstStyle/>
          <a:p>
            <a:r>
              <a:rPr lang="hi-IN" sz="1600" dirty="0" smtClean="0">
                <a:solidFill>
                  <a:srgbClr val="FF0000"/>
                </a:solidFill>
              </a:rPr>
              <a:t>सर्वेक्षण (</a:t>
            </a:r>
            <a:r>
              <a:rPr lang="en-US" sz="1600" dirty="0" smtClean="0">
                <a:solidFill>
                  <a:srgbClr val="FF0000"/>
                </a:solidFill>
              </a:rPr>
              <a:t>surveying) – </a:t>
            </a:r>
          </a:p>
          <a:p>
            <a:r>
              <a:rPr lang="hi-IN" sz="1600" dirty="0" smtClean="0">
                <a:solidFill>
                  <a:srgbClr val="FF0000"/>
                </a:solidFill>
              </a:rPr>
              <a:t>सर्वेक्षण वह कला है जिसमें सर्वेक्षण उपकरणों की सहायता से धरातल पर मापी गई  क्षैतिज दूरियों, कोणों एवं ऊँचाइयों को किसी रूढ़ विधि (</a:t>
            </a:r>
            <a:r>
              <a:rPr lang="en-US" sz="1600" dirty="0" smtClean="0">
                <a:solidFill>
                  <a:srgbClr val="FF0000"/>
                </a:solidFill>
              </a:rPr>
              <a:t>Conventional </a:t>
            </a:r>
            <a:r>
              <a:rPr lang="en-US" sz="1600" dirty="0" err="1" smtClean="0">
                <a:solidFill>
                  <a:srgbClr val="FF0000"/>
                </a:solidFill>
              </a:rPr>
              <a:t>thethod</a:t>
            </a:r>
            <a:r>
              <a:rPr lang="en-US" sz="1600" dirty="0" smtClean="0">
                <a:solidFill>
                  <a:srgbClr val="FF0000"/>
                </a:solidFill>
              </a:rPr>
              <a:t>) </a:t>
            </a:r>
            <a:r>
              <a:rPr lang="hi-IN" sz="1600" dirty="0" smtClean="0">
                <a:solidFill>
                  <a:srgbClr val="FF0000"/>
                </a:solidFill>
              </a:rPr>
              <a:t>के अनुसार लघुकृत मापनी पर मानचित्र के रूप में प्रदर्शित किया जाता है उसे सर्वेक्षण कहा जाता है|</a:t>
            </a:r>
            <a:endParaRPr lang="en-US" sz="1600" dirty="0" smtClean="0">
              <a:solidFill>
                <a:srgbClr val="FF0000"/>
              </a:solidFill>
            </a:endParaRPr>
          </a:p>
          <a:p>
            <a:r>
              <a:rPr lang="hi-IN" sz="1600" dirty="0" smtClean="0">
                <a:solidFill>
                  <a:srgbClr val="FF0000"/>
                </a:solidFill>
              </a:rPr>
              <a:t> </a:t>
            </a:r>
          </a:p>
          <a:p>
            <a:r>
              <a:rPr lang="hi-IN" sz="1600" dirty="0" smtClean="0">
                <a:solidFill>
                  <a:srgbClr val="FF0000"/>
                </a:solidFill>
              </a:rPr>
              <a:t> टी.पी कानिटकर एवं एस.वी. कुलकर्णी (</a:t>
            </a:r>
            <a:r>
              <a:rPr lang="en-US" sz="1600" dirty="0" err="1" smtClean="0">
                <a:solidFill>
                  <a:srgbClr val="FF0000"/>
                </a:solidFill>
              </a:rPr>
              <a:t>T.P,Kanetkar</a:t>
            </a:r>
            <a:r>
              <a:rPr lang="en-US" sz="1600" dirty="0" smtClean="0">
                <a:solidFill>
                  <a:srgbClr val="FF0000"/>
                </a:solidFill>
              </a:rPr>
              <a:t> &amp; </a:t>
            </a:r>
            <a:r>
              <a:rPr lang="en-US" sz="1600" dirty="0" err="1" smtClean="0">
                <a:solidFill>
                  <a:srgbClr val="FF0000"/>
                </a:solidFill>
              </a:rPr>
              <a:t>S.V.Kulkarni</a:t>
            </a:r>
            <a:r>
              <a:rPr lang="en-US" sz="1600" dirty="0" smtClean="0">
                <a:solidFill>
                  <a:srgbClr val="FF0000"/>
                </a:solidFill>
              </a:rPr>
              <a:t> 1978) - ‘</a:t>
            </a:r>
            <a:r>
              <a:rPr lang="hi-IN" sz="1600" dirty="0" smtClean="0">
                <a:solidFill>
                  <a:srgbClr val="FF0000"/>
                </a:solidFill>
              </a:rPr>
              <a:t>सर्वेक्षण इस प्रकार की मापों की कला है, जिससे भूतल पर विभिन्न बिंदुओं की सापेक्षिक स्थितियां निश्चित की जाए ताकि पृथ्वी के किसी भाग का विस्तार तथा उसकी स्थिति को मानचित्र अथवा प्लान में निर्धारित किया जाए|</a:t>
            </a:r>
            <a:r>
              <a:rPr lang="en-US" sz="1600" dirty="0" smtClean="0">
                <a:solidFill>
                  <a:srgbClr val="FF0000"/>
                </a:solidFill>
              </a:rPr>
              <a:t>’</a:t>
            </a:r>
          </a:p>
          <a:p>
            <a:endParaRPr lang="hi-IN" sz="1600" dirty="0" smtClean="0">
              <a:solidFill>
                <a:srgbClr val="FF0000"/>
              </a:solidFill>
            </a:endParaRPr>
          </a:p>
          <a:p>
            <a:r>
              <a:rPr lang="hi-IN" sz="1600" dirty="0" smtClean="0">
                <a:solidFill>
                  <a:srgbClr val="FF0000"/>
                </a:solidFill>
              </a:rPr>
              <a:t> अतः यह कहा जा सकता है कि सर्वेक्षण वस्तुतः कला एवं विज्ञान का मिश्रण है क्योंकि एक सर्वेक्षक को न केवल सर्वेक्षण के सिद्धांतों व सर्वेक्षण उपकरणों की बनावट का तकनीकी ज्ञान एवं उसके सही-सही प्रयोग का लंबा अभ्यास आवश्यक है अपितु उसे मानचित्र कला के सामान्य नियमों की भी पूर्ण जानकारी होनी चाहिए|</a:t>
            </a:r>
          </a:p>
          <a:p>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193" y="641838"/>
            <a:ext cx="7631722" cy="4031873"/>
          </a:xfrm>
          <a:prstGeom prst="rect">
            <a:avLst/>
          </a:prstGeom>
        </p:spPr>
        <p:txBody>
          <a:bodyPr wrap="square">
            <a:spAutoFit/>
          </a:bodyPr>
          <a:lstStyle/>
          <a:p>
            <a:pPr algn="just"/>
            <a:r>
              <a:rPr lang="hi-IN" sz="1600" dirty="0" smtClean="0">
                <a:solidFill>
                  <a:srgbClr val="FF0000"/>
                </a:solidFill>
              </a:rPr>
              <a:t>सर्वेक्षण का संक्षिप्त इतिहास (</a:t>
            </a:r>
            <a:r>
              <a:rPr lang="en-US" sz="1600" dirty="0" smtClean="0">
                <a:solidFill>
                  <a:srgbClr val="FF0000"/>
                </a:solidFill>
              </a:rPr>
              <a:t>Brief History of Surveying)-</a:t>
            </a:r>
          </a:p>
          <a:p>
            <a:pPr algn="just"/>
            <a:r>
              <a:rPr lang="en-US" sz="1600" dirty="0" smtClean="0">
                <a:solidFill>
                  <a:srgbClr val="FF0000"/>
                </a:solidFill>
              </a:rPr>
              <a:t> </a:t>
            </a:r>
            <a:r>
              <a:rPr lang="hi-IN" sz="1600" dirty="0" smtClean="0">
                <a:solidFill>
                  <a:srgbClr val="FF0000"/>
                </a:solidFill>
              </a:rPr>
              <a:t>सर्वेक्षण संबंधी कार्यों का इतिहास अति प्राचीन है| मोहनजोदड़ो, हड़प्पा आदि सभ्यता (भग्नावशेषों) को देखने से ज्ञात होता है कि ईसा से लगभग 4000 वर्ष पूर्व प्राचीन भारतीयों को सर्वेक्षण के सिद्धांतों का समुचित ज्ञान प्राप्त था|</a:t>
            </a:r>
          </a:p>
          <a:p>
            <a:pPr algn="just"/>
            <a:r>
              <a:rPr lang="hi-IN" sz="1600" dirty="0" smtClean="0">
                <a:solidFill>
                  <a:srgbClr val="FF0000"/>
                </a:solidFill>
              </a:rPr>
              <a:t>&gt; पाश्चात्य विद्वानों के अनुसार सर्वेक्षण का प्रारंभ मिस्र में हुआ था| 1400 ईसवी पूर्व में सेसांसट्रिल(</a:t>
            </a:r>
            <a:r>
              <a:rPr lang="en-US" sz="1600" dirty="0" err="1" smtClean="0">
                <a:solidFill>
                  <a:srgbClr val="FF0000"/>
                </a:solidFill>
              </a:rPr>
              <a:t>Sesostris</a:t>
            </a:r>
            <a:r>
              <a:rPr lang="en-US" sz="1600" dirty="0" smtClean="0">
                <a:solidFill>
                  <a:srgbClr val="FF0000"/>
                </a:solidFill>
              </a:rPr>
              <a:t>) </a:t>
            </a:r>
            <a:r>
              <a:rPr lang="hi-IN" sz="1600" dirty="0" smtClean="0">
                <a:solidFill>
                  <a:srgbClr val="FF0000"/>
                </a:solidFill>
              </a:rPr>
              <a:t>ने करारोपण के उद्देश्य से मिश्र की भूमि को भूखंडों या प्लाटों में विभाजित किया था| 120 ई.पूर्व में हैरन(</a:t>
            </a:r>
            <a:r>
              <a:rPr lang="en-US" sz="1600" dirty="0" err="1" smtClean="0">
                <a:solidFill>
                  <a:srgbClr val="FF0000"/>
                </a:solidFill>
              </a:rPr>
              <a:t>Haron</a:t>
            </a:r>
            <a:r>
              <a:rPr lang="en-US" sz="1600" dirty="0" smtClean="0">
                <a:solidFill>
                  <a:srgbClr val="FF0000"/>
                </a:solidFill>
              </a:rPr>
              <a:t>) </a:t>
            </a:r>
            <a:r>
              <a:rPr lang="hi-IN" sz="1600" dirty="0" smtClean="0">
                <a:solidFill>
                  <a:srgbClr val="FF0000"/>
                </a:solidFill>
              </a:rPr>
              <a:t>नामक ग्रीक विद्वान ने सर्वेक्षण पर एक पुस्तक लिखी जो लंबे समय तक मिश्र व यूनान में सर्वेक्षण की मानक पुस्तक मानी जाती रही थी| </a:t>
            </a:r>
          </a:p>
          <a:p>
            <a:pPr algn="just"/>
            <a:r>
              <a:rPr lang="hi-IN" sz="1600" dirty="0" smtClean="0">
                <a:solidFill>
                  <a:srgbClr val="FF0000"/>
                </a:solidFill>
              </a:rPr>
              <a:t>&gt; सर्वेक्षण विज्ञान का वास्तविक विकास रोमन काल में हुआ| विस्तृत रोमन साम्राज्य में बड़े-बड़े परिवहन मार्गो के निर्माण से सर्वेक्षण को बहुत प्रोत्साहन मिला| मध्यकालीन युग में यूनानी तथा रोमन विद्वानों के सर्वेक्षण संबंधी ज्ञान को अरब विद्वानों ने जीवित रखा| सोलवीं सदी जरीब, प्लेन टेबल, सेक्सटेंट, थियोडॉलाइट आदि उपकरण के द्वारा सर्वेक्षण किया जाता रहा है| </a:t>
            </a:r>
          </a:p>
          <a:p>
            <a:pPr algn="just"/>
            <a:r>
              <a:rPr lang="hi-IN" sz="1600" dirty="0" smtClean="0">
                <a:solidFill>
                  <a:srgbClr val="FF0000"/>
                </a:solidFill>
              </a:rPr>
              <a:t>&gt; 1783 में रेम्स्डेन(</a:t>
            </a:r>
            <a:r>
              <a:rPr lang="en-US" sz="1600" dirty="0" err="1" smtClean="0">
                <a:solidFill>
                  <a:srgbClr val="FF0000"/>
                </a:solidFill>
              </a:rPr>
              <a:t>Ramsden</a:t>
            </a:r>
            <a:r>
              <a:rPr lang="en-US" sz="1600" dirty="0" smtClean="0">
                <a:solidFill>
                  <a:srgbClr val="FF0000"/>
                </a:solidFill>
              </a:rPr>
              <a:t>) </a:t>
            </a:r>
            <a:r>
              <a:rPr lang="hi-IN" sz="1600" dirty="0" smtClean="0">
                <a:solidFill>
                  <a:srgbClr val="FF0000"/>
                </a:solidFill>
              </a:rPr>
              <a:t>ने सर्वेक्षण का प्रथम परिशुद्ध उपकरण बनाया था और उसके पश्चात सर्वेक्षण की विधियों एवं उपकरणों में निरंतर सुधार होता रहा है|</a:t>
            </a:r>
          </a:p>
          <a:p>
            <a:pPr algn="just"/>
            <a:r>
              <a:rPr lang="hi-IN" sz="1600" dirty="0" smtClean="0">
                <a:solidFill>
                  <a:srgbClr val="FF0000"/>
                </a:solidFill>
              </a:rPr>
              <a:t/>
            </a:r>
            <a:br>
              <a:rPr lang="hi-IN" sz="1600" dirty="0" smtClean="0">
                <a:solidFill>
                  <a:srgbClr val="FF0000"/>
                </a:solidFill>
              </a:rPr>
            </a:br>
            <a:endParaRPr lang="en-US" sz="1600" dirty="0">
              <a:solidFill>
                <a:srgbClr val="FF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1792" y="606669"/>
            <a:ext cx="6330462" cy="4185761"/>
          </a:xfrm>
          <a:prstGeom prst="rect">
            <a:avLst/>
          </a:prstGeom>
        </p:spPr>
        <p:txBody>
          <a:bodyPr wrap="square">
            <a:spAutoFit/>
          </a:bodyPr>
          <a:lstStyle/>
          <a:p>
            <a:pPr algn="just"/>
            <a:r>
              <a:rPr lang="hi-IN" dirty="0" smtClean="0">
                <a:solidFill>
                  <a:srgbClr val="FF0000"/>
                </a:solidFill>
              </a:rPr>
              <a:t> सर्वेक्षण के उद्देश्य (</a:t>
            </a:r>
            <a:r>
              <a:rPr lang="en-US" dirty="0" smtClean="0">
                <a:solidFill>
                  <a:srgbClr val="FF0000"/>
                </a:solidFill>
              </a:rPr>
              <a:t>Objectives of Surveying)-</a:t>
            </a:r>
          </a:p>
          <a:p>
            <a:pPr algn="just"/>
            <a:endParaRPr lang="en-US" dirty="0" smtClean="0">
              <a:solidFill>
                <a:srgbClr val="FF0000"/>
              </a:solidFill>
            </a:endParaRPr>
          </a:p>
          <a:p>
            <a:pPr algn="just"/>
            <a:r>
              <a:rPr lang="en-US" dirty="0" smtClean="0">
                <a:solidFill>
                  <a:srgbClr val="FF0000"/>
                </a:solidFill>
              </a:rPr>
              <a:t> &gt; </a:t>
            </a:r>
            <a:r>
              <a:rPr lang="hi-IN" dirty="0" smtClean="0">
                <a:solidFill>
                  <a:srgbClr val="FF0000"/>
                </a:solidFill>
              </a:rPr>
              <a:t>सापेक्षिक स्थिति एवं बिंदु की क्षैतिज दूरी का निर्धारण|</a:t>
            </a:r>
          </a:p>
          <a:p>
            <a:pPr algn="just"/>
            <a:r>
              <a:rPr lang="hi-IN" dirty="0" smtClean="0">
                <a:solidFill>
                  <a:srgbClr val="FF0000"/>
                </a:solidFill>
              </a:rPr>
              <a:t> &gt; ऊंचाई व कोण का निर्धारण|</a:t>
            </a:r>
          </a:p>
          <a:p>
            <a:pPr algn="just"/>
            <a:r>
              <a:rPr lang="hi-IN" dirty="0" smtClean="0">
                <a:solidFill>
                  <a:srgbClr val="FF0000"/>
                </a:solidFill>
              </a:rPr>
              <a:t> &gt; दिशा का निर्धारण </a:t>
            </a:r>
          </a:p>
          <a:p>
            <a:pPr algn="just"/>
            <a:r>
              <a:rPr lang="hi-IN" dirty="0" smtClean="0">
                <a:solidFill>
                  <a:srgbClr val="FF0000"/>
                </a:solidFill>
              </a:rPr>
              <a:t>मानचित्र में उत्तर का प्रयोग तीन प्रकार से होता है:-</a:t>
            </a:r>
            <a:endParaRPr lang="en-US" dirty="0" smtClean="0">
              <a:solidFill>
                <a:srgbClr val="FF0000"/>
              </a:solidFill>
            </a:endParaRPr>
          </a:p>
          <a:p>
            <a:pPr algn="just"/>
            <a:r>
              <a:rPr lang="hi-IN" dirty="0" smtClean="0">
                <a:solidFill>
                  <a:srgbClr val="FF0000"/>
                </a:solidFill>
              </a:rPr>
              <a:t> </a:t>
            </a:r>
          </a:p>
          <a:p>
            <a:pPr marL="342900" indent="-342900" algn="just"/>
            <a:r>
              <a:rPr lang="en-US" dirty="0" smtClean="0">
                <a:solidFill>
                  <a:srgbClr val="FF0000"/>
                </a:solidFill>
              </a:rPr>
              <a:t>1. </a:t>
            </a:r>
            <a:r>
              <a:rPr lang="hi-IN" dirty="0" smtClean="0">
                <a:solidFill>
                  <a:srgbClr val="FF0000"/>
                </a:solidFill>
              </a:rPr>
              <a:t>भौगोलिक या वास्तविकता उत्तर (</a:t>
            </a:r>
            <a:r>
              <a:rPr lang="en-US" dirty="0" smtClean="0">
                <a:solidFill>
                  <a:srgbClr val="FF0000"/>
                </a:solidFill>
              </a:rPr>
              <a:t>Geographical or True North) - </a:t>
            </a:r>
            <a:r>
              <a:rPr lang="hi-IN" dirty="0" smtClean="0">
                <a:solidFill>
                  <a:srgbClr val="FF0000"/>
                </a:solidFill>
              </a:rPr>
              <a:t>वह वैकल्पिक रेखा जो दोनों ध्रुवों (उत्तरी तथा  दक्षिणी) को मिलाती है| भौगोलिक या वास्तविकता उत्तर कहलाती है| यह उत्तरी ध्रुव तारे की दिशा बताता है|</a:t>
            </a:r>
            <a:endParaRPr lang="en-US" dirty="0" smtClean="0">
              <a:solidFill>
                <a:srgbClr val="FF0000"/>
              </a:solidFill>
            </a:endParaRPr>
          </a:p>
          <a:p>
            <a:pPr marL="342900" indent="-342900" algn="just">
              <a:buAutoNum type="arabicPeriod"/>
            </a:pPr>
            <a:endParaRPr lang="hi-IN" dirty="0" smtClean="0">
              <a:solidFill>
                <a:srgbClr val="FF0000"/>
              </a:solidFill>
            </a:endParaRPr>
          </a:p>
          <a:p>
            <a:pPr algn="just"/>
            <a:r>
              <a:rPr lang="hi-IN" dirty="0" smtClean="0">
                <a:solidFill>
                  <a:srgbClr val="FF0000"/>
                </a:solidFill>
              </a:rPr>
              <a:t>2.</a:t>
            </a:r>
            <a:r>
              <a:rPr lang="en-US" dirty="0" smtClean="0">
                <a:solidFill>
                  <a:srgbClr val="FF0000"/>
                </a:solidFill>
              </a:rPr>
              <a:t> </a:t>
            </a:r>
            <a:r>
              <a:rPr lang="hi-IN" dirty="0" smtClean="0">
                <a:solidFill>
                  <a:srgbClr val="FF0000"/>
                </a:solidFill>
              </a:rPr>
              <a:t>चुंबकीय उत्तर (</a:t>
            </a:r>
            <a:r>
              <a:rPr lang="en-US" dirty="0" smtClean="0">
                <a:solidFill>
                  <a:srgbClr val="FF0000"/>
                </a:solidFill>
              </a:rPr>
              <a:t>Magnetic North) - </a:t>
            </a:r>
            <a:r>
              <a:rPr lang="hi-IN" dirty="0" smtClean="0">
                <a:solidFill>
                  <a:srgbClr val="FF0000"/>
                </a:solidFill>
              </a:rPr>
              <a:t>दोनों ध्रुवों  के समीप में स्थित चुंबकीय  ध्रुवों को मिलाने वाली कल्पित रेखा जो अमुख स्थान से गुजरती है, चुंबकीय उत्तर कहलाता है| इसकी स्थिति वास्तविक उत्तर से कुछ हटकर होती है|</a:t>
            </a:r>
            <a:endParaRPr lang="en-US" dirty="0" smtClean="0">
              <a:solidFill>
                <a:srgbClr val="FF0000"/>
              </a:solidFill>
            </a:endParaRPr>
          </a:p>
          <a:p>
            <a:pPr algn="just"/>
            <a:endParaRPr lang="hi-IN" dirty="0" smtClean="0">
              <a:solidFill>
                <a:srgbClr val="FF0000"/>
              </a:solidFill>
            </a:endParaRPr>
          </a:p>
          <a:p>
            <a:pPr algn="just"/>
            <a:r>
              <a:rPr lang="hi-IN" dirty="0" smtClean="0">
                <a:solidFill>
                  <a:srgbClr val="FF0000"/>
                </a:solidFill>
              </a:rPr>
              <a:t>3. ग्रिड उत्तर(</a:t>
            </a:r>
            <a:r>
              <a:rPr lang="en-US" dirty="0" smtClean="0">
                <a:solidFill>
                  <a:srgbClr val="FF0000"/>
                </a:solidFill>
              </a:rPr>
              <a:t>Grid North)- </a:t>
            </a:r>
            <a:r>
              <a:rPr lang="hi-IN" dirty="0" smtClean="0">
                <a:solidFill>
                  <a:srgbClr val="FF0000"/>
                </a:solidFill>
              </a:rPr>
              <a:t>मानचित्र पर खींची गई देशांतर रेखाएं जिस उत्तर को दिखाती है उसे ग्रिड उत्तर कहते हैं|</a:t>
            </a:r>
          </a:p>
          <a:p>
            <a:pPr algn="just"/>
            <a:r>
              <a:rPr lang="hi-IN" dirty="0" smtClean="0">
                <a:solidFill>
                  <a:srgbClr val="FF0000"/>
                </a:solidFill>
              </a:rPr>
              <a:t/>
            </a:r>
            <a:br>
              <a:rPr lang="hi-IN" dirty="0" smtClean="0">
                <a:solidFill>
                  <a:srgbClr val="FF0000"/>
                </a:solidFill>
              </a:rPr>
            </a:b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368" y="940776"/>
            <a:ext cx="8440615" cy="3539430"/>
          </a:xfrm>
          <a:prstGeom prst="rect">
            <a:avLst/>
          </a:prstGeom>
        </p:spPr>
        <p:txBody>
          <a:bodyPr wrap="square">
            <a:spAutoFit/>
          </a:bodyPr>
          <a:lstStyle/>
          <a:p>
            <a:pPr algn="just"/>
            <a:r>
              <a:rPr lang="hi-IN" dirty="0" smtClean="0">
                <a:solidFill>
                  <a:srgbClr val="FF0000"/>
                </a:solidFill>
              </a:rPr>
              <a:t>ऐतिहासिक पृष्ठभूमि ( </a:t>
            </a:r>
            <a:r>
              <a:rPr lang="en-US" dirty="0" smtClean="0">
                <a:solidFill>
                  <a:srgbClr val="FF0000"/>
                </a:solidFill>
              </a:rPr>
              <a:t>Historical Background)</a:t>
            </a:r>
          </a:p>
          <a:p>
            <a:pPr algn="just"/>
            <a:r>
              <a:rPr lang="en-US" dirty="0" smtClean="0">
                <a:solidFill>
                  <a:srgbClr val="FF0000"/>
                </a:solidFill>
              </a:rPr>
              <a:t/>
            </a:r>
            <a:br>
              <a:rPr lang="en-US" dirty="0" smtClean="0">
                <a:solidFill>
                  <a:srgbClr val="FF0000"/>
                </a:solidFill>
              </a:rPr>
            </a:br>
            <a:r>
              <a:rPr lang="en-US" dirty="0" smtClean="0">
                <a:solidFill>
                  <a:srgbClr val="FF0000"/>
                </a:solidFill>
              </a:rPr>
              <a:t>  </a:t>
            </a:r>
            <a:r>
              <a:rPr lang="hi-IN" dirty="0" smtClean="0">
                <a:solidFill>
                  <a:srgbClr val="FF0000"/>
                </a:solidFill>
              </a:rPr>
              <a:t>राजस्थान का इतिहास लगभग 5000 वर्ष पुराना है और इसे अलग-अलग युगों - प्राचीन, मध्यकालीन और आधुनिक, भागों में वर्गीकृत किया जा सकता है।</a:t>
            </a:r>
          </a:p>
          <a:p>
            <a:pPr algn="just"/>
            <a:r>
              <a:rPr lang="hi-IN" dirty="0" smtClean="0">
                <a:solidFill>
                  <a:srgbClr val="FF0000"/>
                </a:solidFill>
              </a:rPr>
              <a:t/>
            </a:r>
            <a:br>
              <a:rPr lang="hi-IN" dirty="0" smtClean="0">
                <a:solidFill>
                  <a:srgbClr val="FF0000"/>
                </a:solidFill>
              </a:rPr>
            </a:br>
            <a:r>
              <a:rPr lang="hi-IN" dirty="0" smtClean="0">
                <a:solidFill>
                  <a:srgbClr val="FF0000"/>
                </a:solidFill>
              </a:rPr>
              <a:t>प्राचीन काल ( </a:t>
            </a:r>
            <a:r>
              <a:rPr lang="en-US" dirty="0" smtClean="0">
                <a:solidFill>
                  <a:srgbClr val="FF0000"/>
                </a:solidFill>
              </a:rPr>
              <a:t>Ancient Period  </a:t>
            </a:r>
            <a:r>
              <a:rPr lang="hi-IN" dirty="0" smtClean="0">
                <a:solidFill>
                  <a:srgbClr val="FF0000"/>
                </a:solidFill>
              </a:rPr>
              <a:t>ईसा पूर्व से 1200 ईस्वी तक) - राजस्थान का प्राचीन इतिहास प्राचीन सभ्यता से संबंधित है और इसके निशान कालीबंगा, रंग महल, बुद्ध पुष्कर,आहड़ घाटी, बालाथल, लूणी बेसिन, सांचोर आदि में पुरातत्वविदों द्वारा पाए गए हैं। छठी से 10 वीं शताब्दी से पहले इस क्षेत्र में मानव बस्ती के अस्तित्व को दर्शाता है, हालांकि व्यवस्थित ऐतिहासिक रिकॉर्ड उपलब्ध नहीं हैं। प्राचीन काल में, राजस्थान कई गणराज्यों का एक हिस्सा था। यह मौर्य साम्राज्य का एक हिस्सा था। इस क्षेत्र पर प्रभुत्व रखने वाले अन्य प्रमुख गणराज्यों में मालव, अर्जुन्य, यन्ध्य, कुषाण, शक क्षत्रप, गुप्त और हूण आदि शामिल हैं।</a:t>
            </a:r>
          </a:p>
          <a:p>
            <a:pPr algn="just"/>
            <a:r>
              <a:rPr lang="hi-IN" dirty="0" smtClean="0">
                <a:solidFill>
                  <a:srgbClr val="FF0000"/>
                </a:solidFill>
              </a:rPr>
              <a:t>भारतीय इतिहास में राजपूत वंश का उदय आठवीं से बारहवीं शताब्दी की अवधि के दौरान हुआ था। पृथ्वीराज ने राजस्थान और अधिकांश उत्तरी भारत पर 750-1000 के दौरान शासन किया। 1000 ई से 1200 के बीच, राजस्थान में चालुक्यों, परमार और चौहानों के बीच वर्चस्व के लिए संघर्ष देखा गया।</a:t>
            </a:r>
          </a:p>
          <a:p>
            <a:pPr algn="just"/>
            <a:r>
              <a:rPr lang="hi-IN" dirty="0" smtClean="0">
                <a:solidFill>
                  <a:srgbClr val="FF0000"/>
                </a:solidFill>
              </a:rPr>
              <a:t/>
            </a:r>
            <a:br>
              <a:rPr lang="hi-IN" dirty="0" smtClean="0">
                <a:solidFill>
                  <a:srgbClr val="FF0000"/>
                </a:solidFill>
              </a:rPr>
            </a:br>
            <a:endParaRPr lang="en-US" dirty="0">
              <a:solidFill>
                <a:srgbClr val="FF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1454" y="536331"/>
            <a:ext cx="8062546" cy="4616648"/>
          </a:xfrm>
          <a:prstGeom prst="rect">
            <a:avLst/>
          </a:prstGeom>
        </p:spPr>
        <p:txBody>
          <a:bodyPr wrap="square">
            <a:spAutoFit/>
          </a:bodyPr>
          <a:lstStyle/>
          <a:p>
            <a:pPr algn="just"/>
            <a:r>
              <a:rPr lang="hi-IN" dirty="0" smtClean="0">
                <a:solidFill>
                  <a:srgbClr val="FF0000"/>
                </a:solidFill>
              </a:rPr>
              <a:t> सर्वेक्षण का वर्गीकरण एवं प्राथमिक विभाग ( </a:t>
            </a:r>
            <a:r>
              <a:rPr lang="en-US" dirty="0" err="1" smtClean="0">
                <a:solidFill>
                  <a:srgbClr val="FF0000"/>
                </a:solidFill>
              </a:rPr>
              <a:t>PrimaryDivision</a:t>
            </a:r>
            <a:r>
              <a:rPr lang="en-US" dirty="0" smtClean="0">
                <a:solidFill>
                  <a:srgbClr val="FF0000"/>
                </a:solidFill>
              </a:rPr>
              <a:t> and Classification of Surveying)</a:t>
            </a:r>
          </a:p>
          <a:p>
            <a:pPr algn="just"/>
            <a:endParaRPr lang="en-US" dirty="0" smtClean="0">
              <a:solidFill>
                <a:srgbClr val="FF0000"/>
              </a:solidFill>
            </a:endParaRPr>
          </a:p>
          <a:p>
            <a:pPr algn="just"/>
            <a:r>
              <a:rPr lang="en-US" dirty="0" smtClean="0">
                <a:solidFill>
                  <a:srgbClr val="FF0000"/>
                </a:solidFill>
              </a:rPr>
              <a:t> </a:t>
            </a:r>
            <a:r>
              <a:rPr lang="hi-IN" dirty="0" smtClean="0">
                <a:solidFill>
                  <a:srgbClr val="FF0000"/>
                </a:solidFill>
              </a:rPr>
              <a:t>सर्वेक्षण को विभिन्न आधारों के अनुसार निम्न प्रकार से वर्गीकृत किया जा सकता है-</a:t>
            </a:r>
            <a:endParaRPr lang="en-US" dirty="0" smtClean="0">
              <a:solidFill>
                <a:srgbClr val="FF0000"/>
              </a:solidFill>
            </a:endParaRPr>
          </a:p>
          <a:p>
            <a:pPr algn="just"/>
            <a:endParaRPr lang="hi-IN" dirty="0" smtClean="0">
              <a:solidFill>
                <a:srgbClr val="FF0000"/>
              </a:solidFill>
            </a:endParaRPr>
          </a:p>
          <a:p>
            <a:pPr algn="just"/>
            <a:r>
              <a:rPr lang="hi-IN" dirty="0" smtClean="0">
                <a:solidFill>
                  <a:srgbClr val="FF0000"/>
                </a:solidFill>
              </a:rPr>
              <a:t>1. सर्वेक्षण का प्राथमिक वर्गीकरण (</a:t>
            </a:r>
            <a:r>
              <a:rPr lang="en-US" dirty="0" smtClean="0">
                <a:solidFill>
                  <a:srgbClr val="FF0000"/>
                </a:solidFill>
              </a:rPr>
              <a:t>Classification of primary survey)</a:t>
            </a:r>
          </a:p>
          <a:p>
            <a:pPr algn="just"/>
            <a:r>
              <a:rPr lang="en-US" dirty="0" smtClean="0">
                <a:solidFill>
                  <a:srgbClr val="FF0000"/>
                </a:solidFill>
              </a:rPr>
              <a:t>(</a:t>
            </a:r>
            <a:r>
              <a:rPr lang="en-US" dirty="0" err="1" smtClean="0">
                <a:solidFill>
                  <a:srgbClr val="FF0000"/>
                </a:solidFill>
              </a:rPr>
              <a:t>i</a:t>
            </a:r>
            <a:r>
              <a:rPr lang="en-US" dirty="0" smtClean="0">
                <a:solidFill>
                  <a:srgbClr val="FF0000"/>
                </a:solidFill>
              </a:rPr>
              <a:t>) </a:t>
            </a:r>
            <a:r>
              <a:rPr lang="hi-IN" dirty="0" smtClean="0">
                <a:solidFill>
                  <a:srgbClr val="FF0000"/>
                </a:solidFill>
              </a:rPr>
              <a:t>भू- गणितीय सर्वेक्षण ( </a:t>
            </a:r>
            <a:r>
              <a:rPr lang="en-US" dirty="0" smtClean="0">
                <a:solidFill>
                  <a:srgbClr val="FF0000"/>
                </a:solidFill>
              </a:rPr>
              <a:t>geodetic surveying)</a:t>
            </a:r>
          </a:p>
          <a:p>
            <a:pPr algn="just"/>
            <a:r>
              <a:rPr lang="en-US" dirty="0" smtClean="0">
                <a:solidFill>
                  <a:srgbClr val="FF0000"/>
                </a:solidFill>
              </a:rPr>
              <a:t>(ii) </a:t>
            </a:r>
            <a:r>
              <a:rPr lang="hi-IN" dirty="0" smtClean="0">
                <a:solidFill>
                  <a:srgbClr val="FF0000"/>
                </a:solidFill>
              </a:rPr>
              <a:t>समतल सर्वेक्षण (</a:t>
            </a:r>
            <a:r>
              <a:rPr lang="en-US" dirty="0" smtClean="0">
                <a:solidFill>
                  <a:srgbClr val="FF0000"/>
                </a:solidFill>
              </a:rPr>
              <a:t>plane surveying)</a:t>
            </a:r>
          </a:p>
          <a:p>
            <a:pPr algn="just"/>
            <a:r>
              <a:rPr lang="en-US" dirty="0" smtClean="0">
                <a:solidFill>
                  <a:srgbClr val="FF0000"/>
                </a:solidFill>
              </a:rPr>
              <a:t>2. </a:t>
            </a:r>
            <a:r>
              <a:rPr lang="hi-IN" dirty="0" smtClean="0">
                <a:solidFill>
                  <a:srgbClr val="FF0000"/>
                </a:solidFill>
              </a:rPr>
              <a:t>सर्वेक्षण की विधि के अनुसार वर्गीकरण </a:t>
            </a:r>
          </a:p>
          <a:p>
            <a:pPr algn="just"/>
            <a:r>
              <a:rPr lang="hi-IN" dirty="0" smtClean="0">
                <a:solidFill>
                  <a:srgbClr val="FF0000"/>
                </a:solidFill>
              </a:rPr>
              <a:t>(</a:t>
            </a:r>
            <a:r>
              <a:rPr lang="en-US" dirty="0" err="1" smtClean="0">
                <a:solidFill>
                  <a:srgbClr val="FF0000"/>
                </a:solidFill>
              </a:rPr>
              <a:t>i</a:t>
            </a:r>
            <a:r>
              <a:rPr lang="en-US" dirty="0" smtClean="0">
                <a:solidFill>
                  <a:srgbClr val="FF0000"/>
                </a:solidFill>
              </a:rPr>
              <a:t>) </a:t>
            </a:r>
            <a:r>
              <a:rPr lang="hi-IN" dirty="0" smtClean="0">
                <a:solidFill>
                  <a:srgbClr val="FF0000"/>
                </a:solidFill>
              </a:rPr>
              <a:t>त्रिभुजन सर्वेक्षण (</a:t>
            </a:r>
            <a:r>
              <a:rPr lang="en-US" dirty="0" smtClean="0">
                <a:solidFill>
                  <a:srgbClr val="FF0000"/>
                </a:solidFill>
              </a:rPr>
              <a:t>Triangulation  surveying)</a:t>
            </a:r>
          </a:p>
          <a:p>
            <a:pPr algn="just"/>
            <a:r>
              <a:rPr lang="en-US" dirty="0" smtClean="0">
                <a:solidFill>
                  <a:srgbClr val="FF0000"/>
                </a:solidFill>
              </a:rPr>
              <a:t>(ii) </a:t>
            </a:r>
            <a:r>
              <a:rPr lang="hi-IN" dirty="0" smtClean="0">
                <a:solidFill>
                  <a:srgbClr val="FF0000"/>
                </a:solidFill>
              </a:rPr>
              <a:t>चक्रमण सर्वेक्षण (</a:t>
            </a:r>
            <a:r>
              <a:rPr lang="en-US" dirty="0" smtClean="0">
                <a:solidFill>
                  <a:srgbClr val="FF0000"/>
                </a:solidFill>
              </a:rPr>
              <a:t>traverse  surveying)</a:t>
            </a:r>
          </a:p>
          <a:p>
            <a:pPr algn="just"/>
            <a:r>
              <a:rPr lang="en-US" dirty="0" smtClean="0">
                <a:solidFill>
                  <a:srgbClr val="FF0000"/>
                </a:solidFill>
              </a:rPr>
              <a:t>3. </a:t>
            </a:r>
            <a:r>
              <a:rPr lang="hi-IN" dirty="0" smtClean="0">
                <a:solidFill>
                  <a:srgbClr val="FF0000"/>
                </a:solidFill>
              </a:rPr>
              <a:t>प्रयुक्त सर्वेक्षण उपकरणों के अनुसार वर्गीकरण </a:t>
            </a:r>
          </a:p>
          <a:p>
            <a:pPr algn="just"/>
            <a:r>
              <a:rPr lang="hi-IN" dirty="0" smtClean="0">
                <a:solidFill>
                  <a:srgbClr val="FF0000"/>
                </a:solidFill>
              </a:rPr>
              <a:t>(</a:t>
            </a:r>
            <a:r>
              <a:rPr lang="en-US" dirty="0" err="1" smtClean="0">
                <a:solidFill>
                  <a:srgbClr val="FF0000"/>
                </a:solidFill>
              </a:rPr>
              <a:t>i</a:t>
            </a:r>
            <a:r>
              <a:rPr lang="en-US" dirty="0" smtClean="0">
                <a:solidFill>
                  <a:srgbClr val="FF0000"/>
                </a:solidFill>
              </a:rPr>
              <a:t>) </a:t>
            </a:r>
            <a:r>
              <a:rPr lang="hi-IN" dirty="0" smtClean="0">
                <a:solidFill>
                  <a:srgbClr val="FF0000"/>
                </a:solidFill>
              </a:rPr>
              <a:t>जरीब एवं फीता सर्वेक्षण (</a:t>
            </a:r>
            <a:r>
              <a:rPr lang="en-US" dirty="0" smtClean="0">
                <a:solidFill>
                  <a:srgbClr val="FF0000"/>
                </a:solidFill>
              </a:rPr>
              <a:t>Chain and tape surveying) </a:t>
            </a:r>
          </a:p>
          <a:p>
            <a:pPr algn="just"/>
            <a:r>
              <a:rPr lang="en-US" dirty="0" smtClean="0">
                <a:solidFill>
                  <a:srgbClr val="FF0000"/>
                </a:solidFill>
              </a:rPr>
              <a:t>(ii) </a:t>
            </a:r>
            <a:r>
              <a:rPr lang="hi-IN" dirty="0" smtClean="0">
                <a:solidFill>
                  <a:srgbClr val="FF0000"/>
                </a:solidFill>
              </a:rPr>
              <a:t>समपटल सर्वेक्षण (</a:t>
            </a:r>
            <a:r>
              <a:rPr lang="en-US" dirty="0" smtClean="0">
                <a:solidFill>
                  <a:srgbClr val="FF0000"/>
                </a:solidFill>
              </a:rPr>
              <a:t>Plane table surveying) </a:t>
            </a:r>
          </a:p>
          <a:p>
            <a:pPr algn="just"/>
            <a:r>
              <a:rPr lang="en-US" dirty="0" smtClean="0">
                <a:solidFill>
                  <a:srgbClr val="FF0000"/>
                </a:solidFill>
              </a:rPr>
              <a:t>(iii) </a:t>
            </a:r>
            <a:r>
              <a:rPr lang="hi-IN" dirty="0" smtClean="0">
                <a:solidFill>
                  <a:srgbClr val="FF0000"/>
                </a:solidFill>
              </a:rPr>
              <a:t>दिक्सूचक(कंपास ) सर्वेक्षण ( </a:t>
            </a:r>
            <a:r>
              <a:rPr lang="en-US" dirty="0" smtClean="0">
                <a:solidFill>
                  <a:srgbClr val="FF0000"/>
                </a:solidFill>
              </a:rPr>
              <a:t>Compass surveying)</a:t>
            </a:r>
          </a:p>
          <a:p>
            <a:pPr algn="just"/>
            <a:r>
              <a:rPr lang="en-US" dirty="0" smtClean="0">
                <a:solidFill>
                  <a:srgbClr val="FF0000"/>
                </a:solidFill>
              </a:rPr>
              <a:t>(iv) </a:t>
            </a:r>
            <a:r>
              <a:rPr lang="hi-IN" dirty="0" smtClean="0">
                <a:solidFill>
                  <a:srgbClr val="FF0000"/>
                </a:solidFill>
              </a:rPr>
              <a:t>सेक्सटेंट सर्वेक्षण ( </a:t>
            </a:r>
            <a:r>
              <a:rPr lang="en-US" dirty="0" smtClean="0">
                <a:solidFill>
                  <a:srgbClr val="FF0000"/>
                </a:solidFill>
              </a:rPr>
              <a:t>Sextant serving) </a:t>
            </a:r>
          </a:p>
          <a:p>
            <a:pPr algn="just"/>
            <a:r>
              <a:rPr lang="en-US" dirty="0" smtClean="0">
                <a:solidFill>
                  <a:srgbClr val="FF0000"/>
                </a:solidFill>
              </a:rPr>
              <a:t>(v) </a:t>
            </a:r>
            <a:r>
              <a:rPr lang="hi-IN" dirty="0" smtClean="0">
                <a:solidFill>
                  <a:srgbClr val="FF0000"/>
                </a:solidFill>
              </a:rPr>
              <a:t>थियोडॉलाइट सर्वेक्षण (</a:t>
            </a:r>
            <a:r>
              <a:rPr lang="en-US" dirty="0" err="1" smtClean="0">
                <a:solidFill>
                  <a:srgbClr val="FF0000"/>
                </a:solidFill>
              </a:rPr>
              <a:t>Theodolite</a:t>
            </a:r>
            <a:r>
              <a:rPr lang="en-US" dirty="0" smtClean="0">
                <a:solidFill>
                  <a:srgbClr val="FF0000"/>
                </a:solidFill>
              </a:rPr>
              <a:t> surveying)</a:t>
            </a:r>
          </a:p>
          <a:p>
            <a:pPr algn="just"/>
            <a:r>
              <a:rPr lang="en-US" dirty="0" smtClean="0">
                <a:solidFill>
                  <a:srgbClr val="FF0000"/>
                </a:solidFill>
              </a:rPr>
              <a:t>(vi) </a:t>
            </a:r>
            <a:r>
              <a:rPr lang="hi-IN" dirty="0" smtClean="0">
                <a:solidFill>
                  <a:srgbClr val="FF0000"/>
                </a:solidFill>
              </a:rPr>
              <a:t>डंपी लेवल द्वारा तलमापन (</a:t>
            </a:r>
            <a:r>
              <a:rPr lang="en-US" dirty="0" smtClean="0">
                <a:solidFill>
                  <a:srgbClr val="FF0000"/>
                </a:solidFill>
              </a:rPr>
              <a:t>Dumpy Level Survey) </a:t>
            </a:r>
          </a:p>
          <a:p>
            <a:pPr algn="just"/>
            <a:r>
              <a:rPr lang="en-US" dirty="0" smtClean="0">
                <a:solidFill>
                  <a:srgbClr val="FF0000"/>
                </a:solidFill>
              </a:rPr>
              <a:t>(vii) </a:t>
            </a:r>
            <a:r>
              <a:rPr lang="hi-IN" dirty="0" smtClean="0">
                <a:solidFill>
                  <a:srgbClr val="FF0000"/>
                </a:solidFill>
              </a:rPr>
              <a:t>भारतीय क्लाइनोमीटर द्वारा प्रवणता की माप ( </a:t>
            </a:r>
            <a:r>
              <a:rPr lang="en-US" dirty="0" smtClean="0">
                <a:solidFill>
                  <a:srgbClr val="FF0000"/>
                </a:solidFill>
              </a:rPr>
              <a:t>Indian </a:t>
            </a:r>
            <a:r>
              <a:rPr lang="en-US" dirty="0" err="1" smtClean="0">
                <a:solidFill>
                  <a:srgbClr val="FF0000"/>
                </a:solidFill>
              </a:rPr>
              <a:t>clinometer</a:t>
            </a:r>
            <a:r>
              <a:rPr lang="en-US" dirty="0" smtClean="0">
                <a:solidFill>
                  <a:srgbClr val="FF0000"/>
                </a:solidFill>
              </a:rPr>
              <a:t>)</a:t>
            </a:r>
          </a:p>
          <a:p>
            <a:pPr algn="just"/>
            <a:r>
              <a:rPr lang="en-US" dirty="0" smtClean="0">
                <a:solidFill>
                  <a:srgbClr val="FF0000"/>
                </a:solidFill>
              </a:rPr>
              <a:t>(viii) </a:t>
            </a:r>
            <a:r>
              <a:rPr lang="hi-IN" dirty="0" smtClean="0">
                <a:solidFill>
                  <a:srgbClr val="FF0000"/>
                </a:solidFill>
              </a:rPr>
              <a:t>हवाई सर्वेक्षण (</a:t>
            </a:r>
            <a:r>
              <a:rPr lang="en-US" dirty="0" smtClean="0">
                <a:solidFill>
                  <a:srgbClr val="FF0000"/>
                </a:solidFill>
              </a:rPr>
              <a:t>Air surveying)  </a:t>
            </a:r>
          </a:p>
          <a:p>
            <a:pPr algn="just"/>
            <a:r>
              <a:rPr lang="en-US" dirty="0" smtClean="0">
                <a:solidFill>
                  <a:srgbClr val="FF0000"/>
                </a:solidFill>
              </a:rPr>
              <a:t/>
            </a:r>
            <a:br>
              <a:rPr lang="en-US" dirty="0" smtClean="0">
                <a:solidFill>
                  <a:srgbClr val="FF0000"/>
                </a:solidFill>
              </a:rPr>
            </a:br>
            <a:endParaRPr lang="en-US" dirty="0">
              <a:solidFill>
                <a:srgbClr val="FF00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4208" y="571500"/>
            <a:ext cx="5723792" cy="3970318"/>
          </a:xfrm>
          <a:prstGeom prst="rect">
            <a:avLst/>
          </a:prstGeom>
        </p:spPr>
        <p:txBody>
          <a:bodyPr wrap="square">
            <a:spAutoFit/>
          </a:bodyPr>
          <a:lstStyle/>
          <a:p>
            <a:pPr algn="just"/>
            <a:r>
              <a:rPr lang="hi-IN" dirty="0" smtClean="0">
                <a:solidFill>
                  <a:srgbClr val="FF0000"/>
                </a:solidFill>
              </a:rPr>
              <a:t>4. सर्वेक्षण के उद्देश्य के आधार पर वर्गीकरण </a:t>
            </a:r>
            <a:endParaRPr lang="en-US" dirty="0" smtClean="0">
              <a:solidFill>
                <a:srgbClr val="FF0000"/>
              </a:solidFill>
            </a:endParaRPr>
          </a:p>
          <a:p>
            <a:pPr algn="just"/>
            <a:endParaRPr lang="hi-IN" dirty="0" smtClean="0">
              <a:solidFill>
                <a:srgbClr val="FF0000"/>
              </a:solidFill>
            </a:endParaRPr>
          </a:p>
          <a:p>
            <a:pPr algn="just"/>
            <a:r>
              <a:rPr lang="hi-IN" dirty="0" smtClean="0">
                <a:solidFill>
                  <a:srgbClr val="FF0000"/>
                </a:solidFill>
              </a:rPr>
              <a:t>(</a:t>
            </a:r>
            <a:r>
              <a:rPr lang="en-US" dirty="0" err="1" smtClean="0">
                <a:solidFill>
                  <a:srgbClr val="FF0000"/>
                </a:solidFill>
              </a:rPr>
              <a:t>i</a:t>
            </a:r>
            <a:r>
              <a:rPr lang="en-US" dirty="0" smtClean="0">
                <a:solidFill>
                  <a:srgbClr val="FF0000"/>
                </a:solidFill>
              </a:rPr>
              <a:t>) </a:t>
            </a:r>
            <a:r>
              <a:rPr lang="hi-IN" dirty="0" smtClean="0">
                <a:solidFill>
                  <a:srgbClr val="FF0000"/>
                </a:solidFill>
              </a:rPr>
              <a:t>स्थलाकृतिक सर्वेक्षण (</a:t>
            </a:r>
            <a:r>
              <a:rPr lang="en-US" dirty="0" smtClean="0">
                <a:solidFill>
                  <a:srgbClr val="FF0000"/>
                </a:solidFill>
              </a:rPr>
              <a:t>Topographical Surveying)</a:t>
            </a:r>
          </a:p>
          <a:p>
            <a:pPr algn="just"/>
            <a:r>
              <a:rPr lang="en-US" dirty="0" smtClean="0">
                <a:solidFill>
                  <a:srgbClr val="FF0000"/>
                </a:solidFill>
              </a:rPr>
              <a:t>(ii) </a:t>
            </a:r>
            <a:r>
              <a:rPr lang="hi-IN" dirty="0" smtClean="0">
                <a:solidFill>
                  <a:srgbClr val="FF0000"/>
                </a:solidFill>
              </a:rPr>
              <a:t>पुरातात्विक सर्वेक्षण ( </a:t>
            </a:r>
            <a:r>
              <a:rPr lang="en-US" dirty="0" smtClean="0">
                <a:solidFill>
                  <a:srgbClr val="FF0000"/>
                </a:solidFill>
              </a:rPr>
              <a:t>archaeological Surveying) </a:t>
            </a:r>
          </a:p>
          <a:p>
            <a:pPr algn="just"/>
            <a:r>
              <a:rPr lang="en-US" dirty="0" smtClean="0">
                <a:solidFill>
                  <a:srgbClr val="FF0000"/>
                </a:solidFill>
              </a:rPr>
              <a:t>(iii) </a:t>
            </a:r>
            <a:r>
              <a:rPr lang="hi-IN" dirty="0" smtClean="0">
                <a:solidFill>
                  <a:srgbClr val="FF0000"/>
                </a:solidFill>
              </a:rPr>
              <a:t>भूवैज्ञानिक सर्वेक्षण (</a:t>
            </a:r>
            <a:r>
              <a:rPr lang="en-US" dirty="0" smtClean="0">
                <a:solidFill>
                  <a:srgbClr val="FF0000"/>
                </a:solidFill>
              </a:rPr>
              <a:t>Geological survey)</a:t>
            </a:r>
          </a:p>
          <a:p>
            <a:pPr algn="just"/>
            <a:r>
              <a:rPr lang="en-US" dirty="0" smtClean="0">
                <a:solidFill>
                  <a:srgbClr val="FF0000"/>
                </a:solidFill>
              </a:rPr>
              <a:t>(iv) </a:t>
            </a:r>
            <a:r>
              <a:rPr lang="hi-IN" dirty="0" smtClean="0">
                <a:solidFill>
                  <a:srgbClr val="FF0000"/>
                </a:solidFill>
              </a:rPr>
              <a:t>सैन्य सर्वेक्षण ( </a:t>
            </a:r>
            <a:r>
              <a:rPr lang="en-US" dirty="0" smtClean="0">
                <a:solidFill>
                  <a:srgbClr val="FF0000"/>
                </a:solidFill>
              </a:rPr>
              <a:t>military survey)  </a:t>
            </a:r>
          </a:p>
          <a:p>
            <a:pPr algn="just"/>
            <a:r>
              <a:rPr lang="en-US" dirty="0" smtClean="0">
                <a:solidFill>
                  <a:srgbClr val="FF0000"/>
                </a:solidFill>
              </a:rPr>
              <a:t>(v) </a:t>
            </a:r>
            <a:r>
              <a:rPr lang="hi-IN" dirty="0" smtClean="0">
                <a:solidFill>
                  <a:srgbClr val="FF0000"/>
                </a:solidFill>
              </a:rPr>
              <a:t>भू-संपत्ति सर्वेक्षण (</a:t>
            </a:r>
            <a:r>
              <a:rPr lang="en-US" dirty="0" smtClean="0">
                <a:solidFill>
                  <a:srgbClr val="FF0000"/>
                </a:solidFill>
              </a:rPr>
              <a:t>cadastral survey) </a:t>
            </a:r>
          </a:p>
          <a:p>
            <a:pPr algn="just"/>
            <a:r>
              <a:rPr lang="en-US" dirty="0" smtClean="0">
                <a:solidFill>
                  <a:srgbClr val="FF0000"/>
                </a:solidFill>
              </a:rPr>
              <a:t>(vi) </a:t>
            </a:r>
            <a:r>
              <a:rPr lang="hi-IN" dirty="0" smtClean="0">
                <a:solidFill>
                  <a:srgbClr val="FF0000"/>
                </a:solidFill>
              </a:rPr>
              <a:t>शहर सर्वेक्षण ( </a:t>
            </a:r>
            <a:r>
              <a:rPr lang="en-US" dirty="0" smtClean="0">
                <a:solidFill>
                  <a:srgbClr val="FF0000"/>
                </a:solidFill>
              </a:rPr>
              <a:t>City survey)</a:t>
            </a:r>
          </a:p>
          <a:p>
            <a:pPr algn="just"/>
            <a:r>
              <a:rPr lang="en-US" dirty="0" smtClean="0">
                <a:solidFill>
                  <a:srgbClr val="FF0000"/>
                </a:solidFill>
              </a:rPr>
              <a:t>(vii) </a:t>
            </a:r>
            <a:r>
              <a:rPr lang="hi-IN" dirty="0" smtClean="0">
                <a:solidFill>
                  <a:srgbClr val="FF0000"/>
                </a:solidFill>
              </a:rPr>
              <a:t>इंजीनियरिंग सर्वेक्षण ( </a:t>
            </a:r>
            <a:r>
              <a:rPr lang="en-US" dirty="0" smtClean="0">
                <a:solidFill>
                  <a:srgbClr val="FF0000"/>
                </a:solidFill>
              </a:rPr>
              <a:t>Engineering survey)</a:t>
            </a:r>
          </a:p>
          <a:p>
            <a:pPr algn="just"/>
            <a:r>
              <a:rPr lang="en-US" dirty="0" smtClean="0">
                <a:solidFill>
                  <a:srgbClr val="FF0000"/>
                </a:solidFill>
              </a:rPr>
              <a:t>(viii) </a:t>
            </a:r>
            <a:r>
              <a:rPr lang="hi-IN" dirty="0" smtClean="0">
                <a:solidFill>
                  <a:srgbClr val="FF0000"/>
                </a:solidFill>
              </a:rPr>
              <a:t>अन्य सर्वेक्षण (</a:t>
            </a:r>
            <a:r>
              <a:rPr lang="en-US" dirty="0" smtClean="0">
                <a:solidFill>
                  <a:srgbClr val="FF0000"/>
                </a:solidFill>
              </a:rPr>
              <a:t>Other survey)</a:t>
            </a:r>
          </a:p>
          <a:p>
            <a:pPr algn="just"/>
            <a:r>
              <a:rPr lang="en-US" dirty="0" smtClean="0">
                <a:solidFill>
                  <a:srgbClr val="FF0000"/>
                </a:solidFill>
              </a:rPr>
              <a:t> </a:t>
            </a:r>
          </a:p>
          <a:p>
            <a:pPr algn="just"/>
            <a:r>
              <a:rPr lang="en-US" dirty="0" smtClean="0">
                <a:solidFill>
                  <a:srgbClr val="FF0000"/>
                </a:solidFill>
              </a:rPr>
              <a:t>5. </a:t>
            </a:r>
            <a:r>
              <a:rPr lang="hi-IN" dirty="0" smtClean="0">
                <a:solidFill>
                  <a:srgbClr val="FF0000"/>
                </a:solidFill>
              </a:rPr>
              <a:t>सर्वेक्षण क्षेत्र की प्रकृति के अनुसार वर्गीकरण</a:t>
            </a:r>
            <a:endParaRPr lang="en-US" dirty="0" smtClean="0">
              <a:solidFill>
                <a:srgbClr val="FF0000"/>
              </a:solidFill>
            </a:endParaRPr>
          </a:p>
          <a:p>
            <a:pPr algn="just"/>
            <a:endParaRPr lang="hi-IN" dirty="0" smtClean="0">
              <a:solidFill>
                <a:srgbClr val="FF0000"/>
              </a:solidFill>
            </a:endParaRPr>
          </a:p>
          <a:p>
            <a:pPr algn="just"/>
            <a:r>
              <a:rPr lang="hi-IN" dirty="0" smtClean="0">
                <a:solidFill>
                  <a:srgbClr val="FF0000"/>
                </a:solidFill>
              </a:rPr>
              <a:t>(</a:t>
            </a:r>
            <a:r>
              <a:rPr lang="en-US" dirty="0" err="1" smtClean="0">
                <a:solidFill>
                  <a:srgbClr val="FF0000"/>
                </a:solidFill>
              </a:rPr>
              <a:t>i</a:t>
            </a:r>
            <a:r>
              <a:rPr lang="en-US" dirty="0" smtClean="0">
                <a:solidFill>
                  <a:srgbClr val="FF0000"/>
                </a:solidFill>
              </a:rPr>
              <a:t>) </a:t>
            </a:r>
            <a:r>
              <a:rPr lang="hi-IN" dirty="0" smtClean="0">
                <a:solidFill>
                  <a:srgbClr val="FF0000"/>
                </a:solidFill>
              </a:rPr>
              <a:t>भू सर्वेक्षण (</a:t>
            </a:r>
            <a:r>
              <a:rPr lang="en-US" dirty="0" smtClean="0">
                <a:solidFill>
                  <a:srgbClr val="FF0000"/>
                </a:solidFill>
              </a:rPr>
              <a:t>Land survey)</a:t>
            </a:r>
          </a:p>
          <a:p>
            <a:pPr algn="just"/>
            <a:r>
              <a:rPr lang="en-US" dirty="0" smtClean="0">
                <a:solidFill>
                  <a:srgbClr val="FF0000"/>
                </a:solidFill>
              </a:rPr>
              <a:t>(ii) </a:t>
            </a:r>
            <a:r>
              <a:rPr lang="hi-IN" dirty="0" smtClean="0">
                <a:solidFill>
                  <a:srgbClr val="FF0000"/>
                </a:solidFill>
              </a:rPr>
              <a:t>समुंद्री अथवा नोसंचालन सर्वेक्षण (</a:t>
            </a:r>
            <a:r>
              <a:rPr lang="en-US" dirty="0" smtClean="0">
                <a:solidFill>
                  <a:srgbClr val="FF0000"/>
                </a:solidFill>
              </a:rPr>
              <a:t>Marine or navigation Survey)</a:t>
            </a:r>
          </a:p>
          <a:p>
            <a:pPr algn="just"/>
            <a:r>
              <a:rPr lang="en-US" dirty="0" smtClean="0">
                <a:solidFill>
                  <a:srgbClr val="FF0000"/>
                </a:solidFill>
              </a:rPr>
              <a:t>(iii) </a:t>
            </a:r>
            <a:r>
              <a:rPr lang="hi-IN" dirty="0" smtClean="0">
                <a:solidFill>
                  <a:srgbClr val="FF0000"/>
                </a:solidFill>
              </a:rPr>
              <a:t>खगोलीय सर्वेक्षण (</a:t>
            </a:r>
            <a:r>
              <a:rPr lang="en-US" dirty="0" smtClean="0">
                <a:solidFill>
                  <a:srgbClr val="FF0000"/>
                </a:solidFill>
              </a:rPr>
              <a:t>Astronomical survey) </a:t>
            </a:r>
          </a:p>
          <a:p>
            <a:pPr algn="just"/>
            <a:r>
              <a:rPr lang="en-US" dirty="0" smtClean="0">
                <a:solidFill>
                  <a:srgbClr val="FF0000"/>
                </a:solidFill>
              </a:rPr>
              <a:t/>
            </a:r>
            <a:br>
              <a:rPr lang="en-US" dirty="0" smtClean="0">
                <a:solidFill>
                  <a:srgbClr val="FF0000"/>
                </a:solidFill>
              </a:rPr>
            </a:br>
            <a:endParaRPr lang="en-US" dirty="0">
              <a:solidFill>
                <a:srgbClr val="FF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1455" y="545124"/>
            <a:ext cx="7587760" cy="4616648"/>
          </a:xfrm>
          <a:prstGeom prst="rect">
            <a:avLst/>
          </a:prstGeom>
        </p:spPr>
        <p:txBody>
          <a:bodyPr wrap="square">
            <a:spAutoFit/>
          </a:bodyPr>
          <a:lstStyle/>
          <a:p>
            <a:pPr algn="just"/>
            <a:r>
              <a:rPr lang="hi-IN" dirty="0" smtClean="0">
                <a:solidFill>
                  <a:srgbClr val="FF0000"/>
                </a:solidFill>
              </a:rPr>
              <a:t>सर्वेक्षण के सिद्धांत ( </a:t>
            </a:r>
            <a:r>
              <a:rPr lang="en-US" dirty="0" smtClean="0">
                <a:solidFill>
                  <a:srgbClr val="FF0000"/>
                </a:solidFill>
              </a:rPr>
              <a:t>Principle of surveying)</a:t>
            </a:r>
          </a:p>
          <a:p>
            <a:pPr algn="just"/>
            <a:endParaRPr lang="en-US" dirty="0" smtClean="0">
              <a:solidFill>
                <a:srgbClr val="FF0000"/>
              </a:solidFill>
            </a:endParaRPr>
          </a:p>
          <a:p>
            <a:pPr algn="just"/>
            <a:r>
              <a:rPr lang="hi-IN" dirty="0" smtClean="0">
                <a:solidFill>
                  <a:srgbClr val="FF0000"/>
                </a:solidFill>
              </a:rPr>
              <a:t>सर्वेक्षण के दो प्रमुख सिद्धांत( नियम) है जो इस प्रकार हैं-</a:t>
            </a:r>
            <a:endParaRPr lang="en-US" dirty="0" smtClean="0">
              <a:solidFill>
                <a:srgbClr val="FF0000"/>
              </a:solidFill>
            </a:endParaRPr>
          </a:p>
          <a:p>
            <a:pPr algn="just"/>
            <a:r>
              <a:rPr lang="hi-IN" dirty="0" smtClean="0">
                <a:solidFill>
                  <a:srgbClr val="FF0000"/>
                </a:solidFill>
              </a:rPr>
              <a:t> 1.संपूर्ण से अंश की ओर (</a:t>
            </a:r>
            <a:r>
              <a:rPr lang="en-US" dirty="0" smtClean="0">
                <a:solidFill>
                  <a:srgbClr val="FF0000"/>
                </a:solidFill>
              </a:rPr>
              <a:t>Working from whole to part)</a:t>
            </a:r>
          </a:p>
          <a:p>
            <a:pPr algn="just"/>
            <a:r>
              <a:rPr lang="en-US" dirty="0" smtClean="0">
                <a:solidFill>
                  <a:srgbClr val="FF0000"/>
                </a:solidFill>
              </a:rPr>
              <a:t>2. </a:t>
            </a:r>
            <a:r>
              <a:rPr lang="hi-IN" dirty="0" smtClean="0">
                <a:solidFill>
                  <a:srgbClr val="FF0000"/>
                </a:solidFill>
              </a:rPr>
              <a:t>नए केंद्रों के स्थिति निर्धारण में एक से अधिक स्वतंत्र प्रक्रमों का प्रयोग</a:t>
            </a:r>
            <a:r>
              <a:rPr lang="en-US" dirty="0" smtClean="0">
                <a:solidFill>
                  <a:srgbClr val="FF0000"/>
                </a:solidFill>
              </a:rPr>
              <a:t> </a:t>
            </a:r>
            <a:r>
              <a:rPr lang="hi-IN" dirty="0" smtClean="0">
                <a:solidFill>
                  <a:srgbClr val="FF0000"/>
                </a:solidFill>
              </a:rPr>
              <a:t>(</a:t>
            </a:r>
            <a:r>
              <a:rPr lang="en-US" dirty="0" smtClean="0">
                <a:solidFill>
                  <a:srgbClr val="FF0000"/>
                </a:solidFill>
              </a:rPr>
              <a:t>Location of a point with respect to two reference) </a:t>
            </a:r>
          </a:p>
          <a:p>
            <a:pPr algn="just"/>
            <a:endParaRPr lang="en-US" dirty="0" smtClean="0">
              <a:solidFill>
                <a:srgbClr val="FF0000"/>
              </a:solidFill>
            </a:endParaRPr>
          </a:p>
          <a:p>
            <a:pPr algn="just" fontAlgn="base"/>
            <a:r>
              <a:rPr lang="en-US" dirty="0" smtClean="0">
                <a:solidFill>
                  <a:srgbClr val="FF0000"/>
                </a:solidFill>
              </a:rPr>
              <a:t>1. </a:t>
            </a:r>
            <a:r>
              <a:rPr lang="hi-IN" dirty="0" smtClean="0">
                <a:solidFill>
                  <a:srgbClr val="FF0000"/>
                </a:solidFill>
              </a:rPr>
              <a:t>संपूर्ण से अंश की ओर</a:t>
            </a:r>
            <a:r>
              <a:rPr lang="en-US" dirty="0" smtClean="0">
                <a:solidFill>
                  <a:srgbClr val="FF0000"/>
                </a:solidFill>
              </a:rPr>
              <a:t> </a:t>
            </a:r>
            <a:r>
              <a:rPr lang="hi-IN" dirty="0" smtClean="0">
                <a:solidFill>
                  <a:srgbClr val="FF0000"/>
                </a:solidFill>
              </a:rPr>
              <a:t>(</a:t>
            </a:r>
            <a:r>
              <a:rPr lang="en-US" dirty="0" smtClean="0">
                <a:solidFill>
                  <a:srgbClr val="FF0000"/>
                </a:solidFill>
              </a:rPr>
              <a:t>Working from whole to part) –</a:t>
            </a:r>
          </a:p>
          <a:p>
            <a:pPr algn="just" fontAlgn="base"/>
            <a:r>
              <a:rPr lang="en-US" dirty="0" smtClean="0">
                <a:solidFill>
                  <a:srgbClr val="FF0000"/>
                </a:solidFill>
              </a:rPr>
              <a:t> </a:t>
            </a:r>
            <a:r>
              <a:rPr lang="hi-IN" dirty="0" smtClean="0">
                <a:solidFill>
                  <a:srgbClr val="FF0000"/>
                </a:solidFill>
              </a:rPr>
              <a:t>इस नियम के अनुसार विस्तृत सर्वेक्षण में सर्वप्रथम उच्च परिशुद्धता के साथ नियंत्रण बिंदुओं का कोई क्रम स्थापित किया जाता है| क्षैतिज नियंत्रण के लिए ये बिंदु त्रिभुजन अथवा परिशुद्ध चक्रमण द्वारा निश्चित होते हैं| त्रिभुजन द्वारा यह कार्य करने के लिए पहले दिए हुए क्षेत्र को बड़े-बड़े त्रिभुजों में बांटते हैं तथा इन  त्रिभुजों का अधिकतम शुद्धता से सर्वेक्षण करते हैं| इसके बाद इन बिंदुओं को उपभागों में अर्थात छोटे-छोटे भागों में बांटा जाता है| जिनके सर्वेक्षण में पहले जैसी शुद्धता नहीं बरतते हैं| इस कार्य प्रणाली का उद्देश्य सर्वेक्षण में त्रुटि संचयन को रोकना तथा छोटी-छोटी त्रुटियों पर नियंत्रण करना है| </a:t>
            </a:r>
            <a:endParaRPr lang="en-US" dirty="0" smtClean="0">
              <a:solidFill>
                <a:srgbClr val="FF0000"/>
              </a:solidFill>
            </a:endParaRPr>
          </a:p>
          <a:p>
            <a:pPr algn="just" fontAlgn="base"/>
            <a:endParaRPr lang="hi-IN" dirty="0" smtClean="0">
              <a:solidFill>
                <a:srgbClr val="FF0000"/>
              </a:solidFill>
            </a:endParaRPr>
          </a:p>
          <a:p>
            <a:pPr algn="just"/>
            <a:r>
              <a:rPr lang="hi-IN" dirty="0" smtClean="0">
                <a:solidFill>
                  <a:srgbClr val="FF0000"/>
                </a:solidFill>
              </a:rPr>
              <a:t>2. नए केंद्रों के स्थिति निर्धारण में एक से अधिक स्वतंत्र  प्रक्रमों का प्रयोग</a:t>
            </a:r>
            <a:r>
              <a:rPr lang="en-US" dirty="0" smtClean="0">
                <a:solidFill>
                  <a:srgbClr val="FF0000"/>
                </a:solidFill>
              </a:rPr>
              <a:t> </a:t>
            </a:r>
            <a:r>
              <a:rPr lang="hi-IN" dirty="0" smtClean="0">
                <a:solidFill>
                  <a:srgbClr val="FF0000"/>
                </a:solidFill>
              </a:rPr>
              <a:t>( </a:t>
            </a:r>
            <a:r>
              <a:rPr lang="en-US" dirty="0" smtClean="0">
                <a:solidFill>
                  <a:srgbClr val="FF0000"/>
                </a:solidFill>
              </a:rPr>
              <a:t>Location of a point with respect to reference) - </a:t>
            </a:r>
            <a:r>
              <a:rPr lang="hi-IN" dirty="0" smtClean="0">
                <a:solidFill>
                  <a:srgbClr val="FF0000"/>
                </a:solidFill>
              </a:rPr>
              <a:t>इस  सिद्धांत/ नियम के अनुसार सर्वेक्षण में रैखिक माप, कोणिय माप अथवा दोनों प्रकार की मापो के आधार पर पूर्व निश्चित किए गए केंद्रों से नए केंद्रों की स्थिति निश्चित की जाती है| जैसे - जरीब एवं फीता सर्वेक्षण द्वारा|</a:t>
            </a:r>
          </a:p>
          <a:p>
            <a:pPr algn="just"/>
            <a:r>
              <a:rPr lang="hi-IN" dirty="0" smtClean="0">
                <a:solidFill>
                  <a:srgbClr val="FF0000"/>
                </a:solidFill>
              </a:rPr>
              <a:t/>
            </a:r>
            <a:br>
              <a:rPr lang="hi-IN" dirty="0" smtClean="0">
                <a:solidFill>
                  <a:srgbClr val="FF0000"/>
                </a:solidFill>
              </a:rPr>
            </a:br>
            <a:endParaRPr lang="en-US" dirty="0">
              <a:solidFill>
                <a:srgbClr val="FF0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A III YEAR\Maps\New Doc 2020-12-04 12.28.33_8.jpg"/>
          <p:cNvPicPr>
            <a:picLocks noChangeAspect="1" noChangeArrowheads="1"/>
          </p:cNvPicPr>
          <p:nvPr/>
        </p:nvPicPr>
        <p:blipFill>
          <a:blip r:embed="rId2">
            <a:lum bright="30000"/>
          </a:blip>
          <a:srcRect/>
          <a:stretch>
            <a:fillRect/>
          </a:stretch>
        </p:blipFill>
        <p:spPr bwMode="auto">
          <a:xfrm>
            <a:off x="254976" y="515348"/>
            <a:ext cx="8634047" cy="4112803"/>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A III YEAR\Maps\New Doc 2020-12-04 12.28.33_9.jpg"/>
          <p:cNvPicPr>
            <a:picLocks noChangeAspect="1" noChangeArrowheads="1"/>
          </p:cNvPicPr>
          <p:nvPr/>
        </p:nvPicPr>
        <p:blipFill>
          <a:blip r:embed="rId2">
            <a:lum bright="20000" contrast="10000"/>
          </a:blip>
          <a:srcRect/>
          <a:stretch>
            <a:fillRect/>
          </a:stretch>
        </p:blipFill>
        <p:spPr bwMode="auto">
          <a:xfrm>
            <a:off x="2808903" y="0"/>
            <a:ext cx="3076890" cy="5015768"/>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BA III YEAR\Maps\New Doc 2020-12-04 12.28.33_10.jpg"/>
          <p:cNvPicPr>
            <a:picLocks noChangeAspect="1" noChangeArrowheads="1"/>
          </p:cNvPicPr>
          <p:nvPr/>
        </p:nvPicPr>
        <p:blipFill>
          <a:blip r:embed="rId2">
            <a:lum bright="20000" contrast="20000"/>
          </a:blip>
          <a:srcRect/>
          <a:stretch>
            <a:fillRect/>
          </a:stretch>
        </p:blipFill>
        <p:spPr bwMode="auto">
          <a:xfrm>
            <a:off x="1407001" y="25378"/>
            <a:ext cx="6358142" cy="5118122"/>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BA III YEAR\Maps\New Doc 2020-12-04 12.28.33_12.jpg"/>
          <p:cNvPicPr>
            <a:picLocks noChangeAspect="1" noChangeArrowheads="1"/>
          </p:cNvPicPr>
          <p:nvPr/>
        </p:nvPicPr>
        <p:blipFill>
          <a:blip r:embed="rId2">
            <a:lum bright="10000" contrast="20000"/>
          </a:blip>
          <a:srcRect/>
          <a:stretch>
            <a:fillRect/>
          </a:stretch>
        </p:blipFill>
        <p:spPr bwMode="auto">
          <a:xfrm>
            <a:off x="1851455" y="0"/>
            <a:ext cx="4948881" cy="5143500"/>
          </a:xfrm>
          <a:prstGeom prst="rect">
            <a:avLst/>
          </a:prstGeom>
          <a:noFill/>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18246</TotalTime>
  <Words>3449</Words>
  <Application>Microsoft Office PowerPoint</Application>
  <PresentationFormat>On-screen Show (16:9)</PresentationFormat>
  <Paragraphs>464</Paragraphs>
  <Slides>96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Arial</vt:lpstr>
      <vt:lpstr>Wingdings</vt:lpstr>
      <vt:lpstr>Wingdings 3</vt:lpstr>
      <vt:lpstr>Century Gothic</vt:lpstr>
      <vt:lpstr>Wisp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52</cp:revision>
  <dcterms:modified xsi:type="dcterms:W3CDTF">2020-12-11T17:53:03Z</dcterms:modified>
</cp:coreProperties>
</file>