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Amatic SC"/>
      <p:regular r:id="rId16"/>
      <p:bold r:id="rId17"/>
    </p:embeddedFont>
    <p:embeddedFont>
      <p:font typeface="Source Code Pr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CodePr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SourceCodePr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maticSC-bold.fntdata"/><Relationship Id="rId16" Type="http://schemas.openxmlformats.org/officeDocument/2006/relationships/font" Target="fonts/AmaticSC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SourceCodePro-bold.fntdata"/><Relationship Id="rId6" Type="http://schemas.openxmlformats.org/officeDocument/2006/relationships/slide" Target="slides/slide1.xml"/><Relationship Id="rId18" Type="http://schemas.openxmlformats.org/officeDocument/2006/relationships/font" Target="fonts/SourceCodePr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ab8af769ab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ab8af769ab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b8af769ab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ab8af769ab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ab8af769ab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ab8af769ab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ab8af769ab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ab8af769ab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ab8af769ab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ab8af769ab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ab8af769ab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ab8af769ab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b8af769ab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b8af769ab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b8af769ab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b8af769ab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ab8af769ab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ab8af769ab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William Congreve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An Introduction</a:t>
            </a:r>
            <a:endParaRPr sz="3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/>
          <p:nvPr>
            <p:ph idx="1" type="body"/>
          </p:nvPr>
        </p:nvSpPr>
        <p:spPr>
          <a:xfrm>
            <a:off x="311700" y="502925"/>
            <a:ext cx="8520600" cy="40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/>
              <a:t>Congreve’s acute observation</a:t>
            </a:r>
            <a:r>
              <a:rPr lang="en" sz="2300"/>
              <a:t> of the social and emotional pressures on the characters who are more richly drawn than traditional stereotypes make him the most successful dramatist of his times.</a:t>
            </a:r>
            <a:endParaRPr sz="23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300"/>
              <a:t>Having being brought up in Ireland, gave him a privileged viewpoint on the society which he portrayed with such </a:t>
            </a:r>
            <a:r>
              <a:rPr b="1" lang="en" sz="2300"/>
              <a:t>insight, sympathy and wit.</a:t>
            </a:r>
            <a:r>
              <a:rPr lang="en" sz="2300"/>
              <a:t>  </a:t>
            </a:r>
            <a:endParaRPr sz="23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2250">
                <a:solidFill>
                  <a:srgbClr val="5F6368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William Congreve</a:t>
            </a:r>
            <a:r>
              <a:rPr lang="en" sz="2250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(24 January 1670 – 19 January 1729) was an English playwright and poet of the </a:t>
            </a:r>
            <a:r>
              <a:rPr b="1" lang="en" sz="2250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Restoration period.</a:t>
            </a:r>
            <a:r>
              <a:rPr lang="en" sz="2250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He is known for his clever, satirical dialogue and influence on the </a:t>
            </a:r>
            <a:r>
              <a:rPr b="1" lang="en" sz="2250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comedy of manners </a:t>
            </a:r>
            <a:r>
              <a:rPr lang="en" sz="2250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style of that period. He was also a minor political figure in the </a:t>
            </a:r>
            <a:r>
              <a:rPr b="1" lang="en" sz="2250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British Whig Party.</a:t>
            </a:r>
            <a:endParaRPr b="1"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Restoration Period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End of Cromwell’s Commonwealth(1649-1659) in 1659. Monarchy was restored with Charles II taking the power to rule in England.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100"/>
              <a:t>Restoration replaced the probing, exploring, risk taking intellectual values of the Renaissance. It relied on reason and on facts rather than on speculation</a:t>
            </a:r>
            <a:endParaRPr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342900"/>
            <a:ext cx="8520600" cy="441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The genius of the nation led to the founding of the</a:t>
            </a:r>
            <a:r>
              <a:rPr b="1" lang="en" sz="2300"/>
              <a:t> Royal society</a:t>
            </a:r>
            <a:r>
              <a:rPr lang="en" sz="2300"/>
              <a:t> in 1662 fo the improving of Natural Knowledge.</a:t>
            </a:r>
            <a:endParaRPr sz="23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300"/>
              <a:t>Establishment of Protestant faith ending the brief span of Catholic King james II(!685-1688) Known as </a:t>
            </a:r>
            <a:r>
              <a:rPr b="1" lang="en" sz="2300"/>
              <a:t>Glorious or Bloodless Revolution.</a:t>
            </a:r>
            <a:endParaRPr b="1" sz="23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2300"/>
              <a:t>Once Protestant </a:t>
            </a:r>
            <a:r>
              <a:rPr lang="en" sz="2300"/>
              <a:t>supremacy had been established , religious dissent was stifled.</a:t>
            </a:r>
            <a:endParaRPr sz="2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Comedy of Manners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It reflects directly the manners, modes and morals of the upper-class society which was its main audience.</a:t>
            </a:r>
            <a:endParaRPr sz="22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200"/>
              <a:t>The main subject of it was sex: sexual atrraction,sexual intrigue, and sexual conquest. Sex and search for sex becomes entertainment. </a:t>
            </a:r>
            <a:endParaRPr sz="2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342900"/>
            <a:ext cx="8520600" cy="42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The plays manifest excess of freedom , now that the constraints of the Puritan Commonwealth have been thrown off.</a:t>
            </a:r>
            <a:endParaRPr sz="23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300"/>
              <a:t>The characters are obsessed with fashion , gossip, and their own circle in society.</a:t>
            </a:r>
            <a:endParaRPr sz="23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300"/>
              <a:t>Strong contrasts are made between innocence and knowingness, often these are represented as contrasts between rustic country manners and the refinement of the city.</a:t>
            </a:r>
            <a:endParaRPr sz="23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548650"/>
            <a:ext cx="8520600" cy="40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In Comedy of manners , women are such types as predatory young widows. Or older ladies still trying to be attractive to young men.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100"/>
              <a:t>The best comedies reflect an amoral and frivolous society.</a:t>
            </a:r>
            <a:endParaRPr sz="21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The Way of the World </a:t>
            </a:r>
            <a:r>
              <a:rPr lang="en"/>
              <a:t>(1700)</a:t>
            </a:r>
            <a:endParaRPr/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It was first performed in 1700 but did not meet with the resounding success of his first play, </a:t>
            </a:r>
            <a:r>
              <a:rPr b="1" i="1" lang="en" sz="2300"/>
              <a:t>The Old Batchelour.</a:t>
            </a:r>
            <a:endParaRPr sz="23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300"/>
              <a:t>Four texts of the play were published in Congreve’s lifetime by his friend </a:t>
            </a:r>
            <a:r>
              <a:rPr b="1" lang="en" sz="2300"/>
              <a:t>Jacob Tonson. </a:t>
            </a:r>
            <a:r>
              <a:rPr lang="en" sz="2300"/>
              <a:t> </a:t>
            </a:r>
            <a:endParaRPr sz="23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11700" y="708650"/>
            <a:ext cx="8520600" cy="386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                 </a:t>
            </a:r>
            <a:r>
              <a:rPr lang="en" sz="3100"/>
              <a:t> Thank You</a:t>
            </a:r>
            <a:endParaRPr sz="3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