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30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26.png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7004" y="1147317"/>
            <a:ext cx="7842250" cy="2784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33985" indent="788035" algn="ctr">
              <a:lnSpc>
                <a:spcPct val="100000"/>
              </a:lnSpc>
              <a:spcBef>
                <a:spcPts val="95"/>
              </a:spcBef>
            </a:pPr>
            <a:r>
              <a:rPr sz="3600" spc="-5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Nuclear</a:t>
            </a:r>
            <a:r>
              <a:rPr sz="3600" spc="1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3600" spc="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&amp; Radio</a:t>
            </a:r>
            <a:r>
              <a:rPr sz="3600" spc="-5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chemistry</a:t>
            </a:r>
            <a:r>
              <a:rPr sz="3600" spc="1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IN" sz="3600" spc="1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133985" indent="788035" algn="ctr">
              <a:lnSpc>
                <a:spcPct val="100000"/>
              </a:lnSpc>
              <a:spcBef>
                <a:spcPts val="95"/>
              </a:spcBef>
            </a:pPr>
            <a:endParaRPr lang="en-IN" sz="2800" spc="1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133985" indent="788035" algn="ctr">
              <a:lnSpc>
                <a:spcPct val="100000"/>
              </a:lnSpc>
              <a:spcBef>
                <a:spcPts val="95"/>
              </a:spcBef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Paper-Physical Chemistry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(BSc. I)</a:t>
            </a: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99" y="1097279"/>
            <a:ext cx="7848600" cy="53797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23" y="6095"/>
            <a:ext cx="9147175" cy="6849109"/>
            <a:chOff x="-1523" y="6095"/>
            <a:chExt cx="9147175" cy="68491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4820" y="749808"/>
              <a:ext cx="4547616" cy="4800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0156" y="781812"/>
              <a:ext cx="4510976" cy="44411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76504" y="1654810"/>
            <a:ext cx="7470775" cy="4222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 marR="43180">
              <a:lnSpc>
                <a:spcPct val="100000"/>
              </a:lnSpc>
              <a:spcBef>
                <a:spcPts val="105"/>
              </a:spcBef>
              <a:buClr>
                <a:srgbClr val="FF388B"/>
              </a:buClr>
              <a:buSzPct val="76562"/>
              <a:buFont typeface="Wingdings"/>
              <a:buChar char=""/>
              <a:tabLst>
                <a:tab pos="342265" algn="l"/>
              </a:tabLst>
            </a:pPr>
            <a:r>
              <a:rPr sz="3200" b="1" dirty="0">
                <a:latin typeface="Arial"/>
                <a:cs typeface="Arial"/>
              </a:rPr>
              <a:t>Gamma</a:t>
            </a:r>
            <a:r>
              <a:rPr sz="3200" b="1" spc="-5" dirty="0">
                <a:latin typeface="Arial"/>
                <a:cs typeface="Arial"/>
              </a:rPr>
              <a:t> rays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are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unaffected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by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electric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and magnetic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fields.</a:t>
            </a:r>
            <a:endParaRPr sz="3200">
              <a:latin typeface="Arial"/>
              <a:cs typeface="Arial"/>
            </a:endParaRPr>
          </a:p>
          <a:p>
            <a:pPr marL="341630" indent="-291465">
              <a:lnSpc>
                <a:spcPct val="100000"/>
              </a:lnSpc>
              <a:spcBef>
                <a:spcPts val="795"/>
              </a:spcBef>
              <a:buClr>
                <a:srgbClr val="FF388B"/>
              </a:buClr>
              <a:buSzPct val="116666"/>
              <a:buFont typeface="Wingdings"/>
              <a:buChar char=""/>
              <a:tabLst>
                <a:tab pos="342265" algn="l"/>
              </a:tabLst>
            </a:pPr>
            <a:r>
              <a:rPr sz="3150" spc="15" baseline="25132" dirty="0">
                <a:latin typeface="Century Gothic"/>
                <a:cs typeface="Century Gothic"/>
              </a:rPr>
              <a:t>0</a:t>
            </a:r>
            <a:r>
              <a:rPr sz="3150" spc="15" baseline="-21164" dirty="0">
                <a:latin typeface="Century Gothic"/>
                <a:cs typeface="Century Gothic"/>
              </a:rPr>
              <a:t>0</a:t>
            </a:r>
            <a:r>
              <a:rPr sz="3200" spc="10" dirty="0">
                <a:latin typeface="Symbol"/>
                <a:cs typeface="Symbol"/>
              </a:rPr>
              <a:t></a:t>
            </a:r>
            <a:endParaRPr sz="3200">
              <a:latin typeface="Symbol"/>
              <a:cs typeface="Symbo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F388B"/>
              </a:buClr>
              <a:buFont typeface="Wingdings"/>
              <a:buChar char=""/>
            </a:pPr>
            <a:endParaRPr sz="4350">
              <a:latin typeface="Symbol"/>
              <a:cs typeface="Symbol"/>
            </a:endParaRPr>
          </a:p>
          <a:p>
            <a:pPr marL="50800" marR="196850">
              <a:lnSpc>
                <a:spcPct val="100099"/>
              </a:lnSpc>
              <a:buClr>
                <a:srgbClr val="FF388B"/>
              </a:buClr>
              <a:buSzPct val="76562"/>
              <a:buFont typeface="Wingdings"/>
              <a:buChar char=""/>
              <a:tabLst>
                <a:tab pos="342265" algn="l"/>
              </a:tabLst>
            </a:pPr>
            <a:r>
              <a:rPr sz="3200" dirty="0">
                <a:latin typeface="Arial"/>
                <a:cs typeface="Arial"/>
              </a:rPr>
              <a:t>They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have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been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shown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be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form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electromagnetic </a:t>
            </a:r>
            <a:r>
              <a:rPr sz="3200" b="1" dirty="0">
                <a:latin typeface="Arial"/>
                <a:cs typeface="Arial"/>
              </a:rPr>
              <a:t>radiation </a:t>
            </a:r>
            <a:r>
              <a:rPr sz="3200" spc="-5" dirty="0">
                <a:latin typeface="Arial"/>
                <a:cs typeface="Arial"/>
              </a:rPr>
              <a:t>similar </a:t>
            </a:r>
            <a:r>
              <a:rPr sz="3200" dirty="0">
                <a:latin typeface="Arial"/>
                <a:cs typeface="Arial"/>
              </a:rPr>
              <a:t>to x 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rays, </a:t>
            </a:r>
            <a:r>
              <a:rPr sz="3200" spc="-5" dirty="0">
                <a:latin typeface="Arial"/>
                <a:cs typeface="Arial"/>
              </a:rPr>
              <a:t>but higher </a:t>
            </a:r>
            <a:r>
              <a:rPr sz="3200" dirty="0">
                <a:latin typeface="Arial"/>
                <a:cs typeface="Arial"/>
              </a:rPr>
              <a:t>in </a:t>
            </a:r>
            <a:r>
              <a:rPr sz="3200" spc="-5" dirty="0">
                <a:latin typeface="Arial"/>
                <a:cs typeface="Arial"/>
              </a:rPr>
              <a:t>energy and shorter </a:t>
            </a:r>
            <a:r>
              <a:rPr sz="3200" dirty="0">
                <a:latin typeface="Arial"/>
                <a:cs typeface="Arial"/>
              </a:rPr>
              <a:t>in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wavelength.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23" y="6095"/>
            <a:ext cx="9147175" cy="6852284"/>
            <a:chOff x="-1523" y="6095"/>
            <a:chExt cx="9147175" cy="685228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0059" y="618744"/>
              <a:ext cx="6437375" cy="47396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6679" y="650875"/>
              <a:ext cx="6400215" cy="43776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9560" y="6085330"/>
              <a:ext cx="8564880" cy="77266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800" y="1676400"/>
              <a:ext cx="8534400" cy="4419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23" y="6095"/>
            <a:ext cx="9147175" cy="6849109"/>
            <a:chOff x="-1523" y="6095"/>
            <a:chExt cx="9147175" cy="68491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1584" y="475487"/>
              <a:ext cx="6531864" cy="4800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123" y="507491"/>
              <a:ext cx="6495402" cy="44411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3295" y="1024128"/>
              <a:ext cx="1353312" cy="47396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92086" y="1059179"/>
              <a:ext cx="1311910" cy="431800"/>
            </a:xfrm>
            <a:custGeom>
              <a:avLst/>
              <a:gdLst/>
              <a:ahLst/>
              <a:cxnLst/>
              <a:rect l="l" t="t" r="r" b="b"/>
              <a:pathLst>
                <a:path w="1311910" h="431800">
                  <a:moveTo>
                    <a:pt x="524744" y="317246"/>
                  </a:moveTo>
                  <a:lnTo>
                    <a:pt x="373405" y="317246"/>
                  </a:lnTo>
                  <a:lnTo>
                    <a:pt x="382352" y="325127"/>
                  </a:lnTo>
                  <a:lnTo>
                    <a:pt x="418579" y="344943"/>
                  </a:lnTo>
                  <a:lnTo>
                    <a:pt x="448424" y="349123"/>
                  </a:lnTo>
                  <a:lnTo>
                    <a:pt x="471176" y="346838"/>
                  </a:lnTo>
                  <a:lnTo>
                    <a:pt x="492342" y="339994"/>
                  </a:lnTo>
                  <a:lnTo>
                    <a:pt x="511919" y="328602"/>
                  </a:lnTo>
                  <a:lnTo>
                    <a:pt x="524744" y="317246"/>
                  </a:lnTo>
                  <a:close/>
                </a:path>
                <a:path w="1311910" h="431800">
                  <a:moveTo>
                    <a:pt x="373405" y="6223"/>
                  </a:moveTo>
                  <a:lnTo>
                    <a:pt x="312915" y="6223"/>
                  </a:lnTo>
                  <a:lnTo>
                    <a:pt x="312915" y="342900"/>
                  </a:lnTo>
                  <a:lnTo>
                    <a:pt x="373405" y="342900"/>
                  </a:lnTo>
                  <a:lnTo>
                    <a:pt x="373405" y="317246"/>
                  </a:lnTo>
                  <a:lnTo>
                    <a:pt x="524744" y="317246"/>
                  </a:lnTo>
                  <a:lnTo>
                    <a:pt x="529907" y="312674"/>
                  </a:lnTo>
                  <a:lnTo>
                    <a:pt x="544881" y="293370"/>
                  </a:lnTo>
                  <a:lnTo>
                    <a:pt x="437476" y="293370"/>
                  </a:lnTo>
                  <a:lnTo>
                    <a:pt x="423696" y="292109"/>
                  </a:lnTo>
                  <a:lnTo>
                    <a:pt x="389712" y="273304"/>
                  </a:lnTo>
                  <a:lnTo>
                    <a:pt x="371924" y="236406"/>
                  </a:lnTo>
                  <a:lnTo>
                    <a:pt x="370738" y="220980"/>
                  </a:lnTo>
                  <a:lnTo>
                    <a:pt x="371924" y="205908"/>
                  </a:lnTo>
                  <a:lnTo>
                    <a:pt x="389712" y="169672"/>
                  </a:lnTo>
                  <a:lnTo>
                    <a:pt x="423696" y="151223"/>
                  </a:lnTo>
                  <a:lnTo>
                    <a:pt x="437476" y="149987"/>
                  </a:lnTo>
                  <a:lnTo>
                    <a:pt x="546080" y="149987"/>
                  </a:lnTo>
                  <a:lnTo>
                    <a:pt x="545576" y="148931"/>
                  </a:lnTo>
                  <a:lnTo>
                    <a:pt x="531025" y="129667"/>
                  </a:lnTo>
                  <a:lnTo>
                    <a:pt x="527762" y="126746"/>
                  </a:lnTo>
                  <a:lnTo>
                    <a:pt x="373405" y="126746"/>
                  </a:lnTo>
                  <a:lnTo>
                    <a:pt x="373405" y="6223"/>
                  </a:lnTo>
                  <a:close/>
                </a:path>
                <a:path w="1311910" h="431800">
                  <a:moveTo>
                    <a:pt x="546080" y="149987"/>
                  </a:moveTo>
                  <a:lnTo>
                    <a:pt x="437476" y="149987"/>
                  </a:lnTo>
                  <a:lnTo>
                    <a:pt x="451152" y="151247"/>
                  </a:lnTo>
                  <a:lnTo>
                    <a:pt x="463600" y="155019"/>
                  </a:lnTo>
                  <a:lnTo>
                    <a:pt x="493010" y="180693"/>
                  </a:lnTo>
                  <a:lnTo>
                    <a:pt x="503535" y="220980"/>
                  </a:lnTo>
                  <a:lnTo>
                    <a:pt x="503504" y="221869"/>
                  </a:lnTo>
                  <a:lnTo>
                    <a:pt x="492828" y="262167"/>
                  </a:lnTo>
                  <a:lnTo>
                    <a:pt x="463183" y="288258"/>
                  </a:lnTo>
                  <a:lnTo>
                    <a:pt x="437476" y="293370"/>
                  </a:lnTo>
                  <a:lnTo>
                    <a:pt x="544881" y="293370"/>
                  </a:lnTo>
                  <a:lnTo>
                    <a:pt x="555688" y="271700"/>
                  </a:lnTo>
                  <a:lnTo>
                    <a:pt x="562136" y="247898"/>
                  </a:lnTo>
                  <a:lnTo>
                    <a:pt x="564286" y="221869"/>
                  </a:lnTo>
                  <a:lnTo>
                    <a:pt x="562207" y="195032"/>
                  </a:lnTo>
                  <a:lnTo>
                    <a:pt x="555971" y="170719"/>
                  </a:lnTo>
                  <a:lnTo>
                    <a:pt x="546080" y="149987"/>
                  </a:lnTo>
                  <a:close/>
                </a:path>
                <a:path w="1311910" h="431800">
                  <a:moveTo>
                    <a:pt x="450202" y="93725"/>
                  </a:moveTo>
                  <a:lnTo>
                    <a:pt x="409130" y="101981"/>
                  </a:lnTo>
                  <a:lnTo>
                    <a:pt x="373405" y="126746"/>
                  </a:lnTo>
                  <a:lnTo>
                    <a:pt x="527762" y="126746"/>
                  </a:lnTo>
                  <a:lnTo>
                    <a:pt x="513499" y="113978"/>
                  </a:lnTo>
                  <a:lnTo>
                    <a:pt x="494185" y="102743"/>
                  </a:lnTo>
                  <a:lnTo>
                    <a:pt x="473085" y="95984"/>
                  </a:lnTo>
                  <a:lnTo>
                    <a:pt x="450202" y="93725"/>
                  </a:lnTo>
                  <a:close/>
                </a:path>
                <a:path w="1311910" h="431800">
                  <a:moveTo>
                    <a:pt x="113944" y="93725"/>
                  </a:moveTo>
                  <a:lnTo>
                    <a:pt x="70016" y="102742"/>
                  </a:lnTo>
                  <a:lnTo>
                    <a:pt x="33223" y="129667"/>
                  </a:lnTo>
                  <a:lnTo>
                    <a:pt x="8305" y="170719"/>
                  </a:lnTo>
                  <a:lnTo>
                    <a:pt x="0" y="221869"/>
                  </a:lnTo>
                  <a:lnTo>
                    <a:pt x="2145" y="247898"/>
                  </a:lnTo>
                  <a:lnTo>
                    <a:pt x="19314" y="293288"/>
                  </a:lnTo>
                  <a:lnTo>
                    <a:pt x="52300" y="328602"/>
                  </a:lnTo>
                  <a:lnTo>
                    <a:pt x="92990" y="346838"/>
                  </a:lnTo>
                  <a:lnTo>
                    <a:pt x="115722" y="349123"/>
                  </a:lnTo>
                  <a:lnTo>
                    <a:pt x="126013" y="348666"/>
                  </a:lnTo>
                  <a:lnTo>
                    <a:pt x="163602" y="337319"/>
                  </a:lnTo>
                  <a:lnTo>
                    <a:pt x="190423" y="317246"/>
                  </a:lnTo>
                  <a:lnTo>
                    <a:pt x="251371" y="317246"/>
                  </a:lnTo>
                  <a:lnTo>
                    <a:pt x="251371" y="293370"/>
                  </a:lnTo>
                  <a:lnTo>
                    <a:pt x="126580" y="293370"/>
                  </a:lnTo>
                  <a:lnTo>
                    <a:pt x="113224" y="292088"/>
                  </a:lnTo>
                  <a:lnTo>
                    <a:pt x="79743" y="273050"/>
                  </a:lnTo>
                  <a:lnTo>
                    <a:pt x="61907" y="236259"/>
                  </a:lnTo>
                  <a:lnTo>
                    <a:pt x="60738" y="220980"/>
                  </a:lnTo>
                  <a:lnTo>
                    <a:pt x="61887" y="206307"/>
                  </a:lnTo>
                  <a:lnTo>
                    <a:pt x="79413" y="170053"/>
                  </a:lnTo>
                  <a:lnTo>
                    <a:pt x="112824" y="151247"/>
                  </a:lnTo>
                  <a:lnTo>
                    <a:pt x="126352" y="149987"/>
                  </a:lnTo>
                  <a:lnTo>
                    <a:pt x="251371" y="149987"/>
                  </a:lnTo>
                  <a:lnTo>
                    <a:pt x="251371" y="126746"/>
                  </a:lnTo>
                  <a:lnTo>
                    <a:pt x="190423" y="126746"/>
                  </a:lnTo>
                  <a:lnTo>
                    <a:pt x="182100" y="119054"/>
                  </a:lnTo>
                  <a:lnTo>
                    <a:pt x="173418" y="112363"/>
                  </a:lnTo>
                  <a:lnTo>
                    <a:pt x="135126" y="95805"/>
                  </a:lnTo>
                  <a:lnTo>
                    <a:pt x="124702" y="94247"/>
                  </a:lnTo>
                  <a:lnTo>
                    <a:pt x="113944" y="93725"/>
                  </a:lnTo>
                  <a:close/>
                </a:path>
                <a:path w="1311910" h="431800">
                  <a:moveTo>
                    <a:pt x="251371" y="317246"/>
                  </a:moveTo>
                  <a:lnTo>
                    <a:pt x="190423" y="317246"/>
                  </a:lnTo>
                  <a:lnTo>
                    <a:pt x="190423" y="342900"/>
                  </a:lnTo>
                  <a:lnTo>
                    <a:pt x="251371" y="342900"/>
                  </a:lnTo>
                  <a:lnTo>
                    <a:pt x="251371" y="317246"/>
                  </a:lnTo>
                  <a:close/>
                </a:path>
                <a:path w="1311910" h="431800">
                  <a:moveTo>
                    <a:pt x="251371" y="149987"/>
                  </a:moveTo>
                  <a:lnTo>
                    <a:pt x="126352" y="149987"/>
                  </a:lnTo>
                  <a:lnTo>
                    <a:pt x="140192" y="151223"/>
                  </a:lnTo>
                  <a:lnTo>
                    <a:pt x="152777" y="154924"/>
                  </a:lnTo>
                  <a:lnTo>
                    <a:pt x="182468" y="180242"/>
                  </a:lnTo>
                  <a:lnTo>
                    <a:pt x="193103" y="220980"/>
                  </a:lnTo>
                  <a:lnTo>
                    <a:pt x="191922" y="236406"/>
                  </a:lnTo>
                  <a:lnTo>
                    <a:pt x="174193" y="273304"/>
                  </a:lnTo>
                  <a:lnTo>
                    <a:pt x="140315" y="292109"/>
                  </a:lnTo>
                  <a:lnTo>
                    <a:pt x="126580" y="293370"/>
                  </a:lnTo>
                  <a:lnTo>
                    <a:pt x="251371" y="293370"/>
                  </a:lnTo>
                  <a:lnTo>
                    <a:pt x="251371" y="149987"/>
                  </a:lnTo>
                  <a:close/>
                </a:path>
                <a:path w="1311910" h="431800">
                  <a:moveTo>
                    <a:pt x="251371" y="100075"/>
                  </a:moveTo>
                  <a:lnTo>
                    <a:pt x="190423" y="100075"/>
                  </a:lnTo>
                  <a:lnTo>
                    <a:pt x="190423" y="126746"/>
                  </a:lnTo>
                  <a:lnTo>
                    <a:pt x="251371" y="126746"/>
                  </a:lnTo>
                  <a:lnTo>
                    <a:pt x="251371" y="100075"/>
                  </a:lnTo>
                  <a:close/>
                </a:path>
                <a:path w="1311910" h="431800">
                  <a:moveTo>
                    <a:pt x="1116368" y="100075"/>
                  </a:moveTo>
                  <a:lnTo>
                    <a:pt x="1054011" y="100075"/>
                  </a:lnTo>
                  <a:lnTo>
                    <a:pt x="1146340" y="324739"/>
                  </a:lnTo>
                  <a:lnTo>
                    <a:pt x="1096429" y="431800"/>
                  </a:lnTo>
                  <a:lnTo>
                    <a:pt x="1159421" y="431800"/>
                  </a:lnTo>
                  <a:lnTo>
                    <a:pt x="1241668" y="252475"/>
                  </a:lnTo>
                  <a:lnTo>
                    <a:pt x="1179487" y="252475"/>
                  </a:lnTo>
                  <a:lnTo>
                    <a:pt x="1116368" y="100075"/>
                  </a:lnTo>
                  <a:close/>
                </a:path>
                <a:path w="1311910" h="431800">
                  <a:moveTo>
                    <a:pt x="1311567" y="100075"/>
                  </a:moveTo>
                  <a:lnTo>
                    <a:pt x="1249083" y="100075"/>
                  </a:lnTo>
                  <a:lnTo>
                    <a:pt x="1179487" y="252475"/>
                  </a:lnTo>
                  <a:lnTo>
                    <a:pt x="1241668" y="252475"/>
                  </a:lnTo>
                  <a:lnTo>
                    <a:pt x="1311567" y="100075"/>
                  </a:lnTo>
                  <a:close/>
                </a:path>
                <a:path w="1311910" h="431800">
                  <a:moveTo>
                    <a:pt x="888403" y="100075"/>
                  </a:moveTo>
                  <a:lnTo>
                    <a:pt x="827443" y="100075"/>
                  </a:lnTo>
                  <a:lnTo>
                    <a:pt x="827443" y="342900"/>
                  </a:lnTo>
                  <a:lnTo>
                    <a:pt x="888403" y="342900"/>
                  </a:lnTo>
                  <a:lnTo>
                    <a:pt x="888403" y="100075"/>
                  </a:lnTo>
                  <a:close/>
                </a:path>
                <a:path w="1311910" h="431800">
                  <a:moveTo>
                    <a:pt x="668909" y="100075"/>
                  </a:moveTo>
                  <a:lnTo>
                    <a:pt x="607961" y="100075"/>
                  </a:lnTo>
                  <a:lnTo>
                    <a:pt x="607961" y="342900"/>
                  </a:lnTo>
                  <a:lnTo>
                    <a:pt x="668909" y="342900"/>
                  </a:lnTo>
                  <a:lnTo>
                    <a:pt x="668909" y="100075"/>
                  </a:lnTo>
                  <a:close/>
                </a:path>
                <a:path w="1311910" h="431800">
                  <a:moveTo>
                    <a:pt x="1012101" y="152527"/>
                  </a:moveTo>
                  <a:lnTo>
                    <a:pt x="951268" y="152527"/>
                  </a:lnTo>
                  <a:lnTo>
                    <a:pt x="951268" y="342900"/>
                  </a:lnTo>
                  <a:lnTo>
                    <a:pt x="1012101" y="342900"/>
                  </a:lnTo>
                  <a:lnTo>
                    <a:pt x="1012101" y="152527"/>
                  </a:lnTo>
                  <a:close/>
                </a:path>
                <a:path w="1311910" h="431800">
                  <a:moveTo>
                    <a:pt x="1048296" y="100075"/>
                  </a:moveTo>
                  <a:lnTo>
                    <a:pt x="919899" y="100075"/>
                  </a:lnTo>
                  <a:lnTo>
                    <a:pt x="919899" y="152527"/>
                  </a:lnTo>
                  <a:lnTo>
                    <a:pt x="1048296" y="152527"/>
                  </a:lnTo>
                  <a:lnTo>
                    <a:pt x="1048296" y="100075"/>
                  </a:lnTo>
                  <a:close/>
                </a:path>
                <a:path w="1311910" h="431800">
                  <a:moveTo>
                    <a:pt x="1012101" y="10541"/>
                  </a:moveTo>
                  <a:lnTo>
                    <a:pt x="951268" y="10541"/>
                  </a:lnTo>
                  <a:lnTo>
                    <a:pt x="951268" y="100075"/>
                  </a:lnTo>
                  <a:lnTo>
                    <a:pt x="1012101" y="100075"/>
                  </a:lnTo>
                  <a:lnTo>
                    <a:pt x="1012101" y="10541"/>
                  </a:lnTo>
                  <a:close/>
                </a:path>
                <a:path w="1311910" h="431800">
                  <a:moveTo>
                    <a:pt x="778675" y="6223"/>
                  </a:moveTo>
                  <a:lnTo>
                    <a:pt x="717689" y="6223"/>
                  </a:lnTo>
                  <a:lnTo>
                    <a:pt x="717689" y="342900"/>
                  </a:lnTo>
                  <a:lnTo>
                    <a:pt x="778675" y="342900"/>
                  </a:lnTo>
                  <a:lnTo>
                    <a:pt x="778675" y="6223"/>
                  </a:lnTo>
                  <a:close/>
                </a:path>
                <a:path w="1311910" h="431800">
                  <a:moveTo>
                    <a:pt x="857923" y="0"/>
                  </a:moveTo>
                  <a:lnTo>
                    <a:pt x="822029" y="23907"/>
                  </a:lnTo>
                  <a:lnTo>
                    <a:pt x="819188" y="38862"/>
                  </a:lnTo>
                  <a:lnTo>
                    <a:pt x="819902" y="46914"/>
                  </a:lnTo>
                  <a:lnTo>
                    <a:pt x="850538" y="78279"/>
                  </a:lnTo>
                  <a:lnTo>
                    <a:pt x="858304" y="78994"/>
                  </a:lnTo>
                  <a:lnTo>
                    <a:pt x="865957" y="78275"/>
                  </a:lnTo>
                  <a:lnTo>
                    <a:pt x="896197" y="47561"/>
                  </a:lnTo>
                  <a:lnTo>
                    <a:pt x="896912" y="39750"/>
                  </a:lnTo>
                  <a:lnTo>
                    <a:pt x="896177" y="31773"/>
                  </a:lnTo>
                  <a:lnTo>
                    <a:pt x="865616" y="714"/>
                  </a:lnTo>
                  <a:lnTo>
                    <a:pt x="857923" y="0"/>
                  </a:lnTo>
                  <a:close/>
                </a:path>
                <a:path w="1311910" h="431800">
                  <a:moveTo>
                    <a:pt x="638441" y="0"/>
                  </a:moveTo>
                  <a:lnTo>
                    <a:pt x="602545" y="23907"/>
                  </a:lnTo>
                  <a:lnTo>
                    <a:pt x="599706" y="38862"/>
                  </a:lnTo>
                  <a:lnTo>
                    <a:pt x="600423" y="46914"/>
                  </a:lnTo>
                  <a:lnTo>
                    <a:pt x="631102" y="78279"/>
                  </a:lnTo>
                  <a:lnTo>
                    <a:pt x="638886" y="78994"/>
                  </a:lnTo>
                  <a:lnTo>
                    <a:pt x="646524" y="78275"/>
                  </a:lnTo>
                  <a:lnTo>
                    <a:pt x="676682" y="47561"/>
                  </a:lnTo>
                  <a:lnTo>
                    <a:pt x="677392" y="39750"/>
                  </a:lnTo>
                  <a:lnTo>
                    <a:pt x="676676" y="31773"/>
                  </a:lnTo>
                  <a:lnTo>
                    <a:pt x="646147" y="714"/>
                  </a:lnTo>
                  <a:lnTo>
                    <a:pt x="638441" y="0"/>
                  </a:lnTo>
                  <a:close/>
                </a:path>
              </a:pathLst>
            </a:custGeom>
            <a:solidFill>
              <a:srgbClr val="FF5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9777" y="1206118"/>
              <a:ext cx="138912" cy="14947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9757" y="1206118"/>
              <a:ext cx="138480" cy="14947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92086" y="1065403"/>
              <a:ext cx="1311910" cy="426084"/>
            </a:xfrm>
            <a:custGeom>
              <a:avLst/>
              <a:gdLst/>
              <a:ahLst/>
              <a:cxnLst/>
              <a:rect l="l" t="t" r="r" b="b"/>
              <a:pathLst>
                <a:path w="1311910" h="426084">
                  <a:moveTo>
                    <a:pt x="1054011" y="93852"/>
                  </a:moveTo>
                  <a:lnTo>
                    <a:pt x="1116368" y="93852"/>
                  </a:lnTo>
                  <a:lnTo>
                    <a:pt x="1179487" y="246252"/>
                  </a:lnTo>
                  <a:lnTo>
                    <a:pt x="1249083" y="93852"/>
                  </a:lnTo>
                  <a:lnTo>
                    <a:pt x="1311567" y="93852"/>
                  </a:lnTo>
                  <a:lnTo>
                    <a:pt x="1159421" y="425576"/>
                  </a:lnTo>
                  <a:lnTo>
                    <a:pt x="1096429" y="425576"/>
                  </a:lnTo>
                  <a:lnTo>
                    <a:pt x="1146340" y="318516"/>
                  </a:lnTo>
                  <a:lnTo>
                    <a:pt x="1054011" y="93852"/>
                  </a:lnTo>
                  <a:close/>
                </a:path>
                <a:path w="1311910" h="426084">
                  <a:moveTo>
                    <a:pt x="827443" y="93852"/>
                  </a:moveTo>
                  <a:lnTo>
                    <a:pt x="888403" y="93852"/>
                  </a:lnTo>
                  <a:lnTo>
                    <a:pt x="888403" y="336676"/>
                  </a:lnTo>
                  <a:lnTo>
                    <a:pt x="827443" y="336676"/>
                  </a:lnTo>
                  <a:lnTo>
                    <a:pt x="827443" y="93852"/>
                  </a:lnTo>
                  <a:close/>
                </a:path>
                <a:path w="1311910" h="426084">
                  <a:moveTo>
                    <a:pt x="607961" y="93852"/>
                  </a:moveTo>
                  <a:lnTo>
                    <a:pt x="668909" y="93852"/>
                  </a:lnTo>
                  <a:lnTo>
                    <a:pt x="668909" y="336676"/>
                  </a:lnTo>
                  <a:lnTo>
                    <a:pt x="607961" y="336676"/>
                  </a:lnTo>
                  <a:lnTo>
                    <a:pt x="607961" y="93852"/>
                  </a:lnTo>
                  <a:close/>
                </a:path>
                <a:path w="1311910" h="426084">
                  <a:moveTo>
                    <a:pt x="113944" y="87502"/>
                  </a:moveTo>
                  <a:lnTo>
                    <a:pt x="154965" y="95758"/>
                  </a:lnTo>
                  <a:lnTo>
                    <a:pt x="190423" y="120523"/>
                  </a:lnTo>
                  <a:lnTo>
                    <a:pt x="190423" y="93852"/>
                  </a:lnTo>
                  <a:lnTo>
                    <a:pt x="251371" y="93852"/>
                  </a:lnTo>
                  <a:lnTo>
                    <a:pt x="251371" y="336676"/>
                  </a:lnTo>
                  <a:lnTo>
                    <a:pt x="190423" y="336676"/>
                  </a:lnTo>
                  <a:lnTo>
                    <a:pt x="190423" y="311023"/>
                  </a:lnTo>
                  <a:lnTo>
                    <a:pt x="181499" y="318904"/>
                  </a:lnTo>
                  <a:lnTo>
                    <a:pt x="145472" y="338720"/>
                  </a:lnTo>
                  <a:lnTo>
                    <a:pt x="115722" y="342900"/>
                  </a:lnTo>
                  <a:lnTo>
                    <a:pt x="92990" y="340615"/>
                  </a:lnTo>
                  <a:lnTo>
                    <a:pt x="52300" y="322379"/>
                  </a:lnTo>
                  <a:lnTo>
                    <a:pt x="19314" y="287065"/>
                  </a:lnTo>
                  <a:lnTo>
                    <a:pt x="2145" y="241675"/>
                  </a:lnTo>
                  <a:lnTo>
                    <a:pt x="0" y="215646"/>
                  </a:lnTo>
                  <a:lnTo>
                    <a:pt x="2076" y="188809"/>
                  </a:lnTo>
                  <a:lnTo>
                    <a:pt x="18688" y="142708"/>
                  </a:lnTo>
                  <a:lnTo>
                    <a:pt x="50727" y="107755"/>
                  </a:lnTo>
                  <a:lnTo>
                    <a:pt x="91089" y="89761"/>
                  </a:lnTo>
                  <a:lnTo>
                    <a:pt x="113944" y="87502"/>
                  </a:lnTo>
                  <a:close/>
                </a:path>
                <a:path w="1311910" h="426084">
                  <a:moveTo>
                    <a:pt x="951268" y="4318"/>
                  </a:moveTo>
                  <a:lnTo>
                    <a:pt x="1012101" y="4318"/>
                  </a:lnTo>
                  <a:lnTo>
                    <a:pt x="1012101" y="93852"/>
                  </a:lnTo>
                  <a:lnTo>
                    <a:pt x="1048296" y="93852"/>
                  </a:lnTo>
                  <a:lnTo>
                    <a:pt x="1048296" y="146304"/>
                  </a:lnTo>
                  <a:lnTo>
                    <a:pt x="1012101" y="146304"/>
                  </a:lnTo>
                  <a:lnTo>
                    <a:pt x="1012101" y="336676"/>
                  </a:lnTo>
                  <a:lnTo>
                    <a:pt x="951268" y="336676"/>
                  </a:lnTo>
                  <a:lnTo>
                    <a:pt x="951268" y="146304"/>
                  </a:lnTo>
                  <a:lnTo>
                    <a:pt x="919899" y="146304"/>
                  </a:lnTo>
                  <a:lnTo>
                    <a:pt x="919899" y="93852"/>
                  </a:lnTo>
                  <a:lnTo>
                    <a:pt x="951268" y="93852"/>
                  </a:lnTo>
                  <a:lnTo>
                    <a:pt x="951268" y="4318"/>
                  </a:lnTo>
                  <a:close/>
                </a:path>
                <a:path w="1311910" h="426084">
                  <a:moveTo>
                    <a:pt x="717689" y="0"/>
                  </a:moveTo>
                  <a:lnTo>
                    <a:pt x="778675" y="0"/>
                  </a:lnTo>
                  <a:lnTo>
                    <a:pt x="778675" y="336676"/>
                  </a:lnTo>
                  <a:lnTo>
                    <a:pt x="717689" y="336676"/>
                  </a:lnTo>
                  <a:lnTo>
                    <a:pt x="717689" y="0"/>
                  </a:lnTo>
                  <a:close/>
                </a:path>
                <a:path w="1311910" h="426084">
                  <a:moveTo>
                    <a:pt x="312915" y="0"/>
                  </a:moveTo>
                  <a:lnTo>
                    <a:pt x="373405" y="0"/>
                  </a:lnTo>
                  <a:lnTo>
                    <a:pt x="373405" y="120523"/>
                  </a:lnTo>
                  <a:lnTo>
                    <a:pt x="381837" y="112831"/>
                  </a:lnTo>
                  <a:lnTo>
                    <a:pt x="418898" y="92164"/>
                  </a:lnTo>
                  <a:lnTo>
                    <a:pt x="450202" y="87502"/>
                  </a:lnTo>
                  <a:lnTo>
                    <a:pt x="473085" y="89761"/>
                  </a:lnTo>
                  <a:lnTo>
                    <a:pt x="513499" y="107755"/>
                  </a:lnTo>
                  <a:lnTo>
                    <a:pt x="545576" y="142708"/>
                  </a:lnTo>
                  <a:lnTo>
                    <a:pt x="562207" y="188809"/>
                  </a:lnTo>
                  <a:lnTo>
                    <a:pt x="564286" y="215646"/>
                  </a:lnTo>
                  <a:lnTo>
                    <a:pt x="562136" y="241675"/>
                  </a:lnTo>
                  <a:lnTo>
                    <a:pt x="544944" y="287065"/>
                  </a:lnTo>
                  <a:lnTo>
                    <a:pt x="511919" y="322379"/>
                  </a:lnTo>
                  <a:lnTo>
                    <a:pt x="471176" y="340615"/>
                  </a:lnTo>
                  <a:lnTo>
                    <a:pt x="448424" y="342900"/>
                  </a:lnTo>
                  <a:lnTo>
                    <a:pt x="438110" y="342443"/>
                  </a:lnTo>
                  <a:lnTo>
                    <a:pt x="400326" y="331096"/>
                  </a:lnTo>
                  <a:lnTo>
                    <a:pt x="373405" y="311023"/>
                  </a:lnTo>
                  <a:lnTo>
                    <a:pt x="373405" y="336676"/>
                  </a:lnTo>
                  <a:lnTo>
                    <a:pt x="312915" y="336676"/>
                  </a:lnTo>
                  <a:lnTo>
                    <a:pt x="312915" y="0"/>
                  </a:lnTo>
                  <a:close/>
                </a:path>
              </a:pathLst>
            </a:custGeom>
            <a:ln w="6096">
              <a:solidFill>
                <a:srgbClr val="AE22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08226" y="1056132"/>
              <a:ext cx="83819" cy="8509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88745" y="1056132"/>
              <a:ext cx="83781" cy="8509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3399" y="1734312"/>
              <a:ext cx="7848600" cy="48950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778" y="5842"/>
            <a:ext cx="9147175" cy="6849109"/>
            <a:chOff x="-1778" y="5842"/>
            <a:chExt cx="9147175" cy="68491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4735" y="656843"/>
              <a:ext cx="6512052" cy="4297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8967" y="686815"/>
              <a:ext cx="6478422" cy="39598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3400" y="1066800"/>
            <a:ext cx="7772400" cy="223202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decay of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radioactive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isotope takes place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by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disintegration</a:t>
            </a:r>
            <a:r>
              <a:rPr sz="28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800" spc="5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8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atomic</a:t>
            </a:r>
            <a:r>
              <a:rPr sz="28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nucleus.</a:t>
            </a:r>
            <a:r>
              <a:rPr sz="28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5" dirty="0">
                <a:latin typeface="Times New Roman" pitchFamily="18" charset="0"/>
                <a:cs typeface="Times New Roman" pitchFamily="18" charset="0"/>
              </a:rPr>
              <a:t>It</a:t>
            </a:r>
            <a:r>
              <a:rPr sz="28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is</a:t>
            </a:r>
            <a:r>
              <a:rPr sz="28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not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influenced</a:t>
            </a:r>
            <a:r>
              <a:rPr sz="28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by </a:t>
            </a:r>
            <a:r>
              <a:rPr sz="2800" spc="-5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any</a:t>
            </a:r>
            <a:r>
              <a:rPr sz="28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external</a:t>
            </a:r>
            <a:r>
              <a:rPr sz="28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conditions.</a:t>
            </a:r>
          </a:p>
          <a:p>
            <a:pPr marL="82550" algn="just">
              <a:lnSpc>
                <a:spcPct val="100000"/>
              </a:lnSpc>
              <a:spcBef>
                <a:spcPts val="475"/>
              </a:spcBef>
            </a:pPr>
            <a:r>
              <a:rPr sz="2800" spc="5" dirty="0">
                <a:latin typeface="Times New Roman" pitchFamily="18" charset="0"/>
                <a:cs typeface="Times New Roman" pitchFamily="18" charset="0"/>
              </a:rPr>
              <a:t>If</a:t>
            </a:r>
            <a:r>
              <a:rPr sz="28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sz="2800" i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i="1" dirty="0">
                <a:latin typeface="Times New Roman" pitchFamily="18" charset="0"/>
                <a:cs typeface="Times New Roman" pitchFamily="18" charset="0"/>
              </a:rPr>
              <a:t>be</a:t>
            </a:r>
            <a:r>
              <a:rPr sz="2800" i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i="1" spc="10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800" i="1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i="1" dirty="0">
                <a:latin typeface="Times New Roman" pitchFamily="18" charset="0"/>
                <a:cs typeface="Times New Roman" pitchFamily="18" charset="0"/>
              </a:rPr>
              <a:t>number</a:t>
            </a:r>
            <a:r>
              <a:rPr sz="2800" i="1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i="1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800" i="1" spc="5" dirty="0">
                <a:latin typeface="Times New Roman" pitchFamily="18" charset="0"/>
                <a:cs typeface="Times New Roman" pitchFamily="18" charset="0"/>
              </a:rPr>
              <a:t>undecayed</a:t>
            </a:r>
            <a:r>
              <a:rPr sz="2800" i="1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i="1" dirty="0">
                <a:latin typeface="Times New Roman" pitchFamily="18" charset="0"/>
                <a:cs typeface="Times New Roman" pitchFamily="18" charset="0"/>
              </a:rPr>
              <a:t>atoms</a:t>
            </a:r>
            <a:r>
              <a:rPr sz="2800" i="1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i="1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sz="2800" i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i="1">
                <a:latin typeface="Times New Roman" pitchFamily="18" charset="0"/>
                <a:cs typeface="Times New Roman" pitchFamily="18" charset="0"/>
              </a:rPr>
              <a:t>an</a:t>
            </a:r>
            <a:r>
              <a:rPr sz="2800" i="1" spc="-1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i="1" spc="5" smtClean="0">
                <a:latin typeface="Times New Roman" pitchFamily="18" charset="0"/>
                <a:cs typeface="Times New Roman" pitchFamily="18" charset="0"/>
              </a:rPr>
              <a:t>isotope</a:t>
            </a:r>
            <a:r>
              <a:rPr lang="en-IN" sz="2800" i="1" spc="5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2800" i="1" spc="5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IN" sz="2800" spc="-5" dirty="0" smtClean="0">
                <a:latin typeface="Times New Roman" pitchFamily="18" charset="0"/>
                <a:cs typeface="Times New Roman" pitchFamily="18" charset="0"/>
              </a:rPr>
              <a:t> present</a:t>
            </a:r>
            <a:r>
              <a:rPr lang="en-IN" sz="2800" spc="-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800" spc="-5" dirty="0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IN" sz="28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IN" sz="2800" spc="-5" dirty="0" smtClean="0">
                <a:latin typeface="Times New Roman" pitchFamily="18" charset="0"/>
                <a:cs typeface="Times New Roman" pitchFamily="18" charset="0"/>
              </a:rPr>
              <a:t>sample</a:t>
            </a:r>
            <a:r>
              <a:rPr lang="en-IN" sz="2800" spc="-4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IN" sz="28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800" spc="5" dirty="0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IN" sz="2800" spc="-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isotope,</a:t>
            </a:r>
            <a:r>
              <a:rPr lang="en-IN" sz="2800" spc="-4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800" spc="-5" dirty="0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IN" sz="2800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time</a:t>
            </a:r>
            <a:r>
              <a:rPr lang="en-IN" sz="2800" spc="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800" i="1" spc="15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sz="2800" i="1" spc="5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5800" y="3429000"/>
            <a:ext cx="54406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15" smtClean="0">
                <a:solidFill>
                  <a:srgbClr val="888888"/>
                </a:solidFill>
                <a:latin typeface="Century Gothic"/>
                <a:cs typeface="Century Gothic"/>
              </a:rPr>
              <a:t>,</a:t>
            </a:r>
            <a:endParaRPr sz="2000">
              <a:latin typeface="Century Gothic"/>
              <a:cs typeface="Century Goth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590800" y="3581400"/>
            <a:ext cx="3420000" cy="1447800"/>
            <a:chOff x="533400" y="3505200"/>
            <a:chExt cx="5105400" cy="162052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57400" y="3505200"/>
              <a:ext cx="3581400" cy="10668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3400" y="4648200"/>
              <a:ext cx="420624" cy="47701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28600" y="5105400"/>
            <a:ext cx="8610600" cy="12900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824865" algn="r">
              <a:lnSpc>
                <a:spcPct val="100000"/>
              </a:lnSpc>
              <a:spcBef>
                <a:spcPts val="100"/>
              </a:spcBef>
            </a:pPr>
            <a:r>
              <a:rPr sz="1800" spc="-15">
                <a:latin typeface="Century Gothic"/>
                <a:cs typeface="Century Gothic"/>
              </a:rPr>
              <a:t>….(</a:t>
            </a:r>
            <a:r>
              <a:rPr sz="1800" spc="-15" smtClean="0">
                <a:latin typeface="Century Gothic"/>
                <a:cs typeface="Century Gothic"/>
              </a:rPr>
              <a:t>1)</a:t>
            </a:r>
            <a:endParaRPr lang="en-IN" spc="-15" dirty="0">
              <a:latin typeface="Century Gothic"/>
              <a:cs typeface="Century Gothic"/>
            </a:endParaRPr>
          </a:p>
          <a:p>
            <a:pPr marR="824865" algn="just">
              <a:lnSpc>
                <a:spcPct val="100000"/>
              </a:lnSpc>
              <a:spcBef>
                <a:spcPts val="100"/>
              </a:spcBef>
            </a:pPr>
            <a:r>
              <a:rPr sz="2000" smtClean="0">
                <a:latin typeface="Times New Roman" pitchFamily="18" charset="0"/>
                <a:cs typeface="Times New Roman" pitchFamily="18" charset="0"/>
              </a:rPr>
              <a:t>means</a:t>
            </a:r>
            <a:r>
              <a:rPr sz="2000" spc="-35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rate</a:t>
            </a:r>
            <a:r>
              <a:rPr sz="20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 decrease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number</a:t>
            </a:r>
            <a:r>
              <a:rPr sz="20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 radioactive </a:t>
            </a:r>
            <a:r>
              <a:rPr sz="2000" spc="-5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atoms</a:t>
            </a:r>
            <a:r>
              <a:rPr sz="20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in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sample;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Times New Roman" pitchFamily="18" charset="0"/>
                <a:cs typeface="Times New Roman" pitchFamily="18" charset="0"/>
              </a:rPr>
              <a:t>and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λ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proportionality</a:t>
            </a:r>
            <a:r>
              <a:rPr sz="20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factor.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This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known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as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decay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ct val="100000"/>
              </a:lnSpc>
            </a:pP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constant</a:t>
            </a:r>
            <a:r>
              <a:rPr sz="2000" b="1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or</a:t>
            </a:r>
            <a:r>
              <a:rPr sz="2000" b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disintegration</a:t>
            </a:r>
            <a:r>
              <a:rPr sz="2000" b="1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constant.</a:t>
            </a:r>
            <a:endParaRPr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914400"/>
            <a:ext cx="739140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83615" algn="l"/>
              </a:tabLst>
            </a:pPr>
            <a:r>
              <a:rPr sz="2800" b="1" spc="-5" dirty="0">
                <a:latin typeface="Times New Roman" pitchFamily="18" charset="0"/>
                <a:cs typeface="Times New Roman" pitchFamily="18" charset="0"/>
              </a:rPr>
              <a:t>Putting	</a:t>
            </a:r>
            <a:r>
              <a:rPr sz="2800" i="1" spc="-5" dirty="0">
                <a:latin typeface="Times New Roman" pitchFamily="18" charset="0"/>
                <a:cs typeface="Times New Roman" pitchFamily="18" charset="0"/>
              </a:rPr>
              <a:t>dt </a:t>
            </a:r>
            <a:r>
              <a:rPr sz="2800" i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sz="2800" i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i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sz="2800" i="1" spc="-5" dirty="0">
                <a:latin typeface="Times New Roman" pitchFamily="18" charset="0"/>
                <a:cs typeface="Times New Roman" pitchFamily="18" charset="0"/>
              </a:rPr>
              <a:t> in</a:t>
            </a:r>
            <a:r>
              <a:rPr sz="2800" i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i="1" spc="-5" dirty="0">
                <a:latin typeface="Times New Roman" pitchFamily="18" charset="0"/>
                <a:cs typeface="Times New Roman" pitchFamily="18" charset="0"/>
              </a:rPr>
              <a:t>equation</a:t>
            </a:r>
            <a:r>
              <a:rPr sz="2800" i="1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i="1" dirty="0">
                <a:latin typeface="Times New Roman" pitchFamily="18" charset="0"/>
                <a:cs typeface="Times New Roman" pitchFamily="18" charset="0"/>
              </a:rPr>
              <a:t>(1)</a:t>
            </a:r>
            <a:r>
              <a:rPr sz="2800" i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i="1" dirty="0">
                <a:latin typeface="Times New Roman" pitchFamily="18" charset="0"/>
                <a:cs typeface="Times New Roman" pitchFamily="18" charset="0"/>
              </a:rPr>
              <a:t>we</a:t>
            </a:r>
            <a:r>
              <a:rPr sz="2800" i="1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i="1" dirty="0">
                <a:latin typeface="Times New Roman" pitchFamily="18" charset="0"/>
                <a:cs typeface="Times New Roman" pitchFamily="18" charset="0"/>
              </a:rPr>
              <a:t>have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600" y="3657600"/>
            <a:ext cx="7894320" cy="63436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ts val="2390"/>
              </a:lnSpc>
              <a:spcBef>
                <a:spcPts val="190"/>
              </a:spcBef>
            </a:pPr>
            <a:r>
              <a:rPr sz="2000" b="1" spc="-5" dirty="0">
                <a:latin typeface="Century Gothic"/>
                <a:cs typeface="Century Gothic"/>
              </a:rPr>
              <a:t>Thus decay constant </a:t>
            </a:r>
            <a:r>
              <a:rPr sz="2000" b="1" dirty="0">
                <a:latin typeface="Century Gothic"/>
                <a:cs typeface="Century Gothic"/>
              </a:rPr>
              <a:t>may be </a:t>
            </a:r>
            <a:r>
              <a:rPr sz="2000" b="1" spc="-5" dirty="0">
                <a:latin typeface="Century Gothic"/>
                <a:cs typeface="Century Gothic"/>
              </a:rPr>
              <a:t>defined as </a:t>
            </a:r>
            <a:r>
              <a:rPr sz="2000" b="1" dirty="0">
                <a:latin typeface="Century Gothic"/>
                <a:cs typeface="Century Gothic"/>
              </a:rPr>
              <a:t>the </a:t>
            </a:r>
            <a:r>
              <a:rPr sz="2000" b="1" spc="-5" dirty="0">
                <a:latin typeface="Century Gothic"/>
                <a:cs typeface="Century Gothic"/>
              </a:rPr>
              <a:t>proportion of </a:t>
            </a:r>
            <a:r>
              <a:rPr sz="2000" b="1" dirty="0">
                <a:latin typeface="Century Gothic"/>
                <a:cs typeface="Century Gothic"/>
              </a:rPr>
              <a:t>atoms </a:t>
            </a:r>
            <a:r>
              <a:rPr sz="2000" b="1" spc="-545" dirty="0">
                <a:latin typeface="Century Gothic"/>
                <a:cs typeface="Century Gothic"/>
              </a:rPr>
              <a:t> </a:t>
            </a:r>
            <a:r>
              <a:rPr sz="2000" b="1" spc="-5" dirty="0">
                <a:latin typeface="Century Gothic"/>
                <a:cs typeface="Century Gothic"/>
              </a:rPr>
              <a:t>of an</a:t>
            </a:r>
            <a:r>
              <a:rPr sz="2000" b="1" dirty="0">
                <a:latin typeface="Century Gothic"/>
                <a:cs typeface="Century Gothic"/>
              </a:rPr>
              <a:t> </a:t>
            </a:r>
            <a:r>
              <a:rPr sz="2000" b="1" spc="-5" dirty="0">
                <a:latin typeface="Century Gothic"/>
                <a:cs typeface="Century Gothic"/>
              </a:rPr>
              <a:t>isotope</a:t>
            </a:r>
            <a:r>
              <a:rPr sz="2000" b="1" spc="-20" dirty="0">
                <a:latin typeface="Century Gothic"/>
                <a:cs typeface="Century Gothic"/>
              </a:rPr>
              <a:t> </a:t>
            </a:r>
            <a:r>
              <a:rPr sz="2000" b="1" spc="-5" dirty="0">
                <a:latin typeface="Century Gothic"/>
                <a:cs typeface="Century Gothic"/>
              </a:rPr>
              <a:t>decaying</a:t>
            </a:r>
            <a:r>
              <a:rPr sz="2000" b="1" spc="-15" dirty="0">
                <a:latin typeface="Century Gothic"/>
                <a:cs typeface="Century Gothic"/>
              </a:rPr>
              <a:t> </a:t>
            </a:r>
            <a:r>
              <a:rPr sz="2000" b="1" spc="-5" dirty="0">
                <a:latin typeface="Century Gothic"/>
                <a:cs typeface="Century Gothic"/>
              </a:rPr>
              <a:t>per </a:t>
            </a:r>
            <a:r>
              <a:rPr sz="2000" b="1" dirty="0">
                <a:latin typeface="Century Gothic"/>
                <a:cs typeface="Century Gothic"/>
              </a:rPr>
              <a:t>second.</a:t>
            </a:r>
            <a:endParaRPr sz="2000">
              <a:latin typeface="Century Gothic"/>
              <a:cs typeface="Century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9400" y="2209800"/>
            <a:ext cx="251460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23" y="6095"/>
            <a:ext cx="9147175" cy="6849109"/>
            <a:chOff x="-1523" y="6095"/>
            <a:chExt cx="9147175" cy="68491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7012" y="760476"/>
              <a:ext cx="1839468" cy="4632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2437" y="792352"/>
              <a:ext cx="1802866" cy="427355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14604" y="1602079"/>
            <a:ext cx="7528559" cy="46551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sz="2000" b="1" dirty="0">
                <a:latin typeface="Century Gothic"/>
                <a:cs typeface="Century Gothic"/>
              </a:rPr>
              <a:t>The </a:t>
            </a:r>
            <a:r>
              <a:rPr sz="2000" b="1" spc="-5" dirty="0">
                <a:latin typeface="Century Gothic"/>
                <a:cs typeface="Century Gothic"/>
              </a:rPr>
              <a:t>atoms of an element </a:t>
            </a:r>
            <a:r>
              <a:rPr sz="2000" b="1" dirty="0">
                <a:latin typeface="Century Gothic"/>
                <a:cs typeface="Century Gothic"/>
              </a:rPr>
              <a:t>which </a:t>
            </a:r>
            <a:r>
              <a:rPr sz="2000" b="1" spc="-5" dirty="0">
                <a:latin typeface="Century Gothic"/>
                <a:cs typeface="Century Gothic"/>
              </a:rPr>
              <a:t>have </a:t>
            </a:r>
            <a:r>
              <a:rPr sz="2000" b="1" dirty="0">
                <a:latin typeface="Century Gothic"/>
                <a:cs typeface="Century Gothic"/>
              </a:rPr>
              <a:t>the same </a:t>
            </a:r>
            <a:r>
              <a:rPr sz="2000" b="1" spc="-5" dirty="0">
                <a:latin typeface="Century Gothic"/>
                <a:cs typeface="Century Gothic"/>
              </a:rPr>
              <a:t>number of </a:t>
            </a:r>
            <a:r>
              <a:rPr sz="2000" b="1" dirty="0">
                <a:latin typeface="Century Gothic"/>
                <a:cs typeface="Century Gothic"/>
              </a:rPr>
              <a:t> </a:t>
            </a:r>
            <a:r>
              <a:rPr sz="2000" b="1" spc="-5" dirty="0">
                <a:latin typeface="Century Gothic"/>
                <a:cs typeface="Century Gothic"/>
              </a:rPr>
              <a:t>protons</a:t>
            </a:r>
            <a:r>
              <a:rPr sz="2000" b="1" spc="-15" dirty="0">
                <a:latin typeface="Century Gothic"/>
                <a:cs typeface="Century Gothic"/>
              </a:rPr>
              <a:t> </a:t>
            </a:r>
            <a:r>
              <a:rPr sz="2000" b="1" spc="-5" dirty="0">
                <a:latin typeface="Century Gothic"/>
                <a:cs typeface="Century Gothic"/>
              </a:rPr>
              <a:t>and</a:t>
            </a:r>
            <a:r>
              <a:rPr sz="2000" b="1" spc="5" dirty="0">
                <a:latin typeface="Century Gothic"/>
                <a:cs typeface="Century Gothic"/>
              </a:rPr>
              <a:t> </a:t>
            </a:r>
            <a:r>
              <a:rPr sz="2000" b="1" spc="-5" dirty="0">
                <a:latin typeface="Century Gothic"/>
                <a:cs typeface="Century Gothic"/>
              </a:rPr>
              <a:t>different</a:t>
            </a:r>
            <a:r>
              <a:rPr sz="2000" b="1" spc="-20" dirty="0">
                <a:latin typeface="Century Gothic"/>
                <a:cs typeface="Century Gothic"/>
              </a:rPr>
              <a:t> </a:t>
            </a:r>
            <a:r>
              <a:rPr sz="2000" b="1" spc="-5" dirty="0">
                <a:latin typeface="Century Gothic"/>
                <a:cs typeface="Century Gothic"/>
              </a:rPr>
              <a:t>number</a:t>
            </a:r>
            <a:r>
              <a:rPr sz="2000" b="1" spc="-15" dirty="0">
                <a:latin typeface="Century Gothic"/>
                <a:cs typeface="Century Gothic"/>
              </a:rPr>
              <a:t> </a:t>
            </a:r>
            <a:r>
              <a:rPr sz="2000" b="1" spc="-5" dirty="0">
                <a:latin typeface="Century Gothic"/>
                <a:cs typeface="Century Gothic"/>
              </a:rPr>
              <a:t>of</a:t>
            </a:r>
            <a:r>
              <a:rPr sz="2000" b="1" dirty="0">
                <a:latin typeface="Century Gothic"/>
                <a:cs typeface="Century Gothic"/>
              </a:rPr>
              <a:t> </a:t>
            </a:r>
            <a:r>
              <a:rPr sz="2000" b="1" spc="-5" dirty="0">
                <a:latin typeface="Century Gothic"/>
                <a:cs typeface="Century Gothic"/>
              </a:rPr>
              <a:t>neutrons</a:t>
            </a:r>
            <a:r>
              <a:rPr sz="2000" b="1" spc="-25" dirty="0">
                <a:latin typeface="Century Gothic"/>
                <a:cs typeface="Century Gothic"/>
              </a:rPr>
              <a:t> </a:t>
            </a:r>
            <a:r>
              <a:rPr sz="2000" b="1" spc="-5" dirty="0">
                <a:latin typeface="Century Gothic"/>
                <a:cs typeface="Century Gothic"/>
              </a:rPr>
              <a:t>are</a:t>
            </a:r>
            <a:r>
              <a:rPr sz="2000" b="1" dirty="0">
                <a:latin typeface="Century Gothic"/>
                <a:cs typeface="Century Gothic"/>
              </a:rPr>
              <a:t> </a:t>
            </a:r>
            <a:r>
              <a:rPr sz="2000" b="1" spc="-5" dirty="0">
                <a:latin typeface="Century Gothic"/>
                <a:cs typeface="Century Gothic"/>
              </a:rPr>
              <a:t>called</a:t>
            </a:r>
            <a:r>
              <a:rPr sz="2000" b="1" spc="-25" dirty="0">
                <a:latin typeface="Century Gothic"/>
                <a:cs typeface="Century Gothic"/>
              </a:rPr>
              <a:t> </a:t>
            </a:r>
            <a:r>
              <a:rPr sz="2000" b="1" dirty="0">
                <a:latin typeface="Century Gothic"/>
                <a:cs typeface="Century Gothic"/>
              </a:rPr>
              <a:t>Isotopes.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300">
              <a:latin typeface="Century Gothic"/>
              <a:cs typeface="Century Gothic"/>
            </a:endParaRPr>
          </a:p>
          <a:p>
            <a:pPr marL="193675" indent="-181610">
              <a:lnSpc>
                <a:spcPct val="100000"/>
              </a:lnSpc>
              <a:spcBef>
                <a:spcPts val="5"/>
              </a:spcBef>
              <a:buClr>
                <a:srgbClr val="FF388B"/>
              </a:buClr>
              <a:buSzPct val="75000"/>
              <a:buFont typeface="Wingdings"/>
              <a:buChar char=""/>
              <a:tabLst>
                <a:tab pos="194310" algn="l"/>
              </a:tabLst>
            </a:pPr>
            <a:r>
              <a:rPr sz="2000" b="1" dirty="0">
                <a:latin typeface="Century Gothic"/>
                <a:cs typeface="Century Gothic"/>
              </a:rPr>
              <a:t>The</a:t>
            </a:r>
            <a:r>
              <a:rPr sz="2000" b="1" spc="-5" dirty="0">
                <a:latin typeface="Century Gothic"/>
                <a:cs typeface="Century Gothic"/>
              </a:rPr>
              <a:t> atoms</a:t>
            </a:r>
            <a:r>
              <a:rPr sz="2000" b="1" spc="-10" dirty="0">
                <a:latin typeface="Century Gothic"/>
                <a:cs typeface="Century Gothic"/>
              </a:rPr>
              <a:t> </a:t>
            </a:r>
            <a:r>
              <a:rPr sz="2000" b="1" dirty="0">
                <a:latin typeface="Century Gothic"/>
                <a:cs typeface="Century Gothic"/>
              </a:rPr>
              <a:t>of</a:t>
            </a:r>
            <a:r>
              <a:rPr sz="2000" b="1" spc="-5" dirty="0">
                <a:latin typeface="Century Gothic"/>
                <a:cs typeface="Century Gothic"/>
              </a:rPr>
              <a:t> </a:t>
            </a:r>
            <a:r>
              <a:rPr sz="2000" b="1" dirty="0">
                <a:latin typeface="Century Gothic"/>
                <a:cs typeface="Century Gothic"/>
              </a:rPr>
              <a:t>an element</a:t>
            </a:r>
            <a:r>
              <a:rPr sz="2000" b="1" spc="-40" dirty="0">
                <a:latin typeface="Century Gothic"/>
                <a:cs typeface="Century Gothic"/>
              </a:rPr>
              <a:t> </a:t>
            </a:r>
            <a:r>
              <a:rPr sz="2000" b="1" dirty="0">
                <a:latin typeface="Century Gothic"/>
                <a:cs typeface="Century Gothic"/>
              </a:rPr>
              <a:t>which</a:t>
            </a:r>
            <a:r>
              <a:rPr sz="2000" b="1" spc="-20" dirty="0">
                <a:latin typeface="Century Gothic"/>
                <a:cs typeface="Century Gothic"/>
              </a:rPr>
              <a:t> </a:t>
            </a:r>
            <a:r>
              <a:rPr sz="2000" b="1" dirty="0">
                <a:latin typeface="Century Gothic"/>
                <a:cs typeface="Century Gothic"/>
              </a:rPr>
              <a:t>have</a:t>
            </a:r>
            <a:r>
              <a:rPr sz="2000" b="1" spc="5" dirty="0">
                <a:latin typeface="Century Gothic"/>
                <a:cs typeface="Century Gothic"/>
              </a:rPr>
              <a:t> </a:t>
            </a:r>
            <a:r>
              <a:rPr sz="2000" b="1" dirty="0">
                <a:latin typeface="Century Gothic"/>
                <a:cs typeface="Century Gothic"/>
              </a:rPr>
              <a:t>the</a:t>
            </a:r>
            <a:r>
              <a:rPr sz="2000" b="1" spc="-5" dirty="0">
                <a:latin typeface="Century Gothic"/>
                <a:cs typeface="Century Gothic"/>
              </a:rPr>
              <a:t> </a:t>
            </a:r>
            <a:r>
              <a:rPr sz="2000" b="1" dirty="0">
                <a:latin typeface="Century Gothic"/>
                <a:cs typeface="Century Gothic"/>
              </a:rPr>
              <a:t>same atomic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000" b="1" spc="-5" dirty="0">
                <a:latin typeface="Century Gothic"/>
                <a:cs typeface="Century Gothic"/>
              </a:rPr>
              <a:t>number</a:t>
            </a:r>
            <a:r>
              <a:rPr sz="2000" b="1" spc="-20" dirty="0">
                <a:latin typeface="Century Gothic"/>
                <a:cs typeface="Century Gothic"/>
              </a:rPr>
              <a:t> </a:t>
            </a:r>
            <a:r>
              <a:rPr sz="2000" b="1" spc="-5" dirty="0">
                <a:latin typeface="Century Gothic"/>
                <a:cs typeface="Century Gothic"/>
              </a:rPr>
              <a:t>but different</a:t>
            </a:r>
            <a:r>
              <a:rPr sz="2000" b="1" spc="-20" dirty="0">
                <a:latin typeface="Century Gothic"/>
                <a:cs typeface="Century Gothic"/>
              </a:rPr>
              <a:t> </a:t>
            </a:r>
            <a:r>
              <a:rPr sz="2000" b="1" spc="-5" dirty="0">
                <a:latin typeface="Century Gothic"/>
                <a:cs typeface="Century Gothic"/>
              </a:rPr>
              <a:t>atomic</a:t>
            </a:r>
            <a:r>
              <a:rPr sz="2000" b="1" spc="-25" dirty="0">
                <a:latin typeface="Century Gothic"/>
                <a:cs typeface="Century Gothic"/>
              </a:rPr>
              <a:t> </a:t>
            </a:r>
            <a:r>
              <a:rPr sz="2000" b="1" dirty="0">
                <a:latin typeface="Century Gothic"/>
                <a:cs typeface="Century Gothic"/>
              </a:rPr>
              <a:t>masses</a:t>
            </a:r>
            <a:r>
              <a:rPr sz="2000" b="1" spc="-20" dirty="0">
                <a:latin typeface="Century Gothic"/>
                <a:cs typeface="Century Gothic"/>
              </a:rPr>
              <a:t> </a:t>
            </a:r>
            <a:r>
              <a:rPr sz="2000" b="1" spc="-5" dirty="0">
                <a:latin typeface="Century Gothic"/>
                <a:cs typeface="Century Gothic"/>
              </a:rPr>
              <a:t>or</a:t>
            </a:r>
            <a:r>
              <a:rPr sz="2000" b="1" spc="-15" dirty="0">
                <a:latin typeface="Century Gothic"/>
                <a:cs typeface="Century Gothic"/>
              </a:rPr>
              <a:t> </a:t>
            </a:r>
            <a:r>
              <a:rPr sz="2000" b="1" dirty="0">
                <a:latin typeface="Century Gothic"/>
                <a:cs typeface="Century Gothic"/>
              </a:rPr>
              <a:t>mass</a:t>
            </a:r>
            <a:r>
              <a:rPr sz="2000" b="1" spc="-15" dirty="0">
                <a:latin typeface="Century Gothic"/>
                <a:cs typeface="Century Gothic"/>
              </a:rPr>
              <a:t> </a:t>
            </a:r>
            <a:r>
              <a:rPr sz="2000" b="1" spc="-5" dirty="0">
                <a:latin typeface="Century Gothic"/>
                <a:cs typeface="Century Gothic"/>
              </a:rPr>
              <a:t>numbers.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50">
              <a:latin typeface="Century Gothic"/>
              <a:cs typeface="Century Gothic"/>
            </a:endParaRPr>
          </a:p>
          <a:p>
            <a:pPr marL="12700" marR="234950">
              <a:lnSpc>
                <a:spcPts val="2160"/>
              </a:lnSpc>
            </a:pPr>
            <a:r>
              <a:rPr sz="2000" dirty="0">
                <a:latin typeface="Century Gothic"/>
                <a:cs typeface="Century Gothic"/>
              </a:rPr>
              <a:t>Example </a:t>
            </a:r>
            <a:r>
              <a:rPr sz="2000" spc="-5" dirty="0">
                <a:latin typeface="Century Gothic"/>
                <a:cs typeface="Century Gothic"/>
              </a:rPr>
              <a:t>:the </a:t>
            </a:r>
            <a:r>
              <a:rPr sz="2000" dirty="0">
                <a:latin typeface="Century Gothic"/>
                <a:cs typeface="Century Gothic"/>
              </a:rPr>
              <a:t>isotopes of </a:t>
            </a:r>
            <a:r>
              <a:rPr sz="2000" spc="-5" dirty="0">
                <a:latin typeface="Century Gothic"/>
                <a:cs typeface="Century Gothic"/>
              </a:rPr>
              <a:t>carbon (atomic </a:t>
            </a:r>
            <a:r>
              <a:rPr sz="2000" dirty="0">
                <a:latin typeface="Century Gothic"/>
                <a:cs typeface="Century Gothic"/>
              </a:rPr>
              <a:t>number </a:t>
            </a:r>
            <a:r>
              <a:rPr sz="2000" spc="-5" dirty="0">
                <a:latin typeface="Century Gothic"/>
                <a:cs typeface="Century Gothic"/>
              </a:rPr>
              <a:t>6) </a:t>
            </a:r>
            <a:r>
              <a:rPr sz="2000" dirty="0">
                <a:latin typeface="Century Gothic"/>
                <a:cs typeface="Century Gothic"/>
              </a:rPr>
              <a:t>having </a:t>
            </a:r>
            <a:r>
              <a:rPr sz="2000" spc="-54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atomic</a:t>
            </a:r>
            <a:r>
              <a:rPr sz="2000" spc="-3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masses</a:t>
            </a:r>
            <a:r>
              <a:rPr sz="2000" spc="-3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12 and</a:t>
            </a:r>
            <a:r>
              <a:rPr sz="2000" spc="-1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14 </a:t>
            </a:r>
            <a:r>
              <a:rPr sz="2000" dirty="0">
                <a:latin typeface="Century Gothic"/>
                <a:cs typeface="Century Gothic"/>
              </a:rPr>
              <a:t>may</a:t>
            </a:r>
            <a:r>
              <a:rPr sz="2000" spc="-2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be</a:t>
            </a:r>
            <a:endParaRPr sz="2000">
              <a:latin typeface="Century Gothic"/>
              <a:cs typeface="Century Gothic"/>
            </a:endParaRPr>
          </a:p>
          <a:p>
            <a:pPr marL="12700" marR="6334760">
              <a:lnSpc>
                <a:spcPts val="2640"/>
              </a:lnSpc>
              <a:spcBef>
                <a:spcPts val="95"/>
              </a:spcBef>
              <a:tabLst>
                <a:tab pos="713105" algn="l"/>
              </a:tabLst>
            </a:pPr>
            <a:r>
              <a:rPr sz="2000" dirty="0">
                <a:latin typeface="Century Gothic"/>
                <a:cs typeface="Century Gothic"/>
              </a:rPr>
              <a:t>written</a:t>
            </a:r>
            <a:r>
              <a:rPr sz="2000" spc="-12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as </a:t>
            </a:r>
            <a:r>
              <a:rPr sz="2000" spc="-54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12	12</a:t>
            </a:r>
            <a:endParaRPr sz="2000">
              <a:latin typeface="Century Gothic"/>
              <a:cs typeface="Century Gothic"/>
            </a:endParaRPr>
          </a:p>
          <a:p>
            <a:pPr marL="12700" marR="4798695">
              <a:lnSpc>
                <a:spcPts val="2640"/>
              </a:lnSpc>
              <a:tabLst>
                <a:tab pos="713105" algn="l"/>
              </a:tabLst>
            </a:pPr>
            <a:r>
              <a:rPr sz="2000" dirty="0">
                <a:latin typeface="Century Gothic"/>
                <a:cs typeface="Century Gothic"/>
              </a:rPr>
              <a:t>6</a:t>
            </a:r>
            <a:r>
              <a:rPr sz="2000" spc="-1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C</a:t>
            </a:r>
            <a:r>
              <a:rPr sz="2000" spc="-2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or</a:t>
            </a:r>
            <a:r>
              <a:rPr sz="2000" spc="-2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C</a:t>
            </a:r>
            <a:r>
              <a:rPr sz="2000" spc="-2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or</a:t>
            </a:r>
            <a:r>
              <a:rPr sz="2000" spc="-25" dirty="0">
                <a:latin typeface="Century Gothic"/>
                <a:cs typeface="Century Gothic"/>
              </a:rPr>
              <a:t> </a:t>
            </a:r>
            <a:r>
              <a:rPr sz="2000">
                <a:latin typeface="Century Gothic"/>
                <a:cs typeface="Century Gothic"/>
              </a:rPr>
              <a:t>Carbon-12 </a:t>
            </a:r>
            <a:r>
              <a:rPr sz="2000" spc="-540">
                <a:latin typeface="Century Gothic"/>
                <a:cs typeface="Century Gothic"/>
              </a:rPr>
              <a:t> </a:t>
            </a:r>
            <a:endParaRPr lang="en-IN" sz="2000" spc="-540" dirty="0" smtClean="0">
              <a:latin typeface="Century Gothic"/>
              <a:cs typeface="Century Gothic"/>
            </a:endParaRPr>
          </a:p>
          <a:p>
            <a:pPr marL="12700" marR="4798695">
              <a:lnSpc>
                <a:spcPts val="2640"/>
              </a:lnSpc>
              <a:tabLst>
                <a:tab pos="713105" algn="l"/>
              </a:tabLst>
            </a:pPr>
            <a:endParaRPr lang="en-IN" sz="2000" spc="-540" dirty="0">
              <a:latin typeface="Century Gothic"/>
              <a:cs typeface="Century Gothic"/>
            </a:endParaRPr>
          </a:p>
          <a:p>
            <a:pPr marL="12700" marR="4798695">
              <a:lnSpc>
                <a:spcPts val="2640"/>
              </a:lnSpc>
              <a:tabLst>
                <a:tab pos="713105" algn="l"/>
              </a:tabLst>
            </a:pPr>
            <a:r>
              <a:rPr sz="2000" spc="-5" smtClean="0">
                <a:latin typeface="Century Gothic"/>
                <a:cs typeface="Century Gothic"/>
              </a:rPr>
              <a:t>14</a:t>
            </a:r>
            <a:r>
              <a:rPr sz="2000" spc="-5" dirty="0">
                <a:latin typeface="Century Gothic"/>
                <a:cs typeface="Century Gothic"/>
              </a:rPr>
              <a:t>	14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dirty="0">
                <a:latin typeface="Century Gothic"/>
                <a:cs typeface="Century Gothic"/>
              </a:rPr>
              <a:t>6</a:t>
            </a:r>
            <a:r>
              <a:rPr sz="2000" spc="-15" dirty="0">
                <a:latin typeface="Century Gothic"/>
                <a:cs typeface="Century Gothic"/>
              </a:rPr>
              <a:t> </a:t>
            </a:r>
            <a:r>
              <a:rPr sz="2000" spc="5" dirty="0">
                <a:latin typeface="Century Gothic"/>
                <a:cs typeface="Century Gothic"/>
              </a:rPr>
              <a:t>C</a:t>
            </a:r>
            <a:r>
              <a:rPr sz="2000" spc="-2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or</a:t>
            </a:r>
            <a:r>
              <a:rPr sz="2000" spc="-25" dirty="0">
                <a:latin typeface="Century Gothic"/>
                <a:cs typeface="Century Gothic"/>
              </a:rPr>
              <a:t> </a:t>
            </a:r>
            <a:r>
              <a:rPr sz="2000" spc="5" dirty="0">
                <a:latin typeface="Century Gothic"/>
                <a:cs typeface="Century Gothic"/>
              </a:rPr>
              <a:t>C</a:t>
            </a:r>
            <a:r>
              <a:rPr sz="2000" spc="-2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or</a:t>
            </a:r>
            <a:r>
              <a:rPr sz="2000" spc="-2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Carbon-14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23" y="6095"/>
            <a:ext cx="9147175" cy="6849109"/>
            <a:chOff x="-1523" y="6095"/>
            <a:chExt cx="9147175" cy="68491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7012" y="755904"/>
              <a:ext cx="1565148" cy="3855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2437" y="788034"/>
              <a:ext cx="1528546" cy="348996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14604" y="1621282"/>
            <a:ext cx="7750175" cy="473519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455"/>
              </a:spcBef>
              <a:buClr>
                <a:srgbClr val="FF388B"/>
              </a:buClr>
              <a:buSzPct val="78846"/>
              <a:buFont typeface="Wingdings"/>
              <a:buChar char=""/>
              <a:tabLst>
                <a:tab pos="339725" algn="l"/>
              </a:tabLst>
            </a:pPr>
            <a:r>
              <a:rPr sz="2600" b="1" dirty="0">
                <a:solidFill>
                  <a:srgbClr val="888888"/>
                </a:solidFill>
                <a:latin typeface="Century Gothic"/>
                <a:cs typeface="Century Gothic"/>
              </a:rPr>
              <a:t>The </a:t>
            </a:r>
            <a:r>
              <a:rPr sz="2600" b="1" spc="-5" dirty="0">
                <a:solidFill>
                  <a:srgbClr val="888888"/>
                </a:solidFill>
                <a:latin typeface="Century Gothic"/>
                <a:cs typeface="Century Gothic"/>
              </a:rPr>
              <a:t>atoms </a:t>
            </a:r>
            <a:r>
              <a:rPr sz="2600" b="1" dirty="0">
                <a:solidFill>
                  <a:srgbClr val="888888"/>
                </a:solidFill>
                <a:latin typeface="Century Gothic"/>
                <a:cs typeface="Century Gothic"/>
              </a:rPr>
              <a:t>which </a:t>
            </a:r>
            <a:r>
              <a:rPr sz="2600" b="1" spc="-5" dirty="0">
                <a:solidFill>
                  <a:srgbClr val="888888"/>
                </a:solidFill>
                <a:latin typeface="Century Gothic"/>
                <a:cs typeface="Century Gothic"/>
              </a:rPr>
              <a:t>have </a:t>
            </a:r>
            <a:r>
              <a:rPr sz="2600" b="1" dirty="0">
                <a:solidFill>
                  <a:srgbClr val="888888"/>
                </a:solidFill>
                <a:latin typeface="Century Gothic"/>
                <a:cs typeface="Century Gothic"/>
              </a:rPr>
              <a:t>the same mass </a:t>
            </a:r>
            <a:r>
              <a:rPr sz="2600" b="1" spc="-5" dirty="0">
                <a:solidFill>
                  <a:srgbClr val="888888"/>
                </a:solidFill>
                <a:latin typeface="Century Gothic"/>
                <a:cs typeface="Century Gothic"/>
              </a:rPr>
              <a:t>number </a:t>
            </a:r>
            <a:r>
              <a:rPr sz="2600" b="1" spc="-72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600" b="1" spc="-5" dirty="0">
                <a:solidFill>
                  <a:srgbClr val="888888"/>
                </a:solidFill>
                <a:latin typeface="Century Gothic"/>
                <a:cs typeface="Century Gothic"/>
              </a:rPr>
              <a:t>but</a:t>
            </a:r>
            <a:r>
              <a:rPr sz="2600" b="1" spc="-1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600" b="1" spc="-5" dirty="0">
                <a:solidFill>
                  <a:srgbClr val="888888"/>
                </a:solidFill>
                <a:latin typeface="Century Gothic"/>
                <a:cs typeface="Century Gothic"/>
              </a:rPr>
              <a:t>different</a:t>
            </a:r>
            <a:r>
              <a:rPr sz="2600" b="1" spc="-2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600" b="1" spc="-5" dirty="0">
                <a:solidFill>
                  <a:srgbClr val="888888"/>
                </a:solidFill>
                <a:latin typeface="Century Gothic"/>
                <a:cs typeface="Century Gothic"/>
              </a:rPr>
              <a:t>atomic</a:t>
            </a:r>
            <a:r>
              <a:rPr sz="2600" b="1" spc="-1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600" b="1" spc="-5" dirty="0">
                <a:solidFill>
                  <a:srgbClr val="888888"/>
                </a:solidFill>
                <a:latin typeface="Century Gothic"/>
                <a:cs typeface="Century Gothic"/>
              </a:rPr>
              <a:t>numbers</a:t>
            </a:r>
            <a:r>
              <a:rPr sz="2600" b="1" spc="1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600" b="1" spc="-5" dirty="0">
                <a:solidFill>
                  <a:srgbClr val="888888"/>
                </a:solidFill>
                <a:latin typeface="Century Gothic"/>
                <a:cs typeface="Century Gothic"/>
              </a:rPr>
              <a:t>are</a:t>
            </a:r>
            <a:r>
              <a:rPr sz="2600" b="1" spc="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600" b="1" spc="-5" dirty="0">
                <a:solidFill>
                  <a:srgbClr val="888888"/>
                </a:solidFill>
                <a:latin typeface="Century Gothic"/>
                <a:cs typeface="Century Gothic"/>
              </a:rPr>
              <a:t>called</a:t>
            </a:r>
            <a:r>
              <a:rPr sz="2600" b="1" spc="-2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600" b="1" spc="-5" dirty="0">
                <a:solidFill>
                  <a:srgbClr val="888888"/>
                </a:solidFill>
                <a:latin typeface="Century Gothic"/>
                <a:cs typeface="Century Gothic"/>
              </a:rPr>
              <a:t>isobars.</a:t>
            </a:r>
            <a:endParaRPr sz="26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250">
              <a:latin typeface="Century Gothic"/>
              <a:cs typeface="Century Gothic"/>
            </a:endParaRPr>
          </a:p>
          <a:p>
            <a:pPr marL="79375">
              <a:lnSpc>
                <a:spcPct val="100000"/>
              </a:lnSpc>
            </a:pPr>
            <a:r>
              <a:rPr sz="2200" spc="-5" dirty="0">
                <a:solidFill>
                  <a:srgbClr val="888888"/>
                </a:solidFill>
                <a:latin typeface="Century Gothic"/>
                <a:cs typeface="Century Gothic"/>
              </a:rPr>
              <a:t>For</a:t>
            </a:r>
            <a:r>
              <a:rPr sz="2200" spc="-3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200" spc="-5" dirty="0">
                <a:solidFill>
                  <a:srgbClr val="888888"/>
                </a:solidFill>
                <a:latin typeface="Century Gothic"/>
                <a:cs typeface="Century Gothic"/>
              </a:rPr>
              <a:t>example,</a:t>
            </a:r>
            <a:endParaRPr sz="2200">
              <a:latin typeface="Century Gothic"/>
              <a:cs typeface="Century Gothic"/>
            </a:endParaRPr>
          </a:p>
          <a:p>
            <a:pPr marL="1568450">
              <a:lnSpc>
                <a:spcPct val="100000"/>
              </a:lnSpc>
              <a:spcBef>
                <a:spcPts val="265"/>
              </a:spcBef>
              <a:tabLst>
                <a:tab pos="2344420" algn="l"/>
                <a:tab pos="3742690" algn="l"/>
              </a:tabLst>
            </a:pPr>
            <a:r>
              <a:rPr sz="2200" spc="-5" dirty="0">
                <a:solidFill>
                  <a:srgbClr val="888888"/>
                </a:solidFill>
                <a:latin typeface="Century Gothic"/>
                <a:cs typeface="Century Gothic"/>
              </a:rPr>
              <a:t>40	40	</a:t>
            </a:r>
            <a:r>
              <a:rPr sz="2200" spc="-10" dirty="0">
                <a:solidFill>
                  <a:srgbClr val="888888"/>
                </a:solidFill>
                <a:latin typeface="Century Gothic"/>
                <a:cs typeface="Century Gothic"/>
              </a:rPr>
              <a:t>40</a:t>
            </a:r>
            <a:endParaRPr sz="2200">
              <a:latin typeface="Century Gothic"/>
              <a:cs typeface="Century Gothic"/>
            </a:endParaRPr>
          </a:p>
          <a:p>
            <a:pPr marL="1490980">
              <a:lnSpc>
                <a:spcPct val="100000"/>
              </a:lnSpc>
              <a:spcBef>
                <a:spcPts val="265"/>
              </a:spcBef>
            </a:pPr>
            <a:r>
              <a:rPr sz="2200" spc="-5" dirty="0">
                <a:solidFill>
                  <a:srgbClr val="888888"/>
                </a:solidFill>
                <a:latin typeface="Century Gothic"/>
                <a:cs typeface="Century Gothic"/>
              </a:rPr>
              <a:t>18</a:t>
            </a:r>
            <a:r>
              <a:rPr sz="2200" spc="1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200" spc="-15" dirty="0">
                <a:solidFill>
                  <a:srgbClr val="888888"/>
                </a:solidFill>
                <a:latin typeface="Century Gothic"/>
                <a:cs typeface="Century Gothic"/>
              </a:rPr>
              <a:t>Ar,</a:t>
            </a:r>
            <a:r>
              <a:rPr sz="2200" spc="2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200" spc="-10" dirty="0">
                <a:solidFill>
                  <a:srgbClr val="888888"/>
                </a:solidFill>
                <a:latin typeface="Century Gothic"/>
                <a:cs typeface="Century Gothic"/>
              </a:rPr>
              <a:t>19K,</a:t>
            </a:r>
            <a:r>
              <a:rPr sz="2200" spc="3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200" spc="-10" dirty="0">
                <a:solidFill>
                  <a:srgbClr val="888888"/>
                </a:solidFill>
                <a:latin typeface="Century Gothic"/>
                <a:cs typeface="Century Gothic"/>
              </a:rPr>
              <a:t>and</a:t>
            </a:r>
            <a:r>
              <a:rPr sz="2200" spc="1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200" spc="-10" dirty="0">
                <a:solidFill>
                  <a:srgbClr val="888888"/>
                </a:solidFill>
                <a:latin typeface="Century Gothic"/>
                <a:cs typeface="Century Gothic"/>
              </a:rPr>
              <a:t>20Ca</a:t>
            </a:r>
            <a:r>
              <a:rPr sz="2200" spc="3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200" spc="-10" dirty="0">
                <a:solidFill>
                  <a:srgbClr val="888888"/>
                </a:solidFill>
                <a:latin typeface="Century Gothic"/>
                <a:cs typeface="Century Gothic"/>
              </a:rPr>
              <a:t>are</a:t>
            </a:r>
            <a:r>
              <a:rPr sz="2200" spc="-5" dirty="0">
                <a:solidFill>
                  <a:srgbClr val="888888"/>
                </a:solidFill>
                <a:latin typeface="Century Gothic"/>
                <a:cs typeface="Century Gothic"/>
              </a:rPr>
              <a:t> isobaric</a:t>
            </a:r>
            <a:r>
              <a:rPr sz="2200" spc="-2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200" spc="-5" dirty="0">
                <a:solidFill>
                  <a:srgbClr val="888888"/>
                </a:solidFill>
                <a:latin typeface="Century Gothic"/>
                <a:cs typeface="Century Gothic"/>
              </a:rPr>
              <a:t>atoms.</a:t>
            </a:r>
            <a:endParaRPr sz="2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888888"/>
                </a:solidFill>
                <a:latin typeface="Century Gothic"/>
                <a:cs typeface="Century Gothic"/>
              </a:rPr>
              <a:t>Similarly,</a:t>
            </a:r>
            <a:endParaRPr sz="2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7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>
              <a:latin typeface="Century Gothic"/>
              <a:cs typeface="Century Gothic"/>
            </a:endParaRPr>
          </a:p>
          <a:p>
            <a:pPr marL="1490980">
              <a:lnSpc>
                <a:spcPct val="100000"/>
              </a:lnSpc>
              <a:tabLst>
                <a:tab pos="2345055" algn="l"/>
                <a:tab pos="3822065" algn="l"/>
              </a:tabLst>
            </a:pPr>
            <a:r>
              <a:rPr sz="2200" spc="-10" dirty="0">
                <a:solidFill>
                  <a:srgbClr val="888888"/>
                </a:solidFill>
                <a:latin typeface="Century Gothic"/>
                <a:cs typeface="Century Gothic"/>
              </a:rPr>
              <a:t>235	235	235</a:t>
            </a:r>
            <a:endParaRPr sz="2200">
              <a:latin typeface="Century Gothic"/>
              <a:cs typeface="Century Gothic"/>
            </a:endParaRPr>
          </a:p>
          <a:p>
            <a:pPr marL="1568450">
              <a:lnSpc>
                <a:spcPct val="100000"/>
              </a:lnSpc>
              <a:spcBef>
                <a:spcPts val="265"/>
              </a:spcBef>
              <a:tabLst>
                <a:tab pos="5277485" algn="l"/>
              </a:tabLst>
            </a:pPr>
            <a:r>
              <a:rPr sz="2200" spc="-5" dirty="0">
                <a:solidFill>
                  <a:srgbClr val="888888"/>
                </a:solidFill>
                <a:latin typeface="Century Gothic"/>
                <a:cs typeface="Century Gothic"/>
              </a:rPr>
              <a:t>92</a:t>
            </a:r>
            <a:r>
              <a:rPr sz="2200" spc="1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200" spc="-10" dirty="0">
                <a:solidFill>
                  <a:srgbClr val="888888"/>
                </a:solidFill>
                <a:latin typeface="Century Gothic"/>
                <a:cs typeface="Century Gothic"/>
              </a:rPr>
              <a:t>U,</a:t>
            </a:r>
            <a:r>
              <a:rPr sz="2200" spc="2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200" spc="-5" dirty="0">
                <a:solidFill>
                  <a:srgbClr val="888888"/>
                </a:solidFill>
                <a:latin typeface="Century Gothic"/>
                <a:cs typeface="Century Gothic"/>
              </a:rPr>
              <a:t>93</a:t>
            </a:r>
            <a:r>
              <a:rPr sz="2200" spc="2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200" spc="-5" dirty="0">
                <a:solidFill>
                  <a:srgbClr val="888888"/>
                </a:solidFill>
                <a:latin typeface="Century Gothic"/>
                <a:cs typeface="Century Gothic"/>
              </a:rPr>
              <a:t>Np,</a:t>
            </a:r>
            <a:r>
              <a:rPr sz="2200" spc="2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200" spc="-10" dirty="0">
                <a:solidFill>
                  <a:srgbClr val="888888"/>
                </a:solidFill>
                <a:latin typeface="Century Gothic"/>
                <a:cs typeface="Century Gothic"/>
              </a:rPr>
              <a:t>and</a:t>
            </a:r>
            <a:r>
              <a:rPr sz="220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200" spc="-5" dirty="0">
                <a:solidFill>
                  <a:srgbClr val="888888"/>
                </a:solidFill>
                <a:latin typeface="Century Gothic"/>
                <a:cs typeface="Century Gothic"/>
              </a:rPr>
              <a:t>94</a:t>
            </a:r>
            <a:r>
              <a:rPr sz="2200" spc="2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200" spc="-5" dirty="0">
                <a:solidFill>
                  <a:srgbClr val="888888"/>
                </a:solidFill>
                <a:latin typeface="Century Gothic"/>
                <a:cs typeface="Century Gothic"/>
              </a:rPr>
              <a:t>Pu</a:t>
            </a:r>
            <a:r>
              <a:rPr sz="2200" spc="1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200" spc="-10" dirty="0">
                <a:solidFill>
                  <a:srgbClr val="888888"/>
                </a:solidFill>
                <a:latin typeface="Century Gothic"/>
                <a:cs typeface="Century Gothic"/>
              </a:rPr>
              <a:t>are	</a:t>
            </a:r>
            <a:r>
              <a:rPr sz="2200" spc="-5" dirty="0">
                <a:solidFill>
                  <a:srgbClr val="888888"/>
                </a:solidFill>
                <a:latin typeface="Century Gothic"/>
                <a:cs typeface="Century Gothic"/>
              </a:rPr>
              <a:t>isobars.</a:t>
            </a:r>
            <a:endParaRPr sz="2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23" y="6095"/>
            <a:ext cx="9147175" cy="6849109"/>
            <a:chOff x="-1523" y="6095"/>
            <a:chExt cx="9147175" cy="68491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7012" y="760476"/>
              <a:ext cx="1812036" cy="381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2437" y="792352"/>
              <a:ext cx="1775434" cy="34467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4604" y="1659382"/>
            <a:ext cx="7312659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Century Gothic"/>
                <a:cs typeface="Century Gothic"/>
              </a:rPr>
              <a:t>Atoms which </a:t>
            </a:r>
            <a:r>
              <a:rPr sz="3200" b="1" spc="-5" dirty="0">
                <a:latin typeface="Century Gothic"/>
                <a:cs typeface="Century Gothic"/>
              </a:rPr>
              <a:t>have </a:t>
            </a:r>
            <a:r>
              <a:rPr sz="3200" b="1" dirty="0">
                <a:latin typeface="Century Gothic"/>
                <a:cs typeface="Century Gothic"/>
              </a:rPr>
              <a:t>different </a:t>
            </a:r>
            <a:r>
              <a:rPr sz="3200" b="1" spc="-5" dirty="0">
                <a:latin typeface="Century Gothic"/>
                <a:cs typeface="Century Gothic"/>
              </a:rPr>
              <a:t>atomic </a:t>
            </a:r>
            <a:r>
              <a:rPr sz="3200" b="1" dirty="0">
                <a:latin typeface="Century Gothic"/>
                <a:cs typeface="Century Gothic"/>
              </a:rPr>
              <a:t> </a:t>
            </a:r>
            <a:r>
              <a:rPr sz="3200" b="1" spc="-5" dirty="0">
                <a:latin typeface="Century Gothic"/>
                <a:cs typeface="Century Gothic"/>
              </a:rPr>
              <a:t>number and</a:t>
            </a:r>
            <a:r>
              <a:rPr sz="3200" b="1" spc="10" dirty="0">
                <a:latin typeface="Century Gothic"/>
                <a:cs typeface="Century Gothic"/>
              </a:rPr>
              <a:t> </a:t>
            </a:r>
            <a:r>
              <a:rPr sz="3200" b="1" spc="-5" dirty="0">
                <a:latin typeface="Century Gothic"/>
                <a:cs typeface="Century Gothic"/>
              </a:rPr>
              <a:t>different</a:t>
            </a:r>
            <a:r>
              <a:rPr sz="3200" b="1" dirty="0">
                <a:latin typeface="Century Gothic"/>
                <a:cs typeface="Century Gothic"/>
              </a:rPr>
              <a:t> </a:t>
            </a:r>
            <a:r>
              <a:rPr sz="3200" b="1" spc="-5" dirty="0">
                <a:latin typeface="Century Gothic"/>
                <a:cs typeface="Century Gothic"/>
              </a:rPr>
              <a:t>atomic</a:t>
            </a:r>
            <a:r>
              <a:rPr sz="3200" b="1" dirty="0">
                <a:latin typeface="Century Gothic"/>
                <a:cs typeface="Century Gothic"/>
              </a:rPr>
              <a:t> </a:t>
            </a:r>
            <a:r>
              <a:rPr sz="3200" b="1" spc="-5" dirty="0">
                <a:latin typeface="Century Gothic"/>
                <a:cs typeface="Century Gothic"/>
              </a:rPr>
              <a:t>masses </a:t>
            </a:r>
            <a:r>
              <a:rPr sz="3200" b="1" spc="-880" dirty="0">
                <a:latin typeface="Century Gothic"/>
                <a:cs typeface="Century Gothic"/>
              </a:rPr>
              <a:t> </a:t>
            </a:r>
            <a:r>
              <a:rPr sz="3200" b="1" spc="-5" dirty="0">
                <a:latin typeface="Century Gothic"/>
                <a:cs typeface="Century Gothic"/>
              </a:rPr>
              <a:t>but </a:t>
            </a:r>
            <a:r>
              <a:rPr sz="3200" b="1" dirty="0">
                <a:latin typeface="Century Gothic"/>
                <a:cs typeface="Century Gothic"/>
              </a:rPr>
              <a:t>the same</a:t>
            </a:r>
            <a:r>
              <a:rPr sz="3200" b="1" spc="10" dirty="0">
                <a:latin typeface="Century Gothic"/>
                <a:cs typeface="Century Gothic"/>
              </a:rPr>
              <a:t> </a:t>
            </a:r>
            <a:r>
              <a:rPr sz="3200" b="1" spc="-5" dirty="0">
                <a:latin typeface="Century Gothic"/>
                <a:cs typeface="Century Gothic"/>
              </a:rPr>
              <a:t>number</a:t>
            </a:r>
            <a:r>
              <a:rPr sz="3200" b="1" dirty="0">
                <a:latin typeface="Century Gothic"/>
                <a:cs typeface="Century Gothic"/>
              </a:rPr>
              <a:t> </a:t>
            </a:r>
            <a:r>
              <a:rPr sz="3200" b="1" spc="-5" dirty="0">
                <a:latin typeface="Century Gothic"/>
                <a:cs typeface="Century Gothic"/>
              </a:rPr>
              <a:t>of</a:t>
            </a:r>
            <a:r>
              <a:rPr sz="3200" b="1" dirty="0">
                <a:latin typeface="Century Gothic"/>
                <a:cs typeface="Century Gothic"/>
              </a:rPr>
              <a:t> </a:t>
            </a:r>
            <a:r>
              <a:rPr sz="3200" b="1" spc="-5" dirty="0">
                <a:latin typeface="Century Gothic"/>
                <a:cs typeface="Century Gothic"/>
              </a:rPr>
              <a:t>neutrons</a:t>
            </a:r>
            <a:r>
              <a:rPr sz="3200" b="1" spc="10" dirty="0">
                <a:latin typeface="Century Gothic"/>
                <a:cs typeface="Century Gothic"/>
              </a:rPr>
              <a:t> </a:t>
            </a:r>
            <a:r>
              <a:rPr sz="3200" b="1" spc="-5" dirty="0">
                <a:latin typeface="Century Gothic"/>
                <a:cs typeface="Century Gothic"/>
              </a:rPr>
              <a:t>are </a:t>
            </a:r>
            <a:r>
              <a:rPr sz="3200" b="1" spc="-885" dirty="0">
                <a:latin typeface="Century Gothic"/>
                <a:cs typeface="Century Gothic"/>
              </a:rPr>
              <a:t> </a:t>
            </a:r>
            <a:r>
              <a:rPr sz="3200" b="1" spc="-5" dirty="0">
                <a:latin typeface="Century Gothic"/>
                <a:cs typeface="Century Gothic"/>
              </a:rPr>
              <a:t>called</a:t>
            </a:r>
            <a:r>
              <a:rPr sz="3200" b="1" spc="-20" dirty="0">
                <a:latin typeface="Century Gothic"/>
                <a:cs typeface="Century Gothic"/>
              </a:rPr>
              <a:t> </a:t>
            </a:r>
            <a:r>
              <a:rPr sz="3200" b="1" dirty="0">
                <a:latin typeface="Century Gothic"/>
                <a:cs typeface="Century Gothic"/>
              </a:rPr>
              <a:t>Isotones.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604" y="4347438"/>
            <a:ext cx="7268209" cy="142494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2000" b="1" spc="-5" dirty="0">
                <a:solidFill>
                  <a:srgbClr val="888888"/>
                </a:solidFill>
                <a:latin typeface="Century Gothic"/>
                <a:cs typeface="Century Gothic"/>
              </a:rPr>
              <a:t>Examples</a:t>
            </a:r>
            <a:r>
              <a:rPr sz="2000" b="1" spc="-5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000" b="1" spc="-5" dirty="0">
                <a:solidFill>
                  <a:srgbClr val="888888"/>
                </a:solidFill>
                <a:latin typeface="Century Gothic"/>
                <a:cs typeface="Century Gothic"/>
              </a:rPr>
              <a:t>of</a:t>
            </a:r>
            <a:r>
              <a:rPr sz="2000" b="1" spc="-1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000" b="1" spc="-5" dirty="0">
                <a:solidFill>
                  <a:srgbClr val="888888"/>
                </a:solidFill>
                <a:latin typeface="Century Gothic"/>
                <a:cs typeface="Century Gothic"/>
              </a:rPr>
              <a:t>isotones</a:t>
            </a:r>
            <a:endParaRPr sz="2000">
              <a:latin typeface="Century Gothic"/>
              <a:cs typeface="Century Gothic"/>
            </a:endParaRPr>
          </a:p>
          <a:p>
            <a:pPr marL="501650">
              <a:lnSpc>
                <a:spcPct val="100000"/>
              </a:lnSpc>
              <a:spcBef>
                <a:spcPts val="470"/>
              </a:spcBef>
              <a:tabLst>
                <a:tab pos="1132205" algn="l"/>
                <a:tab pos="2043430" algn="l"/>
              </a:tabLst>
            </a:pPr>
            <a:r>
              <a:rPr sz="2000" spc="-5" dirty="0">
                <a:solidFill>
                  <a:srgbClr val="888888"/>
                </a:solidFill>
                <a:latin typeface="Century Gothic"/>
                <a:cs typeface="Century Gothic"/>
              </a:rPr>
              <a:t>14	15	16</a:t>
            </a:r>
            <a:endParaRPr sz="2000">
              <a:latin typeface="Century Gothic"/>
              <a:cs typeface="Century Gothic"/>
            </a:endParaRPr>
          </a:p>
          <a:p>
            <a:pPr marL="50165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888888"/>
                </a:solidFill>
                <a:latin typeface="Century Gothic"/>
                <a:cs typeface="Century Gothic"/>
              </a:rPr>
              <a:t>6</a:t>
            </a:r>
            <a:r>
              <a:rPr sz="2000" spc="-1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888888"/>
                </a:solidFill>
                <a:latin typeface="Century Gothic"/>
                <a:cs typeface="Century Gothic"/>
              </a:rPr>
              <a:t>C,</a:t>
            </a:r>
            <a:r>
              <a:rPr sz="2000" spc="-2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888888"/>
                </a:solidFill>
                <a:latin typeface="Century Gothic"/>
                <a:cs typeface="Century Gothic"/>
              </a:rPr>
              <a:t>7N</a:t>
            </a:r>
            <a:r>
              <a:rPr sz="2000" spc="-1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888888"/>
                </a:solidFill>
                <a:latin typeface="Century Gothic"/>
                <a:cs typeface="Century Gothic"/>
              </a:rPr>
              <a:t>and</a:t>
            </a:r>
            <a:r>
              <a:rPr sz="2000" spc="-1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888888"/>
                </a:solidFill>
                <a:latin typeface="Century Gothic"/>
                <a:cs typeface="Century Gothic"/>
              </a:rPr>
              <a:t>8 O</a:t>
            </a:r>
            <a:r>
              <a:rPr sz="2000" spc="-2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888888"/>
                </a:solidFill>
                <a:latin typeface="Century Gothic"/>
                <a:cs typeface="Century Gothic"/>
              </a:rPr>
              <a:t>are</a:t>
            </a:r>
            <a:r>
              <a:rPr sz="2000" spc="-1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888888"/>
                </a:solidFill>
                <a:latin typeface="Century Gothic"/>
                <a:cs typeface="Century Gothic"/>
              </a:rPr>
              <a:t>isotones</a:t>
            </a:r>
            <a:r>
              <a:rPr sz="2000" spc="-2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888888"/>
                </a:solidFill>
                <a:latin typeface="Century Gothic"/>
                <a:cs typeface="Century Gothic"/>
              </a:rPr>
              <a:t>since</a:t>
            </a:r>
            <a:r>
              <a:rPr sz="2000" spc="-1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888888"/>
                </a:solidFill>
                <a:latin typeface="Century Gothic"/>
                <a:cs typeface="Century Gothic"/>
              </a:rPr>
              <a:t>each</a:t>
            </a:r>
            <a:r>
              <a:rPr sz="2000" spc="-1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888888"/>
                </a:solidFill>
                <a:latin typeface="Century Gothic"/>
                <a:cs typeface="Century Gothic"/>
              </a:rPr>
              <a:t>contains</a:t>
            </a:r>
            <a:r>
              <a:rPr sz="2000" spc="-2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888888"/>
                </a:solidFill>
                <a:latin typeface="Century Gothic"/>
                <a:cs typeface="Century Gothic"/>
              </a:rPr>
              <a:t>eight</a:t>
            </a:r>
            <a:endParaRPr sz="20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</a:pPr>
            <a:r>
              <a:rPr sz="2000" dirty="0">
                <a:solidFill>
                  <a:srgbClr val="888888"/>
                </a:solidFill>
                <a:latin typeface="Century Gothic"/>
                <a:cs typeface="Century Gothic"/>
              </a:rPr>
              <a:t>neutrons.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23" y="6095"/>
            <a:ext cx="9147175" cy="6849109"/>
            <a:chOff x="-1523" y="6095"/>
            <a:chExt cx="9147175" cy="68491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0059" y="749808"/>
              <a:ext cx="3168395" cy="47396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6679" y="781812"/>
              <a:ext cx="3130854" cy="437896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14604" y="1657857"/>
            <a:ext cx="7252334" cy="4806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70485">
              <a:lnSpc>
                <a:spcPct val="100000"/>
              </a:lnSpc>
              <a:spcBef>
                <a:spcPts val="105"/>
              </a:spcBef>
              <a:buClr>
                <a:srgbClr val="FF388B"/>
              </a:buClr>
              <a:buSzPct val="50000"/>
              <a:buFont typeface="Wingdings"/>
              <a:buChar char=""/>
              <a:tabLst>
                <a:tab pos="821690" algn="l"/>
                <a:tab pos="822325" algn="l"/>
              </a:tabLst>
            </a:pPr>
            <a:r>
              <a:rPr sz="3200" dirty="0">
                <a:solidFill>
                  <a:srgbClr val="888888"/>
                </a:solidFill>
                <a:latin typeface="Century Gothic"/>
                <a:cs typeface="Century Gothic"/>
              </a:rPr>
              <a:t>The </a:t>
            </a:r>
            <a:r>
              <a:rPr sz="3200" b="1" spc="-5" dirty="0">
                <a:solidFill>
                  <a:srgbClr val="888888"/>
                </a:solidFill>
                <a:latin typeface="Century Gothic"/>
                <a:cs typeface="Century Gothic"/>
              </a:rPr>
              <a:t>half-life, </a:t>
            </a:r>
            <a:r>
              <a:rPr sz="3200" b="1" dirty="0">
                <a:solidFill>
                  <a:srgbClr val="888888"/>
                </a:solidFill>
                <a:latin typeface="Century Gothic"/>
                <a:cs typeface="Century Gothic"/>
              </a:rPr>
              <a:t>t½ </a:t>
            </a:r>
            <a:r>
              <a:rPr sz="3200" dirty="0">
                <a:solidFill>
                  <a:srgbClr val="888888"/>
                </a:solidFill>
                <a:latin typeface="Century Gothic"/>
                <a:cs typeface="Century Gothic"/>
              </a:rPr>
              <a:t>,of a </a:t>
            </a:r>
            <a:r>
              <a:rPr sz="3200" spc="-5" dirty="0">
                <a:solidFill>
                  <a:srgbClr val="888888"/>
                </a:solidFill>
                <a:latin typeface="Century Gothic"/>
                <a:cs typeface="Century Gothic"/>
              </a:rPr>
              <a:t>radioactive </a:t>
            </a:r>
            <a:r>
              <a:rPr sz="3200" spc="-87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3200" dirty="0">
                <a:solidFill>
                  <a:srgbClr val="888888"/>
                </a:solidFill>
                <a:latin typeface="Century Gothic"/>
                <a:cs typeface="Century Gothic"/>
              </a:rPr>
              <a:t>nucleus </a:t>
            </a:r>
            <a:r>
              <a:rPr sz="3200" spc="-10" dirty="0">
                <a:solidFill>
                  <a:srgbClr val="888888"/>
                </a:solidFill>
                <a:latin typeface="Century Gothic"/>
                <a:cs typeface="Century Gothic"/>
              </a:rPr>
              <a:t>is </a:t>
            </a:r>
            <a:r>
              <a:rPr sz="3200" spc="-5" dirty="0">
                <a:solidFill>
                  <a:srgbClr val="888888"/>
                </a:solidFill>
                <a:latin typeface="Century Gothic"/>
                <a:cs typeface="Century Gothic"/>
              </a:rPr>
              <a:t>the time </a:t>
            </a:r>
            <a:r>
              <a:rPr sz="3200" dirty="0">
                <a:solidFill>
                  <a:srgbClr val="888888"/>
                </a:solidFill>
                <a:latin typeface="Century Gothic"/>
                <a:cs typeface="Century Gothic"/>
              </a:rPr>
              <a:t>required for one- </a:t>
            </a:r>
            <a:r>
              <a:rPr sz="3200" spc="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3200" dirty="0">
                <a:solidFill>
                  <a:srgbClr val="888888"/>
                </a:solidFill>
                <a:latin typeface="Century Gothic"/>
                <a:cs typeface="Century Gothic"/>
              </a:rPr>
              <a:t>half of </a:t>
            </a:r>
            <a:r>
              <a:rPr sz="3200" spc="-5" dirty="0">
                <a:solidFill>
                  <a:srgbClr val="888888"/>
                </a:solidFill>
                <a:latin typeface="Century Gothic"/>
                <a:cs typeface="Century Gothic"/>
              </a:rPr>
              <a:t>the </a:t>
            </a:r>
            <a:r>
              <a:rPr sz="3200" dirty="0">
                <a:solidFill>
                  <a:srgbClr val="888888"/>
                </a:solidFill>
                <a:latin typeface="Century Gothic"/>
                <a:cs typeface="Century Gothic"/>
              </a:rPr>
              <a:t>nuclei </a:t>
            </a:r>
            <a:r>
              <a:rPr sz="3200" spc="-10" dirty="0">
                <a:solidFill>
                  <a:srgbClr val="888888"/>
                </a:solidFill>
                <a:latin typeface="Century Gothic"/>
                <a:cs typeface="Century Gothic"/>
              </a:rPr>
              <a:t>in </a:t>
            </a:r>
            <a:r>
              <a:rPr sz="3200" dirty="0">
                <a:solidFill>
                  <a:srgbClr val="888888"/>
                </a:solidFill>
                <a:latin typeface="Century Gothic"/>
                <a:cs typeface="Century Gothic"/>
              </a:rPr>
              <a:t>a </a:t>
            </a:r>
            <a:r>
              <a:rPr sz="3200" spc="-5" dirty="0">
                <a:solidFill>
                  <a:srgbClr val="888888"/>
                </a:solidFill>
                <a:latin typeface="Century Gothic"/>
                <a:cs typeface="Century Gothic"/>
              </a:rPr>
              <a:t>sample </a:t>
            </a:r>
            <a:r>
              <a:rPr sz="3200" dirty="0">
                <a:solidFill>
                  <a:srgbClr val="888888"/>
                </a:solidFill>
                <a:latin typeface="Century Gothic"/>
                <a:cs typeface="Century Gothic"/>
              </a:rPr>
              <a:t>to </a:t>
            </a:r>
            <a:r>
              <a:rPr sz="3200" spc="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3200" spc="-5" dirty="0">
                <a:solidFill>
                  <a:srgbClr val="888888"/>
                </a:solidFill>
                <a:latin typeface="Century Gothic"/>
                <a:cs typeface="Century Gothic"/>
              </a:rPr>
              <a:t>decay.</a:t>
            </a:r>
            <a:endParaRPr sz="3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har char=""/>
            </a:pPr>
            <a:endParaRPr sz="4350">
              <a:latin typeface="Century Gothic"/>
              <a:cs typeface="Century Gothic"/>
            </a:endParaRPr>
          </a:p>
          <a:p>
            <a:pPr marL="12700" marR="29845">
              <a:lnSpc>
                <a:spcPct val="100000"/>
              </a:lnSpc>
              <a:buClr>
                <a:srgbClr val="FF388B"/>
              </a:buClr>
              <a:buSzPct val="76562"/>
              <a:buFont typeface="Wingdings"/>
              <a:buChar char=""/>
              <a:tabLst>
                <a:tab pos="304165" algn="l"/>
              </a:tabLst>
            </a:pPr>
            <a:r>
              <a:rPr sz="3200" spc="-5" dirty="0">
                <a:solidFill>
                  <a:srgbClr val="888888"/>
                </a:solidFill>
                <a:latin typeface="Century Gothic"/>
                <a:cs typeface="Century Gothic"/>
              </a:rPr>
              <a:t>Half-life</a:t>
            </a:r>
            <a:r>
              <a:rPr sz="3200" spc="-4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3200" spc="-5" dirty="0">
                <a:solidFill>
                  <a:srgbClr val="888888"/>
                </a:solidFill>
                <a:latin typeface="Century Gothic"/>
                <a:cs typeface="Century Gothic"/>
              </a:rPr>
              <a:t>period</a:t>
            </a:r>
            <a:r>
              <a:rPr sz="3200" spc="-2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3200" spc="-5" dirty="0">
                <a:solidFill>
                  <a:srgbClr val="888888"/>
                </a:solidFill>
                <a:latin typeface="Century Gothic"/>
                <a:cs typeface="Century Gothic"/>
              </a:rPr>
              <a:t>is</a:t>
            </a:r>
            <a:r>
              <a:rPr sz="3200" spc="-2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3200" dirty="0">
                <a:solidFill>
                  <a:srgbClr val="888888"/>
                </a:solidFill>
                <a:latin typeface="Century Gothic"/>
                <a:cs typeface="Century Gothic"/>
              </a:rPr>
              <a:t>characteristic</a:t>
            </a:r>
            <a:r>
              <a:rPr sz="3200" spc="-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3200" dirty="0">
                <a:solidFill>
                  <a:srgbClr val="888888"/>
                </a:solidFill>
                <a:latin typeface="Century Gothic"/>
                <a:cs typeface="Century Gothic"/>
              </a:rPr>
              <a:t>of</a:t>
            </a:r>
            <a:r>
              <a:rPr sz="3200" spc="-1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3200" dirty="0">
                <a:solidFill>
                  <a:srgbClr val="888888"/>
                </a:solidFill>
                <a:latin typeface="Century Gothic"/>
                <a:cs typeface="Century Gothic"/>
              </a:rPr>
              <a:t>a </a:t>
            </a:r>
            <a:r>
              <a:rPr sz="3200" spc="-869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3200" dirty="0">
                <a:solidFill>
                  <a:srgbClr val="888888"/>
                </a:solidFill>
                <a:latin typeface="Century Gothic"/>
                <a:cs typeface="Century Gothic"/>
              </a:rPr>
              <a:t>radioactive</a:t>
            </a:r>
            <a:r>
              <a:rPr sz="3200" spc="-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3200" dirty="0">
                <a:solidFill>
                  <a:srgbClr val="888888"/>
                </a:solidFill>
                <a:latin typeface="Century Gothic"/>
                <a:cs typeface="Century Gothic"/>
              </a:rPr>
              <a:t>element.</a:t>
            </a:r>
            <a:endParaRPr sz="3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har char=""/>
            </a:pPr>
            <a:endParaRPr sz="4350">
              <a:latin typeface="Century Gothic"/>
              <a:cs typeface="Century Gothic"/>
            </a:endParaRPr>
          </a:p>
          <a:p>
            <a:pPr marL="303530" indent="-291465">
              <a:lnSpc>
                <a:spcPct val="100000"/>
              </a:lnSpc>
              <a:buClr>
                <a:srgbClr val="FF388B"/>
              </a:buClr>
              <a:buSzPct val="76562"/>
              <a:buFont typeface="Wingdings"/>
              <a:buChar char=""/>
              <a:tabLst>
                <a:tab pos="304165" algn="l"/>
              </a:tabLst>
            </a:pPr>
            <a:r>
              <a:rPr sz="3200" dirty="0">
                <a:solidFill>
                  <a:srgbClr val="888888"/>
                </a:solidFill>
                <a:latin typeface="Century Gothic"/>
                <a:cs typeface="Century Gothic"/>
              </a:rPr>
              <a:t>The</a:t>
            </a:r>
            <a:r>
              <a:rPr sz="3200" spc="-2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3200" dirty="0">
                <a:solidFill>
                  <a:srgbClr val="888888"/>
                </a:solidFill>
                <a:latin typeface="Century Gothic"/>
                <a:cs typeface="Century Gothic"/>
              </a:rPr>
              <a:t>unit</a:t>
            </a:r>
            <a:r>
              <a:rPr sz="3200" spc="-1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3200" dirty="0">
                <a:solidFill>
                  <a:srgbClr val="888888"/>
                </a:solidFill>
                <a:latin typeface="Century Gothic"/>
                <a:cs typeface="Century Gothic"/>
              </a:rPr>
              <a:t>of </a:t>
            </a:r>
            <a:r>
              <a:rPr sz="3200" spc="-5" dirty="0">
                <a:solidFill>
                  <a:srgbClr val="888888"/>
                </a:solidFill>
                <a:latin typeface="Century Gothic"/>
                <a:cs typeface="Century Gothic"/>
              </a:rPr>
              <a:t>half-life</a:t>
            </a:r>
            <a:r>
              <a:rPr sz="3200" spc="-4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3200" spc="-5" dirty="0">
                <a:solidFill>
                  <a:srgbClr val="888888"/>
                </a:solidFill>
                <a:latin typeface="Century Gothic"/>
                <a:cs typeface="Century Gothic"/>
              </a:rPr>
              <a:t>period</a:t>
            </a:r>
            <a:r>
              <a:rPr sz="3200" spc="-1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3200" spc="-5" dirty="0">
                <a:solidFill>
                  <a:srgbClr val="888888"/>
                </a:solidFill>
                <a:latin typeface="Century Gothic"/>
                <a:cs typeface="Century Gothic"/>
              </a:rPr>
              <a:t>is</a:t>
            </a:r>
            <a:r>
              <a:rPr sz="3200" spc="-2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3200" dirty="0">
                <a:solidFill>
                  <a:srgbClr val="888888"/>
                </a:solidFill>
                <a:latin typeface="Century Gothic"/>
                <a:cs typeface="Century Gothic"/>
              </a:rPr>
              <a:t>time–</a:t>
            </a:r>
            <a:r>
              <a:rPr sz="3200" spc="-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3200" dirty="0">
                <a:solidFill>
                  <a:srgbClr val="888888"/>
                </a:solidFill>
                <a:latin typeface="Century Gothic"/>
                <a:cs typeface="Century Gothic"/>
              </a:rPr>
              <a:t>1.</a:t>
            </a:r>
            <a:endParaRPr sz="3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7004" y="1147317"/>
            <a:ext cx="7842250" cy="36259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33985" indent="-12700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 pitchFamily="18" charset="0"/>
                <a:cs typeface="Times New Roman" pitchFamily="18" charset="0"/>
              </a:rPr>
              <a:t>Nuclear</a:t>
            </a:r>
            <a:r>
              <a:rPr sz="28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chemistry</a:t>
            </a:r>
            <a:r>
              <a:rPr sz="28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is</a:t>
            </a:r>
            <a:r>
              <a:rPr sz="28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8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sub</a:t>
            </a:r>
            <a:r>
              <a:rPr sz="28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discipline</a:t>
            </a:r>
            <a:r>
              <a:rPr sz="28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800" spc="-7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chemistry</a:t>
            </a:r>
            <a:r>
              <a:rPr sz="28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sz="28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is</a:t>
            </a:r>
            <a:r>
              <a:rPr sz="28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concerned</a:t>
            </a:r>
            <a:r>
              <a:rPr sz="2800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 changes</a:t>
            </a:r>
            <a:r>
              <a:rPr sz="2800" spc="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sz="2800" spc="-7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8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nucleus</a:t>
            </a:r>
            <a:r>
              <a:rPr sz="28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sz="28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elements.</a:t>
            </a:r>
            <a:r>
              <a:rPr sz="2800" spc="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These</a:t>
            </a:r>
            <a:r>
              <a:rPr sz="2800" spc="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changes</a:t>
            </a:r>
            <a:r>
              <a:rPr sz="2800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 the source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of radioactivity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nuclear </a:t>
            </a:r>
            <a:r>
              <a:rPr sz="28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power.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800">
              <a:latin typeface="Times New Roman" pitchFamily="18" charset="0"/>
              <a:cs typeface="Times New Roman" pitchFamily="18" charset="0"/>
            </a:endParaRPr>
          </a:p>
          <a:p>
            <a:pPr marL="329565" indent="-317500">
              <a:lnSpc>
                <a:spcPct val="100000"/>
              </a:lnSpc>
              <a:buClr>
                <a:srgbClr val="FF388B"/>
              </a:buClr>
              <a:buSzPct val="96428"/>
              <a:buFont typeface="Wingdings"/>
              <a:buChar char=""/>
              <a:tabLst>
                <a:tab pos="330200" algn="l"/>
              </a:tabLst>
            </a:pPr>
            <a:r>
              <a:rPr sz="2800" spc="-5" smtClean="0">
                <a:latin typeface="Times New Roman" pitchFamily="18" charset="0"/>
                <a:cs typeface="Times New Roman" pitchFamily="18" charset="0"/>
              </a:rPr>
              <a:t>Nucleons</a:t>
            </a:r>
            <a:r>
              <a:rPr lang="en-IN" sz="2800" spc="-5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sz="2800" spc="-5" smtClean="0">
                <a:latin typeface="Times New Roman" pitchFamily="18" charset="0"/>
                <a:cs typeface="Times New Roman" pitchFamily="18" charset="0"/>
              </a:rPr>
              <a:t>two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subatomic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particles</a:t>
            </a:r>
            <a:r>
              <a:rPr sz="28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reside</a:t>
            </a:r>
            <a:r>
              <a:rPr sz="28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sz="2800" spc="-7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800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nucleus</a:t>
            </a:r>
            <a:r>
              <a:rPr sz="28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>
                <a:latin typeface="Times New Roman" pitchFamily="18" charset="0"/>
                <a:cs typeface="Times New Roman" pitchFamily="18" charset="0"/>
              </a:rPr>
              <a:t>known</a:t>
            </a:r>
            <a:r>
              <a:rPr sz="2800" spc="2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smtClean="0"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IN" sz="28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protons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neutrons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are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called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Nucleons.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4604" y="1092454"/>
            <a:ext cx="7239634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Clr>
                <a:srgbClr val="FF388B"/>
              </a:buClr>
              <a:buSzPct val="76785"/>
              <a:buFont typeface="Wingdings"/>
              <a:buChar char=""/>
              <a:tabLst>
                <a:tab pos="267335" algn="l"/>
                <a:tab pos="1137285" algn="l"/>
                <a:tab pos="5371465" algn="l"/>
              </a:tabLst>
            </a:pPr>
            <a:r>
              <a:rPr sz="2800" spc="-5" dirty="0">
                <a:solidFill>
                  <a:srgbClr val="888888"/>
                </a:solidFill>
                <a:latin typeface="Century Gothic"/>
                <a:cs typeface="Century Gothic"/>
              </a:rPr>
              <a:t>For</a:t>
            </a:r>
            <a:r>
              <a:rPr sz="2800" spc="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spc="-5" dirty="0">
                <a:solidFill>
                  <a:srgbClr val="888888"/>
                </a:solidFill>
                <a:latin typeface="Century Gothic"/>
                <a:cs typeface="Century Gothic"/>
              </a:rPr>
              <a:t>example,</a:t>
            </a:r>
            <a:r>
              <a:rPr sz="2800" spc="3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spc="-5" dirty="0">
                <a:solidFill>
                  <a:srgbClr val="888888"/>
                </a:solidFill>
                <a:latin typeface="Century Gothic"/>
                <a:cs typeface="Century Gothic"/>
              </a:rPr>
              <a:t>half-life</a:t>
            </a:r>
            <a:r>
              <a:rPr sz="2800" spc="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spc="-5" dirty="0">
                <a:solidFill>
                  <a:srgbClr val="888888"/>
                </a:solidFill>
                <a:latin typeface="Century Gothic"/>
                <a:cs typeface="Century Gothic"/>
              </a:rPr>
              <a:t>of</a:t>
            </a:r>
            <a:r>
              <a:rPr sz="280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spc="-5" dirty="0">
                <a:solidFill>
                  <a:srgbClr val="888888"/>
                </a:solidFill>
                <a:latin typeface="Century Gothic"/>
                <a:cs typeface="Century Gothic"/>
              </a:rPr>
              <a:t>radium</a:t>
            </a:r>
            <a:r>
              <a:rPr sz="2800" spc="-1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888888"/>
                </a:solidFill>
                <a:latin typeface="Century Gothic"/>
                <a:cs typeface="Century Gothic"/>
              </a:rPr>
              <a:t>is</a:t>
            </a:r>
            <a:r>
              <a:rPr sz="2800" spc="-1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spc="-10" dirty="0">
                <a:solidFill>
                  <a:srgbClr val="888888"/>
                </a:solidFill>
                <a:latin typeface="Century Gothic"/>
                <a:cs typeface="Century Gothic"/>
              </a:rPr>
              <a:t>1620 </a:t>
            </a:r>
            <a:r>
              <a:rPr sz="2800" spc="-5" dirty="0">
                <a:solidFill>
                  <a:srgbClr val="888888"/>
                </a:solidFill>
                <a:latin typeface="Century Gothic"/>
                <a:cs typeface="Century Gothic"/>
              </a:rPr>
              <a:t> years. </a:t>
            </a:r>
            <a:r>
              <a:rPr sz="2800" dirty="0">
                <a:solidFill>
                  <a:srgbClr val="888888"/>
                </a:solidFill>
                <a:latin typeface="Century Gothic"/>
                <a:cs typeface="Century Gothic"/>
              </a:rPr>
              <a:t>This </a:t>
            </a:r>
            <a:r>
              <a:rPr sz="2800" spc="-5" dirty="0">
                <a:solidFill>
                  <a:srgbClr val="888888"/>
                </a:solidFill>
                <a:latin typeface="Century Gothic"/>
                <a:cs typeface="Century Gothic"/>
              </a:rPr>
              <a:t>means that 1g of </a:t>
            </a:r>
            <a:r>
              <a:rPr sz="2800" dirty="0">
                <a:solidFill>
                  <a:srgbClr val="888888"/>
                </a:solidFill>
                <a:latin typeface="Century Gothic"/>
                <a:cs typeface="Century Gothic"/>
              </a:rPr>
              <a:t>radium will </a:t>
            </a:r>
            <a:r>
              <a:rPr sz="2800" spc="-10" dirty="0">
                <a:solidFill>
                  <a:srgbClr val="888888"/>
                </a:solidFill>
                <a:latin typeface="Century Gothic"/>
                <a:cs typeface="Century Gothic"/>
              </a:rPr>
              <a:t>be </a:t>
            </a:r>
            <a:r>
              <a:rPr sz="2800" spc="-76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spc="-5" dirty="0">
                <a:solidFill>
                  <a:srgbClr val="888888"/>
                </a:solidFill>
                <a:latin typeface="Century Gothic"/>
                <a:cs typeface="Century Gothic"/>
              </a:rPr>
              <a:t>reduced</a:t>
            </a:r>
            <a:r>
              <a:rPr sz="2800" spc="1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spc="-5" dirty="0">
                <a:solidFill>
                  <a:srgbClr val="888888"/>
                </a:solidFill>
                <a:latin typeface="Century Gothic"/>
                <a:cs typeface="Century Gothic"/>
              </a:rPr>
              <a:t>to</a:t>
            </a:r>
            <a:r>
              <a:rPr sz="2800" spc="1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spc="-15" dirty="0">
                <a:solidFill>
                  <a:srgbClr val="888888"/>
                </a:solidFill>
                <a:latin typeface="Century Gothic"/>
                <a:cs typeface="Century Gothic"/>
              </a:rPr>
              <a:t>0.5</a:t>
            </a:r>
            <a:r>
              <a:rPr sz="2800" spc="2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spc="-5" dirty="0">
                <a:solidFill>
                  <a:srgbClr val="888888"/>
                </a:solidFill>
                <a:latin typeface="Century Gothic"/>
                <a:cs typeface="Century Gothic"/>
              </a:rPr>
              <a:t>g</a:t>
            </a:r>
            <a:r>
              <a:rPr sz="2800" spc="1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spc="5" dirty="0">
                <a:solidFill>
                  <a:srgbClr val="888888"/>
                </a:solidFill>
                <a:latin typeface="Century Gothic"/>
                <a:cs typeface="Century Gothic"/>
              </a:rPr>
              <a:t>in</a:t>
            </a:r>
            <a:r>
              <a:rPr sz="2800" spc="1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spc="-10" dirty="0">
                <a:solidFill>
                  <a:srgbClr val="888888"/>
                </a:solidFill>
                <a:latin typeface="Century Gothic"/>
                <a:cs typeface="Century Gothic"/>
              </a:rPr>
              <a:t>1620</a:t>
            </a:r>
            <a:r>
              <a:rPr sz="2800" spc="1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spc="-10" dirty="0">
                <a:solidFill>
                  <a:srgbClr val="888888"/>
                </a:solidFill>
                <a:latin typeface="Century Gothic"/>
                <a:cs typeface="Century Gothic"/>
              </a:rPr>
              <a:t>years	and</a:t>
            </a:r>
            <a:r>
              <a:rPr sz="2800" spc="-5" dirty="0">
                <a:solidFill>
                  <a:srgbClr val="888888"/>
                </a:solidFill>
                <a:latin typeface="Century Gothic"/>
                <a:cs typeface="Century Gothic"/>
              </a:rPr>
              <a:t> to </a:t>
            </a:r>
            <a:r>
              <a:rPr sz="280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spc="-15" dirty="0">
                <a:solidFill>
                  <a:srgbClr val="888888"/>
                </a:solidFill>
                <a:latin typeface="Century Gothic"/>
                <a:cs typeface="Century Gothic"/>
              </a:rPr>
              <a:t>0.25g	</a:t>
            </a:r>
            <a:r>
              <a:rPr sz="2800" spc="5" dirty="0">
                <a:solidFill>
                  <a:srgbClr val="888888"/>
                </a:solidFill>
                <a:latin typeface="Century Gothic"/>
                <a:cs typeface="Century Gothic"/>
              </a:rPr>
              <a:t>in</a:t>
            </a:r>
            <a:r>
              <a:rPr sz="2800" spc="-5" dirty="0">
                <a:solidFill>
                  <a:srgbClr val="888888"/>
                </a:solidFill>
                <a:latin typeface="Century Gothic"/>
                <a:cs typeface="Century Gothic"/>
              </a:rPr>
              <a:t> further</a:t>
            </a:r>
            <a:r>
              <a:rPr sz="2800" spc="-10" dirty="0">
                <a:solidFill>
                  <a:srgbClr val="888888"/>
                </a:solidFill>
                <a:latin typeface="Century Gothic"/>
                <a:cs typeface="Century Gothic"/>
              </a:rPr>
              <a:t> 1620</a:t>
            </a:r>
            <a:r>
              <a:rPr sz="2800" spc="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spc="-10" dirty="0">
                <a:solidFill>
                  <a:srgbClr val="888888"/>
                </a:solidFill>
                <a:latin typeface="Century Gothic"/>
                <a:cs typeface="Century Gothic"/>
              </a:rPr>
              <a:t>years;</a:t>
            </a:r>
            <a:r>
              <a:rPr sz="2800" spc="1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spc="-10" dirty="0">
                <a:solidFill>
                  <a:srgbClr val="888888"/>
                </a:solidFill>
                <a:latin typeface="Century Gothic"/>
                <a:cs typeface="Century Gothic"/>
              </a:rPr>
              <a:t>and</a:t>
            </a:r>
            <a:r>
              <a:rPr sz="2800" spc="-5" dirty="0">
                <a:solidFill>
                  <a:srgbClr val="888888"/>
                </a:solidFill>
                <a:latin typeface="Century Gothic"/>
                <a:cs typeface="Century Gothic"/>
              </a:rPr>
              <a:t> so</a:t>
            </a:r>
            <a:r>
              <a:rPr sz="280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spc="-5" dirty="0">
                <a:solidFill>
                  <a:srgbClr val="888888"/>
                </a:solidFill>
                <a:latin typeface="Century Gothic"/>
                <a:cs typeface="Century Gothic"/>
              </a:rPr>
              <a:t>on.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4604" y="3909440"/>
            <a:ext cx="700532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Clr>
                <a:srgbClr val="FF388B"/>
              </a:buClr>
              <a:buSzPct val="80357"/>
              <a:buFont typeface="Wingdings"/>
              <a:buChar char=""/>
              <a:tabLst>
                <a:tab pos="367030" algn="l"/>
                <a:tab pos="2886075" algn="l"/>
              </a:tabLst>
            </a:pPr>
            <a:r>
              <a:rPr sz="2800" spc="-5" dirty="0">
                <a:solidFill>
                  <a:srgbClr val="888888"/>
                </a:solidFill>
                <a:latin typeface="Century Gothic"/>
                <a:cs typeface="Century Gothic"/>
              </a:rPr>
              <a:t>Some</a:t>
            </a:r>
            <a:r>
              <a:rPr sz="2800" spc="-1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spc="-5" dirty="0">
                <a:solidFill>
                  <a:srgbClr val="888888"/>
                </a:solidFill>
                <a:latin typeface="Century Gothic"/>
                <a:cs typeface="Century Gothic"/>
              </a:rPr>
              <a:t>other</a:t>
            </a:r>
            <a:r>
              <a:rPr sz="2800" dirty="0">
                <a:solidFill>
                  <a:srgbClr val="888888"/>
                </a:solidFill>
                <a:latin typeface="Century Gothic"/>
                <a:cs typeface="Century Gothic"/>
              </a:rPr>
              <a:t> radioactive</a:t>
            </a:r>
            <a:r>
              <a:rPr sz="2800" spc="-3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spc="-5" dirty="0">
                <a:solidFill>
                  <a:srgbClr val="888888"/>
                </a:solidFill>
                <a:latin typeface="Century Gothic"/>
                <a:cs typeface="Century Gothic"/>
              </a:rPr>
              <a:t>elements</a:t>
            </a:r>
            <a:r>
              <a:rPr sz="2800" spc="2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spc="-5" dirty="0">
                <a:solidFill>
                  <a:srgbClr val="888888"/>
                </a:solidFill>
                <a:latin typeface="Century Gothic"/>
                <a:cs typeface="Century Gothic"/>
              </a:rPr>
              <a:t>may </a:t>
            </a:r>
            <a:r>
              <a:rPr sz="2800" spc="-76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spc="-5" dirty="0">
                <a:solidFill>
                  <a:srgbClr val="888888"/>
                </a:solidFill>
                <a:latin typeface="Century Gothic"/>
                <a:cs typeface="Century Gothic"/>
              </a:rPr>
              <a:t>have</a:t>
            </a:r>
            <a:r>
              <a:rPr sz="2800" spc="3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spc="-5" dirty="0">
                <a:solidFill>
                  <a:srgbClr val="888888"/>
                </a:solidFill>
                <a:latin typeface="Century Gothic"/>
                <a:cs typeface="Century Gothic"/>
              </a:rPr>
              <a:t>half-life</a:t>
            </a:r>
            <a:r>
              <a:rPr sz="280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spc="-5" dirty="0">
                <a:solidFill>
                  <a:srgbClr val="888888"/>
                </a:solidFill>
                <a:latin typeface="Century Gothic"/>
                <a:cs typeface="Century Gothic"/>
              </a:rPr>
              <a:t>of	a </a:t>
            </a:r>
            <a:r>
              <a:rPr sz="2800" dirty="0">
                <a:solidFill>
                  <a:srgbClr val="888888"/>
                </a:solidFill>
                <a:latin typeface="Century Gothic"/>
                <a:cs typeface="Century Gothic"/>
              </a:rPr>
              <a:t>fraction </a:t>
            </a:r>
            <a:r>
              <a:rPr sz="2800" spc="-5" dirty="0">
                <a:solidFill>
                  <a:srgbClr val="888888"/>
                </a:solidFill>
                <a:latin typeface="Century Gothic"/>
                <a:cs typeface="Century Gothic"/>
              </a:rPr>
              <a:t>of a second </a:t>
            </a:r>
            <a:r>
              <a:rPr sz="280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spc="-10" dirty="0">
                <a:solidFill>
                  <a:srgbClr val="888888"/>
                </a:solidFill>
                <a:latin typeface="Century Gothic"/>
                <a:cs typeface="Century Gothic"/>
              </a:rPr>
              <a:t>and </a:t>
            </a:r>
            <a:r>
              <a:rPr sz="2800" dirty="0">
                <a:solidFill>
                  <a:srgbClr val="888888"/>
                </a:solidFill>
                <a:latin typeface="Century Gothic"/>
                <a:cs typeface="Century Gothic"/>
              </a:rPr>
              <a:t>for</a:t>
            </a:r>
            <a:r>
              <a:rPr sz="2800" spc="-5" dirty="0">
                <a:solidFill>
                  <a:srgbClr val="888888"/>
                </a:solidFill>
                <a:latin typeface="Century Gothic"/>
                <a:cs typeface="Century Gothic"/>
              </a:rPr>
              <a:t> others</a:t>
            </a:r>
            <a:r>
              <a:rPr sz="2800" spc="2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888888"/>
                </a:solidFill>
                <a:latin typeface="Century Gothic"/>
                <a:cs typeface="Century Gothic"/>
              </a:rPr>
              <a:t>it</a:t>
            </a:r>
            <a:r>
              <a:rPr sz="2800" spc="-2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spc="-5" dirty="0">
                <a:solidFill>
                  <a:srgbClr val="888888"/>
                </a:solidFill>
                <a:latin typeface="Century Gothic"/>
                <a:cs typeface="Century Gothic"/>
              </a:rPr>
              <a:t>may</a:t>
            </a:r>
            <a:r>
              <a:rPr sz="2800" spc="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spc="-10" dirty="0">
                <a:solidFill>
                  <a:srgbClr val="888888"/>
                </a:solidFill>
                <a:latin typeface="Century Gothic"/>
                <a:cs typeface="Century Gothic"/>
              </a:rPr>
              <a:t>be</a:t>
            </a:r>
            <a:r>
              <a:rPr sz="2800" dirty="0">
                <a:solidFill>
                  <a:srgbClr val="888888"/>
                </a:solidFill>
                <a:latin typeface="Century Gothic"/>
                <a:cs typeface="Century Gothic"/>
              </a:rPr>
              <a:t> millions</a:t>
            </a:r>
            <a:r>
              <a:rPr sz="2800" spc="-2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spc="-5" dirty="0">
                <a:solidFill>
                  <a:srgbClr val="888888"/>
                </a:solidFill>
                <a:latin typeface="Century Gothic"/>
                <a:cs typeface="Century Gothic"/>
              </a:rPr>
              <a:t>of years.</a:t>
            </a:r>
            <a:endParaRPr sz="2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4604" y="1017777"/>
            <a:ext cx="9880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Half</a:t>
            </a:r>
            <a:r>
              <a:rPr spc="-90" dirty="0"/>
              <a:t> </a:t>
            </a:r>
            <a:r>
              <a:rPr spc="-5" dirty="0"/>
              <a:t>life: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33400" y="1295400"/>
            <a:ext cx="8001000" cy="5410200"/>
            <a:chOff x="533400" y="1295400"/>
            <a:chExt cx="8001000" cy="54102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5000" y="1295400"/>
              <a:ext cx="2895600" cy="12192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3400" y="4572000"/>
              <a:ext cx="8001000" cy="21336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12140" y="2846958"/>
            <a:ext cx="6757670" cy="1261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1341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888888"/>
                </a:solidFill>
                <a:latin typeface="Century Gothic"/>
                <a:cs typeface="Century Gothic"/>
              </a:rPr>
              <a:t>Here,</a:t>
            </a:r>
            <a:r>
              <a:rPr sz="2000" spc="-4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888888"/>
                </a:solidFill>
                <a:latin typeface="Century Gothic"/>
                <a:cs typeface="Century Gothic"/>
              </a:rPr>
              <a:t>λ</a:t>
            </a:r>
            <a:r>
              <a:rPr sz="2000" spc="-1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888888"/>
                </a:solidFill>
                <a:latin typeface="Century Gothic"/>
                <a:cs typeface="Century Gothic"/>
              </a:rPr>
              <a:t>is</a:t>
            </a:r>
            <a:r>
              <a:rPr sz="2000" spc="-3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888888"/>
                </a:solidFill>
                <a:latin typeface="Century Gothic"/>
                <a:cs typeface="Century Gothic"/>
              </a:rPr>
              <a:t>decay </a:t>
            </a:r>
            <a:r>
              <a:rPr sz="2000" dirty="0">
                <a:solidFill>
                  <a:srgbClr val="888888"/>
                </a:solidFill>
                <a:latin typeface="Century Gothic"/>
                <a:cs typeface="Century Gothic"/>
              </a:rPr>
              <a:t>constant.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5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  <a:tabLst>
                <a:tab pos="2782570" algn="l"/>
              </a:tabLst>
            </a:pPr>
            <a:r>
              <a:rPr sz="1800" spc="-5" dirty="0">
                <a:latin typeface="Century Gothic"/>
                <a:cs typeface="Century Gothic"/>
              </a:rPr>
              <a:t>Example</a:t>
            </a:r>
            <a:r>
              <a:rPr sz="180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1.Calculate</a:t>
            </a:r>
            <a:r>
              <a:rPr sz="1800" spc="2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the</a:t>
            </a:r>
            <a:r>
              <a:rPr sz="1800" spc="3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disintegration </a:t>
            </a:r>
            <a:r>
              <a:rPr sz="1800" spc="-10" dirty="0">
                <a:latin typeface="Century Gothic"/>
                <a:cs typeface="Century Gothic"/>
              </a:rPr>
              <a:t>constant</a:t>
            </a:r>
            <a:r>
              <a:rPr sz="1800" spc="3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of</a:t>
            </a:r>
            <a:r>
              <a:rPr sz="1800" spc="-5" dirty="0">
                <a:latin typeface="Century Gothic"/>
                <a:cs typeface="Century Gothic"/>
              </a:rPr>
              <a:t> cobalt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60 </a:t>
            </a:r>
            <a:r>
              <a:rPr sz="1800" spc="-480" dirty="0">
                <a:latin typeface="Century Gothic"/>
                <a:cs typeface="Century Gothic"/>
              </a:rPr>
              <a:t> </a:t>
            </a:r>
            <a:r>
              <a:rPr sz="1800" spc="10" dirty="0">
                <a:latin typeface="Century Gothic"/>
                <a:cs typeface="Century Gothic"/>
              </a:rPr>
              <a:t>if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its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half-life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to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produce	nickel</a:t>
            </a:r>
            <a:r>
              <a:rPr sz="1800" dirty="0">
                <a:latin typeface="Century Gothic"/>
                <a:cs typeface="Century Gothic"/>
              </a:rPr>
              <a:t> –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60 </a:t>
            </a:r>
            <a:r>
              <a:rPr sz="1800" spc="10" dirty="0">
                <a:latin typeface="Century Gothic"/>
                <a:cs typeface="Century Gothic"/>
              </a:rPr>
              <a:t>is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5.2</a:t>
            </a:r>
            <a:r>
              <a:rPr sz="1800" spc="2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years.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778" y="5842"/>
            <a:ext cx="9147175" cy="6849109"/>
            <a:chOff x="-1778" y="5842"/>
            <a:chExt cx="9147175" cy="68491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4152" y="749808"/>
              <a:ext cx="2709672" cy="4800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0441" y="781811"/>
              <a:ext cx="2672715" cy="44411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14604" y="1660905"/>
            <a:ext cx="7002145" cy="3244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40740">
              <a:lnSpc>
                <a:spcPct val="100000"/>
              </a:lnSpc>
              <a:spcBef>
                <a:spcPts val="100"/>
              </a:spcBef>
              <a:buClr>
                <a:srgbClr val="FF388B"/>
              </a:buClr>
              <a:buSzPct val="75000"/>
              <a:buFont typeface="Wingdings"/>
              <a:buChar char=""/>
              <a:tabLst>
                <a:tab pos="231140" algn="l"/>
              </a:tabLst>
            </a:pPr>
            <a:r>
              <a:rPr sz="2400" spc="-10" dirty="0">
                <a:solidFill>
                  <a:srgbClr val="888888"/>
                </a:solidFill>
                <a:latin typeface="Century Gothic"/>
                <a:cs typeface="Century Gothic"/>
              </a:rPr>
              <a:t>In</a:t>
            </a:r>
            <a:r>
              <a:rPr sz="2400" spc="-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888888"/>
                </a:solidFill>
                <a:latin typeface="Century Gothic"/>
                <a:cs typeface="Century Gothic"/>
              </a:rPr>
              <a:t>a</a:t>
            </a:r>
            <a:r>
              <a:rPr sz="2400" spc="-1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888888"/>
                </a:solidFill>
                <a:latin typeface="Century Gothic"/>
                <a:cs typeface="Century Gothic"/>
              </a:rPr>
              <a:t>radioactive</a:t>
            </a:r>
            <a:r>
              <a:rPr sz="2400" spc="-4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888888"/>
                </a:solidFill>
                <a:latin typeface="Century Gothic"/>
                <a:cs typeface="Century Gothic"/>
              </a:rPr>
              <a:t>substance,</a:t>
            </a:r>
            <a:r>
              <a:rPr sz="2400" spc="-2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888888"/>
                </a:solidFill>
                <a:latin typeface="Century Gothic"/>
                <a:cs typeface="Century Gothic"/>
              </a:rPr>
              <a:t>some</a:t>
            </a:r>
            <a:r>
              <a:rPr sz="2400" spc="-1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888888"/>
                </a:solidFill>
                <a:latin typeface="Century Gothic"/>
                <a:cs typeface="Century Gothic"/>
              </a:rPr>
              <a:t>atoms </a:t>
            </a:r>
            <a:r>
              <a:rPr sz="2400" spc="-65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888888"/>
                </a:solidFill>
                <a:latin typeface="Century Gothic"/>
                <a:cs typeface="Century Gothic"/>
              </a:rPr>
              <a:t>decay</a:t>
            </a:r>
            <a:r>
              <a:rPr sz="2400" spc="-1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888888"/>
                </a:solidFill>
                <a:latin typeface="Century Gothic"/>
                <a:cs typeface="Century Gothic"/>
              </a:rPr>
              <a:t>earlier</a:t>
            </a:r>
            <a:r>
              <a:rPr sz="2400" spc="-4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888888"/>
                </a:solidFill>
                <a:latin typeface="Century Gothic"/>
                <a:cs typeface="Century Gothic"/>
              </a:rPr>
              <a:t>and</a:t>
            </a:r>
            <a:r>
              <a:rPr sz="2400" spc="-1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888888"/>
                </a:solidFill>
                <a:latin typeface="Century Gothic"/>
                <a:cs typeface="Century Gothic"/>
              </a:rPr>
              <a:t>others survive</a:t>
            </a:r>
            <a:r>
              <a:rPr sz="2400" spc="-4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888888"/>
                </a:solidFill>
                <a:latin typeface="Century Gothic"/>
                <a:cs typeface="Century Gothic"/>
              </a:rPr>
              <a:t>longer.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388B"/>
              </a:buClr>
              <a:buFont typeface="Wingdings"/>
              <a:buChar char=""/>
            </a:pPr>
            <a:endParaRPr sz="325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  <a:buClr>
                <a:srgbClr val="FF388B"/>
              </a:buClr>
              <a:buSzPct val="75000"/>
              <a:buFont typeface="Wingdings"/>
              <a:buChar char=""/>
              <a:tabLst>
                <a:tab pos="231140" algn="l"/>
              </a:tabLst>
            </a:pPr>
            <a:r>
              <a:rPr sz="2400" b="1" dirty="0">
                <a:solidFill>
                  <a:srgbClr val="888888"/>
                </a:solidFill>
                <a:latin typeface="Century Gothic"/>
                <a:cs typeface="Century Gothic"/>
              </a:rPr>
              <a:t>The</a:t>
            </a:r>
            <a:r>
              <a:rPr sz="2400" b="1" spc="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888888"/>
                </a:solidFill>
                <a:latin typeface="Century Gothic"/>
                <a:cs typeface="Century Gothic"/>
              </a:rPr>
              <a:t>statistical</a:t>
            </a:r>
            <a:r>
              <a:rPr sz="2400" b="1" spc="1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b="1" spc="-5" dirty="0">
                <a:solidFill>
                  <a:srgbClr val="888888"/>
                </a:solidFill>
                <a:latin typeface="Century Gothic"/>
                <a:cs typeface="Century Gothic"/>
              </a:rPr>
              <a:t>average</a:t>
            </a:r>
            <a:r>
              <a:rPr sz="2400" b="1" spc="1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b="1" spc="-5" dirty="0">
                <a:solidFill>
                  <a:srgbClr val="888888"/>
                </a:solidFill>
                <a:latin typeface="Century Gothic"/>
                <a:cs typeface="Century Gothic"/>
              </a:rPr>
              <a:t>of</a:t>
            </a:r>
            <a:r>
              <a:rPr sz="2400" b="1" spc="1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888888"/>
                </a:solidFill>
                <a:latin typeface="Century Gothic"/>
                <a:cs typeface="Century Gothic"/>
              </a:rPr>
              <a:t>the lives</a:t>
            </a:r>
            <a:r>
              <a:rPr sz="2400" b="1" spc="-1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b="1" spc="-5" dirty="0">
                <a:solidFill>
                  <a:srgbClr val="888888"/>
                </a:solidFill>
                <a:latin typeface="Century Gothic"/>
                <a:cs typeface="Century Gothic"/>
              </a:rPr>
              <a:t>of</a:t>
            </a:r>
            <a:r>
              <a:rPr sz="2400" b="1" spc="1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b="1" spc="-5" dirty="0">
                <a:solidFill>
                  <a:srgbClr val="888888"/>
                </a:solidFill>
                <a:latin typeface="Century Gothic"/>
                <a:cs typeface="Century Gothic"/>
              </a:rPr>
              <a:t>all atoms </a:t>
            </a:r>
            <a:r>
              <a:rPr sz="2400" b="1" spc="-66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b="1" spc="-5" dirty="0">
                <a:solidFill>
                  <a:srgbClr val="888888"/>
                </a:solidFill>
                <a:latin typeface="Century Gothic"/>
                <a:cs typeface="Century Gothic"/>
              </a:rPr>
              <a:t>present</a:t>
            </a:r>
            <a:r>
              <a:rPr sz="2400" b="1" spc="-1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b="1" spc="-5" dirty="0">
                <a:solidFill>
                  <a:srgbClr val="888888"/>
                </a:solidFill>
                <a:latin typeface="Century Gothic"/>
                <a:cs typeface="Century Gothic"/>
              </a:rPr>
              <a:t>at</a:t>
            </a:r>
            <a:r>
              <a:rPr sz="2400" b="1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b="1" spc="-5" dirty="0">
                <a:solidFill>
                  <a:srgbClr val="888888"/>
                </a:solidFill>
                <a:latin typeface="Century Gothic"/>
                <a:cs typeface="Century Gothic"/>
              </a:rPr>
              <a:t>any</a:t>
            </a:r>
            <a:r>
              <a:rPr sz="2400" b="1" spc="-1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888888"/>
                </a:solidFill>
                <a:latin typeface="Century Gothic"/>
                <a:cs typeface="Century Gothic"/>
              </a:rPr>
              <a:t>time</a:t>
            </a:r>
            <a:r>
              <a:rPr sz="2400" b="1" spc="-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888888"/>
                </a:solidFill>
                <a:latin typeface="Century Gothic"/>
                <a:cs typeface="Century Gothic"/>
              </a:rPr>
              <a:t>is</a:t>
            </a:r>
            <a:r>
              <a:rPr sz="2400" b="1" spc="-5" dirty="0">
                <a:solidFill>
                  <a:srgbClr val="888888"/>
                </a:solidFill>
                <a:latin typeface="Century Gothic"/>
                <a:cs typeface="Century Gothic"/>
              </a:rPr>
              <a:t> called</a:t>
            </a:r>
            <a:r>
              <a:rPr sz="2400" b="1" dirty="0">
                <a:solidFill>
                  <a:srgbClr val="888888"/>
                </a:solidFill>
                <a:latin typeface="Century Gothic"/>
                <a:cs typeface="Century Gothic"/>
              </a:rPr>
              <a:t> the</a:t>
            </a:r>
            <a:r>
              <a:rPr sz="2400" b="1" spc="-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888888"/>
                </a:solidFill>
                <a:latin typeface="Century Gothic"/>
                <a:cs typeface="Century Gothic"/>
              </a:rPr>
              <a:t>Average life.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388B"/>
              </a:buClr>
              <a:buFont typeface="Wingdings"/>
              <a:buChar char=""/>
            </a:pPr>
            <a:endParaRPr sz="3250">
              <a:latin typeface="Century Gothic"/>
              <a:cs typeface="Century Gothic"/>
            </a:endParaRPr>
          </a:p>
          <a:p>
            <a:pPr marL="316230" indent="-304165">
              <a:lnSpc>
                <a:spcPct val="100000"/>
              </a:lnSpc>
              <a:buClr>
                <a:srgbClr val="FF388B"/>
              </a:buClr>
              <a:buSzPct val="75000"/>
              <a:buFont typeface="Wingdings"/>
              <a:buChar char=""/>
              <a:tabLst>
                <a:tab pos="316865" algn="l"/>
              </a:tabLst>
            </a:pPr>
            <a:r>
              <a:rPr sz="2400" b="1" dirty="0">
                <a:solidFill>
                  <a:srgbClr val="888888"/>
                </a:solidFill>
                <a:latin typeface="Century Gothic"/>
                <a:cs typeface="Century Gothic"/>
              </a:rPr>
              <a:t>It is</a:t>
            </a:r>
            <a:r>
              <a:rPr sz="2400" b="1" spc="-5" dirty="0">
                <a:solidFill>
                  <a:srgbClr val="888888"/>
                </a:solidFill>
                <a:latin typeface="Century Gothic"/>
                <a:cs typeface="Century Gothic"/>
              </a:rPr>
              <a:t> denoted</a:t>
            </a:r>
            <a:r>
              <a:rPr sz="2400" b="1" spc="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b="1" spc="-5" dirty="0">
                <a:solidFill>
                  <a:srgbClr val="888888"/>
                </a:solidFill>
                <a:latin typeface="Century Gothic"/>
                <a:cs typeface="Century Gothic"/>
              </a:rPr>
              <a:t>by </a:t>
            </a:r>
            <a:r>
              <a:rPr sz="2400" b="1" dirty="0">
                <a:solidFill>
                  <a:srgbClr val="888888"/>
                </a:solidFill>
                <a:latin typeface="Century Gothic"/>
                <a:cs typeface="Century Gothic"/>
              </a:rPr>
              <a:t>the</a:t>
            </a:r>
            <a:r>
              <a:rPr sz="2400" b="1" spc="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888888"/>
                </a:solidFill>
                <a:latin typeface="Century Gothic"/>
                <a:cs typeface="Century Gothic"/>
              </a:rPr>
              <a:t>symbol</a:t>
            </a:r>
            <a:r>
              <a:rPr sz="2400" spc="-2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888888"/>
                </a:solidFill>
                <a:latin typeface="Century Gothic"/>
                <a:cs typeface="Century Gothic"/>
              </a:rPr>
              <a:t>τ</a:t>
            </a:r>
            <a:r>
              <a:rPr sz="2400" spc="-5" dirty="0">
                <a:solidFill>
                  <a:srgbClr val="888888"/>
                </a:solidFill>
                <a:latin typeface="Century Gothic"/>
                <a:cs typeface="Century Gothic"/>
              </a:rPr>
              <a:t> and</a:t>
            </a:r>
            <a:r>
              <a:rPr sz="2400" dirty="0">
                <a:solidFill>
                  <a:srgbClr val="888888"/>
                </a:solidFill>
                <a:latin typeface="Century Gothic"/>
                <a:cs typeface="Century Gothic"/>
              </a:rPr>
              <a:t> has</a:t>
            </a:r>
            <a:r>
              <a:rPr sz="2400" spc="-5" dirty="0">
                <a:solidFill>
                  <a:srgbClr val="888888"/>
                </a:solidFill>
                <a:latin typeface="Century Gothic"/>
                <a:cs typeface="Century Gothic"/>
              </a:rPr>
              <a:t> been</a:t>
            </a:r>
            <a:endParaRPr sz="2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002155" algn="l"/>
              </a:tabLst>
            </a:pPr>
            <a:r>
              <a:rPr sz="2400" spc="-5" dirty="0">
                <a:solidFill>
                  <a:srgbClr val="888888"/>
                </a:solidFill>
                <a:latin typeface="Century Gothic"/>
                <a:cs typeface="Century Gothic"/>
              </a:rPr>
              <a:t>shown</a:t>
            </a:r>
            <a:r>
              <a:rPr sz="2400" spc="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888888"/>
                </a:solidFill>
                <a:latin typeface="Century Gothic"/>
                <a:cs typeface="Century Gothic"/>
              </a:rPr>
              <a:t>to</a:t>
            </a:r>
            <a:r>
              <a:rPr sz="2400" spc="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888888"/>
                </a:solidFill>
                <a:latin typeface="Century Gothic"/>
                <a:cs typeface="Century Gothic"/>
              </a:rPr>
              <a:t>be	reciprocal</a:t>
            </a:r>
            <a:r>
              <a:rPr sz="2400" spc="-3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888888"/>
                </a:solidFill>
                <a:latin typeface="Century Gothic"/>
                <a:cs typeface="Century Gothic"/>
              </a:rPr>
              <a:t>of</a:t>
            </a:r>
            <a:r>
              <a:rPr sz="2400" spc="-1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888888"/>
                </a:solidFill>
                <a:latin typeface="Century Gothic"/>
                <a:cs typeface="Century Gothic"/>
              </a:rPr>
              <a:t>decay</a:t>
            </a:r>
            <a:r>
              <a:rPr sz="2400" spc="-1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888888"/>
                </a:solidFill>
                <a:latin typeface="Century Gothic"/>
                <a:cs typeface="Century Gothic"/>
              </a:rPr>
              <a:t>constant,</a:t>
            </a:r>
            <a:r>
              <a:rPr sz="2400" spc="-2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888888"/>
                </a:solidFill>
                <a:latin typeface="Century Gothic"/>
                <a:cs typeface="Century Gothic"/>
              </a:rPr>
              <a:t>λ.</a:t>
            </a:r>
            <a:endParaRPr sz="2400">
              <a:latin typeface="Century Gothic"/>
              <a:cs typeface="Century Gothic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19400" y="5334000"/>
            <a:ext cx="2590800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4604" y="1319529"/>
            <a:ext cx="7137400" cy="4196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0040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888888"/>
                </a:solidFill>
                <a:latin typeface="Century Gothic"/>
                <a:cs typeface="Century Gothic"/>
              </a:rPr>
              <a:t>The</a:t>
            </a:r>
            <a:r>
              <a:rPr sz="2400" spc="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888888"/>
                </a:solidFill>
                <a:latin typeface="Century Gothic"/>
                <a:cs typeface="Century Gothic"/>
              </a:rPr>
              <a:t>average</a:t>
            </a:r>
            <a:r>
              <a:rPr sz="2400" spc="-5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888888"/>
                </a:solidFill>
                <a:latin typeface="Century Gothic"/>
                <a:cs typeface="Century Gothic"/>
              </a:rPr>
              <a:t>life</a:t>
            </a:r>
            <a:r>
              <a:rPr sz="2400" spc="-3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888888"/>
                </a:solidFill>
                <a:latin typeface="Century Gothic"/>
                <a:cs typeface="Century Gothic"/>
              </a:rPr>
              <a:t>of</a:t>
            </a:r>
            <a:r>
              <a:rPr sz="2400" spc="-1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888888"/>
                </a:solidFill>
                <a:latin typeface="Century Gothic"/>
                <a:cs typeface="Century Gothic"/>
              </a:rPr>
              <a:t>a</a:t>
            </a:r>
            <a:r>
              <a:rPr sz="2400" spc="-2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888888"/>
                </a:solidFill>
                <a:latin typeface="Century Gothic"/>
                <a:cs typeface="Century Gothic"/>
              </a:rPr>
              <a:t>radioactive</a:t>
            </a:r>
            <a:r>
              <a:rPr sz="2400" spc="-4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888888"/>
                </a:solidFill>
                <a:latin typeface="Century Gothic"/>
                <a:cs typeface="Century Gothic"/>
              </a:rPr>
              <a:t>element</a:t>
            </a:r>
            <a:r>
              <a:rPr sz="2400" spc="-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spc="5" dirty="0">
                <a:solidFill>
                  <a:srgbClr val="888888"/>
                </a:solidFill>
                <a:latin typeface="Century Gothic"/>
                <a:cs typeface="Century Gothic"/>
              </a:rPr>
              <a:t>is </a:t>
            </a:r>
            <a:r>
              <a:rPr sz="2400" spc="-65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888888"/>
                </a:solidFill>
                <a:latin typeface="Century Gothic"/>
                <a:cs typeface="Century Gothic"/>
              </a:rPr>
              <a:t>related</a:t>
            </a:r>
            <a:r>
              <a:rPr sz="2400" spc="-1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888888"/>
                </a:solidFill>
                <a:latin typeface="Century Gothic"/>
                <a:cs typeface="Century Gothic"/>
              </a:rPr>
              <a:t>to </a:t>
            </a:r>
            <a:r>
              <a:rPr sz="2400" spc="5" dirty="0">
                <a:solidFill>
                  <a:srgbClr val="888888"/>
                </a:solidFill>
                <a:latin typeface="Century Gothic"/>
                <a:cs typeface="Century Gothic"/>
              </a:rPr>
              <a:t>its</a:t>
            </a:r>
            <a:r>
              <a:rPr sz="2400" spc="-2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888888"/>
                </a:solidFill>
                <a:latin typeface="Century Gothic"/>
                <a:cs typeface="Century Gothic"/>
              </a:rPr>
              <a:t>half-life</a:t>
            </a:r>
            <a:r>
              <a:rPr sz="2400" spc="-4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888888"/>
                </a:solidFill>
                <a:latin typeface="Century Gothic"/>
                <a:cs typeface="Century Gothic"/>
              </a:rPr>
              <a:t>by</a:t>
            </a:r>
            <a:r>
              <a:rPr sz="2400" spc="-1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888888"/>
                </a:solidFill>
                <a:latin typeface="Century Gothic"/>
                <a:cs typeface="Century Gothic"/>
              </a:rPr>
              <a:t>the</a:t>
            </a:r>
            <a:r>
              <a:rPr sz="2400" spc="-1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888888"/>
                </a:solidFill>
                <a:latin typeface="Century Gothic"/>
                <a:cs typeface="Century Gothic"/>
              </a:rPr>
              <a:t>expression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250">
              <a:latin typeface="Century Gothic"/>
              <a:cs typeface="Century Gothic"/>
            </a:endParaRPr>
          </a:p>
          <a:p>
            <a:pPr marR="128270" algn="ctr">
              <a:lnSpc>
                <a:spcPct val="100000"/>
              </a:lnSpc>
            </a:pPr>
            <a:r>
              <a:rPr sz="2400" b="1" dirty="0">
                <a:solidFill>
                  <a:srgbClr val="888888"/>
                </a:solidFill>
                <a:latin typeface="Century Gothic"/>
                <a:cs typeface="Century Gothic"/>
              </a:rPr>
              <a:t>Average</a:t>
            </a:r>
            <a:r>
              <a:rPr sz="2400" b="1" spc="-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888888"/>
                </a:solidFill>
                <a:latin typeface="Century Gothic"/>
                <a:cs typeface="Century Gothic"/>
              </a:rPr>
              <a:t>life</a:t>
            </a:r>
            <a:r>
              <a:rPr sz="2400" b="1" spc="-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888888"/>
                </a:solidFill>
                <a:latin typeface="Century Gothic"/>
                <a:cs typeface="Century Gothic"/>
              </a:rPr>
              <a:t>=</a:t>
            </a:r>
            <a:r>
              <a:rPr sz="2400" b="1" spc="-1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b="1" spc="-5" dirty="0">
                <a:solidFill>
                  <a:srgbClr val="888888"/>
                </a:solidFill>
                <a:latin typeface="Century Gothic"/>
                <a:cs typeface="Century Gothic"/>
              </a:rPr>
              <a:t>1.44</a:t>
            </a:r>
            <a:r>
              <a:rPr sz="2400" b="1" spc="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888888"/>
                </a:solidFill>
                <a:latin typeface="Century Gothic"/>
                <a:cs typeface="Century Gothic"/>
              </a:rPr>
              <a:t>×</a:t>
            </a:r>
            <a:r>
              <a:rPr sz="2400" b="1" spc="-1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b="1" spc="-5" dirty="0">
                <a:solidFill>
                  <a:srgbClr val="888888"/>
                </a:solidFill>
                <a:latin typeface="Century Gothic"/>
                <a:cs typeface="Century Gothic"/>
              </a:rPr>
              <a:t>Half-life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250">
              <a:latin typeface="Century Gothic"/>
              <a:cs typeface="Century Gothic"/>
            </a:endParaRPr>
          </a:p>
          <a:p>
            <a:pPr marR="527685" algn="ctr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888888"/>
                </a:solidFill>
                <a:latin typeface="Century Gothic"/>
                <a:cs typeface="Century Gothic"/>
              </a:rPr>
              <a:t>or</a:t>
            </a:r>
            <a:r>
              <a:rPr sz="2400" spc="-1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888888"/>
                </a:solidFill>
                <a:latin typeface="Century Gothic"/>
                <a:cs typeface="Century Gothic"/>
              </a:rPr>
              <a:t>τ</a:t>
            </a:r>
            <a:r>
              <a:rPr sz="2400" spc="-1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888888"/>
                </a:solidFill>
                <a:latin typeface="Century Gothic"/>
                <a:cs typeface="Century Gothic"/>
              </a:rPr>
              <a:t>=</a:t>
            </a:r>
            <a:r>
              <a:rPr sz="2400" spc="-1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spc="-10" dirty="0">
                <a:solidFill>
                  <a:srgbClr val="888888"/>
                </a:solidFill>
                <a:latin typeface="Century Gothic"/>
                <a:cs typeface="Century Gothic"/>
              </a:rPr>
              <a:t>1.44</a:t>
            </a:r>
            <a:r>
              <a:rPr sz="2400" spc="-2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888888"/>
                </a:solidFill>
                <a:latin typeface="Century Gothic"/>
                <a:cs typeface="Century Gothic"/>
              </a:rPr>
              <a:t>×</a:t>
            </a:r>
            <a:r>
              <a:rPr sz="2400" spc="-2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i="1" spc="-5" dirty="0">
                <a:solidFill>
                  <a:srgbClr val="888888"/>
                </a:solidFill>
                <a:latin typeface="Century Gothic"/>
                <a:cs typeface="Century Gothic"/>
              </a:rPr>
              <a:t>t1/2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25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</a:pPr>
            <a:r>
              <a:rPr sz="2400" spc="-5" dirty="0">
                <a:solidFill>
                  <a:srgbClr val="888888"/>
                </a:solidFill>
                <a:latin typeface="Century Gothic"/>
                <a:cs typeface="Century Gothic"/>
              </a:rPr>
              <a:t>The</a:t>
            </a:r>
            <a:r>
              <a:rPr sz="2400" spc="1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888888"/>
                </a:solidFill>
                <a:latin typeface="Century Gothic"/>
                <a:cs typeface="Century Gothic"/>
              </a:rPr>
              <a:t>average</a:t>
            </a:r>
            <a:r>
              <a:rPr sz="2400" spc="-5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888888"/>
                </a:solidFill>
                <a:latin typeface="Century Gothic"/>
                <a:cs typeface="Century Gothic"/>
              </a:rPr>
              <a:t>life</a:t>
            </a:r>
            <a:r>
              <a:rPr sz="2400" spc="-3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spc="10" dirty="0">
                <a:solidFill>
                  <a:srgbClr val="888888"/>
                </a:solidFill>
                <a:latin typeface="Century Gothic"/>
                <a:cs typeface="Century Gothic"/>
              </a:rPr>
              <a:t>is</a:t>
            </a:r>
            <a:r>
              <a:rPr sz="2400" spc="-4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888888"/>
                </a:solidFill>
                <a:latin typeface="Century Gothic"/>
                <a:cs typeface="Century Gothic"/>
              </a:rPr>
              <a:t>often</a:t>
            </a:r>
            <a:r>
              <a:rPr sz="2400" spc="-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888888"/>
                </a:solidFill>
                <a:latin typeface="Century Gothic"/>
                <a:cs typeface="Century Gothic"/>
              </a:rPr>
              <a:t>used to</a:t>
            </a:r>
            <a:r>
              <a:rPr sz="2400" spc="-5" dirty="0">
                <a:solidFill>
                  <a:srgbClr val="888888"/>
                </a:solidFill>
                <a:latin typeface="Century Gothic"/>
                <a:cs typeface="Century Gothic"/>
              </a:rPr>
              <a:t> express</a:t>
            </a:r>
            <a:r>
              <a:rPr sz="2400" spc="1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888888"/>
                </a:solidFill>
                <a:latin typeface="Century Gothic"/>
                <a:cs typeface="Century Gothic"/>
              </a:rPr>
              <a:t>the rate </a:t>
            </a:r>
            <a:r>
              <a:rPr sz="2400" spc="-65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888888"/>
                </a:solidFill>
                <a:latin typeface="Century Gothic"/>
                <a:cs typeface="Century Gothic"/>
              </a:rPr>
              <a:t>of</a:t>
            </a:r>
            <a:r>
              <a:rPr sz="2400" spc="-5" dirty="0">
                <a:solidFill>
                  <a:srgbClr val="888888"/>
                </a:solidFill>
                <a:latin typeface="Century Gothic"/>
                <a:cs typeface="Century Gothic"/>
              </a:rPr>
              <a:t> disintegration</a:t>
            </a:r>
            <a:r>
              <a:rPr sz="2400" spc="-5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888888"/>
                </a:solidFill>
                <a:latin typeface="Century Gothic"/>
                <a:cs typeface="Century Gothic"/>
              </a:rPr>
              <a:t>of a</a:t>
            </a:r>
            <a:r>
              <a:rPr sz="2400" spc="-1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888888"/>
                </a:solidFill>
                <a:latin typeface="Century Gothic"/>
                <a:cs typeface="Century Gothic"/>
              </a:rPr>
              <a:t>radioactive</a:t>
            </a:r>
            <a:r>
              <a:rPr sz="2400" spc="-4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888888"/>
                </a:solidFill>
                <a:latin typeface="Century Gothic"/>
                <a:cs typeface="Century Gothic"/>
              </a:rPr>
              <a:t>element.</a:t>
            </a:r>
            <a:endParaRPr sz="2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  <a:tabLst>
                <a:tab pos="695325" algn="l"/>
              </a:tabLst>
            </a:pPr>
            <a:r>
              <a:rPr sz="2400" spc="-5" dirty="0">
                <a:solidFill>
                  <a:srgbClr val="888888"/>
                </a:solidFill>
                <a:latin typeface="Century Gothic"/>
                <a:cs typeface="Century Gothic"/>
              </a:rPr>
              <a:t>The	</a:t>
            </a:r>
            <a:r>
              <a:rPr sz="2400" dirty="0">
                <a:solidFill>
                  <a:srgbClr val="888888"/>
                </a:solidFill>
                <a:latin typeface="Century Gothic"/>
                <a:cs typeface="Century Gothic"/>
              </a:rPr>
              <a:t>average</a:t>
            </a:r>
            <a:r>
              <a:rPr sz="2400" spc="-4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888888"/>
                </a:solidFill>
                <a:latin typeface="Century Gothic"/>
                <a:cs typeface="Century Gothic"/>
              </a:rPr>
              <a:t>life</a:t>
            </a:r>
            <a:r>
              <a:rPr sz="2400" spc="-3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888888"/>
                </a:solidFill>
                <a:latin typeface="Century Gothic"/>
                <a:cs typeface="Century Gothic"/>
              </a:rPr>
              <a:t>of</a:t>
            </a:r>
            <a:r>
              <a:rPr sz="2400" spc="-1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888888"/>
                </a:solidFill>
                <a:latin typeface="Century Gothic"/>
                <a:cs typeface="Century Gothic"/>
              </a:rPr>
              <a:t>radium</a:t>
            </a:r>
            <a:r>
              <a:rPr sz="2400" spc="-4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spc="10" dirty="0">
                <a:solidFill>
                  <a:srgbClr val="888888"/>
                </a:solidFill>
                <a:latin typeface="Century Gothic"/>
                <a:cs typeface="Century Gothic"/>
              </a:rPr>
              <a:t>is</a:t>
            </a:r>
            <a:r>
              <a:rPr sz="2400" spc="-3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888888"/>
                </a:solidFill>
                <a:latin typeface="Century Gothic"/>
                <a:cs typeface="Century Gothic"/>
              </a:rPr>
              <a:t>2400</a:t>
            </a:r>
            <a:r>
              <a:rPr sz="2400" spc="-3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888888"/>
                </a:solidFill>
                <a:latin typeface="Century Gothic"/>
                <a:cs typeface="Century Gothic"/>
              </a:rPr>
              <a:t>years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2626" y="475487"/>
            <a:ext cx="7929374" cy="940309"/>
            <a:chOff x="452627" y="475487"/>
            <a:chExt cx="6379464" cy="9403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2627" y="475487"/>
              <a:ext cx="6379464" cy="4800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8548" y="507492"/>
              <a:ext cx="6342494" cy="44411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7867" y="1030224"/>
              <a:ext cx="792480" cy="38557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96544" y="1065403"/>
              <a:ext cx="749935" cy="342900"/>
            </a:xfrm>
            <a:custGeom>
              <a:avLst/>
              <a:gdLst/>
              <a:ahLst/>
              <a:cxnLst/>
              <a:rect l="l" t="t" r="r" b="b"/>
              <a:pathLst>
                <a:path w="749935" h="342900">
                  <a:moveTo>
                    <a:pt x="219214" y="87502"/>
                  </a:moveTo>
                  <a:lnTo>
                    <a:pt x="175286" y="96519"/>
                  </a:lnTo>
                  <a:lnTo>
                    <a:pt x="138493" y="123444"/>
                  </a:lnTo>
                  <a:lnTo>
                    <a:pt x="113576" y="164496"/>
                  </a:lnTo>
                  <a:lnTo>
                    <a:pt x="105270" y="215646"/>
                  </a:lnTo>
                  <a:lnTo>
                    <a:pt x="107416" y="241675"/>
                  </a:lnTo>
                  <a:lnTo>
                    <a:pt x="124585" y="287065"/>
                  </a:lnTo>
                  <a:lnTo>
                    <a:pt x="157570" y="322379"/>
                  </a:lnTo>
                  <a:lnTo>
                    <a:pt x="198261" y="340615"/>
                  </a:lnTo>
                  <a:lnTo>
                    <a:pt x="220992" y="342900"/>
                  </a:lnTo>
                  <a:lnTo>
                    <a:pt x="231284" y="342443"/>
                  </a:lnTo>
                  <a:lnTo>
                    <a:pt x="268872" y="331096"/>
                  </a:lnTo>
                  <a:lnTo>
                    <a:pt x="295694" y="311023"/>
                  </a:lnTo>
                  <a:lnTo>
                    <a:pt x="356641" y="311023"/>
                  </a:lnTo>
                  <a:lnTo>
                    <a:pt x="356641" y="287147"/>
                  </a:lnTo>
                  <a:lnTo>
                    <a:pt x="231851" y="287147"/>
                  </a:lnTo>
                  <a:lnTo>
                    <a:pt x="218494" y="285865"/>
                  </a:lnTo>
                  <a:lnTo>
                    <a:pt x="185013" y="266826"/>
                  </a:lnTo>
                  <a:lnTo>
                    <a:pt x="167177" y="230036"/>
                  </a:lnTo>
                  <a:lnTo>
                    <a:pt x="166008" y="214757"/>
                  </a:lnTo>
                  <a:lnTo>
                    <a:pt x="167157" y="200084"/>
                  </a:lnTo>
                  <a:lnTo>
                    <a:pt x="184683" y="163830"/>
                  </a:lnTo>
                  <a:lnTo>
                    <a:pt x="218094" y="145024"/>
                  </a:lnTo>
                  <a:lnTo>
                    <a:pt x="231622" y="143763"/>
                  </a:lnTo>
                  <a:lnTo>
                    <a:pt x="356641" y="143763"/>
                  </a:lnTo>
                  <a:lnTo>
                    <a:pt x="356641" y="120523"/>
                  </a:lnTo>
                  <a:lnTo>
                    <a:pt x="295694" y="120523"/>
                  </a:lnTo>
                  <a:lnTo>
                    <a:pt x="287371" y="112831"/>
                  </a:lnTo>
                  <a:lnTo>
                    <a:pt x="278688" y="106140"/>
                  </a:lnTo>
                  <a:lnTo>
                    <a:pt x="240396" y="89582"/>
                  </a:lnTo>
                  <a:lnTo>
                    <a:pt x="229972" y="88024"/>
                  </a:lnTo>
                  <a:lnTo>
                    <a:pt x="219214" y="87502"/>
                  </a:lnTo>
                  <a:close/>
                </a:path>
                <a:path w="749935" h="342900">
                  <a:moveTo>
                    <a:pt x="356641" y="311023"/>
                  </a:moveTo>
                  <a:lnTo>
                    <a:pt x="295694" y="311023"/>
                  </a:lnTo>
                  <a:lnTo>
                    <a:pt x="295694" y="336676"/>
                  </a:lnTo>
                  <a:lnTo>
                    <a:pt x="356641" y="336676"/>
                  </a:lnTo>
                  <a:lnTo>
                    <a:pt x="356641" y="311023"/>
                  </a:lnTo>
                  <a:close/>
                </a:path>
                <a:path w="749935" h="342900">
                  <a:moveTo>
                    <a:pt x="356641" y="143763"/>
                  </a:moveTo>
                  <a:lnTo>
                    <a:pt x="231622" y="143763"/>
                  </a:lnTo>
                  <a:lnTo>
                    <a:pt x="245462" y="145000"/>
                  </a:lnTo>
                  <a:lnTo>
                    <a:pt x="258048" y="148701"/>
                  </a:lnTo>
                  <a:lnTo>
                    <a:pt x="287738" y="174019"/>
                  </a:lnTo>
                  <a:lnTo>
                    <a:pt x="298373" y="214757"/>
                  </a:lnTo>
                  <a:lnTo>
                    <a:pt x="297192" y="230183"/>
                  </a:lnTo>
                  <a:lnTo>
                    <a:pt x="279463" y="267081"/>
                  </a:lnTo>
                  <a:lnTo>
                    <a:pt x="245586" y="285886"/>
                  </a:lnTo>
                  <a:lnTo>
                    <a:pt x="231851" y="287147"/>
                  </a:lnTo>
                  <a:lnTo>
                    <a:pt x="356641" y="287147"/>
                  </a:lnTo>
                  <a:lnTo>
                    <a:pt x="356641" y="143763"/>
                  </a:lnTo>
                  <a:close/>
                </a:path>
                <a:path w="749935" h="342900">
                  <a:moveTo>
                    <a:pt x="356641" y="93852"/>
                  </a:moveTo>
                  <a:lnTo>
                    <a:pt x="295694" y="93852"/>
                  </a:lnTo>
                  <a:lnTo>
                    <a:pt x="295694" y="120523"/>
                  </a:lnTo>
                  <a:lnTo>
                    <a:pt x="356641" y="120523"/>
                  </a:lnTo>
                  <a:lnTo>
                    <a:pt x="356641" y="93852"/>
                  </a:lnTo>
                  <a:close/>
                </a:path>
                <a:path w="749935" h="342900">
                  <a:moveTo>
                    <a:pt x="450938" y="93852"/>
                  </a:moveTo>
                  <a:lnTo>
                    <a:pt x="391287" y="93852"/>
                  </a:lnTo>
                  <a:lnTo>
                    <a:pt x="478790" y="336676"/>
                  </a:lnTo>
                  <a:lnTo>
                    <a:pt x="516966" y="336676"/>
                  </a:lnTo>
                  <a:lnTo>
                    <a:pt x="557298" y="232029"/>
                  </a:lnTo>
                  <a:lnTo>
                    <a:pt x="499783" y="232029"/>
                  </a:lnTo>
                  <a:lnTo>
                    <a:pt x="450938" y="93852"/>
                  </a:lnTo>
                  <a:close/>
                </a:path>
                <a:path w="749935" h="342900">
                  <a:moveTo>
                    <a:pt x="628278" y="198247"/>
                  </a:moveTo>
                  <a:lnTo>
                    <a:pt x="570318" y="198247"/>
                  </a:lnTo>
                  <a:lnTo>
                    <a:pt x="622109" y="336676"/>
                  </a:lnTo>
                  <a:lnTo>
                    <a:pt x="660730" y="336676"/>
                  </a:lnTo>
                  <a:lnTo>
                    <a:pt x="699530" y="230377"/>
                  </a:lnTo>
                  <a:lnTo>
                    <a:pt x="640422" y="230377"/>
                  </a:lnTo>
                  <a:lnTo>
                    <a:pt x="628278" y="198247"/>
                  </a:lnTo>
                  <a:close/>
                </a:path>
                <a:path w="749935" h="342900">
                  <a:moveTo>
                    <a:pt x="588822" y="93852"/>
                  </a:moveTo>
                  <a:lnTo>
                    <a:pt x="552322" y="93852"/>
                  </a:lnTo>
                  <a:lnTo>
                    <a:pt x="499783" y="232029"/>
                  </a:lnTo>
                  <a:lnTo>
                    <a:pt x="557298" y="232029"/>
                  </a:lnTo>
                  <a:lnTo>
                    <a:pt x="570318" y="198247"/>
                  </a:lnTo>
                  <a:lnTo>
                    <a:pt x="628278" y="198247"/>
                  </a:lnTo>
                  <a:lnTo>
                    <a:pt x="588822" y="93852"/>
                  </a:lnTo>
                  <a:close/>
                </a:path>
                <a:path w="749935" h="342900">
                  <a:moveTo>
                    <a:pt x="749363" y="93852"/>
                  </a:moveTo>
                  <a:lnTo>
                    <a:pt x="689317" y="93852"/>
                  </a:lnTo>
                  <a:lnTo>
                    <a:pt x="640422" y="230377"/>
                  </a:lnTo>
                  <a:lnTo>
                    <a:pt x="699530" y="230377"/>
                  </a:lnTo>
                  <a:lnTo>
                    <a:pt x="749363" y="93852"/>
                  </a:lnTo>
                  <a:close/>
                </a:path>
                <a:path w="749935" h="342900">
                  <a:moveTo>
                    <a:pt x="60947" y="0"/>
                  </a:moveTo>
                  <a:lnTo>
                    <a:pt x="0" y="0"/>
                  </a:lnTo>
                  <a:lnTo>
                    <a:pt x="0" y="336676"/>
                  </a:lnTo>
                  <a:lnTo>
                    <a:pt x="60947" y="336676"/>
                  </a:lnTo>
                  <a:lnTo>
                    <a:pt x="60947" y="0"/>
                  </a:lnTo>
                  <a:close/>
                </a:path>
              </a:pathLst>
            </a:custGeom>
            <a:solidFill>
              <a:srgbClr val="FF5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9485" y="1206119"/>
              <a:ext cx="138480" cy="14947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96544" y="1065403"/>
              <a:ext cx="749935" cy="342900"/>
            </a:xfrm>
            <a:custGeom>
              <a:avLst/>
              <a:gdLst/>
              <a:ahLst/>
              <a:cxnLst/>
              <a:rect l="l" t="t" r="r" b="b"/>
              <a:pathLst>
                <a:path w="749935" h="342900">
                  <a:moveTo>
                    <a:pt x="391287" y="93852"/>
                  </a:moveTo>
                  <a:lnTo>
                    <a:pt x="450938" y="93852"/>
                  </a:lnTo>
                  <a:lnTo>
                    <a:pt x="499783" y="232029"/>
                  </a:lnTo>
                  <a:lnTo>
                    <a:pt x="552322" y="93852"/>
                  </a:lnTo>
                  <a:lnTo>
                    <a:pt x="588822" y="93852"/>
                  </a:lnTo>
                  <a:lnTo>
                    <a:pt x="640422" y="230377"/>
                  </a:lnTo>
                  <a:lnTo>
                    <a:pt x="689317" y="93852"/>
                  </a:lnTo>
                  <a:lnTo>
                    <a:pt x="749363" y="93852"/>
                  </a:lnTo>
                  <a:lnTo>
                    <a:pt x="660730" y="336676"/>
                  </a:lnTo>
                  <a:lnTo>
                    <a:pt x="622109" y="336676"/>
                  </a:lnTo>
                  <a:lnTo>
                    <a:pt x="570318" y="198247"/>
                  </a:lnTo>
                  <a:lnTo>
                    <a:pt x="516966" y="336676"/>
                  </a:lnTo>
                  <a:lnTo>
                    <a:pt x="478790" y="336676"/>
                  </a:lnTo>
                  <a:lnTo>
                    <a:pt x="391287" y="93852"/>
                  </a:lnTo>
                  <a:close/>
                </a:path>
                <a:path w="749935" h="342900">
                  <a:moveTo>
                    <a:pt x="219214" y="87502"/>
                  </a:moveTo>
                  <a:lnTo>
                    <a:pt x="260235" y="95758"/>
                  </a:lnTo>
                  <a:lnTo>
                    <a:pt x="295694" y="120523"/>
                  </a:lnTo>
                  <a:lnTo>
                    <a:pt x="295694" y="93852"/>
                  </a:lnTo>
                  <a:lnTo>
                    <a:pt x="356641" y="93852"/>
                  </a:lnTo>
                  <a:lnTo>
                    <a:pt x="356641" y="336676"/>
                  </a:lnTo>
                  <a:lnTo>
                    <a:pt x="295694" y="336676"/>
                  </a:lnTo>
                  <a:lnTo>
                    <a:pt x="295694" y="311023"/>
                  </a:lnTo>
                  <a:lnTo>
                    <a:pt x="286769" y="318904"/>
                  </a:lnTo>
                  <a:lnTo>
                    <a:pt x="250742" y="338720"/>
                  </a:lnTo>
                  <a:lnTo>
                    <a:pt x="220992" y="342900"/>
                  </a:lnTo>
                  <a:lnTo>
                    <a:pt x="198261" y="340615"/>
                  </a:lnTo>
                  <a:lnTo>
                    <a:pt x="157570" y="322379"/>
                  </a:lnTo>
                  <a:lnTo>
                    <a:pt x="124585" y="287065"/>
                  </a:lnTo>
                  <a:lnTo>
                    <a:pt x="107416" y="241675"/>
                  </a:lnTo>
                  <a:lnTo>
                    <a:pt x="105270" y="215646"/>
                  </a:lnTo>
                  <a:lnTo>
                    <a:pt x="107346" y="188809"/>
                  </a:lnTo>
                  <a:lnTo>
                    <a:pt x="123958" y="142708"/>
                  </a:lnTo>
                  <a:lnTo>
                    <a:pt x="155997" y="107755"/>
                  </a:lnTo>
                  <a:lnTo>
                    <a:pt x="196359" y="89761"/>
                  </a:lnTo>
                  <a:lnTo>
                    <a:pt x="219214" y="87502"/>
                  </a:lnTo>
                  <a:close/>
                </a:path>
                <a:path w="749935" h="342900">
                  <a:moveTo>
                    <a:pt x="0" y="0"/>
                  </a:moveTo>
                  <a:lnTo>
                    <a:pt x="60947" y="0"/>
                  </a:lnTo>
                  <a:lnTo>
                    <a:pt x="60947" y="336676"/>
                  </a:lnTo>
                  <a:lnTo>
                    <a:pt x="0" y="336676"/>
                  </a:lnTo>
                  <a:lnTo>
                    <a:pt x="0" y="0"/>
                  </a:lnTo>
                  <a:close/>
                </a:path>
              </a:pathLst>
            </a:custGeom>
            <a:ln w="6096">
              <a:solidFill>
                <a:srgbClr val="AE22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14604" y="1660906"/>
            <a:ext cx="8248396" cy="40119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1981835" algn="l"/>
                <a:tab pos="5628005" algn="l"/>
              </a:tabLst>
            </a:pPr>
            <a:r>
              <a:rPr sz="2000" dirty="0">
                <a:latin typeface="Century Gothic"/>
                <a:cs typeface="Century Gothic"/>
              </a:rPr>
              <a:t>Fajan, Russel </a:t>
            </a:r>
            <a:r>
              <a:rPr sz="2000" spc="-5" dirty="0">
                <a:latin typeface="Century Gothic"/>
                <a:cs typeface="Century Gothic"/>
              </a:rPr>
              <a:t>and Soddy </a:t>
            </a:r>
            <a:r>
              <a:rPr sz="2000" spc="-10" dirty="0">
                <a:latin typeface="Century Gothic"/>
                <a:cs typeface="Century Gothic"/>
              </a:rPr>
              <a:t>(1913) </a:t>
            </a:r>
            <a:r>
              <a:rPr sz="2000" spc="5" dirty="0">
                <a:latin typeface="Century Gothic"/>
                <a:cs typeface="Century Gothic"/>
              </a:rPr>
              <a:t>gave </a:t>
            </a:r>
            <a:r>
              <a:rPr sz="2000" dirty="0">
                <a:latin typeface="Century Gothic"/>
                <a:cs typeface="Century Gothic"/>
              </a:rPr>
              <a:t>group </a:t>
            </a:r>
            <a:r>
              <a:rPr sz="2000" spc="-5" dirty="0">
                <a:latin typeface="Century Gothic"/>
                <a:cs typeface="Century Gothic"/>
              </a:rPr>
              <a:t>displacement </a:t>
            </a:r>
            <a:r>
              <a:rPr sz="2000" spc="-54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law</a:t>
            </a:r>
            <a:r>
              <a:rPr sz="2000" spc="-2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which</a:t>
            </a:r>
            <a:r>
              <a:rPr sz="2000" spc="1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states</a:t>
            </a:r>
            <a:r>
              <a:rPr sz="2000" spc="-3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that</a:t>
            </a:r>
            <a:r>
              <a:rPr sz="2000" spc="-2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on</a:t>
            </a:r>
            <a:r>
              <a:rPr sz="2000" spc="5" dirty="0">
                <a:latin typeface="Century Gothic"/>
                <a:cs typeface="Century Gothic"/>
              </a:rPr>
              <a:t> the</a:t>
            </a:r>
            <a:r>
              <a:rPr sz="2000" spc="-2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emission</a:t>
            </a:r>
            <a:r>
              <a:rPr sz="2000" spc="-1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of</a:t>
            </a:r>
            <a:r>
              <a:rPr sz="2000" spc="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an	</a:t>
            </a:r>
            <a:r>
              <a:rPr sz="2000" spc="-5" dirty="0">
                <a:latin typeface="Century Gothic"/>
                <a:cs typeface="Century Gothic"/>
              </a:rPr>
              <a:t>-particle</a:t>
            </a:r>
            <a:r>
              <a:rPr sz="2000" spc="-95" dirty="0">
                <a:latin typeface="Century Gothic"/>
                <a:cs typeface="Century Gothic"/>
              </a:rPr>
              <a:t>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spc="-54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new element lies two columns left </a:t>
            </a:r>
            <a:r>
              <a:rPr sz="2000" spc="-5" dirty="0">
                <a:latin typeface="Century Gothic"/>
                <a:cs typeface="Century Gothic"/>
              </a:rPr>
              <a:t>in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spc="-5" dirty="0">
                <a:latin typeface="Century Gothic"/>
                <a:cs typeface="Century Gothic"/>
              </a:rPr>
              <a:t>periodic </a:t>
            </a:r>
            <a:r>
              <a:rPr sz="2000" dirty="0">
                <a:latin typeface="Century Gothic"/>
                <a:cs typeface="Century Gothic"/>
              </a:rPr>
              <a:t>table </a:t>
            </a:r>
            <a:r>
              <a:rPr sz="2000" spc="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and mass number decreases by 4 units, and </a:t>
            </a:r>
            <a:r>
              <a:rPr sz="2000" spc="-5" dirty="0">
                <a:latin typeface="Century Gothic"/>
                <a:cs typeface="Century Gothic"/>
              </a:rPr>
              <a:t>on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spc="1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emission</a:t>
            </a:r>
            <a:r>
              <a:rPr sz="2000" spc="-1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of	</a:t>
            </a:r>
            <a:r>
              <a:rPr sz="2000" spc="-5" dirty="0">
                <a:latin typeface="Century Gothic"/>
                <a:cs typeface="Century Gothic"/>
              </a:rPr>
              <a:t>-particle</a:t>
            </a:r>
            <a:r>
              <a:rPr sz="2000" spc="35" dirty="0">
                <a:latin typeface="Century Gothic"/>
                <a:cs typeface="Century Gothic"/>
              </a:rPr>
              <a:t> </a:t>
            </a:r>
            <a:r>
              <a:rPr sz="2000" spc="5" dirty="0">
                <a:latin typeface="Century Gothic"/>
                <a:cs typeface="Century Gothic"/>
              </a:rPr>
              <a:t>the</a:t>
            </a:r>
            <a:r>
              <a:rPr sz="2000" spc="6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new</a:t>
            </a:r>
            <a:r>
              <a:rPr sz="2000" spc="6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element</a:t>
            </a:r>
            <a:r>
              <a:rPr sz="2000" spc="3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lies</a:t>
            </a:r>
            <a:r>
              <a:rPr sz="2000" spc="6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one </a:t>
            </a:r>
            <a:r>
              <a:rPr sz="2000" spc="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column </a:t>
            </a:r>
            <a:r>
              <a:rPr sz="2000" spc="-5" dirty="0">
                <a:latin typeface="Century Gothic"/>
                <a:cs typeface="Century Gothic"/>
              </a:rPr>
              <a:t>right in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spc="-5" dirty="0">
                <a:latin typeface="Century Gothic"/>
                <a:cs typeface="Century Gothic"/>
              </a:rPr>
              <a:t>periodic </a:t>
            </a:r>
            <a:r>
              <a:rPr sz="2000" dirty="0">
                <a:latin typeface="Century Gothic"/>
                <a:cs typeface="Century Gothic"/>
              </a:rPr>
              <a:t>table </a:t>
            </a:r>
            <a:r>
              <a:rPr sz="2000" spc="-5" dirty="0">
                <a:latin typeface="Century Gothic"/>
                <a:cs typeface="Century Gothic"/>
              </a:rPr>
              <a:t>and </a:t>
            </a:r>
            <a:r>
              <a:rPr sz="2000" dirty="0">
                <a:latin typeface="Century Gothic"/>
                <a:cs typeface="Century Gothic"/>
              </a:rPr>
              <a:t>mass number </a:t>
            </a:r>
            <a:r>
              <a:rPr sz="2000" spc="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remains</a:t>
            </a:r>
            <a:r>
              <a:rPr sz="2000" spc="-35" dirty="0">
                <a:latin typeface="Century Gothic"/>
                <a:cs typeface="Century Gothic"/>
              </a:rPr>
              <a:t> </a:t>
            </a:r>
            <a:r>
              <a:rPr sz="2000" spc="5" dirty="0">
                <a:latin typeface="Century Gothic"/>
                <a:cs typeface="Century Gothic"/>
              </a:rPr>
              <a:t>the</a:t>
            </a:r>
            <a:r>
              <a:rPr sz="2000" spc="-3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same.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00">
              <a:latin typeface="Century Gothic"/>
              <a:cs typeface="Century Gothic"/>
            </a:endParaRPr>
          </a:p>
          <a:p>
            <a:pPr marL="82550">
              <a:lnSpc>
                <a:spcPct val="100000"/>
              </a:lnSpc>
            </a:pPr>
            <a:r>
              <a:rPr sz="2000" dirty="0">
                <a:latin typeface="Century Gothic"/>
                <a:cs typeface="Century Gothic"/>
              </a:rPr>
              <a:t>Due</a:t>
            </a:r>
            <a:r>
              <a:rPr sz="2000" spc="-30" dirty="0">
                <a:latin typeface="Century Gothic"/>
                <a:cs typeface="Century Gothic"/>
              </a:rPr>
              <a:t> </a:t>
            </a:r>
            <a:r>
              <a:rPr sz="2000" spc="5" dirty="0">
                <a:latin typeface="Century Gothic"/>
                <a:cs typeface="Century Gothic"/>
              </a:rPr>
              <a:t>to</a:t>
            </a:r>
            <a:r>
              <a:rPr sz="2000" spc="-30" dirty="0">
                <a:latin typeface="Century Gothic"/>
                <a:cs typeface="Century Gothic"/>
              </a:rPr>
              <a:t> </a:t>
            </a:r>
            <a:r>
              <a:rPr sz="2000" spc="5" dirty="0">
                <a:latin typeface="Century Gothic"/>
                <a:cs typeface="Century Gothic"/>
              </a:rPr>
              <a:t>the</a:t>
            </a:r>
            <a:r>
              <a:rPr sz="2000" spc="-2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presence</a:t>
            </a:r>
            <a:r>
              <a:rPr sz="2000" spc="-3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of</a:t>
            </a:r>
            <a:r>
              <a:rPr sz="2000" spc="-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many</a:t>
            </a:r>
            <a:r>
              <a:rPr sz="2000" spc="-2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elements</a:t>
            </a:r>
            <a:r>
              <a:rPr sz="2000" spc="-4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in </a:t>
            </a:r>
            <a:r>
              <a:rPr sz="2000" spc="5" dirty="0">
                <a:latin typeface="Century Gothic"/>
                <a:cs typeface="Century Gothic"/>
              </a:rPr>
              <a:t>the</a:t>
            </a:r>
            <a:r>
              <a:rPr sz="2000" spc="-3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same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Century Gothic"/>
                <a:cs typeface="Century Gothic"/>
              </a:rPr>
              <a:t>period</a:t>
            </a:r>
            <a:r>
              <a:rPr sz="2000" spc="-2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of</a:t>
            </a:r>
            <a:r>
              <a:rPr sz="2000" spc="-20" dirty="0">
                <a:latin typeface="Century Gothic"/>
                <a:cs typeface="Century Gothic"/>
              </a:rPr>
              <a:t> </a:t>
            </a:r>
            <a:r>
              <a:rPr sz="2000" spc="5" dirty="0">
                <a:latin typeface="Century Gothic"/>
                <a:cs typeface="Century Gothic"/>
              </a:rPr>
              <a:t>the</a:t>
            </a:r>
            <a:r>
              <a:rPr sz="2000" spc="-3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same</a:t>
            </a:r>
            <a:r>
              <a:rPr sz="2000" spc="-4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group.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Century Gothic"/>
                <a:cs typeface="Century Gothic"/>
              </a:rPr>
              <a:t>To</a:t>
            </a:r>
            <a:r>
              <a:rPr sz="2000" spc="-1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find </a:t>
            </a:r>
            <a:r>
              <a:rPr sz="2000" dirty="0">
                <a:latin typeface="Century Gothic"/>
                <a:cs typeface="Century Gothic"/>
              </a:rPr>
              <a:t>number</a:t>
            </a:r>
            <a:r>
              <a:rPr sz="2000" spc="-4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of</a:t>
            </a:r>
            <a:r>
              <a:rPr sz="2000" spc="-1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a,</a:t>
            </a:r>
            <a:r>
              <a:rPr sz="2000" spc="-1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b</a:t>
            </a:r>
            <a:r>
              <a:rPr sz="2000" spc="-1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particles: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entury Gothic"/>
                <a:cs typeface="Century Gothic"/>
              </a:rPr>
              <a:t>Number</a:t>
            </a:r>
            <a:r>
              <a:rPr sz="2000" spc="-5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of</a:t>
            </a:r>
            <a:r>
              <a:rPr sz="2000" spc="-1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a-particles</a:t>
            </a:r>
            <a:r>
              <a:rPr sz="2000" spc="-5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=</a:t>
            </a:r>
            <a:endParaRPr sz="2000">
              <a:latin typeface="Century Gothic"/>
              <a:cs typeface="Century Gothic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057400" y="1981200"/>
            <a:ext cx="4114800" cy="4191000"/>
            <a:chOff x="2057400" y="1981200"/>
            <a:chExt cx="4114800" cy="419100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86200" y="5410200"/>
              <a:ext cx="2286000" cy="7620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91200" y="1981200"/>
              <a:ext cx="300227" cy="28041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57400" y="2895600"/>
              <a:ext cx="304800" cy="304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4604" y="1459738"/>
            <a:ext cx="29241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888888"/>
                </a:solidFill>
                <a:latin typeface="Century Gothic"/>
                <a:cs typeface="Century Gothic"/>
              </a:rPr>
              <a:t>Number</a:t>
            </a:r>
            <a:r>
              <a:rPr sz="2000" spc="-5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888888"/>
                </a:solidFill>
                <a:latin typeface="Century Gothic"/>
                <a:cs typeface="Century Gothic"/>
              </a:rPr>
              <a:t>of</a:t>
            </a:r>
            <a:r>
              <a:rPr sz="2000" spc="-1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888888"/>
                </a:solidFill>
                <a:latin typeface="Century Gothic"/>
                <a:cs typeface="Century Gothic"/>
              </a:rPr>
              <a:t>b-particles</a:t>
            </a:r>
            <a:r>
              <a:rPr sz="2000" spc="-6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888888"/>
                </a:solidFill>
                <a:latin typeface="Century Gothic"/>
                <a:cs typeface="Century Gothic"/>
              </a:rPr>
              <a:t>=</a:t>
            </a:r>
            <a:endParaRPr sz="2000">
              <a:latin typeface="Century Gothic"/>
              <a:cs typeface="Century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905000" y="1905000"/>
            <a:ext cx="4601210" cy="3124200"/>
            <a:chOff x="1905000" y="1905000"/>
            <a:chExt cx="4601210" cy="31242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81400" y="1905000"/>
              <a:ext cx="2924555" cy="4572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05000" y="4343400"/>
              <a:ext cx="4572000" cy="6858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993444" y="3458336"/>
            <a:ext cx="1041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entury Gothic"/>
                <a:cs typeface="Century Gothic"/>
              </a:rPr>
              <a:t>Ex</a:t>
            </a:r>
            <a:r>
              <a:rPr sz="1800" spc="-15" dirty="0">
                <a:latin typeface="Century Gothic"/>
                <a:cs typeface="Century Gothic"/>
              </a:rPr>
              <a:t>a</a:t>
            </a:r>
            <a:r>
              <a:rPr sz="1800" dirty="0">
                <a:latin typeface="Century Gothic"/>
                <a:cs typeface="Century Gothic"/>
              </a:rPr>
              <a:t>mp</a:t>
            </a:r>
            <a:r>
              <a:rPr sz="1800" spc="10" dirty="0">
                <a:latin typeface="Century Gothic"/>
                <a:cs typeface="Century Gothic"/>
              </a:rPr>
              <a:t>l</a:t>
            </a:r>
            <a:r>
              <a:rPr sz="1800" spc="-10" dirty="0">
                <a:latin typeface="Century Gothic"/>
                <a:cs typeface="Century Gothic"/>
              </a:rPr>
              <a:t>e</a:t>
            </a:r>
            <a:r>
              <a:rPr sz="1800" dirty="0">
                <a:latin typeface="Century Gothic"/>
                <a:cs typeface="Century Gothic"/>
              </a:rPr>
              <a:t>,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23" y="6095"/>
            <a:ext cx="9147175" cy="6849109"/>
            <a:chOff x="-1523" y="6095"/>
            <a:chExt cx="9147175" cy="68491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4631" y="755904"/>
              <a:ext cx="5862828" cy="40538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1136" y="788034"/>
              <a:ext cx="5825528" cy="36868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4604" y="1322578"/>
            <a:ext cx="7388225" cy="1927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Let a radioactive </a:t>
            </a:r>
            <a:r>
              <a:rPr sz="2400" spc="-5" dirty="0"/>
              <a:t>substance </a:t>
            </a:r>
            <a:r>
              <a:rPr sz="2400" i="1" dirty="0">
                <a:latin typeface="Century Gothic"/>
                <a:cs typeface="Century Gothic"/>
              </a:rPr>
              <a:t>A </a:t>
            </a:r>
            <a:r>
              <a:rPr sz="2400" i="1" spc="-5" dirty="0">
                <a:latin typeface="Century Gothic"/>
                <a:cs typeface="Century Gothic"/>
              </a:rPr>
              <a:t>decay </a:t>
            </a:r>
            <a:r>
              <a:rPr sz="2400" i="1" spc="5" dirty="0">
                <a:latin typeface="Century Gothic"/>
                <a:cs typeface="Century Gothic"/>
              </a:rPr>
              <a:t>to </a:t>
            </a:r>
            <a:r>
              <a:rPr sz="2400" i="1" dirty="0">
                <a:latin typeface="Century Gothic"/>
                <a:cs typeface="Century Gothic"/>
              </a:rPr>
              <a:t>give </a:t>
            </a:r>
            <a:r>
              <a:rPr sz="2400" i="1" spc="5" dirty="0">
                <a:latin typeface="Century Gothic"/>
                <a:cs typeface="Century Gothic"/>
              </a:rPr>
              <a:t> </a:t>
            </a:r>
            <a:r>
              <a:rPr sz="2400" i="1" dirty="0">
                <a:latin typeface="Century Gothic"/>
                <a:cs typeface="Century Gothic"/>
              </a:rPr>
              <a:t>another radioactive </a:t>
            </a:r>
            <a:r>
              <a:rPr sz="2400" i="1" spc="-5" dirty="0">
                <a:latin typeface="Century Gothic"/>
                <a:cs typeface="Century Gothic"/>
              </a:rPr>
              <a:t>substance </a:t>
            </a:r>
            <a:r>
              <a:rPr sz="2400" i="1" dirty="0">
                <a:latin typeface="Century Gothic"/>
                <a:cs typeface="Century Gothic"/>
              </a:rPr>
              <a:t>B </a:t>
            </a:r>
            <a:r>
              <a:rPr sz="2400" i="1" spc="-5" dirty="0">
                <a:latin typeface="Century Gothic"/>
                <a:cs typeface="Century Gothic"/>
              </a:rPr>
              <a:t>which decays </a:t>
            </a:r>
            <a:r>
              <a:rPr sz="2400" i="1" spc="5" dirty="0">
                <a:latin typeface="Century Gothic"/>
                <a:cs typeface="Century Gothic"/>
              </a:rPr>
              <a:t>to </a:t>
            </a:r>
            <a:r>
              <a:rPr sz="2400" i="1" spc="-650" dirty="0">
                <a:latin typeface="Century Gothic"/>
                <a:cs typeface="Century Gothic"/>
              </a:rPr>
              <a:t> </a:t>
            </a:r>
            <a:r>
              <a:rPr sz="2400" dirty="0"/>
              <a:t>form </a:t>
            </a:r>
            <a:r>
              <a:rPr sz="2400" spc="-5" dirty="0"/>
              <a:t>substance</a:t>
            </a:r>
            <a:r>
              <a:rPr sz="2400" dirty="0"/>
              <a:t> </a:t>
            </a:r>
            <a:r>
              <a:rPr sz="2400" i="1" dirty="0">
                <a:latin typeface="Century Gothic"/>
                <a:cs typeface="Century Gothic"/>
              </a:rPr>
              <a:t>C.</a:t>
            </a:r>
            <a:endParaRPr sz="2400">
              <a:latin typeface="Century Gothic"/>
              <a:cs typeface="Century Gothic"/>
            </a:endParaRPr>
          </a:p>
          <a:p>
            <a:pPr marL="12700" marR="125730" indent="83820">
              <a:lnSpc>
                <a:spcPct val="100000"/>
              </a:lnSpc>
              <a:spcBef>
                <a:spcPts val="575"/>
              </a:spcBef>
            </a:pPr>
            <a:r>
              <a:rPr sz="2400" i="1" spc="5" dirty="0">
                <a:latin typeface="Century Gothic"/>
                <a:cs typeface="Century Gothic"/>
              </a:rPr>
              <a:t>If </a:t>
            </a:r>
            <a:r>
              <a:rPr sz="2400" i="1" spc="-5" dirty="0">
                <a:latin typeface="Century Gothic"/>
                <a:cs typeface="Century Gothic"/>
              </a:rPr>
              <a:t>λA and λB </a:t>
            </a:r>
            <a:r>
              <a:rPr sz="2400" i="1" dirty="0">
                <a:latin typeface="Century Gothic"/>
                <a:cs typeface="Century Gothic"/>
              </a:rPr>
              <a:t>are the </a:t>
            </a:r>
            <a:r>
              <a:rPr sz="2400" i="1" spc="-5" dirty="0">
                <a:latin typeface="Century Gothic"/>
                <a:cs typeface="Century Gothic"/>
              </a:rPr>
              <a:t>decay </a:t>
            </a:r>
            <a:r>
              <a:rPr sz="2400" i="1" dirty="0">
                <a:latin typeface="Century Gothic"/>
                <a:cs typeface="Century Gothic"/>
              </a:rPr>
              <a:t>constants for the two </a:t>
            </a:r>
            <a:r>
              <a:rPr sz="2400" i="1" spc="-650" dirty="0">
                <a:latin typeface="Century Gothic"/>
                <a:cs typeface="Century Gothic"/>
              </a:rPr>
              <a:t> </a:t>
            </a:r>
            <a:r>
              <a:rPr sz="2400" i="1" dirty="0">
                <a:latin typeface="Century Gothic"/>
                <a:cs typeface="Century Gothic"/>
              </a:rPr>
              <a:t>changes,</a:t>
            </a:r>
            <a:r>
              <a:rPr sz="2400" i="1" spc="-30" dirty="0">
                <a:latin typeface="Century Gothic"/>
                <a:cs typeface="Century Gothic"/>
              </a:rPr>
              <a:t> </a:t>
            </a:r>
            <a:r>
              <a:rPr sz="2400" i="1" spc="-5" dirty="0">
                <a:latin typeface="Century Gothic"/>
                <a:cs typeface="Century Gothic"/>
              </a:rPr>
              <a:t>we</a:t>
            </a:r>
            <a:r>
              <a:rPr sz="2400" i="1" spc="10" dirty="0">
                <a:latin typeface="Century Gothic"/>
                <a:cs typeface="Century Gothic"/>
              </a:rPr>
              <a:t> </a:t>
            </a:r>
            <a:r>
              <a:rPr sz="2400" i="1" dirty="0">
                <a:latin typeface="Century Gothic"/>
                <a:cs typeface="Century Gothic"/>
              </a:rPr>
              <a:t>can</a:t>
            </a:r>
            <a:r>
              <a:rPr sz="2400" i="1" spc="-20" dirty="0">
                <a:latin typeface="Century Gothic"/>
                <a:cs typeface="Century Gothic"/>
              </a:rPr>
              <a:t> </a:t>
            </a:r>
            <a:r>
              <a:rPr sz="2400" i="1" spc="-5" dirty="0">
                <a:latin typeface="Century Gothic"/>
                <a:cs typeface="Century Gothic"/>
              </a:rPr>
              <a:t>write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604" y="3719220"/>
            <a:ext cx="7217409" cy="27508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610995">
              <a:lnSpc>
                <a:spcPct val="100000"/>
              </a:lnSpc>
              <a:spcBef>
                <a:spcPts val="130"/>
              </a:spcBef>
            </a:pPr>
            <a:r>
              <a:rPr sz="2400" i="1" dirty="0">
                <a:solidFill>
                  <a:srgbClr val="888888"/>
                </a:solidFill>
                <a:latin typeface="Century Gothic"/>
                <a:cs typeface="Century Gothic"/>
              </a:rPr>
              <a:t>A</a:t>
            </a:r>
            <a:r>
              <a:rPr sz="2400" i="1" spc="-2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500" i="1" spc="-15" dirty="0">
                <a:solidFill>
                  <a:srgbClr val="888888"/>
                </a:solidFill>
                <a:latin typeface="Cambria Math"/>
                <a:cs typeface="Cambria Math"/>
              </a:rPr>
              <a:t>⎯</a:t>
            </a:r>
            <a:r>
              <a:rPr sz="2400" i="1" spc="-15" dirty="0">
                <a:solidFill>
                  <a:srgbClr val="888888"/>
                </a:solidFill>
                <a:latin typeface="Century Gothic"/>
                <a:cs typeface="Century Gothic"/>
              </a:rPr>
              <a:t>λA→</a:t>
            </a:r>
            <a:r>
              <a:rPr sz="2400" i="1" spc="-1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i="1" dirty="0">
                <a:solidFill>
                  <a:srgbClr val="888888"/>
                </a:solidFill>
                <a:latin typeface="Century Gothic"/>
                <a:cs typeface="Century Gothic"/>
              </a:rPr>
              <a:t>B</a:t>
            </a:r>
            <a:r>
              <a:rPr sz="2400" i="1" spc="-2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500" i="1" spc="-55" dirty="0">
                <a:solidFill>
                  <a:srgbClr val="888888"/>
                </a:solidFill>
                <a:latin typeface="Cambria Math"/>
                <a:cs typeface="Cambria Math"/>
              </a:rPr>
              <a:t>⎯</a:t>
            </a:r>
            <a:r>
              <a:rPr sz="2500" i="1" spc="90" dirty="0">
                <a:solidFill>
                  <a:srgbClr val="888888"/>
                </a:solidFill>
                <a:latin typeface="Cambria Math"/>
                <a:cs typeface="Cambria Math"/>
              </a:rPr>
              <a:t> </a:t>
            </a:r>
            <a:r>
              <a:rPr sz="2400" i="1" spc="-5" dirty="0">
                <a:solidFill>
                  <a:srgbClr val="888888"/>
                </a:solidFill>
                <a:latin typeface="Century Gothic"/>
                <a:cs typeface="Century Gothic"/>
              </a:rPr>
              <a:t>λB→</a:t>
            </a:r>
            <a:r>
              <a:rPr sz="2400" i="1" spc="-2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i="1" dirty="0">
                <a:solidFill>
                  <a:srgbClr val="888888"/>
                </a:solidFill>
                <a:latin typeface="Century Gothic"/>
                <a:cs typeface="Century Gothic"/>
              </a:rPr>
              <a:t>C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25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888888"/>
                </a:solidFill>
                <a:latin typeface="Century Gothic"/>
                <a:cs typeface="Century Gothic"/>
              </a:rPr>
              <a:t>The </a:t>
            </a:r>
            <a:r>
              <a:rPr sz="2400" dirty="0">
                <a:solidFill>
                  <a:srgbClr val="888888"/>
                </a:solidFill>
                <a:latin typeface="Century Gothic"/>
                <a:cs typeface="Century Gothic"/>
              </a:rPr>
              <a:t>rate of disintegration of </a:t>
            </a:r>
            <a:r>
              <a:rPr sz="2400" i="1" dirty="0">
                <a:solidFill>
                  <a:srgbClr val="888888"/>
                </a:solidFill>
                <a:latin typeface="Century Gothic"/>
                <a:cs typeface="Century Gothic"/>
              </a:rPr>
              <a:t>A </a:t>
            </a:r>
            <a:r>
              <a:rPr sz="2400" i="1" spc="-5" dirty="0">
                <a:solidFill>
                  <a:srgbClr val="888888"/>
                </a:solidFill>
                <a:latin typeface="Century Gothic"/>
                <a:cs typeface="Century Gothic"/>
              </a:rPr>
              <a:t>is </a:t>
            </a:r>
            <a:r>
              <a:rPr sz="2400" i="1" spc="-10" dirty="0">
                <a:solidFill>
                  <a:srgbClr val="888888"/>
                </a:solidFill>
                <a:latin typeface="Century Gothic"/>
                <a:cs typeface="Century Gothic"/>
              </a:rPr>
              <a:t>also </a:t>
            </a:r>
            <a:r>
              <a:rPr sz="2400" i="1" dirty="0">
                <a:solidFill>
                  <a:srgbClr val="888888"/>
                </a:solidFill>
                <a:latin typeface="Century Gothic"/>
                <a:cs typeface="Century Gothic"/>
              </a:rPr>
              <a:t>the rate of </a:t>
            </a:r>
            <a:r>
              <a:rPr sz="2400" i="1" spc="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i="1" dirty="0">
                <a:solidFill>
                  <a:srgbClr val="888888"/>
                </a:solidFill>
                <a:latin typeface="Century Gothic"/>
                <a:cs typeface="Century Gothic"/>
              </a:rPr>
              <a:t>formation</a:t>
            </a:r>
            <a:r>
              <a:rPr sz="2400" i="1" spc="-3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i="1" dirty="0">
                <a:solidFill>
                  <a:srgbClr val="888888"/>
                </a:solidFill>
                <a:latin typeface="Century Gothic"/>
                <a:cs typeface="Century Gothic"/>
              </a:rPr>
              <a:t>of </a:t>
            </a:r>
            <a:r>
              <a:rPr sz="2400" i="1" spc="-5" dirty="0">
                <a:solidFill>
                  <a:srgbClr val="888888"/>
                </a:solidFill>
                <a:latin typeface="Century Gothic"/>
                <a:cs typeface="Century Gothic"/>
              </a:rPr>
              <a:t>B.</a:t>
            </a:r>
            <a:r>
              <a:rPr sz="2400" i="1" spc="-2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i="1" dirty="0">
                <a:solidFill>
                  <a:srgbClr val="888888"/>
                </a:solidFill>
                <a:latin typeface="Century Gothic"/>
                <a:cs typeface="Century Gothic"/>
              </a:rPr>
              <a:t>When the</a:t>
            </a:r>
            <a:r>
              <a:rPr sz="2400" i="1" spc="-2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i="1" dirty="0">
                <a:solidFill>
                  <a:srgbClr val="888888"/>
                </a:solidFill>
                <a:latin typeface="Century Gothic"/>
                <a:cs typeface="Century Gothic"/>
              </a:rPr>
              <a:t>rate</a:t>
            </a:r>
            <a:r>
              <a:rPr sz="2400" i="1" spc="-2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i="1" dirty="0">
                <a:solidFill>
                  <a:srgbClr val="888888"/>
                </a:solidFill>
                <a:latin typeface="Century Gothic"/>
                <a:cs typeface="Century Gothic"/>
              </a:rPr>
              <a:t>of</a:t>
            </a:r>
            <a:r>
              <a:rPr sz="2400" i="1" spc="-5" dirty="0">
                <a:solidFill>
                  <a:srgbClr val="888888"/>
                </a:solidFill>
                <a:latin typeface="Century Gothic"/>
                <a:cs typeface="Century Gothic"/>
              </a:rPr>
              <a:t> disintegration</a:t>
            </a:r>
            <a:r>
              <a:rPr sz="2400" i="1" spc="-2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888888"/>
                </a:solidFill>
                <a:latin typeface="Century Gothic"/>
                <a:cs typeface="Century Gothic"/>
              </a:rPr>
              <a:t>of </a:t>
            </a:r>
            <a:r>
              <a:rPr sz="2400" spc="-65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i="1" dirty="0">
                <a:solidFill>
                  <a:srgbClr val="888888"/>
                </a:solidFill>
                <a:latin typeface="Century Gothic"/>
                <a:cs typeface="Century Gothic"/>
              </a:rPr>
              <a:t>A (or formation of </a:t>
            </a:r>
            <a:r>
              <a:rPr sz="2400" i="1" spc="-5" dirty="0">
                <a:solidFill>
                  <a:srgbClr val="888888"/>
                </a:solidFill>
                <a:latin typeface="Century Gothic"/>
                <a:cs typeface="Century Gothic"/>
              </a:rPr>
              <a:t>B) </a:t>
            </a:r>
            <a:r>
              <a:rPr sz="2400" i="1" dirty="0">
                <a:solidFill>
                  <a:srgbClr val="888888"/>
                </a:solidFill>
                <a:latin typeface="Century Gothic"/>
                <a:cs typeface="Century Gothic"/>
              </a:rPr>
              <a:t>is equal </a:t>
            </a:r>
            <a:r>
              <a:rPr sz="2400" i="1" spc="5" dirty="0">
                <a:solidFill>
                  <a:srgbClr val="888888"/>
                </a:solidFill>
                <a:latin typeface="Century Gothic"/>
                <a:cs typeface="Century Gothic"/>
              </a:rPr>
              <a:t>to </a:t>
            </a:r>
            <a:r>
              <a:rPr sz="2400" i="1" dirty="0">
                <a:solidFill>
                  <a:srgbClr val="888888"/>
                </a:solidFill>
                <a:latin typeface="Century Gothic"/>
                <a:cs typeface="Century Gothic"/>
              </a:rPr>
              <a:t>the rate of </a:t>
            </a:r>
            <a:r>
              <a:rPr sz="2400" i="1" spc="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i="1" spc="-5" dirty="0">
                <a:solidFill>
                  <a:srgbClr val="888888"/>
                </a:solidFill>
                <a:latin typeface="Century Gothic"/>
                <a:cs typeface="Century Gothic"/>
              </a:rPr>
              <a:t>disintegration </a:t>
            </a:r>
            <a:r>
              <a:rPr sz="2400" i="1" dirty="0">
                <a:solidFill>
                  <a:srgbClr val="888888"/>
                </a:solidFill>
                <a:latin typeface="Century Gothic"/>
                <a:cs typeface="Century Gothic"/>
              </a:rPr>
              <a:t>of </a:t>
            </a:r>
            <a:r>
              <a:rPr sz="2400" i="1" spc="-5" dirty="0">
                <a:solidFill>
                  <a:srgbClr val="888888"/>
                </a:solidFill>
                <a:latin typeface="Century Gothic"/>
                <a:cs typeface="Century Gothic"/>
              </a:rPr>
              <a:t>B, </a:t>
            </a:r>
            <a:r>
              <a:rPr sz="2400" i="1" dirty="0">
                <a:solidFill>
                  <a:srgbClr val="888888"/>
                </a:solidFill>
                <a:latin typeface="Century Gothic"/>
                <a:cs typeface="Century Gothic"/>
              </a:rPr>
              <a:t>the amount of B </a:t>
            </a:r>
            <a:r>
              <a:rPr sz="2400" i="1" spc="-5" dirty="0">
                <a:solidFill>
                  <a:srgbClr val="888888"/>
                </a:solidFill>
                <a:latin typeface="Century Gothic"/>
                <a:cs typeface="Century Gothic"/>
              </a:rPr>
              <a:t>does </a:t>
            </a:r>
            <a:r>
              <a:rPr sz="2400" i="1" dirty="0">
                <a:solidFill>
                  <a:srgbClr val="888888"/>
                </a:solidFill>
                <a:latin typeface="Century Gothic"/>
                <a:cs typeface="Century Gothic"/>
              </a:rPr>
              <a:t>not </a:t>
            </a:r>
            <a:r>
              <a:rPr sz="2400" i="1" spc="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i="1" spc="-5" dirty="0">
                <a:solidFill>
                  <a:srgbClr val="888888"/>
                </a:solidFill>
                <a:latin typeface="Century Gothic"/>
                <a:cs typeface="Century Gothic"/>
              </a:rPr>
              <a:t>change</a:t>
            </a:r>
            <a:r>
              <a:rPr sz="2400" i="1" spc="-1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888888"/>
                </a:solidFill>
                <a:latin typeface="Century Gothic"/>
                <a:cs typeface="Century Gothic"/>
              </a:rPr>
              <a:t>with</a:t>
            </a:r>
            <a:r>
              <a:rPr sz="2400" spc="-3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888888"/>
                </a:solidFill>
                <a:latin typeface="Century Gothic"/>
                <a:cs typeface="Century Gothic"/>
              </a:rPr>
              <a:t>lapse</a:t>
            </a:r>
            <a:r>
              <a:rPr sz="240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888888"/>
                </a:solidFill>
                <a:latin typeface="Century Gothic"/>
                <a:cs typeface="Century Gothic"/>
              </a:rPr>
              <a:t>of</a:t>
            </a:r>
            <a:r>
              <a:rPr sz="2400" dirty="0">
                <a:solidFill>
                  <a:srgbClr val="888888"/>
                </a:solidFill>
                <a:latin typeface="Century Gothic"/>
                <a:cs typeface="Century Gothic"/>
              </a:rPr>
              <a:t> time.</a:t>
            </a:r>
            <a:r>
              <a:rPr sz="2400" i="1" dirty="0">
                <a:solidFill>
                  <a:srgbClr val="888888"/>
                </a:solidFill>
                <a:latin typeface="Century Gothic"/>
                <a:cs typeface="Century Gothic"/>
              </a:rPr>
              <a:t>.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4604" y="636777"/>
            <a:ext cx="696150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888888"/>
                </a:solidFill>
                <a:latin typeface="Century Gothic"/>
                <a:cs typeface="Century Gothic"/>
              </a:rPr>
              <a:t>Then </a:t>
            </a:r>
            <a:r>
              <a:rPr sz="2000" spc="5" dirty="0">
                <a:solidFill>
                  <a:srgbClr val="888888"/>
                </a:solidFill>
                <a:latin typeface="Century Gothic"/>
                <a:cs typeface="Century Gothic"/>
              </a:rPr>
              <a:t>the </a:t>
            </a:r>
            <a:r>
              <a:rPr sz="2000" spc="-5" dirty="0">
                <a:solidFill>
                  <a:srgbClr val="888888"/>
                </a:solidFill>
                <a:latin typeface="Century Gothic"/>
                <a:cs typeface="Century Gothic"/>
              </a:rPr>
              <a:t>radioactive equilibrium is said </a:t>
            </a:r>
            <a:r>
              <a:rPr sz="2000" spc="5" dirty="0">
                <a:solidFill>
                  <a:srgbClr val="888888"/>
                </a:solidFill>
                <a:latin typeface="Century Gothic"/>
                <a:cs typeface="Century Gothic"/>
              </a:rPr>
              <a:t>to </a:t>
            </a:r>
            <a:r>
              <a:rPr sz="2000" dirty="0">
                <a:solidFill>
                  <a:srgbClr val="888888"/>
                </a:solidFill>
                <a:latin typeface="Century Gothic"/>
                <a:cs typeface="Century Gothic"/>
              </a:rPr>
              <a:t>be </a:t>
            </a:r>
            <a:r>
              <a:rPr sz="2000" spc="-5" dirty="0">
                <a:solidFill>
                  <a:srgbClr val="888888"/>
                </a:solidFill>
                <a:latin typeface="Century Gothic"/>
                <a:cs typeface="Century Gothic"/>
              </a:rPr>
              <a:t>established </a:t>
            </a:r>
            <a:r>
              <a:rPr sz="2000" spc="-54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888888"/>
                </a:solidFill>
                <a:latin typeface="Century Gothic"/>
                <a:cs typeface="Century Gothic"/>
              </a:rPr>
              <a:t>between</a:t>
            </a:r>
            <a:r>
              <a:rPr sz="2000" spc="-4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000" spc="5" dirty="0">
                <a:solidFill>
                  <a:srgbClr val="888888"/>
                </a:solidFill>
                <a:latin typeface="Century Gothic"/>
                <a:cs typeface="Century Gothic"/>
              </a:rPr>
              <a:t>the</a:t>
            </a:r>
            <a:r>
              <a:rPr sz="2000" spc="-2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888888"/>
                </a:solidFill>
                <a:latin typeface="Century Gothic"/>
                <a:cs typeface="Century Gothic"/>
              </a:rPr>
              <a:t>substance</a:t>
            </a:r>
            <a:r>
              <a:rPr sz="2000" spc="-1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000" i="1" dirty="0">
                <a:solidFill>
                  <a:srgbClr val="888888"/>
                </a:solidFill>
                <a:latin typeface="Century Gothic"/>
                <a:cs typeface="Century Gothic"/>
              </a:rPr>
              <a:t>A</a:t>
            </a:r>
            <a:r>
              <a:rPr sz="2000" i="1" spc="-1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000" i="1" spc="-5" dirty="0">
                <a:solidFill>
                  <a:srgbClr val="888888"/>
                </a:solidFill>
                <a:latin typeface="Century Gothic"/>
                <a:cs typeface="Century Gothic"/>
              </a:rPr>
              <a:t>and</a:t>
            </a:r>
            <a:r>
              <a:rPr sz="2000" i="1" spc="-1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000" i="1" spc="10" dirty="0">
                <a:solidFill>
                  <a:srgbClr val="888888"/>
                </a:solidFill>
                <a:latin typeface="Century Gothic"/>
                <a:cs typeface="Century Gothic"/>
              </a:rPr>
              <a:t>the</a:t>
            </a:r>
            <a:r>
              <a:rPr sz="2000" i="1" spc="-5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000" i="1" dirty="0">
                <a:solidFill>
                  <a:srgbClr val="888888"/>
                </a:solidFill>
                <a:latin typeface="Century Gothic"/>
                <a:cs typeface="Century Gothic"/>
              </a:rPr>
              <a:t>substance</a:t>
            </a:r>
            <a:r>
              <a:rPr sz="2000" i="1" spc="-4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000" i="1" spc="-5" dirty="0">
                <a:solidFill>
                  <a:srgbClr val="888888"/>
                </a:solidFill>
                <a:latin typeface="Century Gothic"/>
                <a:cs typeface="Century Gothic"/>
              </a:rPr>
              <a:t>B.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i="1" dirty="0">
                <a:solidFill>
                  <a:srgbClr val="888888"/>
                </a:solidFill>
                <a:latin typeface="Century Gothic"/>
                <a:cs typeface="Century Gothic"/>
              </a:rPr>
              <a:t>At</a:t>
            </a:r>
            <a:r>
              <a:rPr sz="2000" i="1" spc="-4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000" i="1" spc="5" dirty="0">
                <a:solidFill>
                  <a:srgbClr val="888888"/>
                </a:solidFill>
                <a:latin typeface="Century Gothic"/>
                <a:cs typeface="Century Gothic"/>
              </a:rPr>
              <a:t>this</a:t>
            </a:r>
            <a:r>
              <a:rPr sz="2000" i="1" spc="-7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000" i="1" dirty="0">
                <a:solidFill>
                  <a:srgbClr val="888888"/>
                </a:solidFill>
                <a:latin typeface="Century Gothic"/>
                <a:cs typeface="Century Gothic"/>
              </a:rPr>
              <a:t>Stage,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4604" y="3502533"/>
            <a:ext cx="669163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888888"/>
                </a:solidFill>
                <a:latin typeface="Century Gothic"/>
                <a:cs typeface="Century Gothic"/>
              </a:rPr>
              <a:t>where</a:t>
            </a:r>
            <a:r>
              <a:rPr sz="2000" spc="-2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000" i="1" dirty="0">
                <a:solidFill>
                  <a:srgbClr val="888888"/>
                </a:solidFill>
                <a:latin typeface="Century Gothic"/>
                <a:cs typeface="Century Gothic"/>
              </a:rPr>
              <a:t>NA</a:t>
            </a:r>
            <a:r>
              <a:rPr sz="2000" i="1" spc="-2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000" i="1" spc="-5" dirty="0">
                <a:solidFill>
                  <a:srgbClr val="888888"/>
                </a:solidFill>
                <a:latin typeface="Century Gothic"/>
                <a:cs typeface="Century Gothic"/>
              </a:rPr>
              <a:t>and</a:t>
            </a:r>
            <a:r>
              <a:rPr sz="2000" i="1" spc="-1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000" i="1" dirty="0">
                <a:solidFill>
                  <a:srgbClr val="888888"/>
                </a:solidFill>
                <a:latin typeface="Century Gothic"/>
                <a:cs typeface="Century Gothic"/>
              </a:rPr>
              <a:t>NB</a:t>
            </a:r>
            <a:r>
              <a:rPr sz="2000" i="1" spc="-2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000" i="1" spc="-5" dirty="0">
                <a:solidFill>
                  <a:srgbClr val="888888"/>
                </a:solidFill>
                <a:latin typeface="Century Gothic"/>
                <a:cs typeface="Century Gothic"/>
              </a:rPr>
              <a:t>are</a:t>
            </a:r>
            <a:r>
              <a:rPr sz="2000" i="1" spc="-1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000" i="1" spc="5" dirty="0">
                <a:solidFill>
                  <a:srgbClr val="888888"/>
                </a:solidFill>
                <a:latin typeface="Century Gothic"/>
                <a:cs typeface="Century Gothic"/>
              </a:rPr>
              <a:t>atoms</a:t>
            </a:r>
            <a:r>
              <a:rPr sz="2000" i="1" spc="-5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000" i="1" dirty="0">
                <a:solidFill>
                  <a:srgbClr val="888888"/>
                </a:solidFill>
                <a:latin typeface="Century Gothic"/>
                <a:cs typeface="Century Gothic"/>
              </a:rPr>
              <a:t>of</a:t>
            </a:r>
            <a:r>
              <a:rPr sz="2000" i="1" spc="-1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000" i="1" dirty="0">
                <a:solidFill>
                  <a:srgbClr val="888888"/>
                </a:solidFill>
                <a:latin typeface="Century Gothic"/>
                <a:cs typeface="Century Gothic"/>
              </a:rPr>
              <a:t>A</a:t>
            </a:r>
            <a:r>
              <a:rPr sz="2000" i="1" spc="-1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000" i="1" spc="-5" dirty="0">
                <a:solidFill>
                  <a:srgbClr val="888888"/>
                </a:solidFill>
                <a:latin typeface="Century Gothic"/>
                <a:cs typeface="Century Gothic"/>
              </a:rPr>
              <a:t>and </a:t>
            </a:r>
            <a:r>
              <a:rPr sz="2000" i="1" dirty="0">
                <a:solidFill>
                  <a:srgbClr val="888888"/>
                </a:solidFill>
                <a:latin typeface="Century Gothic"/>
                <a:cs typeface="Century Gothic"/>
              </a:rPr>
              <a:t>B </a:t>
            </a:r>
            <a:r>
              <a:rPr sz="2000" i="1" spc="-5" dirty="0">
                <a:solidFill>
                  <a:srgbClr val="888888"/>
                </a:solidFill>
                <a:latin typeface="Century Gothic"/>
                <a:cs typeface="Century Gothic"/>
              </a:rPr>
              <a:t>present</a:t>
            </a:r>
            <a:r>
              <a:rPr sz="2000" i="1" spc="-2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000" i="1" spc="-5" dirty="0">
                <a:solidFill>
                  <a:srgbClr val="888888"/>
                </a:solidFill>
                <a:latin typeface="Century Gothic"/>
                <a:cs typeface="Century Gothic"/>
              </a:rPr>
              <a:t>at</a:t>
            </a:r>
            <a:r>
              <a:rPr sz="2000" i="1" spc="-2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000" i="1" spc="10" dirty="0">
                <a:solidFill>
                  <a:srgbClr val="888888"/>
                </a:solidFill>
                <a:latin typeface="Century Gothic"/>
                <a:cs typeface="Century Gothic"/>
              </a:rPr>
              <a:t>the </a:t>
            </a:r>
            <a:r>
              <a:rPr sz="2000" i="1" spc="-54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000" i="1" dirty="0">
                <a:solidFill>
                  <a:srgbClr val="888888"/>
                </a:solidFill>
                <a:latin typeface="Century Gothic"/>
                <a:cs typeface="Century Gothic"/>
              </a:rPr>
              <a:t>equilibrium.</a:t>
            </a:r>
            <a:endParaRPr sz="2000">
              <a:latin typeface="Century Gothic"/>
              <a:cs typeface="Century Gothic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43000" y="2057400"/>
            <a:ext cx="7391400" cy="4800600"/>
            <a:chOff x="1143000" y="2057400"/>
            <a:chExt cx="7391400" cy="48006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7000" y="2057400"/>
              <a:ext cx="2743200" cy="8382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3000" y="4190999"/>
              <a:ext cx="7391400" cy="26669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778" y="5842"/>
            <a:ext cx="9147175" cy="6849109"/>
            <a:chOff x="-1778" y="5842"/>
            <a:chExt cx="9147175" cy="68491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6344" y="749808"/>
              <a:ext cx="1546859" cy="4800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2163" y="781811"/>
              <a:ext cx="1511007" cy="44411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67483" y="934211"/>
              <a:ext cx="277368" cy="960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996820" y="969087"/>
              <a:ext cx="234315" cy="54610"/>
            </a:xfrm>
            <a:custGeom>
              <a:avLst/>
              <a:gdLst/>
              <a:ahLst/>
              <a:cxnLst/>
              <a:rect l="l" t="t" r="r" b="b"/>
              <a:pathLst>
                <a:path w="234314" h="54609">
                  <a:moveTo>
                    <a:pt x="233959" y="0"/>
                  </a:moveTo>
                  <a:lnTo>
                    <a:pt x="0" y="0"/>
                  </a:lnTo>
                  <a:lnTo>
                    <a:pt x="0" y="54024"/>
                  </a:lnTo>
                  <a:lnTo>
                    <a:pt x="233959" y="54024"/>
                  </a:lnTo>
                  <a:lnTo>
                    <a:pt x="233959" y="0"/>
                  </a:lnTo>
                  <a:close/>
                </a:path>
              </a:pathLst>
            </a:custGeom>
            <a:solidFill>
              <a:srgbClr val="FF5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96820" y="969087"/>
              <a:ext cx="234315" cy="54610"/>
            </a:xfrm>
            <a:custGeom>
              <a:avLst/>
              <a:gdLst/>
              <a:ahLst/>
              <a:cxnLst/>
              <a:rect l="l" t="t" r="r" b="b"/>
              <a:pathLst>
                <a:path w="234314" h="54609">
                  <a:moveTo>
                    <a:pt x="0" y="54024"/>
                  </a:moveTo>
                  <a:lnTo>
                    <a:pt x="233959" y="54024"/>
                  </a:lnTo>
                  <a:lnTo>
                    <a:pt x="233959" y="0"/>
                  </a:lnTo>
                  <a:lnTo>
                    <a:pt x="0" y="0"/>
                  </a:lnTo>
                  <a:lnTo>
                    <a:pt x="0" y="54024"/>
                  </a:lnTo>
                  <a:close/>
                </a:path>
              </a:pathLst>
            </a:custGeom>
            <a:ln w="6096">
              <a:solidFill>
                <a:srgbClr val="AE22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63723" y="755904"/>
              <a:ext cx="2345436" cy="38557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89251" y="788035"/>
              <a:ext cx="2309241" cy="34899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81000" y="1371600"/>
            <a:ext cx="8382000" cy="2691442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1210310" algn="just">
              <a:lnSpc>
                <a:spcPts val="2160"/>
              </a:lnSpc>
              <a:spcBef>
                <a:spcPts val="375"/>
              </a:spcBef>
              <a:tabLst>
                <a:tab pos="7450138" algn="l"/>
                <a:tab pos="7899400" algn="l"/>
                <a:tab pos="8080375" algn="l"/>
              </a:tabLst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Geiger–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Nuttall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rule relates the decay constant of  a radioactive isotope with the energy of the alpha</a:t>
            </a:r>
          </a:p>
          <a:p>
            <a:pPr marL="12700" marR="1210310" algn="just">
              <a:lnSpc>
                <a:spcPts val="2160"/>
              </a:lnSpc>
              <a:spcBef>
                <a:spcPts val="375"/>
              </a:spcBef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particles emitted. Roughly speaking, it states that short-lived  isotopes emit more energetic alpha particles than long-lived  ones.</a:t>
            </a:r>
          </a:p>
          <a:p>
            <a:pPr marL="12700" marR="1210310" algn="just">
              <a:lnSpc>
                <a:spcPts val="2160"/>
              </a:lnSpc>
              <a:spcBef>
                <a:spcPts val="375"/>
              </a:spcBef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In practice, this means that alpha particles from all alpha-  emitting isotopes across many orders of magnitude of  difference in half-life, all nevertheless have about the same  decay energy</a:t>
            </a:r>
            <a:r>
              <a:rPr sz="2400" smtClean="0">
                <a:latin typeface="Times New Roman" pitchFamily="18" charset="0"/>
                <a:cs typeface="Times New Roman" pitchFamily="18" charset="0"/>
              </a:rPr>
              <a:t>.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70760" y="5018532"/>
            <a:ext cx="3307079" cy="71628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86000" y="4343400"/>
            <a:ext cx="3276600" cy="6858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09600" y="5562600"/>
            <a:ext cx="708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where λ is the decay constant (λ = ln2/half-life), Z the atomic  number, E the total kinetic energy (of the alpha particle and  the daughter nucleus), and a1 and a2 are constants.</a:t>
            </a:r>
            <a:endParaRPr lang="en-IN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23" y="6095"/>
            <a:ext cx="9147175" cy="6852284"/>
            <a:chOff x="-1523" y="6095"/>
            <a:chExt cx="9147175" cy="685228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1584" y="749808"/>
              <a:ext cx="6249923" cy="4800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123" y="781812"/>
              <a:ext cx="6213208" cy="44411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200" y="1447798"/>
              <a:ext cx="7010400" cy="54101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23" y="6095"/>
            <a:ext cx="9147175" cy="6849109"/>
            <a:chOff x="-1523" y="6095"/>
            <a:chExt cx="9147175" cy="68491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4987" y="557783"/>
              <a:ext cx="7391400" cy="59115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" y="3809999"/>
              <a:ext cx="7848600" cy="28194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23" y="6095"/>
            <a:ext cx="9147175" cy="6849109"/>
            <a:chOff x="-1523" y="6095"/>
            <a:chExt cx="9147175" cy="68491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1584" y="749808"/>
              <a:ext cx="2682240" cy="3916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123" y="781812"/>
              <a:ext cx="2646032" cy="35521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76504" y="1362202"/>
            <a:ext cx="8054975" cy="525716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50800" marR="251460">
              <a:lnSpc>
                <a:spcPts val="2590"/>
              </a:lnSpc>
              <a:spcBef>
                <a:spcPts val="425"/>
              </a:spcBef>
              <a:buClr>
                <a:srgbClr val="FF388B"/>
              </a:buClr>
              <a:buSzPct val="75000"/>
              <a:buFont typeface="Wingdings"/>
              <a:buChar char=""/>
              <a:tabLst>
                <a:tab pos="269240" algn="l"/>
              </a:tabLst>
            </a:pPr>
            <a:r>
              <a:rPr sz="2400" spc="-5" dirty="0">
                <a:solidFill>
                  <a:srgbClr val="888888"/>
                </a:solidFill>
                <a:latin typeface="Century Gothic"/>
                <a:cs typeface="Century Gothic"/>
              </a:rPr>
              <a:t>The</a:t>
            </a:r>
            <a:r>
              <a:rPr sz="2400" spc="2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888888"/>
                </a:solidFill>
                <a:latin typeface="Century Gothic"/>
                <a:cs typeface="Century Gothic"/>
              </a:rPr>
              <a:t>actual</a:t>
            </a:r>
            <a:r>
              <a:rPr sz="2400" spc="-3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888888"/>
                </a:solidFill>
                <a:latin typeface="Century Gothic"/>
                <a:cs typeface="Century Gothic"/>
              </a:rPr>
              <a:t>dimensions</a:t>
            </a:r>
            <a:r>
              <a:rPr sz="2400" spc="-3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888888"/>
                </a:solidFill>
                <a:latin typeface="Century Gothic"/>
                <a:cs typeface="Century Gothic"/>
              </a:rPr>
              <a:t>of the</a:t>
            </a:r>
            <a:r>
              <a:rPr sz="2400" spc="-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888888"/>
                </a:solidFill>
                <a:latin typeface="Century Gothic"/>
                <a:cs typeface="Century Gothic"/>
              </a:rPr>
              <a:t>nucleus</a:t>
            </a:r>
            <a:r>
              <a:rPr sz="2400" spc="-5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888888"/>
                </a:solidFill>
                <a:latin typeface="Century Gothic"/>
                <a:cs typeface="Century Gothic"/>
              </a:rPr>
              <a:t>present </a:t>
            </a:r>
            <a:r>
              <a:rPr sz="2400" spc="10" dirty="0">
                <a:solidFill>
                  <a:srgbClr val="888888"/>
                </a:solidFill>
                <a:latin typeface="Century Gothic"/>
                <a:cs typeface="Century Gothic"/>
              </a:rPr>
              <a:t>in</a:t>
            </a:r>
            <a:r>
              <a:rPr sz="2400" spc="-3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888888"/>
                </a:solidFill>
                <a:latin typeface="Century Gothic"/>
                <a:cs typeface="Century Gothic"/>
              </a:rPr>
              <a:t>the </a:t>
            </a:r>
            <a:r>
              <a:rPr sz="2400" spc="-65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888888"/>
                </a:solidFill>
                <a:latin typeface="Century Gothic"/>
                <a:cs typeface="Century Gothic"/>
              </a:rPr>
              <a:t>atom</a:t>
            </a:r>
            <a:r>
              <a:rPr sz="2400" spc="-2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888888"/>
                </a:solidFill>
                <a:latin typeface="Century Gothic"/>
                <a:cs typeface="Century Gothic"/>
              </a:rPr>
              <a:t>are</a:t>
            </a:r>
            <a:r>
              <a:rPr sz="240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888888"/>
                </a:solidFill>
                <a:latin typeface="Century Gothic"/>
                <a:cs typeface="Century Gothic"/>
              </a:rPr>
              <a:t>called</a:t>
            </a:r>
            <a:r>
              <a:rPr sz="240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888888"/>
                </a:solidFill>
                <a:latin typeface="Century Gothic"/>
                <a:cs typeface="Century Gothic"/>
              </a:rPr>
              <a:t>nuclear</a:t>
            </a:r>
            <a:r>
              <a:rPr sz="2400" spc="-1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888888"/>
                </a:solidFill>
                <a:latin typeface="Century Gothic"/>
                <a:cs typeface="Century Gothic"/>
              </a:rPr>
              <a:t>size.</a:t>
            </a:r>
            <a:endParaRPr sz="2400">
              <a:latin typeface="Century Gothic"/>
              <a:cs typeface="Century Gothic"/>
            </a:endParaRPr>
          </a:p>
          <a:p>
            <a:pPr marL="50800" marR="215900">
              <a:lnSpc>
                <a:spcPts val="2590"/>
              </a:lnSpc>
              <a:spcBef>
                <a:spcPts val="585"/>
              </a:spcBef>
              <a:buClr>
                <a:srgbClr val="FF388B"/>
              </a:buClr>
              <a:buSzPct val="75000"/>
              <a:buFont typeface="Wingdings"/>
              <a:buChar char=""/>
              <a:tabLst>
                <a:tab pos="269240" algn="l"/>
              </a:tabLst>
            </a:pPr>
            <a:r>
              <a:rPr sz="2400" dirty="0">
                <a:solidFill>
                  <a:srgbClr val="888888"/>
                </a:solidFill>
                <a:latin typeface="Century Gothic"/>
                <a:cs typeface="Century Gothic"/>
              </a:rPr>
              <a:t>Various experiments </a:t>
            </a:r>
            <a:r>
              <a:rPr sz="2400" spc="5" dirty="0">
                <a:solidFill>
                  <a:srgbClr val="888888"/>
                </a:solidFill>
                <a:latin typeface="Century Gothic"/>
                <a:cs typeface="Century Gothic"/>
              </a:rPr>
              <a:t>have </a:t>
            </a:r>
            <a:r>
              <a:rPr sz="2400" spc="-5" dirty="0">
                <a:solidFill>
                  <a:srgbClr val="888888"/>
                </a:solidFill>
                <a:latin typeface="Century Gothic"/>
                <a:cs typeface="Century Gothic"/>
              </a:rPr>
              <a:t>been done </a:t>
            </a:r>
            <a:r>
              <a:rPr sz="2400" dirty="0">
                <a:solidFill>
                  <a:srgbClr val="888888"/>
                </a:solidFill>
                <a:latin typeface="Century Gothic"/>
                <a:cs typeface="Century Gothic"/>
              </a:rPr>
              <a:t>to </a:t>
            </a:r>
            <a:r>
              <a:rPr sz="2400" spc="-5" dirty="0">
                <a:solidFill>
                  <a:srgbClr val="888888"/>
                </a:solidFill>
                <a:latin typeface="Century Gothic"/>
                <a:cs typeface="Century Gothic"/>
              </a:rPr>
              <a:t>determine </a:t>
            </a:r>
            <a:r>
              <a:rPr sz="2400" spc="-65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888888"/>
                </a:solidFill>
                <a:latin typeface="Century Gothic"/>
                <a:cs typeface="Century Gothic"/>
              </a:rPr>
              <a:t>the</a:t>
            </a:r>
            <a:r>
              <a:rPr sz="2400" spc="-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888888"/>
                </a:solidFill>
                <a:latin typeface="Century Gothic"/>
                <a:cs typeface="Century Gothic"/>
              </a:rPr>
              <a:t>size</a:t>
            </a:r>
            <a:r>
              <a:rPr sz="2400" spc="-2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888888"/>
                </a:solidFill>
                <a:latin typeface="Century Gothic"/>
                <a:cs typeface="Century Gothic"/>
              </a:rPr>
              <a:t>of</a:t>
            </a:r>
            <a:r>
              <a:rPr sz="2400" spc="-2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888888"/>
                </a:solidFill>
                <a:latin typeface="Century Gothic"/>
                <a:cs typeface="Century Gothic"/>
              </a:rPr>
              <a:t>nucleus</a:t>
            </a:r>
            <a:r>
              <a:rPr sz="2400" spc="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888888"/>
                </a:solidFill>
                <a:latin typeface="Century Gothic"/>
                <a:cs typeface="Century Gothic"/>
              </a:rPr>
              <a:t>(eg-</a:t>
            </a:r>
            <a:r>
              <a:rPr sz="2400" spc="-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888888"/>
                </a:solidFill>
                <a:latin typeface="Century Gothic"/>
                <a:cs typeface="Century Gothic"/>
              </a:rPr>
              <a:t>Rutherford’s</a:t>
            </a:r>
            <a:r>
              <a:rPr sz="2400" spc="1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888888"/>
                </a:solidFill>
                <a:latin typeface="Century Gothic"/>
                <a:cs typeface="Century Gothic"/>
              </a:rPr>
              <a:t>experiment).</a:t>
            </a:r>
            <a:endParaRPr sz="2400">
              <a:latin typeface="Century Gothic"/>
              <a:cs typeface="Century Gothic"/>
            </a:endParaRPr>
          </a:p>
          <a:p>
            <a:pPr marL="268605" indent="-218440">
              <a:lnSpc>
                <a:spcPct val="100000"/>
              </a:lnSpc>
              <a:spcBef>
                <a:spcPts val="250"/>
              </a:spcBef>
              <a:buClr>
                <a:srgbClr val="FF388B"/>
              </a:buClr>
              <a:buSzPct val="75000"/>
              <a:buFont typeface="Wingdings"/>
              <a:buChar char=""/>
              <a:tabLst>
                <a:tab pos="269240" algn="l"/>
              </a:tabLst>
            </a:pPr>
            <a:r>
              <a:rPr sz="2400" spc="-5" dirty="0">
                <a:solidFill>
                  <a:srgbClr val="888888"/>
                </a:solidFill>
                <a:latin typeface="Century Gothic"/>
                <a:cs typeface="Century Gothic"/>
              </a:rPr>
              <a:t>The</a:t>
            </a:r>
            <a:r>
              <a:rPr sz="2400" spc="1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888888"/>
                </a:solidFill>
                <a:latin typeface="Century Gothic"/>
                <a:cs typeface="Century Gothic"/>
              </a:rPr>
              <a:t>nuclear</a:t>
            </a:r>
            <a:r>
              <a:rPr sz="2400" spc="-1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spc="5" dirty="0">
                <a:solidFill>
                  <a:srgbClr val="888888"/>
                </a:solidFill>
                <a:latin typeface="Century Gothic"/>
                <a:cs typeface="Century Gothic"/>
              </a:rPr>
              <a:t>size</a:t>
            </a:r>
            <a:r>
              <a:rPr sz="2400" spc="-3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888888"/>
                </a:solidFill>
                <a:latin typeface="Century Gothic"/>
                <a:cs typeface="Century Gothic"/>
              </a:rPr>
              <a:t>can</a:t>
            </a:r>
            <a:r>
              <a:rPr sz="2400" spc="-5" dirty="0">
                <a:solidFill>
                  <a:srgbClr val="888888"/>
                </a:solidFill>
                <a:latin typeface="Century Gothic"/>
                <a:cs typeface="Century Gothic"/>
              </a:rPr>
              <a:t> be </a:t>
            </a:r>
            <a:r>
              <a:rPr sz="2400" dirty="0">
                <a:solidFill>
                  <a:srgbClr val="888888"/>
                </a:solidFill>
                <a:latin typeface="Century Gothic"/>
                <a:cs typeface="Century Gothic"/>
              </a:rPr>
              <a:t>determined</a:t>
            </a:r>
            <a:r>
              <a:rPr sz="2400" spc="-20" dirty="0">
                <a:solidFill>
                  <a:srgbClr val="888888"/>
                </a:solidFill>
                <a:latin typeface="Century Gothic"/>
                <a:cs typeface="Century Gothic"/>
              </a:rPr>
              <a:t> as-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388B"/>
              </a:buClr>
              <a:buFont typeface="Wingdings"/>
              <a:buChar char=""/>
            </a:pPr>
            <a:endParaRPr sz="2800">
              <a:latin typeface="Century Gothic"/>
              <a:cs typeface="Century Gothic"/>
            </a:endParaRPr>
          </a:p>
          <a:p>
            <a:pPr marR="585470" algn="ctr">
              <a:lnSpc>
                <a:spcPct val="100000"/>
              </a:lnSpc>
            </a:pPr>
            <a:r>
              <a:rPr sz="2400" dirty="0">
                <a:solidFill>
                  <a:srgbClr val="888888"/>
                </a:solidFill>
                <a:latin typeface="Century Gothic"/>
                <a:cs typeface="Century Gothic"/>
              </a:rPr>
              <a:t>r</a:t>
            </a:r>
            <a:r>
              <a:rPr sz="2400" spc="-2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888888"/>
                </a:solidFill>
                <a:latin typeface="Century Gothic"/>
                <a:cs typeface="Century Gothic"/>
              </a:rPr>
              <a:t>=</a:t>
            </a:r>
            <a:r>
              <a:rPr sz="2400" spc="-3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spc="-10" dirty="0">
                <a:solidFill>
                  <a:srgbClr val="888888"/>
                </a:solidFill>
                <a:latin typeface="Century Gothic"/>
                <a:cs typeface="Century Gothic"/>
              </a:rPr>
              <a:t>R</a:t>
            </a:r>
            <a:r>
              <a:rPr sz="2400" spc="-15" baseline="-20833" dirty="0">
                <a:solidFill>
                  <a:srgbClr val="888888"/>
                </a:solidFill>
                <a:latin typeface="Century Gothic"/>
                <a:cs typeface="Century Gothic"/>
              </a:rPr>
              <a:t>o</a:t>
            </a:r>
            <a:r>
              <a:rPr sz="2400" spc="-10" dirty="0">
                <a:solidFill>
                  <a:srgbClr val="888888"/>
                </a:solidFill>
                <a:latin typeface="Century Gothic"/>
                <a:cs typeface="Century Gothic"/>
              </a:rPr>
              <a:t>A</a:t>
            </a:r>
            <a:r>
              <a:rPr sz="2400" spc="-15" baseline="24305" dirty="0">
                <a:solidFill>
                  <a:srgbClr val="888888"/>
                </a:solidFill>
                <a:latin typeface="Century Gothic"/>
                <a:cs typeface="Century Gothic"/>
              </a:rPr>
              <a:t>1/3</a:t>
            </a:r>
            <a:endParaRPr sz="2400" baseline="24305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3050">
              <a:latin typeface="Century Gothic"/>
              <a:cs typeface="Century Gothic"/>
            </a:endParaRPr>
          </a:p>
          <a:p>
            <a:pPr marL="50800" marR="43180">
              <a:lnSpc>
                <a:spcPct val="90100"/>
              </a:lnSpc>
              <a:spcBef>
                <a:spcPts val="5"/>
              </a:spcBef>
              <a:buClr>
                <a:srgbClr val="FF388B"/>
              </a:buClr>
              <a:buSzPct val="75000"/>
              <a:buFont typeface="Wingdings"/>
              <a:buChar char=""/>
              <a:tabLst>
                <a:tab pos="269240" algn="l"/>
              </a:tabLst>
            </a:pPr>
            <a:r>
              <a:rPr sz="2400" spc="-10" dirty="0">
                <a:solidFill>
                  <a:srgbClr val="888888"/>
                </a:solidFill>
                <a:latin typeface="Century Gothic"/>
                <a:cs typeface="Century Gothic"/>
              </a:rPr>
              <a:t>Where</a:t>
            </a:r>
            <a:r>
              <a:rPr sz="2400" spc="5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888888"/>
                </a:solidFill>
                <a:latin typeface="Century Gothic"/>
                <a:cs typeface="Century Gothic"/>
              </a:rPr>
              <a:t>r</a:t>
            </a:r>
            <a:r>
              <a:rPr sz="2400" spc="-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spc="10" dirty="0">
                <a:solidFill>
                  <a:srgbClr val="888888"/>
                </a:solidFill>
                <a:latin typeface="Century Gothic"/>
                <a:cs typeface="Century Gothic"/>
              </a:rPr>
              <a:t>is</a:t>
            </a:r>
            <a:r>
              <a:rPr sz="2400" spc="-4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888888"/>
                </a:solidFill>
                <a:latin typeface="Century Gothic"/>
                <a:cs typeface="Century Gothic"/>
              </a:rPr>
              <a:t>the</a:t>
            </a:r>
            <a:r>
              <a:rPr sz="2400" spc="-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888888"/>
                </a:solidFill>
                <a:latin typeface="Century Gothic"/>
                <a:cs typeface="Century Gothic"/>
              </a:rPr>
              <a:t>radius</a:t>
            </a:r>
            <a:r>
              <a:rPr sz="2400" spc="-2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888888"/>
                </a:solidFill>
                <a:latin typeface="Century Gothic"/>
                <a:cs typeface="Century Gothic"/>
              </a:rPr>
              <a:t>of</a:t>
            </a:r>
            <a:r>
              <a:rPr sz="2400" spc="-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888888"/>
                </a:solidFill>
                <a:latin typeface="Century Gothic"/>
                <a:cs typeface="Century Gothic"/>
              </a:rPr>
              <a:t>nucleus </a:t>
            </a:r>
            <a:r>
              <a:rPr sz="2400" spc="-5" dirty="0">
                <a:solidFill>
                  <a:srgbClr val="888888"/>
                </a:solidFill>
                <a:latin typeface="Century Gothic"/>
                <a:cs typeface="Century Gothic"/>
              </a:rPr>
              <a:t>and</a:t>
            </a:r>
            <a:r>
              <a:rPr sz="2400" spc="-1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888888"/>
                </a:solidFill>
                <a:latin typeface="Century Gothic"/>
                <a:cs typeface="Century Gothic"/>
              </a:rPr>
              <a:t>A</a:t>
            </a:r>
            <a:r>
              <a:rPr sz="2400" spc="-1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spc="10" dirty="0">
                <a:solidFill>
                  <a:srgbClr val="888888"/>
                </a:solidFill>
                <a:latin typeface="Century Gothic"/>
                <a:cs typeface="Century Gothic"/>
              </a:rPr>
              <a:t>is</a:t>
            </a:r>
            <a:r>
              <a:rPr sz="2400" spc="-3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888888"/>
                </a:solidFill>
                <a:latin typeface="Century Gothic"/>
                <a:cs typeface="Century Gothic"/>
              </a:rPr>
              <a:t>the</a:t>
            </a:r>
            <a:r>
              <a:rPr sz="2400" spc="-5" dirty="0">
                <a:solidFill>
                  <a:srgbClr val="888888"/>
                </a:solidFill>
                <a:latin typeface="Century Gothic"/>
                <a:cs typeface="Century Gothic"/>
              </a:rPr>
              <a:t> mass</a:t>
            </a:r>
            <a:r>
              <a:rPr sz="2400" dirty="0">
                <a:solidFill>
                  <a:srgbClr val="888888"/>
                </a:solidFill>
                <a:latin typeface="Century Gothic"/>
                <a:cs typeface="Century Gothic"/>
              </a:rPr>
              <a:t> no. </a:t>
            </a:r>
            <a:r>
              <a:rPr sz="2400" spc="-65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888888"/>
                </a:solidFill>
                <a:latin typeface="Century Gothic"/>
                <a:cs typeface="Century Gothic"/>
              </a:rPr>
              <a:t>of </a:t>
            </a:r>
            <a:r>
              <a:rPr sz="2400" spc="-5" dirty="0">
                <a:solidFill>
                  <a:srgbClr val="888888"/>
                </a:solidFill>
                <a:latin typeface="Century Gothic"/>
                <a:cs typeface="Century Gothic"/>
              </a:rPr>
              <a:t>atom and R</a:t>
            </a:r>
            <a:r>
              <a:rPr sz="2400" spc="-7" baseline="-20833" dirty="0">
                <a:solidFill>
                  <a:srgbClr val="888888"/>
                </a:solidFill>
                <a:latin typeface="Century Gothic"/>
                <a:cs typeface="Century Gothic"/>
              </a:rPr>
              <a:t>0</a:t>
            </a:r>
            <a:r>
              <a:rPr sz="2400" baseline="-20833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spc="10" dirty="0">
                <a:solidFill>
                  <a:srgbClr val="888888"/>
                </a:solidFill>
                <a:latin typeface="Century Gothic"/>
                <a:cs typeface="Century Gothic"/>
              </a:rPr>
              <a:t>is </a:t>
            </a:r>
            <a:r>
              <a:rPr sz="2400" dirty="0">
                <a:solidFill>
                  <a:srgbClr val="888888"/>
                </a:solidFill>
                <a:latin typeface="Century Gothic"/>
                <a:cs typeface="Century Gothic"/>
              </a:rPr>
              <a:t>constant </a:t>
            </a:r>
            <a:r>
              <a:rPr sz="2400" spc="-5" dirty="0">
                <a:solidFill>
                  <a:srgbClr val="888888"/>
                </a:solidFill>
                <a:latin typeface="Century Gothic"/>
                <a:cs typeface="Century Gothic"/>
              </a:rPr>
              <a:t>whose </a:t>
            </a:r>
            <a:r>
              <a:rPr sz="2400" dirty="0">
                <a:solidFill>
                  <a:srgbClr val="888888"/>
                </a:solidFill>
                <a:latin typeface="Century Gothic"/>
                <a:cs typeface="Century Gothic"/>
              </a:rPr>
              <a:t>value </a:t>
            </a:r>
            <a:r>
              <a:rPr sz="2400" spc="10" dirty="0">
                <a:solidFill>
                  <a:srgbClr val="888888"/>
                </a:solidFill>
                <a:latin typeface="Century Gothic"/>
                <a:cs typeface="Century Gothic"/>
              </a:rPr>
              <a:t>is </a:t>
            </a:r>
            <a:r>
              <a:rPr sz="2400" spc="-5" dirty="0">
                <a:solidFill>
                  <a:srgbClr val="888888"/>
                </a:solidFill>
                <a:latin typeface="Century Gothic"/>
                <a:cs typeface="Century Gothic"/>
              </a:rPr>
              <a:t>1.5*10</a:t>
            </a:r>
            <a:r>
              <a:rPr sz="2400" spc="-7" baseline="24305" dirty="0">
                <a:solidFill>
                  <a:srgbClr val="888888"/>
                </a:solidFill>
                <a:latin typeface="Century Gothic"/>
                <a:cs typeface="Century Gothic"/>
              </a:rPr>
              <a:t>-13</a:t>
            </a:r>
            <a:r>
              <a:rPr sz="2400" spc="-5" dirty="0">
                <a:solidFill>
                  <a:srgbClr val="888888"/>
                </a:solidFill>
                <a:latin typeface="Century Gothic"/>
                <a:cs typeface="Century Gothic"/>
              </a:rPr>
              <a:t>cm </a:t>
            </a:r>
            <a:r>
              <a:rPr sz="2400" spc="-65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888888"/>
                </a:solidFill>
                <a:latin typeface="Century Gothic"/>
                <a:cs typeface="Century Gothic"/>
              </a:rPr>
              <a:t>or</a:t>
            </a:r>
            <a:r>
              <a:rPr sz="2400" spc="-5" dirty="0">
                <a:solidFill>
                  <a:srgbClr val="888888"/>
                </a:solidFill>
                <a:latin typeface="Century Gothic"/>
                <a:cs typeface="Century Gothic"/>
              </a:rPr>
              <a:t> 1.5*10</a:t>
            </a:r>
            <a:r>
              <a:rPr sz="2400" spc="-7" baseline="24305" dirty="0">
                <a:solidFill>
                  <a:srgbClr val="888888"/>
                </a:solidFill>
                <a:latin typeface="Century Gothic"/>
                <a:cs typeface="Century Gothic"/>
              </a:rPr>
              <a:t>-15</a:t>
            </a:r>
            <a:r>
              <a:rPr sz="2400" spc="-5" dirty="0">
                <a:solidFill>
                  <a:srgbClr val="888888"/>
                </a:solidFill>
                <a:latin typeface="Century Gothic"/>
                <a:cs typeface="Century Gothic"/>
              </a:rPr>
              <a:t>m.</a:t>
            </a:r>
            <a:endParaRPr sz="2400">
              <a:latin typeface="Century Gothic"/>
              <a:cs typeface="Century Gothic"/>
            </a:endParaRPr>
          </a:p>
          <a:p>
            <a:pPr marL="50800" marR="238760">
              <a:lnSpc>
                <a:spcPts val="2590"/>
              </a:lnSpc>
              <a:spcBef>
                <a:spcPts val="615"/>
              </a:spcBef>
              <a:buClr>
                <a:srgbClr val="FF388B"/>
              </a:buClr>
              <a:buSzPct val="75000"/>
              <a:buFont typeface="Wingdings"/>
              <a:buChar char=""/>
              <a:tabLst>
                <a:tab pos="269240" algn="l"/>
              </a:tabLst>
            </a:pPr>
            <a:r>
              <a:rPr sz="2400" spc="-5" dirty="0">
                <a:solidFill>
                  <a:srgbClr val="888888"/>
                </a:solidFill>
                <a:latin typeface="Century Gothic"/>
                <a:cs typeface="Century Gothic"/>
              </a:rPr>
              <a:t>The</a:t>
            </a:r>
            <a:r>
              <a:rPr sz="2400" spc="1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888888"/>
                </a:solidFill>
                <a:latin typeface="Century Gothic"/>
                <a:cs typeface="Century Gothic"/>
              </a:rPr>
              <a:t>nuclear</a:t>
            </a:r>
            <a:r>
              <a:rPr sz="2400" spc="-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spc="5" dirty="0">
                <a:solidFill>
                  <a:srgbClr val="888888"/>
                </a:solidFill>
                <a:latin typeface="Century Gothic"/>
                <a:cs typeface="Century Gothic"/>
              </a:rPr>
              <a:t>radius</a:t>
            </a:r>
            <a:r>
              <a:rPr sz="2400" spc="-3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spc="10" dirty="0">
                <a:solidFill>
                  <a:srgbClr val="888888"/>
                </a:solidFill>
                <a:latin typeface="Century Gothic"/>
                <a:cs typeface="Century Gothic"/>
              </a:rPr>
              <a:t>is</a:t>
            </a:r>
            <a:r>
              <a:rPr sz="2400" spc="-2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888888"/>
                </a:solidFill>
                <a:latin typeface="Century Gothic"/>
                <a:cs typeface="Century Gothic"/>
              </a:rPr>
              <a:t>of order</a:t>
            </a:r>
            <a:r>
              <a:rPr sz="2400" spc="1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888888"/>
                </a:solidFill>
                <a:latin typeface="Century Gothic"/>
                <a:cs typeface="Century Gothic"/>
              </a:rPr>
              <a:t>of </a:t>
            </a:r>
            <a:r>
              <a:rPr sz="2400" spc="-15" dirty="0">
                <a:solidFill>
                  <a:srgbClr val="888888"/>
                </a:solidFill>
                <a:latin typeface="Century Gothic"/>
                <a:cs typeface="Century Gothic"/>
              </a:rPr>
              <a:t>10</a:t>
            </a:r>
            <a:r>
              <a:rPr sz="2400" spc="-22" baseline="24305" dirty="0">
                <a:solidFill>
                  <a:srgbClr val="888888"/>
                </a:solidFill>
                <a:latin typeface="Century Gothic"/>
                <a:cs typeface="Century Gothic"/>
              </a:rPr>
              <a:t>-14</a:t>
            </a:r>
            <a:r>
              <a:rPr sz="2400" spc="-15" dirty="0">
                <a:solidFill>
                  <a:srgbClr val="888888"/>
                </a:solidFill>
                <a:latin typeface="Century Gothic"/>
                <a:cs typeface="Century Gothic"/>
              </a:rPr>
              <a:t>,</a:t>
            </a:r>
            <a:r>
              <a:rPr sz="2400" spc="-3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888888"/>
                </a:solidFill>
                <a:latin typeface="Century Gothic"/>
                <a:cs typeface="Century Gothic"/>
              </a:rPr>
              <a:t>therefore</a:t>
            </a:r>
            <a:r>
              <a:rPr sz="2400" spc="-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spc="5" dirty="0">
                <a:solidFill>
                  <a:srgbClr val="888888"/>
                </a:solidFill>
                <a:latin typeface="Century Gothic"/>
                <a:cs typeface="Century Gothic"/>
              </a:rPr>
              <a:t>very </a:t>
            </a:r>
            <a:r>
              <a:rPr sz="2400" spc="-65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888888"/>
                </a:solidFill>
                <a:latin typeface="Century Gothic"/>
                <a:cs typeface="Century Gothic"/>
              </a:rPr>
              <a:t>small.</a:t>
            </a:r>
            <a:endParaRPr sz="2400">
              <a:latin typeface="Century Gothic"/>
              <a:cs typeface="Century Gothic"/>
            </a:endParaRPr>
          </a:p>
          <a:p>
            <a:pPr marL="268605" indent="-218440">
              <a:lnSpc>
                <a:spcPct val="100000"/>
              </a:lnSpc>
              <a:spcBef>
                <a:spcPts val="254"/>
              </a:spcBef>
              <a:buClr>
                <a:srgbClr val="FF388B"/>
              </a:buClr>
              <a:buSzPct val="75000"/>
              <a:buFont typeface="Wingdings"/>
              <a:buChar char=""/>
              <a:tabLst>
                <a:tab pos="269240" algn="l"/>
              </a:tabLst>
            </a:pPr>
            <a:r>
              <a:rPr sz="2400" spc="-10" dirty="0">
                <a:solidFill>
                  <a:srgbClr val="888888"/>
                </a:solidFill>
                <a:latin typeface="Century Gothic"/>
                <a:cs typeface="Century Gothic"/>
              </a:rPr>
              <a:t>It</a:t>
            </a:r>
            <a:r>
              <a:rPr sz="2400" spc="-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spc="10" dirty="0">
                <a:solidFill>
                  <a:srgbClr val="888888"/>
                </a:solidFill>
                <a:latin typeface="Century Gothic"/>
                <a:cs typeface="Century Gothic"/>
              </a:rPr>
              <a:t>is</a:t>
            </a:r>
            <a:r>
              <a:rPr sz="2400" spc="-3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888888"/>
                </a:solidFill>
                <a:latin typeface="Century Gothic"/>
                <a:cs typeface="Century Gothic"/>
              </a:rPr>
              <a:t>measured</a:t>
            </a:r>
            <a:r>
              <a:rPr sz="2400" spc="-1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spc="10" dirty="0">
                <a:solidFill>
                  <a:srgbClr val="888888"/>
                </a:solidFill>
                <a:latin typeface="Century Gothic"/>
                <a:cs typeface="Century Gothic"/>
              </a:rPr>
              <a:t>in</a:t>
            </a:r>
            <a:r>
              <a:rPr sz="2400" spc="-3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888888"/>
                </a:solidFill>
                <a:latin typeface="Century Gothic"/>
                <a:cs typeface="Century Gothic"/>
              </a:rPr>
              <a:t>Fermi</a:t>
            </a:r>
            <a:r>
              <a:rPr sz="2400" spc="-2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400" spc="5" dirty="0">
                <a:solidFill>
                  <a:srgbClr val="888888"/>
                </a:solidFill>
                <a:latin typeface="Century Gothic"/>
                <a:cs typeface="Century Gothic"/>
              </a:rPr>
              <a:t>units.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6679" y="381000"/>
            <a:ext cx="3552622" cy="444119"/>
            <a:chOff x="506679" y="381000"/>
            <a:chExt cx="3552622" cy="44411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6679" y="381000"/>
              <a:ext cx="1739442" cy="4441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00554" y="381000"/>
              <a:ext cx="1658747" cy="35521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3400" y="1371600"/>
            <a:ext cx="8229600" cy="13061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800" dirty="0"/>
              <a:t>Packing </a:t>
            </a:r>
            <a:r>
              <a:rPr sz="2800" spc="-5" dirty="0"/>
              <a:t>fraction is </a:t>
            </a:r>
            <a:r>
              <a:rPr sz="2800" dirty="0"/>
              <a:t>defined </a:t>
            </a:r>
            <a:r>
              <a:rPr sz="2800" spc="-5" dirty="0"/>
              <a:t>as </a:t>
            </a:r>
            <a:r>
              <a:rPr sz="2800" dirty="0"/>
              <a:t>a </a:t>
            </a:r>
            <a:r>
              <a:rPr sz="2800" spc="-5" dirty="0"/>
              <a:t>way </a:t>
            </a:r>
            <a:r>
              <a:rPr sz="2800" dirty="0"/>
              <a:t>of expressing </a:t>
            </a:r>
            <a:r>
              <a:rPr sz="2800" spc="5" dirty="0"/>
              <a:t>the </a:t>
            </a:r>
            <a:r>
              <a:rPr sz="2800" spc="-5" dirty="0"/>
              <a:t>variation </a:t>
            </a:r>
            <a:r>
              <a:rPr sz="2800" dirty="0"/>
              <a:t>of </a:t>
            </a:r>
            <a:r>
              <a:rPr sz="2800" spc="-540" dirty="0"/>
              <a:t> </a:t>
            </a:r>
            <a:r>
              <a:rPr sz="2800" spc="-5" dirty="0"/>
              <a:t>isotopic</a:t>
            </a:r>
            <a:r>
              <a:rPr sz="2800" spc="-15" dirty="0"/>
              <a:t> </a:t>
            </a:r>
            <a:r>
              <a:rPr sz="2800" dirty="0"/>
              <a:t>mass</a:t>
            </a:r>
            <a:r>
              <a:rPr sz="2800" spc="-25" dirty="0"/>
              <a:t> </a:t>
            </a:r>
            <a:r>
              <a:rPr sz="2800" spc="-5" dirty="0"/>
              <a:t>from</a:t>
            </a:r>
            <a:r>
              <a:rPr sz="2800" spc="-10" dirty="0"/>
              <a:t> </a:t>
            </a:r>
            <a:r>
              <a:rPr sz="2800" spc="-5" dirty="0"/>
              <a:t>whole</a:t>
            </a:r>
            <a:r>
              <a:rPr sz="2800" spc="-10" dirty="0"/>
              <a:t> </a:t>
            </a:r>
            <a:r>
              <a:rPr sz="2800" dirty="0"/>
              <a:t>mass</a:t>
            </a:r>
            <a:r>
              <a:rPr sz="2800" spc="-5" dirty="0"/>
              <a:t> </a:t>
            </a:r>
            <a:r>
              <a:rPr sz="2800" dirty="0"/>
              <a:t>number</a:t>
            </a:r>
            <a:r>
              <a:rPr sz="2800" spc="-35" dirty="0"/>
              <a:t> </a:t>
            </a:r>
            <a:r>
              <a:rPr sz="2800" spc="-5" dirty="0"/>
              <a:t>(atomic</a:t>
            </a:r>
            <a:r>
              <a:rPr sz="2800" dirty="0"/>
              <a:t> </a:t>
            </a:r>
            <a:r>
              <a:rPr sz="2800" spc="-5" dirty="0"/>
              <a:t>mass).</a:t>
            </a: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05000" y="2590800"/>
            <a:ext cx="4553712" cy="88544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12140" y="3837813"/>
            <a:ext cx="7779384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entury Gothic"/>
                <a:cs typeface="Century Gothic"/>
              </a:rPr>
              <a:t>This</a:t>
            </a:r>
            <a:r>
              <a:rPr sz="2400" spc="-2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fraction</a:t>
            </a:r>
            <a:r>
              <a:rPr sz="2400" spc="-4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can </a:t>
            </a:r>
            <a:r>
              <a:rPr sz="2400" spc="5" dirty="0">
                <a:latin typeface="Century Gothic"/>
                <a:cs typeface="Century Gothic"/>
              </a:rPr>
              <a:t>have</a:t>
            </a:r>
            <a:r>
              <a:rPr sz="2400" spc="-5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positive</a:t>
            </a:r>
            <a:r>
              <a:rPr sz="2400" spc="-3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or can</a:t>
            </a:r>
            <a:r>
              <a:rPr sz="2400" spc="-25" dirty="0">
                <a:latin typeface="Century Gothic"/>
                <a:cs typeface="Century Gothic"/>
              </a:rPr>
              <a:t> </a:t>
            </a:r>
            <a:r>
              <a:rPr sz="2400" spc="5" dirty="0">
                <a:latin typeface="Century Gothic"/>
                <a:cs typeface="Century Gothic"/>
              </a:rPr>
              <a:t>have</a:t>
            </a:r>
            <a:r>
              <a:rPr sz="2400" spc="-3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negative </a:t>
            </a:r>
            <a:r>
              <a:rPr sz="2400" spc="-650" dirty="0">
                <a:latin typeface="Century Gothic"/>
                <a:cs typeface="Century Gothic"/>
              </a:rPr>
              <a:t> </a:t>
            </a:r>
            <a:r>
              <a:rPr sz="2400" spc="5" dirty="0">
                <a:latin typeface="Century Gothic"/>
                <a:cs typeface="Century Gothic"/>
              </a:rPr>
              <a:t>sign. </a:t>
            </a:r>
            <a:r>
              <a:rPr sz="2400" dirty="0">
                <a:latin typeface="Century Gothic"/>
                <a:cs typeface="Century Gothic"/>
              </a:rPr>
              <a:t>A positive </a:t>
            </a:r>
            <a:r>
              <a:rPr sz="2400" spc="-5" dirty="0">
                <a:latin typeface="Century Gothic"/>
                <a:cs typeface="Century Gothic"/>
              </a:rPr>
              <a:t>packing </a:t>
            </a:r>
            <a:r>
              <a:rPr sz="2400" dirty="0">
                <a:latin typeface="Century Gothic"/>
                <a:cs typeface="Century Gothic"/>
              </a:rPr>
              <a:t>fraction </a:t>
            </a:r>
            <a:r>
              <a:rPr sz="2400" spc="-5" dirty="0">
                <a:latin typeface="Century Gothic"/>
                <a:cs typeface="Century Gothic"/>
              </a:rPr>
              <a:t>describes </a:t>
            </a:r>
            <a:r>
              <a:rPr sz="2400" dirty="0">
                <a:latin typeface="Century Gothic"/>
                <a:cs typeface="Century Gothic"/>
              </a:rPr>
              <a:t>a </a:t>
            </a:r>
            <a:r>
              <a:rPr sz="2400" spc="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tendency</a:t>
            </a:r>
            <a:r>
              <a:rPr sz="2400" spc="-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towards</a:t>
            </a:r>
            <a:r>
              <a:rPr sz="2400" spc="10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instability.</a:t>
            </a:r>
            <a:r>
              <a:rPr sz="2400" spc="-6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A</a:t>
            </a:r>
            <a:endParaRPr sz="2400">
              <a:latin typeface="Century Gothic"/>
              <a:cs typeface="Century Gothic"/>
            </a:endParaRPr>
          </a:p>
          <a:p>
            <a:pPr marL="12700" marR="175260">
              <a:lnSpc>
                <a:spcPct val="100000"/>
              </a:lnSpc>
            </a:pPr>
            <a:r>
              <a:rPr sz="2400" dirty="0">
                <a:latin typeface="Century Gothic"/>
                <a:cs typeface="Century Gothic"/>
              </a:rPr>
              <a:t>negative </a:t>
            </a:r>
            <a:r>
              <a:rPr sz="2400" spc="-5" dirty="0">
                <a:latin typeface="Century Gothic"/>
                <a:cs typeface="Century Gothic"/>
              </a:rPr>
              <a:t>packing </a:t>
            </a:r>
            <a:r>
              <a:rPr sz="2400" dirty="0">
                <a:latin typeface="Century Gothic"/>
                <a:cs typeface="Century Gothic"/>
              </a:rPr>
              <a:t>fraction means isotopic mass </a:t>
            </a:r>
            <a:r>
              <a:rPr sz="2400" spc="10" dirty="0">
                <a:latin typeface="Century Gothic"/>
                <a:cs typeface="Century Gothic"/>
              </a:rPr>
              <a:t>is </a:t>
            </a:r>
            <a:r>
              <a:rPr sz="2400" spc="15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less</a:t>
            </a:r>
            <a:r>
              <a:rPr sz="2400" spc="-1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than</a:t>
            </a:r>
            <a:r>
              <a:rPr sz="2400" spc="-2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actual</a:t>
            </a:r>
            <a:r>
              <a:rPr sz="2400" spc="-2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mass</a:t>
            </a:r>
            <a:r>
              <a:rPr sz="2400" spc="-20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number.</a:t>
            </a:r>
            <a:r>
              <a:rPr sz="2400" spc="-1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This</a:t>
            </a:r>
            <a:r>
              <a:rPr sz="2400" spc="-1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difference</a:t>
            </a:r>
            <a:r>
              <a:rPr sz="2400" spc="-25" dirty="0">
                <a:latin typeface="Century Gothic"/>
                <a:cs typeface="Century Gothic"/>
              </a:rPr>
              <a:t> </a:t>
            </a:r>
            <a:r>
              <a:rPr sz="2400" spc="10" dirty="0">
                <a:latin typeface="Century Gothic"/>
                <a:cs typeface="Century Gothic"/>
              </a:rPr>
              <a:t>is</a:t>
            </a:r>
            <a:r>
              <a:rPr sz="2400" spc="-25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due </a:t>
            </a:r>
            <a:r>
              <a:rPr sz="2400" spc="-65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to the transformation of mass into energy </a:t>
            </a:r>
            <a:r>
              <a:rPr sz="2400" spc="5" dirty="0">
                <a:latin typeface="Century Gothic"/>
                <a:cs typeface="Century Gothic"/>
              </a:rPr>
              <a:t>in </a:t>
            </a:r>
            <a:r>
              <a:rPr sz="2400" dirty="0">
                <a:latin typeface="Century Gothic"/>
                <a:cs typeface="Century Gothic"/>
              </a:rPr>
              <a:t>the </a:t>
            </a:r>
            <a:r>
              <a:rPr sz="2400" spc="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formation</a:t>
            </a:r>
            <a:r>
              <a:rPr sz="2400" spc="-3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of nucleus.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23" y="6095"/>
            <a:ext cx="9147175" cy="6849109"/>
            <a:chOff x="-1523" y="6095"/>
            <a:chExt cx="9147175" cy="68491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1584" y="749808"/>
              <a:ext cx="3282696" cy="4800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6895" y="781812"/>
              <a:ext cx="3247478" cy="44411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14604" y="1587754"/>
            <a:ext cx="7512050" cy="500126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115570">
              <a:lnSpc>
                <a:spcPct val="110000"/>
              </a:lnSpc>
              <a:spcBef>
                <a:spcPts val="385"/>
              </a:spcBef>
              <a:buClr>
                <a:srgbClr val="FF388B"/>
              </a:buClr>
              <a:buSzPct val="75000"/>
              <a:buFont typeface="Wingdings"/>
              <a:buChar char=""/>
              <a:tabLst>
                <a:tab pos="231140" algn="l"/>
                <a:tab pos="808355" algn="l"/>
              </a:tabLst>
            </a:pPr>
            <a:r>
              <a:rPr sz="2400" spc="5" dirty="0">
                <a:latin typeface="Century Gothic"/>
                <a:cs typeface="Century Gothic"/>
              </a:rPr>
              <a:t>Atomic</a:t>
            </a:r>
            <a:r>
              <a:rPr sz="2400" spc="-5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nucleus</a:t>
            </a:r>
            <a:r>
              <a:rPr sz="2400" spc="-10" dirty="0">
                <a:latin typeface="Century Gothic"/>
                <a:cs typeface="Century Gothic"/>
              </a:rPr>
              <a:t> </a:t>
            </a:r>
            <a:r>
              <a:rPr sz="2400" spc="10" dirty="0">
                <a:latin typeface="Century Gothic"/>
                <a:cs typeface="Century Gothic"/>
              </a:rPr>
              <a:t>is</a:t>
            </a:r>
            <a:r>
              <a:rPr sz="2400" spc="-3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made</a:t>
            </a:r>
            <a:r>
              <a:rPr sz="2400" spc="-1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of </a:t>
            </a:r>
            <a:r>
              <a:rPr sz="2400" spc="-5" dirty="0">
                <a:latin typeface="Century Gothic"/>
                <a:cs typeface="Century Gothic"/>
              </a:rPr>
              <a:t>protons</a:t>
            </a:r>
            <a:r>
              <a:rPr sz="2400" dirty="0">
                <a:latin typeface="Century Gothic"/>
                <a:cs typeface="Century Gothic"/>
              </a:rPr>
              <a:t> and</a:t>
            </a:r>
            <a:r>
              <a:rPr sz="2400" spc="-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neutrons </a:t>
            </a:r>
            <a:r>
              <a:rPr sz="2400" spc="-65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closely </a:t>
            </a:r>
            <a:r>
              <a:rPr sz="2400" spc="-10" dirty="0">
                <a:latin typeface="Century Gothic"/>
                <a:cs typeface="Century Gothic"/>
              </a:rPr>
              <a:t>packed </a:t>
            </a:r>
            <a:r>
              <a:rPr sz="2400" spc="10" dirty="0">
                <a:latin typeface="Century Gothic"/>
                <a:cs typeface="Century Gothic"/>
              </a:rPr>
              <a:t>in </a:t>
            </a:r>
            <a:r>
              <a:rPr sz="2400" dirty="0">
                <a:latin typeface="Century Gothic"/>
                <a:cs typeface="Century Gothic"/>
              </a:rPr>
              <a:t>a </a:t>
            </a:r>
            <a:r>
              <a:rPr sz="2400" spc="-5" dirty="0">
                <a:latin typeface="Century Gothic"/>
                <a:cs typeface="Century Gothic"/>
              </a:rPr>
              <a:t>small </a:t>
            </a:r>
            <a:r>
              <a:rPr sz="2400" dirty="0">
                <a:latin typeface="Century Gothic"/>
                <a:cs typeface="Century Gothic"/>
              </a:rPr>
              <a:t>volume. Although there </a:t>
            </a:r>
            <a:r>
              <a:rPr sz="2400" spc="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exist	intensive</a:t>
            </a:r>
            <a:r>
              <a:rPr sz="2400" spc="-4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repulsive</a:t>
            </a:r>
            <a:r>
              <a:rPr sz="2400" spc="-30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forces</a:t>
            </a:r>
            <a:r>
              <a:rPr sz="2400" spc="5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between</a:t>
            </a:r>
            <a:r>
              <a:rPr sz="2400" spc="-1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the</a:t>
            </a:r>
            <a:endParaRPr sz="2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entury Gothic"/>
                <a:cs typeface="Century Gothic"/>
              </a:rPr>
              <a:t>component</a:t>
            </a:r>
            <a:r>
              <a:rPr sz="2400" spc="-5" dirty="0">
                <a:latin typeface="Century Gothic"/>
                <a:cs typeface="Century Gothic"/>
              </a:rPr>
              <a:t> protons,</a:t>
            </a:r>
            <a:r>
              <a:rPr sz="2400" spc="-1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the</a:t>
            </a:r>
            <a:r>
              <a:rPr sz="2400" spc="-1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nucleus </a:t>
            </a:r>
            <a:r>
              <a:rPr sz="2400" spc="5" dirty="0">
                <a:latin typeface="Century Gothic"/>
                <a:cs typeface="Century Gothic"/>
              </a:rPr>
              <a:t>is</a:t>
            </a:r>
            <a:r>
              <a:rPr sz="2400" spc="-3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not</a:t>
            </a:r>
            <a:r>
              <a:rPr sz="2400" spc="-1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split</a:t>
            </a:r>
            <a:r>
              <a:rPr sz="2400" spc="-35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apart.</a:t>
            </a:r>
            <a:endParaRPr sz="240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  <a:spcBef>
                <a:spcPts val="575"/>
              </a:spcBef>
              <a:buClr>
                <a:srgbClr val="FF388B"/>
              </a:buClr>
              <a:buSzPct val="75000"/>
              <a:buFont typeface="Wingdings"/>
              <a:buChar char=""/>
              <a:tabLst>
                <a:tab pos="231140" algn="l"/>
              </a:tabLst>
            </a:pPr>
            <a:r>
              <a:rPr sz="2400" dirty="0">
                <a:latin typeface="Century Gothic"/>
                <a:cs typeface="Century Gothic"/>
              </a:rPr>
              <a:t>This </a:t>
            </a:r>
            <a:r>
              <a:rPr sz="2400" spc="10" dirty="0">
                <a:latin typeface="Century Gothic"/>
                <a:cs typeface="Century Gothic"/>
              </a:rPr>
              <a:t>is </a:t>
            </a:r>
            <a:r>
              <a:rPr sz="2400" spc="-5" dirty="0">
                <a:latin typeface="Century Gothic"/>
                <a:cs typeface="Century Gothic"/>
              </a:rPr>
              <a:t>so because </a:t>
            </a:r>
            <a:r>
              <a:rPr sz="2400" dirty="0">
                <a:latin typeface="Century Gothic"/>
                <a:cs typeface="Century Gothic"/>
              </a:rPr>
              <a:t>the nucleons are </a:t>
            </a:r>
            <a:r>
              <a:rPr sz="2400" spc="-5" dirty="0">
                <a:latin typeface="Century Gothic"/>
                <a:cs typeface="Century Gothic"/>
              </a:rPr>
              <a:t>bound </a:t>
            </a:r>
            <a:r>
              <a:rPr sz="2400" dirty="0">
                <a:latin typeface="Century Gothic"/>
                <a:cs typeface="Century Gothic"/>
              </a:rPr>
              <a:t>to one </a:t>
            </a:r>
            <a:r>
              <a:rPr sz="2400" spc="-650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another</a:t>
            </a:r>
            <a:r>
              <a:rPr sz="2400" spc="-15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by</a:t>
            </a:r>
            <a:r>
              <a:rPr sz="2400" spc="-10" dirty="0">
                <a:latin typeface="Century Gothic"/>
                <a:cs typeface="Century Gothic"/>
              </a:rPr>
              <a:t> </a:t>
            </a:r>
            <a:r>
              <a:rPr sz="2400" spc="5" dirty="0">
                <a:latin typeface="Century Gothic"/>
                <a:cs typeface="Century Gothic"/>
              </a:rPr>
              <a:t>very</a:t>
            </a:r>
            <a:r>
              <a:rPr sz="2400" spc="-25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powerful </a:t>
            </a:r>
            <a:r>
              <a:rPr sz="2400" dirty="0">
                <a:latin typeface="Century Gothic"/>
                <a:cs typeface="Century Gothic"/>
              </a:rPr>
              <a:t>forces.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388B"/>
              </a:buClr>
              <a:buFont typeface="Wingdings"/>
              <a:buChar char=""/>
            </a:pPr>
            <a:endParaRPr sz="3250">
              <a:latin typeface="Century Gothic"/>
              <a:cs typeface="Century Gothic"/>
            </a:endParaRPr>
          </a:p>
          <a:p>
            <a:pPr marL="12700" marR="155575">
              <a:lnSpc>
                <a:spcPct val="100000"/>
              </a:lnSpc>
              <a:buClr>
                <a:srgbClr val="FF388B"/>
              </a:buClr>
              <a:buSzPct val="75000"/>
              <a:buFont typeface="Wingdings"/>
              <a:buChar char=""/>
              <a:tabLst>
                <a:tab pos="314960" algn="l"/>
                <a:tab pos="5013325" algn="l"/>
              </a:tabLst>
            </a:pPr>
            <a:r>
              <a:rPr sz="2400" b="1" dirty="0">
                <a:latin typeface="Century Gothic"/>
                <a:cs typeface="Century Gothic"/>
              </a:rPr>
              <a:t>The </a:t>
            </a:r>
            <a:r>
              <a:rPr sz="2400" b="1" spc="-5" dirty="0">
                <a:latin typeface="Century Gothic"/>
                <a:cs typeface="Century Gothic"/>
              </a:rPr>
              <a:t>energy </a:t>
            </a:r>
            <a:r>
              <a:rPr sz="2400" b="1" dirty="0">
                <a:latin typeface="Century Gothic"/>
                <a:cs typeface="Century Gothic"/>
              </a:rPr>
              <a:t>that </a:t>
            </a:r>
            <a:r>
              <a:rPr sz="2400" b="1" spc="-5" dirty="0">
                <a:latin typeface="Century Gothic"/>
                <a:cs typeface="Century Gothic"/>
              </a:rPr>
              <a:t>binds </a:t>
            </a:r>
            <a:r>
              <a:rPr sz="2400" b="1" dirty="0">
                <a:latin typeface="Century Gothic"/>
                <a:cs typeface="Century Gothic"/>
              </a:rPr>
              <a:t>the </a:t>
            </a:r>
            <a:r>
              <a:rPr sz="2400" b="1" spc="-5" dirty="0">
                <a:latin typeface="Century Gothic"/>
                <a:cs typeface="Century Gothic"/>
              </a:rPr>
              <a:t>nucleons </a:t>
            </a:r>
            <a:r>
              <a:rPr sz="2400" b="1" dirty="0">
                <a:latin typeface="Century Gothic"/>
                <a:cs typeface="Century Gothic"/>
              </a:rPr>
              <a:t>together in </a:t>
            </a:r>
            <a:r>
              <a:rPr sz="2400" b="1" spc="5" dirty="0">
                <a:latin typeface="Century Gothic"/>
                <a:cs typeface="Century Gothic"/>
              </a:rPr>
              <a:t> </a:t>
            </a:r>
            <a:r>
              <a:rPr sz="2400" b="1" dirty="0">
                <a:latin typeface="Century Gothic"/>
                <a:cs typeface="Century Gothic"/>
              </a:rPr>
              <a:t>the</a:t>
            </a:r>
            <a:r>
              <a:rPr sz="2400" b="1" spc="10" dirty="0">
                <a:latin typeface="Century Gothic"/>
                <a:cs typeface="Century Gothic"/>
              </a:rPr>
              <a:t> </a:t>
            </a:r>
            <a:r>
              <a:rPr sz="2400" b="1" spc="-5" dirty="0">
                <a:latin typeface="Century Gothic"/>
                <a:cs typeface="Century Gothic"/>
              </a:rPr>
              <a:t>nucleus</a:t>
            </a:r>
            <a:r>
              <a:rPr sz="2400" b="1" spc="-15" dirty="0">
                <a:latin typeface="Century Gothic"/>
                <a:cs typeface="Century Gothic"/>
              </a:rPr>
              <a:t> </a:t>
            </a:r>
            <a:r>
              <a:rPr sz="2400" b="1" dirty="0">
                <a:latin typeface="Century Gothic"/>
                <a:cs typeface="Century Gothic"/>
              </a:rPr>
              <a:t>is </a:t>
            </a:r>
            <a:r>
              <a:rPr sz="2400" b="1" spc="-5" dirty="0">
                <a:latin typeface="Century Gothic"/>
                <a:cs typeface="Century Gothic"/>
              </a:rPr>
              <a:t>called</a:t>
            </a:r>
            <a:r>
              <a:rPr sz="2400" b="1" dirty="0">
                <a:latin typeface="Century Gothic"/>
                <a:cs typeface="Century Gothic"/>
              </a:rPr>
              <a:t> the</a:t>
            </a:r>
            <a:r>
              <a:rPr sz="2400" b="1" spc="10" dirty="0">
                <a:latin typeface="Century Gothic"/>
                <a:cs typeface="Century Gothic"/>
              </a:rPr>
              <a:t> </a:t>
            </a:r>
            <a:r>
              <a:rPr sz="2400" b="1" dirty="0">
                <a:latin typeface="Century Gothic"/>
                <a:cs typeface="Century Gothic"/>
              </a:rPr>
              <a:t>Nuclear	</a:t>
            </a:r>
            <a:r>
              <a:rPr sz="2400" b="1" spc="-5" dirty="0">
                <a:latin typeface="Century Gothic"/>
                <a:cs typeface="Century Gothic"/>
              </a:rPr>
              <a:t>binding</a:t>
            </a:r>
            <a:r>
              <a:rPr sz="2400" b="1" spc="-80" dirty="0">
                <a:latin typeface="Century Gothic"/>
                <a:cs typeface="Century Gothic"/>
              </a:rPr>
              <a:t> </a:t>
            </a:r>
            <a:r>
              <a:rPr sz="2400" b="1" spc="-5" dirty="0">
                <a:latin typeface="Century Gothic"/>
                <a:cs typeface="Century Gothic"/>
              </a:rPr>
              <a:t>energy.</a:t>
            </a:r>
            <a:endParaRPr sz="2400">
              <a:latin typeface="Century Gothic"/>
              <a:cs typeface="Century Gothic"/>
            </a:endParaRPr>
          </a:p>
          <a:p>
            <a:pPr marL="12700" marR="25400">
              <a:lnSpc>
                <a:spcPct val="120000"/>
              </a:lnSpc>
              <a:buClr>
                <a:srgbClr val="FF388B"/>
              </a:buClr>
              <a:buSzPct val="75000"/>
              <a:buFont typeface="Wingdings"/>
              <a:buChar char=""/>
              <a:tabLst>
                <a:tab pos="231140" algn="l"/>
              </a:tabLst>
            </a:pPr>
            <a:r>
              <a:rPr sz="2400" spc="-15" dirty="0">
                <a:latin typeface="Century Gothic"/>
                <a:cs typeface="Century Gothic"/>
              </a:rPr>
              <a:t>When </a:t>
            </a:r>
            <a:r>
              <a:rPr sz="2400" dirty="0">
                <a:latin typeface="Century Gothic"/>
                <a:cs typeface="Century Gothic"/>
              </a:rPr>
              <a:t>a nucleus </a:t>
            </a:r>
            <a:r>
              <a:rPr sz="2400" spc="10" dirty="0">
                <a:latin typeface="Century Gothic"/>
                <a:cs typeface="Century Gothic"/>
              </a:rPr>
              <a:t>is </a:t>
            </a:r>
            <a:r>
              <a:rPr sz="2400" dirty="0">
                <a:latin typeface="Century Gothic"/>
                <a:cs typeface="Century Gothic"/>
              </a:rPr>
              <a:t>formed from individual </a:t>
            </a:r>
            <a:r>
              <a:rPr sz="2400" spc="-5" dirty="0">
                <a:latin typeface="Century Gothic"/>
                <a:cs typeface="Century Gothic"/>
              </a:rPr>
              <a:t>protons </a:t>
            </a:r>
            <a:r>
              <a:rPr sz="2400" spc="-650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and </a:t>
            </a:r>
            <a:r>
              <a:rPr sz="2400" dirty="0">
                <a:latin typeface="Century Gothic"/>
                <a:cs typeface="Century Gothic"/>
              </a:rPr>
              <a:t>neutrons, there </a:t>
            </a:r>
            <a:r>
              <a:rPr sz="2400" spc="-5" dirty="0">
                <a:latin typeface="Century Gothic"/>
                <a:cs typeface="Century Gothic"/>
              </a:rPr>
              <a:t>occurs </a:t>
            </a:r>
            <a:r>
              <a:rPr sz="2400" dirty="0">
                <a:latin typeface="Century Gothic"/>
                <a:cs typeface="Century Gothic"/>
              </a:rPr>
              <a:t>a </a:t>
            </a:r>
            <a:r>
              <a:rPr sz="2400" spc="-5" dirty="0">
                <a:latin typeface="Century Gothic"/>
                <a:cs typeface="Century Gothic"/>
              </a:rPr>
              <a:t>loss </a:t>
            </a:r>
            <a:r>
              <a:rPr sz="2400" dirty="0">
                <a:latin typeface="Century Gothic"/>
                <a:cs typeface="Century Gothic"/>
              </a:rPr>
              <a:t>of mass (mass </a:t>
            </a:r>
            <a:r>
              <a:rPr sz="2400" spc="5" dirty="0">
                <a:latin typeface="Century Gothic"/>
                <a:cs typeface="Century Gothic"/>
              </a:rPr>
              <a:t> </a:t>
            </a:r>
            <a:r>
              <a:rPr sz="2400" spc="-10" dirty="0">
                <a:latin typeface="Century Gothic"/>
                <a:cs typeface="Century Gothic"/>
              </a:rPr>
              <a:t>defect).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4604" y="685800"/>
            <a:ext cx="7566659" cy="5659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34365">
              <a:lnSpc>
                <a:spcPct val="120000"/>
              </a:lnSpc>
              <a:spcBef>
                <a:spcPts val="95"/>
              </a:spcBef>
              <a:buClr>
                <a:srgbClr val="FF388B"/>
              </a:buClr>
              <a:buSzPct val="75000"/>
              <a:buFont typeface="Wingdings"/>
              <a:buChar char=""/>
              <a:tabLst>
                <a:tab pos="231140" algn="l"/>
              </a:tabLst>
            </a:pPr>
            <a:r>
              <a:rPr sz="2400" dirty="0">
                <a:latin typeface="Century Gothic"/>
                <a:cs typeface="Century Gothic"/>
              </a:rPr>
              <a:t>According to Einstein’s theory, </a:t>
            </a:r>
            <a:r>
              <a:rPr sz="2400" spc="10" dirty="0">
                <a:latin typeface="Century Gothic"/>
                <a:cs typeface="Century Gothic"/>
              </a:rPr>
              <a:t>it is </a:t>
            </a:r>
            <a:r>
              <a:rPr sz="2400" spc="5" dirty="0">
                <a:latin typeface="Century Gothic"/>
                <a:cs typeface="Century Gothic"/>
              </a:rPr>
              <a:t>this </a:t>
            </a:r>
            <a:r>
              <a:rPr sz="2400" dirty="0">
                <a:latin typeface="Century Gothic"/>
                <a:cs typeface="Century Gothic"/>
              </a:rPr>
              <a:t>mass </a:t>
            </a:r>
            <a:r>
              <a:rPr sz="2400" spc="5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defect</a:t>
            </a:r>
            <a:r>
              <a:rPr sz="2400" dirty="0">
                <a:latin typeface="Century Gothic"/>
                <a:cs typeface="Century Gothic"/>
              </a:rPr>
              <a:t> which</a:t>
            </a:r>
            <a:r>
              <a:rPr sz="2400" spc="-25" dirty="0">
                <a:latin typeface="Century Gothic"/>
                <a:cs typeface="Century Gothic"/>
              </a:rPr>
              <a:t> </a:t>
            </a:r>
            <a:r>
              <a:rPr sz="2400" spc="10" dirty="0">
                <a:latin typeface="Century Gothic"/>
                <a:cs typeface="Century Gothic"/>
              </a:rPr>
              <a:t>is</a:t>
            </a:r>
            <a:r>
              <a:rPr sz="2400" spc="-3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converted</a:t>
            </a:r>
            <a:r>
              <a:rPr sz="2400" spc="-25" dirty="0">
                <a:latin typeface="Century Gothic"/>
                <a:cs typeface="Century Gothic"/>
              </a:rPr>
              <a:t> </a:t>
            </a:r>
            <a:r>
              <a:rPr sz="2400" spc="5" dirty="0">
                <a:latin typeface="Century Gothic"/>
                <a:cs typeface="Century Gothic"/>
              </a:rPr>
              <a:t>into</a:t>
            </a:r>
            <a:r>
              <a:rPr sz="2400" spc="-4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binding</a:t>
            </a:r>
            <a:r>
              <a:rPr sz="2400" spc="-40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energy.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388B"/>
              </a:buClr>
              <a:buFont typeface="Wingdings"/>
              <a:buChar char=""/>
            </a:pPr>
            <a:endParaRPr sz="325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  <a:buClr>
                <a:srgbClr val="FF388B"/>
              </a:buClr>
              <a:buSzPct val="75000"/>
              <a:buFont typeface="Wingdings"/>
              <a:buChar char=""/>
              <a:tabLst>
                <a:tab pos="231140" algn="l"/>
              </a:tabLst>
            </a:pPr>
            <a:r>
              <a:rPr sz="2400" b="1" spc="-5" dirty="0">
                <a:latin typeface="Century Gothic"/>
                <a:cs typeface="Century Gothic"/>
              </a:rPr>
              <a:t>Hence</a:t>
            </a:r>
            <a:r>
              <a:rPr sz="2400" b="1" spc="10" dirty="0">
                <a:latin typeface="Century Gothic"/>
                <a:cs typeface="Century Gothic"/>
              </a:rPr>
              <a:t> </a:t>
            </a:r>
            <a:r>
              <a:rPr sz="2400" b="1" spc="-5" dirty="0">
                <a:latin typeface="Century Gothic"/>
                <a:cs typeface="Century Gothic"/>
              </a:rPr>
              <a:t>binding</a:t>
            </a:r>
            <a:r>
              <a:rPr sz="2400" b="1" spc="-10" dirty="0">
                <a:latin typeface="Century Gothic"/>
                <a:cs typeface="Century Gothic"/>
              </a:rPr>
              <a:t> </a:t>
            </a:r>
            <a:r>
              <a:rPr sz="2400" b="1" spc="-5" dirty="0">
                <a:latin typeface="Century Gothic"/>
                <a:cs typeface="Century Gothic"/>
              </a:rPr>
              <a:t>energy </a:t>
            </a:r>
            <a:r>
              <a:rPr sz="2400" b="1" dirty="0">
                <a:latin typeface="Century Gothic"/>
                <a:cs typeface="Century Gothic"/>
              </a:rPr>
              <a:t>is the</a:t>
            </a:r>
            <a:r>
              <a:rPr sz="2400" b="1" spc="-10" dirty="0">
                <a:latin typeface="Century Gothic"/>
                <a:cs typeface="Century Gothic"/>
              </a:rPr>
              <a:t> </a:t>
            </a:r>
            <a:r>
              <a:rPr sz="2400" b="1" spc="-5" dirty="0">
                <a:latin typeface="Century Gothic"/>
                <a:cs typeface="Century Gothic"/>
              </a:rPr>
              <a:t>energy </a:t>
            </a:r>
            <a:r>
              <a:rPr sz="2400" b="1" dirty="0">
                <a:latin typeface="Century Gothic"/>
                <a:cs typeface="Century Gothic"/>
              </a:rPr>
              <a:t>equivalent</a:t>
            </a:r>
            <a:r>
              <a:rPr sz="2400" b="1" spc="20" dirty="0">
                <a:latin typeface="Century Gothic"/>
                <a:cs typeface="Century Gothic"/>
              </a:rPr>
              <a:t> </a:t>
            </a:r>
            <a:r>
              <a:rPr sz="2400" b="1" spc="-5" dirty="0">
                <a:latin typeface="Century Gothic"/>
                <a:cs typeface="Century Gothic"/>
              </a:rPr>
              <a:t>of </a:t>
            </a:r>
            <a:r>
              <a:rPr sz="2400" b="1" spc="-660" dirty="0">
                <a:latin typeface="Century Gothic"/>
                <a:cs typeface="Century Gothic"/>
              </a:rPr>
              <a:t> </a:t>
            </a:r>
            <a:r>
              <a:rPr sz="2400" b="1" dirty="0">
                <a:latin typeface="Century Gothic"/>
                <a:cs typeface="Century Gothic"/>
              </a:rPr>
              <a:t>the mass </a:t>
            </a:r>
            <a:r>
              <a:rPr sz="2400" b="1" spc="-5" dirty="0">
                <a:latin typeface="Century Gothic"/>
                <a:cs typeface="Century Gothic"/>
              </a:rPr>
              <a:t>defect. </a:t>
            </a:r>
            <a:r>
              <a:rPr sz="2400" b="1" dirty="0">
                <a:latin typeface="Century Gothic"/>
                <a:cs typeface="Century Gothic"/>
              </a:rPr>
              <a:t>The </a:t>
            </a:r>
            <a:r>
              <a:rPr sz="2400" b="1" spc="-5" dirty="0">
                <a:latin typeface="Century Gothic"/>
                <a:cs typeface="Century Gothic"/>
              </a:rPr>
              <a:t>various nuclei have different </a:t>
            </a:r>
            <a:r>
              <a:rPr sz="2400" b="1" dirty="0">
                <a:latin typeface="Century Gothic"/>
                <a:cs typeface="Century Gothic"/>
              </a:rPr>
              <a:t> </a:t>
            </a:r>
            <a:r>
              <a:rPr sz="2400" b="1" spc="-5" dirty="0">
                <a:latin typeface="Century Gothic"/>
                <a:cs typeface="Century Gothic"/>
              </a:rPr>
              <a:t>binding</a:t>
            </a:r>
            <a:r>
              <a:rPr sz="2400" b="1" dirty="0">
                <a:latin typeface="Century Gothic"/>
                <a:cs typeface="Century Gothic"/>
              </a:rPr>
              <a:t> </a:t>
            </a:r>
            <a:r>
              <a:rPr sz="2400" b="1" spc="-5" dirty="0">
                <a:latin typeface="Century Gothic"/>
                <a:cs typeface="Century Gothic"/>
              </a:rPr>
              <a:t>energies.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388B"/>
              </a:buClr>
              <a:buFont typeface="Wingdings"/>
              <a:buChar char=""/>
            </a:pPr>
            <a:endParaRPr sz="3250">
              <a:latin typeface="Century Gothic"/>
              <a:cs typeface="Century Gothic"/>
            </a:endParaRPr>
          </a:p>
          <a:p>
            <a:pPr marL="12700" marR="678815">
              <a:lnSpc>
                <a:spcPct val="100000"/>
              </a:lnSpc>
              <a:buClr>
                <a:srgbClr val="FF388B"/>
              </a:buClr>
              <a:buSzPct val="75000"/>
              <a:buFont typeface="Wingdings"/>
              <a:buChar char=""/>
              <a:tabLst>
                <a:tab pos="231140" algn="l"/>
              </a:tabLst>
            </a:pPr>
            <a:r>
              <a:rPr sz="2400" dirty="0">
                <a:latin typeface="Century Gothic"/>
                <a:cs typeface="Century Gothic"/>
              </a:rPr>
              <a:t>Binding</a:t>
            </a:r>
            <a:r>
              <a:rPr sz="2400" spc="-1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energy</a:t>
            </a:r>
            <a:r>
              <a:rPr sz="2400" spc="-35" dirty="0">
                <a:latin typeface="Century Gothic"/>
                <a:cs typeface="Century Gothic"/>
              </a:rPr>
              <a:t> </a:t>
            </a:r>
            <a:r>
              <a:rPr sz="2400" spc="10" dirty="0">
                <a:latin typeface="Century Gothic"/>
                <a:cs typeface="Century Gothic"/>
              </a:rPr>
              <a:t>is</a:t>
            </a:r>
            <a:r>
              <a:rPr sz="2400" spc="-3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a</a:t>
            </a:r>
            <a:r>
              <a:rPr sz="2400" spc="-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measure</a:t>
            </a:r>
            <a:r>
              <a:rPr sz="2400" spc="-1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of the</a:t>
            </a:r>
            <a:r>
              <a:rPr sz="2400" spc="-1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force</a:t>
            </a:r>
            <a:r>
              <a:rPr sz="2400" spc="-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that </a:t>
            </a:r>
            <a:r>
              <a:rPr sz="2400" spc="-65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holds</a:t>
            </a:r>
            <a:r>
              <a:rPr sz="2400" spc="-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the</a:t>
            </a:r>
            <a:r>
              <a:rPr sz="2400" spc="-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nucleons together.</a:t>
            </a:r>
            <a:endParaRPr sz="2400">
              <a:latin typeface="Century Gothic"/>
              <a:cs typeface="Century Gothic"/>
            </a:endParaRPr>
          </a:p>
          <a:p>
            <a:pPr marL="12700" marR="444500">
              <a:lnSpc>
                <a:spcPct val="100000"/>
              </a:lnSpc>
              <a:spcBef>
                <a:spcPts val="580"/>
              </a:spcBef>
              <a:buClr>
                <a:srgbClr val="FF388B"/>
              </a:buClr>
              <a:buSzPct val="75000"/>
              <a:buFont typeface="Wingdings"/>
              <a:buChar char=""/>
              <a:tabLst>
                <a:tab pos="231140" algn="l"/>
              </a:tabLst>
            </a:pPr>
            <a:r>
              <a:rPr sz="2400" dirty="0">
                <a:latin typeface="Century Gothic"/>
                <a:cs typeface="Century Gothic"/>
              </a:rPr>
              <a:t>Hence an energy equivalent to the </a:t>
            </a:r>
            <a:r>
              <a:rPr sz="2400" spc="5" dirty="0">
                <a:latin typeface="Century Gothic"/>
                <a:cs typeface="Century Gothic"/>
              </a:rPr>
              <a:t>binding </a:t>
            </a:r>
            <a:r>
              <a:rPr sz="2400" spc="1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energy </a:t>
            </a:r>
            <a:r>
              <a:rPr sz="2400" spc="10" dirty="0">
                <a:latin typeface="Century Gothic"/>
                <a:cs typeface="Century Gothic"/>
              </a:rPr>
              <a:t>is </a:t>
            </a:r>
            <a:r>
              <a:rPr sz="2400" dirty="0">
                <a:latin typeface="Century Gothic"/>
                <a:cs typeface="Century Gothic"/>
              </a:rPr>
              <a:t>required to disrupt a nucleus into </a:t>
            </a:r>
            <a:r>
              <a:rPr sz="2400" spc="5" dirty="0">
                <a:latin typeface="Century Gothic"/>
                <a:cs typeface="Century Gothic"/>
              </a:rPr>
              <a:t>its </a:t>
            </a:r>
            <a:r>
              <a:rPr sz="2400" spc="1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constituent </a:t>
            </a:r>
            <a:r>
              <a:rPr sz="2400" spc="-5" dirty="0">
                <a:latin typeface="Century Gothic"/>
                <a:cs typeface="Century Gothic"/>
              </a:rPr>
              <a:t>protons and </a:t>
            </a:r>
            <a:r>
              <a:rPr sz="2400" dirty="0">
                <a:latin typeface="Century Gothic"/>
                <a:cs typeface="Century Gothic"/>
              </a:rPr>
              <a:t>neutrons. </a:t>
            </a:r>
            <a:r>
              <a:rPr sz="2400" spc="5" dirty="0">
                <a:latin typeface="Century Gothic"/>
                <a:cs typeface="Century Gothic"/>
              </a:rPr>
              <a:t>Since </a:t>
            </a:r>
            <a:r>
              <a:rPr sz="2400" dirty="0">
                <a:latin typeface="Century Gothic"/>
                <a:cs typeface="Century Gothic"/>
              </a:rPr>
              <a:t>the </a:t>
            </a:r>
            <a:r>
              <a:rPr sz="2400" spc="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nuclear</a:t>
            </a:r>
            <a:r>
              <a:rPr sz="2400" spc="-20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energy</a:t>
            </a:r>
            <a:r>
              <a:rPr sz="2400" dirty="0">
                <a:latin typeface="Century Gothic"/>
                <a:cs typeface="Century Gothic"/>
              </a:rPr>
              <a:t> </a:t>
            </a:r>
            <a:r>
              <a:rPr sz="2400" spc="5" dirty="0">
                <a:latin typeface="Century Gothic"/>
                <a:cs typeface="Century Gothic"/>
              </a:rPr>
              <a:t>is</a:t>
            </a:r>
            <a:r>
              <a:rPr sz="2400" spc="-3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of </a:t>
            </a:r>
            <a:r>
              <a:rPr sz="2400" spc="-5" dirty="0">
                <a:latin typeface="Century Gothic"/>
                <a:cs typeface="Century Gothic"/>
              </a:rPr>
              <a:t>an</a:t>
            </a:r>
            <a:r>
              <a:rPr sz="2400" spc="-1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extremely</a:t>
            </a:r>
            <a:r>
              <a:rPr sz="2400" spc="-15" dirty="0">
                <a:latin typeface="Century Gothic"/>
                <a:cs typeface="Century Gothic"/>
              </a:rPr>
              <a:t> </a:t>
            </a:r>
            <a:r>
              <a:rPr sz="2400" spc="5" dirty="0">
                <a:latin typeface="Century Gothic"/>
                <a:cs typeface="Century Gothic"/>
              </a:rPr>
              <a:t>high</a:t>
            </a:r>
            <a:r>
              <a:rPr sz="2400" spc="-40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order,</a:t>
            </a:r>
            <a:r>
              <a:rPr sz="2400" spc="5" dirty="0">
                <a:latin typeface="Century Gothic"/>
                <a:cs typeface="Century Gothic"/>
              </a:rPr>
              <a:t> </a:t>
            </a:r>
            <a:r>
              <a:rPr sz="2400" spc="10" dirty="0">
                <a:latin typeface="Century Gothic"/>
                <a:cs typeface="Century Gothic"/>
              </a:rPr>
              <a:t>it</a:t>
            </a:r>
            <a:r>
              <a:rPr sz="2400" spc="-30" dirty="0">
                <a:latin typeface="Century Gothic"/>
                <a:cs typeface="Century Gothic"/>
              </a:rPr>
              <a:t> </a:t>
            </a:r>
            <a:r>
              <a:rPr sz="2400" spc="10" dirty="0">
                <a:latin typeface="Century Gothic"/>
                <a:cs typeface="Century Gothic"/>
              </a:rPr>
              <a:t>is </a:t>
            </a:r>
            <a:r>
              <a:rPr sz="2400" spc="-65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not</a:t>
            </a:r>
            <a:r>
              <a:rPr sz="2400" spc="-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easy to fission</a:t>
            </a:r>
            <a:r>
              <a:rPr sz="2400" spc="-3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a</a:t>
            </a:r>
            <a:r>
              <a:rPr sz="2400" spc="-2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nucleus.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23" y="6095"/>
            <a:ext cx="9147175" cy="6849109"/>
            <a:chOff x="-1523" y="6095"/>
            <a:chExt cx="9147175" cy="68491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2627" y="618744"/>
              <a:ext cx="5974080" cy="4800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8548" y="650875"/>
              <a:ext cx="5937491" cy="44411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14604" y="1173603"/>
            <a:ext cx="8248396" cy="4902624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670"/>
              </a:spcBef>
            </a:pPr>
            <a:r>
              <a:rPr sz="2400" spc="-10" dirty="0">
                <a:latin typeface="Century Gothic"/>
                <a:cs typeface="Century Gothic"/>
              </a:rPr>
              <a:t>It </a:t>
            </a:r>
            <a:r>
              <a:rPr sz="2400" spc="-5" dirty="0">
                <a:latin typeface="Century Gothic"/>
                <a:cs typeface="Century Gothic"/>
              </a:rPr>
              <a:t>depends</a:t>
            </a:r>
            <a:r>
              <a:rPr sz="2400" spc="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on</a:t>
            </a:r>
            <a:r>
              <a:rPr sz="2400" spc="-1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a</a:t>
            </a:r>
            <a:r>
              <a:rPr sz="2400" spc="-1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variety</a:t>
            </a:r>
            <a:r>
              <a:rPr sz="2400" spc="-5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of</a:t>
            </a:r>
            <a:r>
              <a:rPr sz="2400" spc="-1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factors</a:t>
            </a:r>
            <a:endParaRPr sz="2400">
              <a:latin typeface="Century Gothic"/>
              <a:cs typeface="Century Gothic"/>
            </a:endParaRPr>
          </a:p>
          <a:p>
            <a:pPr marL="285115" indent="-273050" algn="just">
              <a:lnSpc>
                <a:spcPct val="100000"/>
              </a:lnSpc>
              <a:spcBef>
                <a:spcPts val="580"/>
              </a:spcBef>
              <a:buClr>
                <a:srgbClr val="FF388B"/>
              </a:buClr>
              <a:buSzPct val="95833"/>
              <a:buFont typeface="Wingdings"/>
              <a:buChar char=""/>
              <a:tabLst>
                <a:tab pos="285750" algn="l"/>
              </a:tabLst>
            </a:pPr>
            <a:r>
              <a:rPr sz="2400" i="1" dirty="0">
                <a:latin typeface="Century Gothic"/>
                <a:cs typeface="Century Gothic"/>
              </a:rPr>
              <a:t>Neutron</a:t>
            </a:r>
            <a:r>
              <a:rPr sz="2400" i="1" spc="-25" dirty="0">
                <a:latin typeface="Century Gothic"/>
                <a:cs typeface="Century Gothic"/>
              </a:rPr>
              <a:t> </a:t>
            </a:r>
            <a:r>
              <a:rPr sz="2400" i="1" spc="5" dirty="0">
                <a:latin typeface="Century Gothic"/>
                <a:cs typeface="Century Gothic"/>
              </a:rPr>
              <a:t>to</a:t>
            </a:r>
            <a:r>
              <a:rPr sz="2400" i="1" spc="-5" dirty="0">
                <a:latin typeface="Century Gothic"/>
                <a:cs typeface="Century Gothic"/>
              </a:rPr>
              <a:t> proton</a:t>
            </a:r>
            <a:r>
              <a:rPr sz="2400" i="1" spc="-10" dirty="0">
                <a:latin typeface="Century Gothic"/>
                <a:cs typeface="Century Gothic"/>
              </a:rPr>
              <a:t> </a:t>
            </a:r>
            <a:r>
              <a:rPr sz="2400" i="1" dirty="0">
                <a:latin typeface="Century Gothic"/>
                <a:cs typeface="Century Gothic"/>
              </a:rPr>
              <a:t>ratio</a:t>
            </a:r>
            <a:endParaRPr sz="2400">
              <a:latin typeface="Century Gothic"/>
              <a:cs typeface="Century Gothic"/>
            </a:endParaRPr>
          </a:p>
          <a:p>
            <a:pPr marL="12700" marR="5080" algn="just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Century Gothic"/>
                <a:cs typeface="Century Gothic"/>
              </a:rPr>
              <a:t>Strong </a:t>
            </a:r>
            <a:r>
              <a:rPr sz="2400" dirty="0">
                <a:latin typeface="Century Gothic"/>
                <a:cs typeface="Century Gothic"/>
              </a:rPr>
              <a:t>nuclear </a:t>
            </a:r>
            <a:r>
              <a:rPr sz="2400" spc="-5" dirty="0">
                <a:latin typeface="Century Gothic"/>
                <a:cs typeface="Century Gothic"/>
              </a:rPr>
              <a:t>force </a:t>
            </a:r>
            <a:r>
              <a:rPr sz="2400" dirty="0">
                <a:latin typeface="Century Gothic"/>
                <a:cs typeface="Century Gothic"/>
              </a:rPr>
              <a:t>exists </a:t>
            </a:r>
            <a:r>
              <a:rPr sz="2400" spc="-5" dirty="0">
                <a:latin typeface="Century Gothic"/>
                <a:cs typeface="Century Gothic"/>
              </a:rPr>
              <a:t>between </a:t>
            </a:r>
            <a:r>
              <a:rPr sz="2400" dirty="0">
                <a:latin typeface="Century Gothic"/>
                <a:cs typeface="Century Gothic"/>
              </a:rPr>
              <a:t>nucleons. </a:t>
            </a:r>
            <a:r>
              <a:rPr sz="2400" spc="-5" dirty="0">
                <a:latin typeface="Century Gothic"/>
                <a:cs typeface="Century Gothic"/>
              </a:rPr>
              <a:t>The </a:t>
            </a:r>
            <a:r>
              <a:rPr sz="2400" spc="-65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more </a:t>
            </a:r>
            <a:r>
              <a:rPr sz="2400" spc="-5" dirty="0">
                <a:latin typeface="Century Gothic"/>
                <a:cs typeface="Century Gothic"/>
              </a:rPr>
              <a:t>protons packed </a:t>
            </a:r>
            <a:r>
              <a:rPr sz="2400" dirty="0">
                <a:latin typeface="Century Gothic"/>
                <a:cs typeface="Century Gothic"/>
              </a:rPr>
              <a:t>together the more </a:t>
            </a:r>
            <a:r>
              <a:rPr sz="2400" spc="-5" dirty="0">
                <a:latin typeface="Century Gothic"/>
                <a:cs typeface="Century Gothic"/>
              </a:rPr>
              <a:t>neutrons </a:t>
            </a:r>
            <a:r>
              <a:rPr sz="2400" spc="-650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are</a:t>
            </a:r>
            <a:r>
              <a:rPr sz="2400" spc="-1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needed</a:t>
            </a:r>
            <a:r>
              <a:rPr sz="2400" spc="1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to</a:t>
            </a:r>
            <a:r>
              <a:rPr sz="2400" spc="-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bind</a:t>
            </a:r>
            <a:r>
              <a:rPr sz="2400" spc="-2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the</a:t>
            </a:r>
            <a:r>
              <a:rPr sz="2400" spc="-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nucleus together.</a:t>
            </a:r>
            <a:endParaRPr sz="2400">
              <a:latin typeface="Century Gothic"/>
              <a:cs typeface="Century Gothic"/>
            </a:endParaRPr>
          </a:p>
          <a:p>
            <a:pPr marL="12700" marR="276225">
              <a:lnSpc>
                <a:spcPct val="100000"/>
              </a:lnSpc>
              <a:spcBef>
                <a:spcPts val="580"/>
              </a:spcBef>
              <a:buClr>
                <a:srgbClr val="FF388B"/>
              </a:buClr>
              <a:buSzPct val="75000"/>
              <a:buFont typeface="Wingdings"/>
              <a:buChar char=""/>
              <a:tabLst>
                <a:tab pos="231140" algn="l"/>
              </a:tabLst>
            </a:pPr>
            <a:r>
              <a:rPr sz="2400" spc="5" dirty="0">
                <a:latin typeface="Century Gothic"/>
                <a:cs typeface="Century Gothic"/>
              </a:rPr>
              <a:t>Atomic </a:t>
            </a:r>
            <a:r>
              <a:rPr sz="2400" dirty="0">
                <a:latin typeface="Century Gothic"/>
                <a:cs typeface="Century Gothic"/>
              </a:rPr>
              <a:t>nucleus </a:t>
            </a:r>
            <a:r>
              <a:rPr sz="2400" spc="5" dirty="0">
                <a:latin typeface="Century Gothic"/>
                <a:cs typeface="Century Gothic"/>
              </a:rPr>
              <a:t>with </a:t>
            </a:r>
            <a:r>
              <a:rPr sz="2400" dirty="0">
                <a:latin typeface="Century Gothic"/>
                <a:cs typeface="Century Gothic"/>
              </a:rPr>
              <a:t>an atomic number up to </a:t>
            </a:r>
            <a:r>
              <a:rPr sz="2400" spc="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twenty has </a:t>
            </a:r>
            <a:r>
              <a:rPr sz="2400" spc="-5" dirty="0">
                <a:latin typeface="Century Gothic"/>
                <a:cs typeface="Century Gothic"/>
              </a:rPr>
              <a:t>almost </a:t>
            </a:r>
            <a:r>
              <a:rPr sz="2400" dirty="0">
                <a:latin typeface="Century Gothic"/>
                <a:cs typeface="Century Gothic"/>
              </a:rPr>
              <a:t>equal </a:t>
            </a:r>
            <a:r>
              <a:rPr sz="2400" spc="-5" dirty="0">
                <a:latin typeface="Century Gothic"/>
                <a:cs typeface="Century Gothic"/>
              </a:rPr>
              <a:t>number </a:t>
            </a:r>
            <a:r>
              <a:rPr sz="2400" dirty="0">
                <a:latin typeface="Century Gothic"/>
                <a:cs typeface="Century Gothic"/>
              </a:rPr>
              <a:t>of </a:t>
            </a:r>
            <a:r>
              <a:rPr sz="2400" spc="-5" dirty="0">
                <a:latin typeface="Century Gothic"/>
                <a:cs typeface="Century Gothic"/>
              </a:rPr>
              <a:t>protons and </a:t>
            </a:r>
            <a:r>
              <a:rPr sz="2400" spc="-65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neutrons.</a:t>
            </a:r>
            <a:endParaRPr sz="2400">
              <a:latin typeface="Century Gothic"/>
              <a:cs typeface="Century Gothic"/>
            </a:endParaRPr>
          </a:p>
          <a:p>
            <a:pPr marL="230504" indent="-218440">
              <a:lnSpc>
                <a:spcPct val="100000"/>
              </a:lnSpc>
              <a:spcBef>
                <a:spcPts val="575"/>
              </a:spcBef>
              <a:buClr>
                <a:srgbClr val="FF388B"/>
              </a:buClr>
              <a:buSzPct val="75000"/>
              <a:buFont typeface="Wingdings"/>
              <a:buChar char=""/>
              <a:tabLst>
                <a:tab pos="231140" algn="l"/>
              </a:tabLst>
            </a:pPr>
            <a:r>
              <a:rPr sz="2400" dirty="0">
                <a:latin typeface="Century Gothic"/>
                <a:cs typeface="Century Gothic"/>
              </a:rPr>
              <a:t>Nuclei</a:t>
            </a:r>
            <a:r>
              <a:rPr sz="2400" spc="-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with</a:t>
            </a:r>
            <a:r>
              <a:rPr sz="2400" spc="-2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higher</a:t>
            </a:r>
            <a:r>
              <a:rPr sz="2400" spc="-35" dirty="0">
                <a:latin typeface="Century Gothic"/>
                <a:cs typeface="Century Gothic"/>
              </a:rPr>
              <a:t> </a:t>
            </a:r>
            <a:r>
              <a:rPr sz="2400" spc="5" dirty="0">
                <a:latin typeface="Century Gothic"/>
                <a:cs typeface="Century Gothic"/>
              </a:rPr>
              <a:t>atomic</a:t>
            </a:r>
            <a:r>
              <a:rPr sz="2400" spc="-5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numbers</a:t>
            </a:r>
            <a:r>
              <a:rPr sz="2400" spc="5" dirty="0">
                <a:latin typeface="Century Gothic"/>
                <a:cs typeface="Century Gothic"/>
              </a:rPr>
              <a:t> have</a:t>
            </a:r>
            <a:r>
              <a:rPr sz="2400" spc="-3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more</a:t>
            </a:r>
            <a:endParaRPr sz="2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entury Gothic"/>
                <a:cs typeface="Century Gothic"/>
              </a:rPr>
              <a:t>neutrons</a:t>
            </a:r>
            <a:r>
              <a:rPr sz="2400" spc="-2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to</a:t>
            </a:r>
            <a:r>
              <a:rPr sz="2400" spc="-20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protons.</a:t>
            </a:r>
            <a:endParaRPr sz="2400">
              <a:latin typeface="Century Gothic"/>
              <a:cs typeface="Century Gothic"/>
            </a:endParaRPr>
          </a:p>
          <a:p>
            <a:pPr marL="12700" marR="109855">
              <a:lnSpc>
                <a:spcPct val="100000"/>
              </a:lnSpc>
              <a:spcBef>
                <a:spcPts val="575"/>
              </a:spcBef>
              <a:buClr>
                <a:srgbClr val="FF388B"/>
              </a:buClr>
              <a:buSzPct val="79166"/>
              <a:buFont typeface="Wingdings"/>
              <a:buChar char=""/>
              <a:tabLst>
                <a:tab pos="314960" algn="l"/>
              </a:tabLst>
            </a:pPr>
            <a:r>
              <a:rPr sz="2400" spc="-5" dirty="0">
                <a:latin typeface="Century Gothic"/>
                <a:cs typeface="Century Gothic"/>
              </a:rPr>
              <a:t>The</a:t>
            </a:r>
            <a:r>
              <a:rPr sz="2400" spc="10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number</a:t>
            </a:r>
            <a:r>
              <a:rPr sz="2400" spc="-2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of</a:t>
            </a:r>
            <a:r>
              <a:rPr sz="2400" spc="-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neutrons</a:t>
            </a:r>
            <a:r>
              <a:rPr sz="2400" spc="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needed</a:t>
            </a:r>
            <a:r>
              <a:rPr sz="2400" spc="1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to</a:t>
            </a:r>
            <a:r>
              <a:rPr sz="2400" spc="-5" dirty="0">
                <a:latin typeface="Century Gothic"/>
                <a:cs typeface="Century Gothic"/>
              </a:rPr>
              <a:t> create </a:t>
            </a:r>
            <a:r>
              <a:rPr sz="2400" dirty="0">
                <a:latin typeface="Century Gothic"/>
                <a:cs typeface="Century Gothic"/>
              </a:rPr>
              <a:t>a </a:t>
            </a:r>
            <a:r>
              <a:rPr sz="2400" spc="5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stable</a:t>
            </a:r>
            <a:r>
              <a:rPr sz="2400" spc="-1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nucleus</a:t>
            </a:r>
            <a:r>
              <a:rPr sz="2400" spc="-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increase</a:t>
            </a:r>
            <a:r>
              <a:rPr sz="2400" spc="-3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more</a:t>
            </a:r>
            <a:r>
              <a:rPr sz="2400" spc="-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than</a:t>
            </a:r>
            <a:r>
              <a:rPr sz="2400" spc="-2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the</a:t>
            </a:r>
            <a:r>
              <a:rPr sz="2400" spc="-5" dirty="0">
                <a:latin typeface="Century Gothic"/>
                <a:cs typeface="Century Gothic"/>
              </a:rPr>
              <a:t> number</a:t>
            </a:r>
            <a:r>
              <a:rPr sz="2400" spc="-2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of </a:t>
            </a:r>
            <a:r>
              <a:rPr sz="2400" spc="-650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protons.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23" y="6095"/>
            <a:ext cx="9147175" cy="6849109"/>
            <a:chOff x="-1523" y="6095"/>
            <a:chExt cx="9147175" cy="68491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8535" y="371855"/>
              <a:ext cx="2810255" cy="4236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2767" y="402082"/>
              <a:ext cx="2776245" cy="39027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838199"/>
              <a:ext cx="7903464" cy="5791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4604" y="714501"/>
            <a:ext cx="7569200" cy="5268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entury Gothic"/>
                <a:cs typeface="Century Gothic"/>
              </a:rPr>
              <a:t>All</a:t>
            </a:r>
            <a:r>
              <a:rPr sz="2000" b="1" spc="-20" dirty="0">
                <a:latin typeface="Century Gothic"/>
                <a:cs typeface="Century Gothic"/>
              </a:rPr>
              <a:t> </a:t>
            </a:r>
            <a:r>
              <a:rPr sz="2000" b="1" spc="-5" dirty="0">
                <a:latin typeface="Century Gothic"/>
                <a:cs typeface="Century Gothic"/>
              </a:rPr>
              <a:t>nuclei</a:t>
            </a:r>
            <a:r>
              <a:rPr sz="2000" b="1" spc="-35" dirty="0">
                <a:latin typeface="Century Gothic"/>
                <a:cs typeface="Century Gothic"/>
              </a:rPr>
              <a:t> </a:t>
            </a:r>
            <a:r>
              <a:rPr sz="2000" b="1" dirty="0">
                <a:latin typeface="Century Gothic"/>
                <a:cs typeface="Century Gothic"/>
              </a:rPr>
              <a:t>with</a:t>
            </a:r>
            <a:r>
              <a:rPr sz="2000" b="1" spc="-10" dirty="0">
                <a:latin typeface="Century Gothic"/>
                <a:cs typeface="Century Gothic"/>
              </a:rPr>
              <a:t> </a:t>
            </a:r>
            <a:r>
              <a:rPr sz="2000" b="1" spc="-5" dirty="0">
                <a:latin typeface="Century Gothic"/>
                <a:cs typeface="Century Gothic"/>
              </a:rPr>
              <a:t>84</a:t>
            </a:r>
            <a:r>
              <a:rPr sz="2000" b="1" spc="10" dirty="0">
                <a:latin typeface="Century Gothic"/>
                <a:cs typeface="Century Gothic"/>
              </a:rPr>
              <a:t> </a:t>
            </a:r>
            <a:r>
              <a:rPr sz="2000" b="1" spc="-5" dirty="0">
                <a:latin typeface="Century Gothic"/>
                <a:cs typeface="Century Gothic"/>
              </a:rPr>
              <a:t>or</a:t>
            </a:r>
            <a:r>
              <a:rPr sz="2000" b="1" spc="-10" dirty="0">
                <a:latin typeface="Century Gothic"/>
                <a:cs typeface="Century Gothic"/>
              </a:rPr>
              <a:t> </a:t>
            </a:r>
            <a:r>
              <a:rPr sz="2000" b="1" dirty="0">
                <a:latin typeface="Century Gothic"/>
                <a:cs typeface="Century Gothic"/>
              </a:rPr>
              <a:t>more</a:t>
            </a:r>
            <a:r>
              <a:rPr sz="2000" b="1" spc="-25" dirty="0">
                <a:latin typeface="Century Gothic"/>
                <a:cs typeface="Century Gothic"/>
              </a:rPr>
              <a:t> </a:t>
            </a:r>
            <a:r>
              <a:rPr sz="2000" b="1" spc="-5" dirty="0">
                <a:latin typeface="Century Gothic"/>
                <a:cs typeface="Century Gothic"/>
              </a:rPr>
              <a:t>protons</a:t>
            </a:r>
            <a:r>
              <a:rPr sz="2000" b="1" spc="-15" dirty="0">
                <a:latin typeface="Century Gothic"/>
                <a:cs typeface="Century Gothic"/>
              </a:rPr>
              <a:t> </a:t>
            </a:r>
            <a:r>
              <a:rPr sz="2000" b="1" spc="-5" dirty="0">
                <a:latin typeface="Century Gothic"/>
                <a:cs typeface="Century Gothic"/>
              </a:rPr>
              <a:t>are</a:t>
            </a:r>
            <a:r>
              <a:rPr sz="2000" b="1" spc="-10" dirty="0">
                <a:latin typeface="Century Gothic"/>
                <a:cs typeface="Century Gothic"/>
              </a:rPr>
              <a:t> </a:t>
            </a:r>
            <a:r>
              <a:rPr sz="2000" b="1" spc="-5" dirty="0">
                <a:latin typeface="Century Gothic"/>
                <a:cs typeface="Century Gothic"/>
              </a:rPr>
              <a:t>radioactive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700">
              <a:latin typeface="Century Gothic"/>
              <a:cs typeface="Century Gothic"/>
            </a:endParaRPr>
          </a:p>
          <a:p>
            <a:pPr marL="295275" marR="5080" indent="-295275">
              <a:lnSpc>
                <a:spcPct val="100000"/>
              </a:lnSpc>
              <a:buSzPct val="95000"/>
              <a:buAutoNum type="arabicPeriod"/>
              <a:tabLst>
                <a:tab pos="295275" algn="l"/>
              </a:tabLst>
            </a:pPr>
            <a:r>
              <a:rPr sz="2000" spc="5" dirty="0">
                <a:latin typeface="Century Gothic"/>
                <a:cs typeface="Century Gothic"/>
              </a:rPr>
              <a:t>Nuclei</a:t>
            </a:r>
            <a:r>
              <a:rPr sz="2000" spc="-4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above</a:t>
            </a:r>
            <a:r>
              <a:rPr sz="2000" spc="-20" dirty="0">
                <a:latin typeface="Century Gothic"/>
                <a:cs typeface="Century Gothic"/>
              </a:rPr>
              <a:t> </a:t>
            </a:r>
            <a:r>
              <a:rPr sz="2000" spc="5" dirty="0">
                <a:latin typeface="Century Gothic"/>
                <a:cs typeface="Century Gothic"/>
              </a:rPr>
              <a:t>the</a:t>
            </a:r>
            <a:r>
              <a:rPr sz="2000" spc="-3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belt</a:t>
            </a:r>
            <a:r>
              <a:rPr sz="2000" spc="-2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of</a:t>
            </a:r>
            <a:r>
              <a:rPr sz="2000" spc="-1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stability</a:t>
            </a:r>
            <a:r>
              <a:rPr sz="2000" spc="-2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These</a:t>
            </a:r>
            <a:r>
              <a:rPr sz="2000" spc="-2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neutron</a:t>
            </a:r>
            <a:r>
              <a:rPr sz="2000" spc="-2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rich</a:t>
            </a:r>
            <a:r>
              <a:rPr sz="2000" dirty="0">
                <a:latin typeface="Century Gothic"/>
                <a:cs typeface="Century Gothic"/>
              </a:rPr>
              <a:t> isotope </a:t>
            </a:r>
            <a:r>
              <a:rPr sz="2000" spc="-53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can </a:t>
            </a:r>
            <a:r>
              <a:rPr sz="2000" spc="-5" dirty="0">
                <a:latin typeface="Century Gothic"/>
                <a:cs typeface="Century Gothic"/>
              </a:rPr>
              <a:t>lower </a:t>
            </a:r>
            <a:r>
              <a:rPr sz="2000" dirty="0">
                <a:latin typeface="Century Gothic"/>
                <a:cs typeface="Century Gothic"/>
              </a:rPr>
              <a:t>their ratio and move </a:t>
            </a:r>
            <a:r>
              <a:rPr sz="2000" spc="5" dirty="0">
                <a:latin typeface="Century Gothic"/>
                <a:cs typeface="Century Gothic"/>
              </a:rPr>
              <a:t>to the </a:t>
            </a:r>
            <a:r>
              <a:rPr sz="2000" dirty="0">
                <a:latin typeface="Century Gothic"/>
                <a:cs typeface="Century Gothic"/>
              </a:rPr>
              <a:t>belt </a:t>
            </a:r>
            <a:r>
              <a:rPr sz="2000" spc="-5" dirty="0">
                <a:latin typeface="Century Gothic"/>
                <a:cs typeface="Century Gothic"/>
              </a:rPr>
              <a:t>of </a:t>
            </a:r>
            <a:r>
              <a:rPr sz="2000" dirty="0">
                <a:latin typeface="Century Gothic"/>
                <a:cs typeface="Century Gothic"/>
              </a:rPr>
              <a:t>stability </a:t>
            </a:r>
            <a:r>
              <a:rPr sz="2000" spc="-5" dirty="0">
                <a:latin typeface="Century Gothic"/>
                <a:cs typeface="Century Gothic"/>
              </a:rPr>
              <a:t>by </a:t>
            </a:r>
            <a:r>
              <a:rPr sz="200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emitting </a:t>
            </a:r>
            <a:r>
              <a:rPr sz="2000" dirty="0">
                <a:latin typeface="Century Gothic"/>
                <a:cs typeface="Century Gothic"/>
              </a:rPr>
              <a:t>a beta particle. This increases number of </a:t>
            </a:r>
            <a:r>
              <a:rPr sz="2000" spc="-5" dirty="0">
                <a:latin typeface="Century Gothic"/>
                <a:cs typeface="Century Gothic"/>
              </a:rPr>
              <a:t>protons </a:t>
            </a:r>
            <a:r>
              <a:rPr sz="2000" spc="-54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and</a:t>
            </a:r>
            <a:r>
              <a:rPr sz="2000" spc="-1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decreases</a:t>
            </a:r>
            <a:r>
              <a:rPr sz="2000" spc="-2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neutrons.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888888"/>
              </a:buClr>
              <a:buFont typeface="Century Gothic"/>
              <a:buAutoNum type="arabicPeriod"/>
            </a:pPr>
            <a:endParaRPr sz="2700">
              <a:latin typeface="Century Gothic"/>
              <a:cs typeface="Century Gothic"/>
            </a:endParaRPr>
          </a:p>
          <a:p>
            <a:pPr marL="12700" marR="360680">
              <a:lnSpc>
                <a:spcPct val="100000"/>
              </a:lnSpc>
              <a:spcBef>
                <a:spcPts val="5"/>
              </a:spcBef>
              <a:buSzPct val="95000"/>
              <a:buAutoNum type="arabicPeriod"/>
              <a:tabLst>
                <a:tab pos="294005" algn="l"/>
              </a:tabLst>
            </a:pPr>
            <a:r>
              <a:rPr sz="2000" dirty="0">
                <a:latin typeface="Century Gothic"/>
                <a:cs typeface="Century Gothic"/>
              </a:rPr>
              <a:t>Nuclei</a:t>
            </a:r>
            <a:r>
              <a:rPr sz="2000" spc="-3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below</a:t>
            </a:r>
            <a:r>
              <a:rPr sz="2000" spc="-25" dirty="0">
                <a:latin typeface="Century Gothic"/>
                <a:cs typeface="Century Gothic"/>
              </a:rPr>
              <a:t> </a:t>
            </a:r>
            <a:r>
              <a:rPr sz="2000" spc="5" dirty="0">
                <a:latin typeface="Century Gothic"/>
                <a:cs typeface="Century Gothic"/>
              </a:rPr>
              <a:t>the</a:t>
            </a:r>
            <a:r>
              <a:rPr sz="2000" spc="-2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belt</a:t>
            </a:r>
            <a:r>
              <a:rPr sz="2000" spc="-3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of</a:t>
            </a:r>
            <a:r>
              <a:rPr sz="2000" spc="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stability</a:t>
            </a:r>
            <a:r>
              <a:rPr sz="2000" spc="-4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These</a:t>
            </a:r>
            <a:r>
              <a:rPr sz="2000" spc="-2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proton</a:t>
            </a:r>
            <a:r>
              <a:rPr sz="2000" spc="-1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rich</a:t>
            </a:r>
            <a:r>
              <a:rPr sz="2000" spc="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nuclei </a:t>
            </a:r>
            <a:r>
              <a:rPr sz="2000" spc="-54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increase </a:t>
            </a:r>
            <a:r>
              <a:rPr sz="2000" dirty="0">
                <a:latin typeface="Century Gothic"/>
                <a:cs typeface="Century Gothic"/>
              </a:rPr>
              <a:t>their neutrons </a:t>
            </a:r>
            <a:r>
              <a:rPr sz="2000" spc="-5" dirty="0">
                <a:latin typeface="Century Gothic"/>
                <a:cs typeface="Century Gothic"/>
              </a:rPr>
              <a:t>and decrease </a:t>
            </a:r>
            <a:r>
              <a:rPr sz="2000" dirty="0">
                <a:latin typeface="Century Gothic"/>
                <a:cs typeface="Century Gothic"/>
              </a:rPr>
              <a:t>protons </a:t>
            </a:r>
            <a:r>
              <a:rPr sz="2000" spc="-5" dirty="0">
                <a:latin typeface="Century Gothic"/>
                <a:cs typeface="Century Gothic"/>
              </a:rPr>
              <a:t>by positron </a:t>
            </a:r>
            <a:r>
              <a:rPr sz="200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emission </a:t>
            </a:r>
            <a:r>
              <a:rPr sz="2000" spc="-10" dirty="0">
                <a:latin typeface="Century Gothic"/>
                <a:cs typeface="Century Gothic"/>
              </a:rPr>
              <a:t>(more </a:t>
            </a:r>
            <a:r>
              <a:rPr sz="2000" dirty="0">
                <a:latin typeface="Century Gothic"/>
                <a:cs typeface="Century Gothic"/>
              </a:rPr>
              <a:t>common </a:t>
            </a:r>
            <a:r>
              <a:rPr sz="2000" spc="-5" dirty="0">
                <a:latin typeface="Century Gothic"/>
                <a:cs typeface="Century Gothic"/>
              </a:rPr>
              <a:t>in </a:t>
            </a:r>
            <a:r>
              <a:rPr sz="2000" dirty="0">
                <a:latin typeface="Century Gothic"/>
                <a:cs typeface="Century Gothic"/>
              </a:rPr>
              <a:t>lighter nuclei) </a:t>
            </a:r>
            <a:r>
              <a:rPr sz="2000" spc="-5" dirty="0">
                <a:latin typeface="Century Gothic"/>
                <a:cs typeface="Century Gothic"/>
              </a:rPr>
              <a:t>and </a:t>
            </a:r>
            <a:r>
              <a:rPr sz="2000" dirty="0">
                <a:latin typeface="Century Gothic"/>
                <a:cs typeface="Century Gothic"/>
              </a:rPr>
              <a:t>electron </a:t>
            </a:r>
            <a:r>
              <a:rPr sz="2000" spc="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capture</a:t>
            </a:r>
            <a:r>
              <a:rPr sz="2000" spc="-45" dirty="0">
                <a:latin typeface="Century Gothic"/>
                <a:cs typeface="Century Gothic"/>
              </a:rPr>
              <a:t> </a:t>
            </a:r>
            <a:r>
              <a:rPr sz="2000" spc="-10" dirty="0">
                <a:latin typeface="Century Gothic"/>
                <a:cs typeface="Century Gothic"/>
              </a:rPr>
              <a:t>(more</a:t>
            </a:r>
            <a:r>
              <a:rPr sz="2000" spc="2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common </a:t>
            </a:r>
            <a:r>
              <a:rPr sz="2000" spc="-5" dirty="0">
                <a:latin typeface="Century Gothic"/>
                <a:cs typeface="Century Gothic"/>
              </a:rPr>
              <a:t>in</a:t>
            </a:r>
            <a:r>
              <a:rPr sz="2000" dirty="0">
                <a:latin typeface="Century Gothic"/>
                <a:cs typeface="Century Gothic"/>
              </a:rPr>
              <a:t> heavier</a:t>
            </a:r>
            <a:r>
              <a:rPr sz="2000" spc="-4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nuclei)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888888"/>
              </a:buClr>
              <a:buFont typeface="Century Gothic"/>
              <a:buAutoNum type="arabicPeriod"/>
            </a:pPr>
            <a:endParaRPr sz="2700">
              <a:latin typeface="Century Gothic"/>
              <a:cs typeface="Century Gothic"/>
            </a:endParaRPr>
          </a:p>
          <a:p>
            <a:pPr marL="12700" marR="86360">
              <a:lnSpc>
                <a:spcPct val="100000"/>
              </a:lnSpc>
              <a:buSzPct val="95000"/>
              <a:buAutoNum type="arabicPeriod"/>
              <a:tabLst>
                <a:tab pos="294005" algn="l"/>
              </a:tabLst>
            </a:pPr>
            <a:r>
              <a:rPr sz="2000" dirty="0">
                <a:latin typeface="Century Gothic"/>
                <a:cs typeface="Century Gothic"/>
              </a:rPr>
              <a:t>Nuclei with atomic numbers greater </a:t>
            </a:r>
            <a:r>
              <a:rPr sz="2000" spc="5" dirty="0">
                <a:latin typeface="Century Gothic"/>
                <a:cs typeface="Century Gothic"/>
              </a:rPr>
              <a:t>than </a:t>
            </a:r>
            <a:r>
              <a:rPr sz="2000" dirty="0">
                <a:latin typeface="Century Gothic"/>
                <a:cs typeface="Century Gothic"/>
              </a:rPr>
              <a:t>84 These </a:t>
            </a:r>
            <a:r>
              <a:rPr sz="2000" spc="5" dirty="0">
                <a:latin typeface="Century Gothic"/>
                <a:cs typeface="Century Gothic"/>
              </a:rPr>
              <a:t>tend to </a:t>
            </a:r>
            <a:r>
              <a:rPr sz="2000" spc="-54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undergo alpha emission. </a:t>
            </a:r>
            <a:r>
              <a:rPr sz="2000" dirty="0">
                <a:latin typeface="Century Gothic"/>
                <a:cs typeface="Century Gothic"/>
              </a:rPr>
              <a:t>This emission </a:t>
            </a:r>
            <a:r>
              <a:rPr sz="2000" spc="-5" dirty="0">
                <a:latin typeface="Century Gothic"/>
                <a:cs typeface="Century Gothic"/>
              </a:rPr>
              <a:t>decreases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dirty="0">
                <a:latin typeface="Century Gothic"/>
                <a:cs typeface="Century Gothic"/>
              </a:rPr>
              <a:t>number </a:t>
            </a:r>
            <a:r>
              <a:rPr sz="2000" spc="-54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of neutrons </a:t>
            </a:r>
            <a:r>
              <a:rPr sz="2000" spc="-5" dirty="0">
                <a:latin typeface="Century Gothic"/>
                <a:cs typeface="Century Gothic"/>
              </a:rPr>
              <a:t>and </a:t>
            </a:r>
            <a:r>
              <a:rPr sz="2000" dirty="0">
                <a:latin typeface="Century Gothic"/>
                <a:cs typeface="Century Gothic"/>
              </a:rPr>
              <a:t>protons </a:t>
            </a:r>
            <a:r>
              <a:rPr sz="2000" spc="-5" dirty="0">
                <a:latin typeface="Century Gothic"/>
                <a:cs typeface="Century Gothic"/>
              </a:rPr>
              <a:t>by </a:t>
            </a:r>
            <a:r>
              <a:rPr sz="2000" dirty="0">
                <a:latin typeface="Century Gothic"/>
                <a:cs typeface="Century Gothic"/>
              </a:rPr>
              <a:t>2 moving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dirty="0">
                <a:latin typeface="Century Gothic"/>
                <a:cs typeface="Century Gothic"/>
              </a:rPr>
              <a:t>nucleus </a:t>
            </a:r>
            <a:r>
              <a:rPr sz="2000" spc="-5" dirty="0">
                <a:latin typeface="Century Gothic"/>
                <a:cs typeface="Century Gothic"/>
              </a:rPr>
              <a:t>diagonally </a:t>
            </a:r>
            <a:r>
              <a:rPr sz="2000" dirty="0">
                <a:latin typeface="Century Gothic"/>
                <a:cs typeface="Century Gothic"/>
              </a:rPr>
              <a:t> toward</a:t>
            </a:r>
            <a:r>
              <a:rPr sz="2000" spc="-45" dirty="0">
                <a:latin typeface="Century Gothic"/>
                <a:cs typeface="Century Gothic"/>
              </a:rPr>
              <a:t> </a:t>
            </a:r>
            <a:r>
              <a:rPr sz="2000" spc="5" dirty="0">
                <a:latin typeface="Century Gothic"/>
                <a:cs typeface="Century Gothic"/>
              </a:rPr>
              <a:t>the</a:t>
            </a:r>
            <a:r>
              <a:rPr sz="2000" spc="-2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belt</a:t>
            </a:r>
            <a:r>
              <a:rPr sz="2000" spc="-3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of</a:t>
            </a:r>
            <a:r>
              <a:rPr sz="2000" spc="-1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stability.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23" y="6095"/>
            <a:ext cx="9147175" cy="6849109"/>
            <a:chOff x="-1523" y="6095"/>
            <a:chExt cx="9147175" cy="68491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1584" y="755904"/>
              <a:ext cx="3799332" cy="3870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123" y="788034"/>
              <a:ext cx="3763632" cy="351027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14604" y="1660905"/>
            <a:ext cx="7791196" cy="4342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3180">
              <a:lnSpc>
                <a:spcPct val="100000"/>
              </a:lnSpc>
              <a:spcBef>
                <a:spcPts val="100"/>
              </a:spcBef>
              <a:buClr>
                <a:srgbClr val="FF388B"/>
              </a:buClr>
              <a:buSzPct val="75000"/>
              <a:buFont typeface="Wingdings"/>
              <a:buChar char=""/>
              <a:tabLst>
                <a:tab pos="231140" algn="l"/>
              </a:tabLst>
            </a:pPr>
            <a:r>
              <a:rPr sz="2400" spc="-10" dirty="0">
                <a:latin typeface="Century Gothic"/>
                <a:cs typeface="Century Gothic"/>
              </a:rPr>
              <a:t>In</a:t>
            </a:r>
            <a:r>
              <a:rPr sz="2400" dirty="0">
                <a:latin typeface="Century Gothic"/>
                <a:cs typeface="Century Gothic"/>
              </a:rPr>
              <a:t> 1939,</a:t>
            </a:r>
            <a:r>
              <a:rPr sz="2400" spc="-3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Hahn</a:t>
            </a:r>
            <a:r>
              <a:rPr sz="2400" spc="-1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and</a:t>
            </a:r>
            <a:r>
              <a:rPr sz="2400" spc="-1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Stassmann</a:t>
            </a:r>
            <a:r>
              <a:rPr sz="2400" spc="-3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discovered</a:t>
            </a:r>
            <a:r>
              <a:rPr sz="2400" spc="-1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that </a:t>
            </a:r>
            <a:r>
              <a:rPr sz="2400" spc="-65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a </a:t>
            </a:r>
            <a:r>
              <a:rPr sz="2400" spc="5" dirty="0">
                <a:latin typeface="Century Gothic"/>
                <a:cs typeface="Century Gothic"/>
              </a:rPr>
              <a:t>heavy </a:t>
            </a:r>
            <a:r>
              <a:rPr sz="2400" dirty="0">
                <a:latin typeface="Century Gothic"/>
                <a:cs typeface="Century Gothic"/>
              </a:rPr>
              <a:t>atomic nucleus </a:t>
            </a:r>
            <a:r>
              <a:rPr sz="2400" spc="-5" dirty="0">
                <a:latin typeface="Century Gothic"/>
                <a:cs typeface="Century Gothic"/>
              </a:rPr>
              <a:t>as </a:t>
            </a:r>
            <a:r>
              <a:rPr sz="2400" dirty="0">
                <a:latin typeface="Century Gothic"/>
                <a:cs typeface="Century Gothic"/>
              </a:rPr>
              <a:t>of uranium-235 </a:t>
            </a:r>
            <a:r>
              <a:rPr sz="2400" spc="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upon </a:t>
            </a:r>
            <a:r>
              <a:rPr sz="2400" spc="-5" dirty="0">
                <a:latin typeface="Century Gothic"/>
                <a:cs typeface="Century Gothic"/>
              </a:rPr>
              <a:t>bombardment by </a:t>
            </a:r>
            <a:r>
              <a:rPr sz="2400" dirty="0">
                <a:latin typeface="Century Gothic"/>
                <a:cs typeface="Century Gothic"/>
              </a:rPr>
              <a:t>a neutron splits </a:t>
            </a:r>
            <a:r>
              <a:rPr sz="2400" spc="-5" dirty="0">
                <a:latin typeface="Century Gothic"/>
                <a:cs typeface="Century Gothic"/>
              </a:rPr>
              <a:t>apart </a:t>
            </a:r>
            <a:r>
              <a:rPr sz="2400" dirty="0">
                <a:latin typeface="Century Gothic"/>
                <a:cs typeface="Century Gothic"/>
              </a:rPr>
              <a:t> </a:t>
            </a:r>
            <a:r>
              <a:rPr sz="2400" spc="5" dirty="0">
                <a:latin typeface="Century Gothic"/>
                <a:cs typeface="Century Gothic"/>
              </a:rPr>
              <a:t>into</a:t>
            </a:r>
            <a:r>
              <a:rPr sz="2400" spc="-3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two or</a:t>
            </a:r>
            <a:r>
              <a:rPr sz="2400" spc="-1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more</a:t>
            </a:r>
            <a:r>
              <a:rPr sz="2400" spc="-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nuclei.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388B"/>
              </a:buClr>
              <a:buFont typeface="Wingdings"/>
              <a:buChar char=""/>
            </a:pPr>
            <a:endParaRPr sz="3250">
              <a:latin typeface="Century Gothic"/>
              <a:cs typeface="Century Gothic"/>
            </a:endParaRPr>
          </a:p>
          <a:p>
            <a:pPr marL="12700" marR="1031240">
              <a:lnSpc>
                <a:spcPct val="100000"/>
              </a:lnSpc>
              <a:buClr>
                <a:srgbClr val="FF388B"/>
              </a:buClr>
              <a:buSzPct val="75000"/>
              <a:buFont typeface="Wingdings"/>
              <a:buChar char=""/>
              <a:tabLst>
                <a:tab pos="231140" algn="l"/>
              </a:tabLst>
            </a:pPr>
            <a:r>
              <a:rPr sz="2400" spc="-10" dirty="0">
                <a:latin typeface="Century Gothic"/>
                <a:cs typeface="Century Gothic"/>
              </a:rPr>
              <a:t>U-235 </a:t>
            </a:r>
            <a:r>
              <a:rPr sz="2400" dirty="0">
                <a:latin typeface="Century Gothic"/>
                <a:cs typeface="Century Gothic"/>
              </a:rPr>
              <a:t>first </a:t>
            </a:r>
            <a:r>
              <a:rPr sz="2400" spc="-5" dirty="0">
                <a:latin typeface="Century Gothic"/>
                <a:cs typeface="Century Gothic"/>
              </a:rPr>
              <a:t>absorbs </a:t>
            </a:r>
            <a:r>
              <a:rPr sz="2400" dirty="0">
                <a:latin typeface="Century Gothic"/>
                <a:cs typeface="Century Gothic"/>
              </a:rPr>
              <a:t>a neutron to form </a:t>
            </a:r>
            <a:r>
              <a:rPr sz="2400" spc="-5" dirty="0">
                <a:latin typeface="Century Gothic"/>
                <a:cs typeface="Century Gothic"/>
              </a:rPr>
              <a:t>an </a:t>
            </a:r>
            <a:r>
              <a:rPr sz="2400" spc="-65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unstable</a:t>
            </a:r>
            <a:r>
              <a:rPr sz="2400" spc="-30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‘compound</a:t>
            </a:r>
            <a:r>
              <a:rPr sz="2400" dirty="0">
                <a:latin typeface="Century Gothic"/>
                <a:cs typeface="Century Gothic"/>
              </a:rPr>
              <a:t> nucleus’.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388B"/>
              </a:buClr>
              <a:buFont typeface="Wingdings"/>
              <a:buChar char=""/>
            </a:pPr>
            <a:endParaRPr sz="325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buClr>
                <a:srgbClr val="FF388B"/>
              </a:buClr>
              <a:buSzPct val="75000"/>
              <a:buFont typeface="Wingdings"/>
              <a:buChar char=""/>
              <a:tabLst>
                <a:tab pos="231140" algn="l"/>
              </a:tabLst>
            </a:pPr>
            <a:r>
              <a:rPr sz="2400" spc="-5" dirty="0">
                <a:latin typeface="Century Gothic"/>
                <a:cs typeface="Century Gothic"/>
              </a:rPr>
              <a:t>The </a:t>
            </a:r>
            <a:r>
              <a:rPr sz="2400" dirty="0">
                <a:latin typeface="Century Gothic"/>
                <a:cs typeface="Century Gothic"/>
              </a:rPr>
              <a:t>excited </a:t>
            </a:r>
            <a:r>
              <a:rPr sz="2400" spc="-5" dirty="0">
                <a:latin typeface="Century Gothic"/>
                <a:cs typeface="Century Gothic"/>
              </a:rPr>
              <a:t>‘compound </a:t>
            </a:r>
            <a:r>
              <a:rPr sz="2400" dirty="0">
                <a:latin typeface="Century Gothic"/>
                <a:cs typeface="Century Gothic"/>
              </a:rPr>
              <a:t>nucleus’ then divides </a:t>
            </a:r>
            <a:r>
              <a:rPr sz="2400" spc="-650" dirty="0">
                <a:latin typeface="Century Gothic"/>
                <a:cs typeface="Century Gothic"/>
              </a:rPr>
              <a:t> </a:t>
            </a:r>
            <a:r>
              <a:rPr sz="2400" spc="5" dirty="0">
                <a:latin typeface="Century Gothic"/>
                <a:cs typeface="Century Gothic"/>
              </a:rPr>
              <a:t>into </a:t>
            </a:r>
            <a:r>
              <a:rPr sz="2400" dirty="0">
                <a:latin typeface="Century Gothic"/>
                <a:cs typeface="Century Gothic"/>
              </a:rPr>
              <a:t>two </a:t>
            </a:r>
            <a:r>
              <a:rPr sz="2400" spc="-5" dirty="0">
                <a:latin typeface="Century Gothic"/>
                <a:cs typeface="Century Gothic"/>
              </a:rPr>
              <a:t>daughter </a:t>
            </a:r>
            <a:r>
              <a:rPr sz="2400" dirty="0">
                <a:latin typeface="Century Gothic"/>
                <a:cs typeface="Century Gothic"/>
              </a:rPr>
              <a:t>nuclei with the release of </a:t>
            </a:r>
            <a:r>
              <a:rPr sz="2400" spc="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neutrons</a:t>
            </a:r>
            <a:r>
              <a:rPr sz="2400" spc="-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and</a:t>
            </a:r>
            <a:r>
              <a:rPr sz="2400" spc="-10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large</a:t>
            </a:r>
            <a:r>
              <a:rPr sz="2400" spc="-2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amount</a:t>
            </a:r>
            <a:r>
              <a:rPr sz="2400" spc="-2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of </a:t>
            </a:r>
            <a:r>
              <a:rPr sz="2400" spc="-5" dirty="0">
                <a:latin typeface="Century Gothic"/>
                <a:cs typeface="Century Gothic"/>
              </a:rPr>
              <a:t>energy.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4604" y="1093978"/>
            <a:ext cx="8095996" cy="38901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  <a:buClr>
                <a:srgbClr val="FF388B"/>
              </a:buClr>
              <a:buSzPct val="76785"/>
              <a:buFont typeface="Wingdings"/>
              <a:buChar char=""/>
              <a:tabLst>
                <a:tab pos="267335" algn="l"/>
              </a:tabLst>
            </a:pPr>
            <a:r>
              <a:rPr sz="2800" spc="-5" dirty="0">
                <a:latin typeface="Times New Roman" pitchFamily="18" charset="0"/>
                <a:cs typeface="Times New Roman" pitchFamily="18" charset="0"/>
              </a:rPr>
              <a:t>The splitting of a heavy nucleus into two </a:t>
            </a:r>
            <a:r>
              <a:rPr sz="2800" spc="-7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or more smaller nuclei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is termed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nuclear </a:t>
            </a:r>
            <a:r>
              <a:rPr sz="2800" spc="-7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fission.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388B"/>
              </a:buClr>
              <a:buFont typeface="Wingdings"/>
              <a:buChar char=""/>
            </a:pP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12700" marR="192405" algn="just">
              <a:lnSpc>
                <a:spcPct val="100000"/>
              </a:lnSpc>
              <a:buClr>
                <a:srgbClr val="FF388B"/>
              </a:buClr>
              <a:buSzPct val="76785"/>
              <a:buFont typeface="Wingdings"/>
              <a:buChar char=""/>
              <a:tabLst>
                <a:tab pos="267970" algn="l"/>
              </a:tabLst>
            </a:pPr>
            <a:r>
              <a:rPr sz="2800" spc="-5" dirty="0">
                <a:latin typeface="Times New Roman" pitchFamily="18" charset="0"/>
                <a:cs typeface="Times New Roman" pitchFamily="18" charset="0"/>
              </a:rPr>
              <a:t>The smaller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nuclei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formed as a result of </a:t>
            </a:r>
            <a:r>
              <a:rPr sz="2800" spc="-7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fission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are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called</a:t>
            </a:r>
            <a:r>
              <a:rPr sz="28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fission</a:t>
            </a:r>
            <a:r>
              <a:rPr sz="28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products.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388B"/>
              </a:buClr>
              <a:buFont typeface="Wingdings"/>
              <a:buChar char=""/>
            </a:pP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12700" marR="236854">
              <a:lnSpc>
                <a:spcPct val="100000"/>
              </a:lnSpc>
              <a:buClr>
                <a:srgbClr val="FF388B"/>
              </a:buClr>
              <a:buSzPct val="76785"/>
              <a:buFont typeface="Wingdings"/>
              <a:buChar char=""/>
              <a:tabLst>
                <a:tab pos="267970" algn="l"/>
              </a:tabLst>
            </a:pPr>
            <a:r>
              <a:rPr sz="2800" spc="-5" dirty="0">
                <a:latin typeface="Times New Roman" pitchFamily="18" charset="0"/>
                <a:cs typeface="Times New Roman" pitchFamily="18" charset="0"/>
              </a:rPr>
              <a:t>The process</a:t>
            </a:r>
            <a:r>
              <a:rPr sz="28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fission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is</a:t>
            </a:r>
            <a:r>
              <a:rPr sz="28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always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 accompanied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by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8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ejection</a:t>
            </a:r>
            <a:r>
              <a:rPr sz="28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two</a:t>
            </a:r>
            <a:r>
              <a:rPr sz="28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or </a:t>
            </a:r>
            <a:r>
              <a:rPr sz="2800" spc="-7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more neutrons</a:t>
            </a:r>
            <a:r>
              <a:rPr sz="2800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liberation</a:t>
            </a:r>
            <a:r>
              <a:rPr sz="28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vast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 energy.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23" y="6095"/>
            <a:ext cx="9147175" cy="6849109"/>
            <a:chOff x="-1523" y="6095"/>
            <a:chExt cx="9147175" cy="68491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1584" y="624840"/>
              <a:ext cx="1915667" cy="4678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123" y="657097"/>
              <a:ext cx="1879460" cy="43154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4604" y="1473149"/>
            <a:ext cx="7028815" cy="1818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60705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The fission of U-235 </a:t>
            </a:r>
            <a:r>
              <a:rPr sz="2800" dirty="0"/>
              <a:t>occurs in </a:t>
            </a:r>
            <a:r>
              <a:rPr sz="2800" spc="-5" dirty="0"/>
              <a:t>about </a:t>
            </a:r>
            <a:r>
              <a:rPr sz="2800" spc="-10" dirty="0"/>
              <a:t>35 </a:t>
            </a:r>
            <a:r>
              <a:rPr sz="2800" spc="-765" dirty="0"/>
              <a:t> </a:t>
            </a:r>
            <a:r>
              <a:rPr sz="2800" spc="-10" dirty="0"/>
              <a:t>ways.</a:t>
            </a:r>
            <a:endParaRPr sz="2800"/>
          </a:p>
          <a:p>
            <a:pPr marL="12700" marR="5080">
              <a:lnSpc>
                <a:spcPct val="100000"/>
              </a:lnSpc>
              <a:spcBef>
                <a:spcPts val="675"/>
              </a:spcBef>
            </a:pPr>
            <a:r>
              <a:rPr sz="2800" spc="-5" dirty="0"/>
              <a:t>Two</a:t>
            </a:r>
            <a:r>
              <a:rPr sz="2800" spc="5" dirty="0"/>
              <a:t> </a:t>
            </a:r>
            <a:r>
              <a:rPr sz="2800" spc="-5" dirty="0"/>
              <a:t>of</a:t>
            </a:r>
            <a:r>
              <a:rPr sz="2800" dirty="0"/>
              <a:t> </a:t>
            </a:r>
            <a:r>
              <a:rPr sz="2800" spc="-10" dirty="0"/>
              <a:t>these</a:t>
            </a:r>
            <a:r>
              <a:rPr sz="2800" spc="35" dirty="0"/>
              <a:t> </a:t>
            </a:r>
            <a:r>
              <a:rPr sz="2800" spc="-10" dirty="0"/>
              <a:t>are</a:t>
            </a:r>
            <a:r>
              <a:rPr sz="2800" dirty="0"/>
              <a:t> </a:t>
            </a:r>
            <a:r>
              <a:rPr sz="2800" spc="-5" dirty="0"/>
              <a:t>given</a:t>
            </a:r>
            <a:r>
              <a:rPr sz="2800" spc="5" dirty="0"/>
              <a:t> </a:t>
            </a:r>
            <a:r>
              <a:rPr sz="2800" spc="-10" dirty="0"/>
              <a:t>below</a:t>
            </a:r>
            <a:r>
              <a:rPr sz="2800" spc="20" dirty="0"/>
              <a:t> </a:t>
            </a:r>
            <a:r>
              <a:rPr sz="2800" dirty="0"/>
              <a:t>in</a:t>
            </a:r>
            <a:r>
              <a:rPr sz="2800" spc="5" dirty="0"/>
              <a:t> </a:t>
            </a:r>
            <a:r>
              <a:rPr sz="2800" spc="-10" dirty="0"/>
              <a:t>the</a:t>
            </a:r>
            <a:r>
              <a:rPr sz="2800" spc="5" dirty="0"/>
              <a:t> </a:t>
            </a:r>
            <a:r>
              <a:rPr sz="2800" spc="-5" dirty="0"/>
              <a:t>form </a:t>
            </a:r>
            <a:r>
              <a:rPr sz="2800" spc="-760" dirty="0"/>
              <a:t> </a:t>
            </a:r>
            <a:r>
              <a:rPr sz="2800" spc="-5" dirty="0"/>
              <a:t>of equations.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514604" y="3802199"/>
            <a:ext cx="7215505" cy="256413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  <a:tabLst>
                <a:tab pos="1192530" algn="l"/>
                <a:tab pos="2570480" algn="l"/>
                <a:tab pos="3849370" algn="l"/>
                <a:tab pos="5227320" algn="l"/>
              </a:tabLst>
            </a:pPr>
            <a:r>
              <a:rPr sz="2800" spc="-10" dirty="0">
                <a:solidFill>
                  <a:srgbClr val="888888"/>
                </a:solidFill>
                <a:latin typeface="Century Gothic"/>
                <a:cs typeface="Century Gothic"/>
              </a:rPr>
              <a:t>235	</a:t>
            </a:r>
            <a:r>
              <a:rPr sz="2800" spc="-5" dirty="0">
                <a:solidFill>
                  <a:srgbClr val="888888"/>
                </a:solidFill>
                <a:latin typeface="Century Gothic"/>
                <a:cs typeface="Century Gothic"/>
              </a:rPr>
              <a:t>1	</a:t>
            </a:r>
            <a:r>
              <a:rPr sz="2800" spc="-10" dirty="0">
                <a:solidFill>
                  <a:srgbClr val="888888"/>
                </a:solidFill>
                <a:latin typeface="Century Gothic"/>
                <a:cs typeface="Century Gothic"/>
              </a:rPr>
              <a:t>139	</a:t>
            </a:r>
            <a:r>
              <a:rPr sz="2800" spc="-5" dirty="0">
                <a:solidFill>
                  <a:srgbClr val="888888"/>
                </a:solidFill>
                <a:latin typeface="Century Gothic"/>
                <a:cs typeface="Century Gothic"/>
              </a:rPr>
              <a:t>94	1</a:t>
            </a:r>
            <a:endParaRPr sz="2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2800" spc="-5" dirty="0">
                <a:solidFill>
                  <a:srgbClr val="888888"/>
                </a:solidFill>
                <a:latin typeface="Century Gothic"/>
                <a:cs typeface="Century Gothic"/>
              </a:rPr>
              <a:t>92</a:t>
            </a:r>
            <a:r>
              <a:rPr sz="2800" spc="-1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spc="-5" dirty="0">
                <a:solidFill>
                  <a:srgbClr val="888888"/>
                </a:solidFill>
                <a:latin typeface="Century Gothic"/>
                <a:cs typeface="Century Gothic"/>
              </a:rPr>
              <a:t>U +</a:t>
            </a:r>
            <a:r>
              <a:rPr sz="280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spc="-5" dirty="0">
                <a:solidFill>
                  <a:srgbClr val="888888"/>
                </a:solidFill>
                <a:latin typeface="Century Gothic"/>
                <a:cs typeface="Century Gothic"/>
              </a:rPr>
              <a:t>0</a:t>
            </a:r>
            <a:r>
              <a:rPr sz="2800" i="1" spc="-5" dirty="0">
                <a:solidFill>
                  <a:srgbClr val="888888"/>
                </a:solidFill>
                <a:latin typeface="Century Gothic"/>
                <a:cs typeface="Century Gothic"/>
              </a:rPr>
              <a:t>n </a:t>
            </a:r>
            <a:r>
              <a:rPr sz="2950" i="1" spc="-60" dirty="0">
                <a:solidFill>
                  <a:srgbClr val="888888"/>
                </a:solidFill>
                <a:latin typeface="Cambria Math"/>
                <a:cs typeface="Cambria Math"/>
              </a:rPr>
              <a:t>⎯⎯</a:t>
            </a:r>
            <a:r>
              <a:rPr sz="2800" i="1" spc="-60" dirty="0">
                <a:solidFill>
                  <a:srgbClr val="888888"/>
                </a:solidFill>
                <a:latin typeface="Century Gothic"/>
                <a:cs typeface="Century Gothic"/>
              </a:rPr>
              <a:t>→</a:t>
            </a:r>
            <a:r>
              <a:rPr sz="2800" i="1" spc="1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i="1" spc="-5" dirty="0">
                <a:solidFill>
                  <a:srgbClr val="888888"/>
                </a:solidFill>
                <a:latin typeface="Century Gothic"/>
                <a:cs typeface="Century Gothic"/>
              </a:rPr>
              <a:t>56Ba</a:t>
            </a:r>
            <a:r>
              <a:rPr sz="2800" i="1" spc="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i="1" spc="-5" dirty="0">
                <a:solidFill>
                  <a:srgbClr val="888888"/>
                </a:solidFill>
                <a:latin typeface="Century Gothic"/>
                <a:cs typeface="Century Gothic"/>
              </a:rPr>
              <a:t>+ 36Kr</a:t>
            </a:r>
            <a:r>
              <a:rPr sz="2800" i="1" spc="-2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i="1" spc="-5" dirty="0">
                <a:solidFill>
                  <a:srgbClr val="888888"/>
                </a:solidFill>
                <a:latin typeface="Century Gothic"/>
                <a:cs typeface="Century Gothic"/>
              </a:rPr>
              <a:t>+ 3</a:t>
            </a:r>
            <a:r>
              <a:rPr sz="2800" i="1" spc="-1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i="1" spc="-5" dirty="0">
                <a:solidFill>
                  <a:srgbClr val="888888"/>
                </a:solidFill>
                <a:latin typeface="Century Gothic"/>
                <a:cs typeface="Century Gothic"/>
              </a:rPr>
              <a:t>0n</a:t>
            </a:r>
            <a:r>
              <a:rPr sz="2800" i="1" spc="1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i="1" spc="-5" dirty="0">
                <a:solidFill>
                  <a:srgbClr val="888888"/>
                </a:solidFill>
                <a:latin typeface="Century Gothic"/>
                <a:cs typeface="Century Gothic"/>
              </a:rPr>
              <a:t>+ energy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291590" algn="l"/>
                <a:tab pos="2570480" algn="l"/>
                <a:tab pos="3948429" algn="l"/>
                <a:tab pos="5424170" algn="l"/>
              </a:tabLst>
            </a:pPr>
            <a:r>
              <a:rPr sz="2800" spc="-10" dirty="0">
                <a:solidFill>
                  <a:srgbClr val="888888"/>
                </a:solidFill>
                <a:latin typeface="Century Gothic"/>
                <a:cs typeface="Century Gothic"/>
              </a:rPr>
              <a:t>235	</a:t>
            </a:r>
            <a:r>
              <a:rPr sz="2800" spc="-5" dirty="0">
                <a:solidFill>
                  <a:srgbClr val="888888"/>
                </a:solidFill>
                <a:latin typeface="Century Gothic"/>
                <a:cs typeface="Century Gothic"/>
              </a:rPr>
              <a:t>1	</a:t>
            </a:r>
            <a:r>
              <a:rPr sz="2800" spc="-10" dirty="0">
                <a:solidFill>
                  <a:srgbClr val="888888"/>
                </a:solidFill>
                <a:latin typeface="Century Gothic"/>
                <a:cs typeface="Century Gothic"/>
              </a:rPr>
              <a:t>106	128	</a:t>
            </a:r>
            <a:r>
              <a:rPr sz="2800" spc="-5" dirty="0">
                <a:solidFill>
                  <a:srgbClr val="888888"/>
                </a:solidFill>
                <a:latin typeface="Century Gothic"/>
                <a:cs typeface="Century Gothic"/>
              </a:rPr>
              <a:t>1</a:t>
            </a:r>
            <a:endParaRPr sz="2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2800" spc="-5" dirty="0">
                <a:solidFill>
                  <a:srgbClr val="888888"/>
                </a:solidFill>
                <a:latin typeface="Century Gothic"/>
                <a:cs typeface="Century Gothic"/>
              </a:rPr>
              <a:t>92</a:t>
            </a:r>
            <a:r>
              <a:rPr sz="2800" spc="-1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spc="-5" dirty="0">
                <a:solidFill>
                  <a:srgbClr val="888888"/>
                </a:solidFill>
                <a:latin typeface="Century Gothic"/>
                <a:cs typeface="Century Gothic"/>
              </a:rPr>
              <a:t>U</a:t>
            </a:r>
            <a:r>
              <a:rPr sz="280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spc="-5" dirty="0">
                <a:solidFill>
                  <a:srgbClr val="888888"/>
                </a:solidFill>
                <a:latin typeface="Century Gothic"/>
                <a:cs typeface="Century Gothic"/>
              </a:rPr>
              <a:t>+</a:t>
            </a:r>
            <a:r>
              <a:rPr sz="280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spc="-5" dirty="0">
                <a:solidFill>
                  <a:srgbClr val="888888"/>
                </a:solidFill>
                <a:latin typeface="Century Gothic"/>
                <a:cs typeface="Century Gothic"/>
              </a:rPr>
              <a:t>0</a:t>
            </a:r>
            <a:r>
              <a:rPr sz="2800" i="1" spc="-5" dirty="0">
                <a:solidFill>
                  <a:srgbClr val="888888"/>
                </a:solidFill>
                <a:latin typeface="Century Gothic"/>
                <a:cs typeface="Century Gothic"/>
              </a:rPr>
              <a:t>n</a:t>
            </a:r>
            <a:r>
              <a:rPr sz="2800" i="1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950" i="1" spc="-60" dirty="0">
                <a:solidFill>
                  <a:srgbClr val="888888"/>
                </a:solidFill>
                <a:latin typeface="Cambria Math"/>
                <a:cs typeface="Cambria Math"/>
              </a:rPr>
              <a:t>⎯⎯</a:t>
            </a:r>
            <a:r>
              <a:rPr sz="2800" i="1" spc="-60" dirty="0">
                <a:solidFill>
                  <a:srgbClr val="888888"/>
                </a:solidFill>
                <a:latin typeface="Century Gothic"/>
                <a:cs typeface="Century Gothic"/>
              </a:rPr>
              <a:t>→</a:t>
            </a:r>
            <a:r>
              <a:rPr sz="2800" i="1" spc="1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i="1" spc="-5" dirty="0">
                <a:solidFill>
                  <a:srgbClr val="888888"/>
                </a:solidFill>
                <a:latin typeface="Century Gothic"/>
                <a:cs typeface="Century Gothic"/>
              </a:rPr>
              <a:t>42Mo</a:t>
            </a:r>
            <a:r>
              <a:rPr sz="2800" i="1" spc="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i="1" spc="-5" dirty="0">
                <a:solidFill>
                  <a:srgbClr val="888888"/>
                </a:solidFill>
                <a:latin typeface="Century Gothic"/>
                <a:cs typeface="Century Gothic"/>
              </a:rPr>
              <a:t>+ 50Sn</a:t>
            </a:r>
            <a:r>
              <a:rPr sz="2800" i="1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i="1" spc="-5" dirty="0">
                <a:solidFill>
                  <a:srgbClr val="888888"/>
                </a:solidFill>
                <a:latin typeface="Century Gothic"/>
                <a:cs typeface="Century Gothic"/>
              </a:rPr>
              <a:t>+</a:t>
            </a:r>
            <a:r>
              <a:rPr sz="2800" i="1" spc="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i="1" spc="-5" dirty="0">
                <a:solidFill>
                  <a:srgbClr val="888888"/>
                </a:solidFill>
                <a:latin typeface="Century Gothic"/>
                <a:cs typeface="Century Gothic"/>
              </a:rPr>
              <a:t>2</a:t>
            </a:r>
            <a:r>
              <a:rPr sz="2800" i="1" spc="-10" dirty="0">
                <a:solidFill>
                  <a:srgbClr val="888888"/>
                </a:solidFill>
                <a:latin typeface="Century Gothic"/>
                <a:cs typeface="Century Gothic"/>
              </a:rPr>
              <a:t> 0n+energy</a:t>
            </a:r>
            <a:endParaRPr sz="2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514604" y="1627377"/>
            <a:ext cx="8048625" cy="488582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 algn="just">
              <a:lnSpc>
                <a:spcPct val="90100"/>
              </a:lnSpc>
              <a:spcBef>
                <a:spcPts val="355"/>
              </a:spcBef>
              <a:buClr>
                <a:srgbClr val="FF388B"/>
              </a:buClr>
              <a:buSzPct val="95454"/>
              <a:buFont typeface="Wingdings"/>
              <a:buChar char=""/>
              <a:tabLst>
                <a:tab pos="264795" algn="l"/>
                <a:tab pos="3573779" algn="l"/>
                <a:tab pos="6102350" algn="l"/>
              </a:tabLst>
            </a:pPr>
            <a:r>
              <a:rPr sz="2200" spc="-5" dirty="0">
                <a:latin typeface="Times New Roman" pitchFamily="18" charset="0"/>
                <a:cs typeface="Times New Roman" pitchFamily="18" charset="0"/>
              </a:rPr>
              <a:t>Some</a:t>
            </a:r>
            <a:r>
              <a:rPr sz="22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atoms </a:t>
            </a:r>
            <a:r>
              <a:rPr sz="2200" spc="-10" dirty="0">
                <a:latin typeface="Times New Roman" pitchFamily="18" charset="0"/>
                <a:cs typeface="Times New Roman" pitchFamily="18" charset="0"/>
              </a:rPr>
              <a:t>are</a:t>
            </a:r>
            <a:r>
              <a:rPr sz="22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unstable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10" dirty="0">
                <a:latin typeface="Times New Roman" pitchFamily="18" charset="0"/>
                <a:cs typeface="Times New Roman" pitchFamily="18" charset="0"/>
              </a:rPr>
              <a:t>and</a:t>
            </a:r>
            <a:r>
              <a:rPr sz="22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it’s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atomic</a:t>
            </a:r>
            <a:r>
              <a:rPr sz="22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nucleus</a:t>
            </a:r>
            <a:r>
              <a:rPr sz="22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10" dirty="0">
                <a:latin typeface="Times New Roman" pitchFamily="18" charset="0"/>
                <a:cs typeface="Times New Roman" pitchFamily="18" charset="0"/>
              </a:rPr>
              <a:t>breaks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 of</a:t>
            </a:r>
            <a:r>
              <a:rPr sz="22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its</a:t>
            </a:r>
            <a:r>
              <a:rPr sz="22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own</a:t>
            </a:r>
            <a:r>
              <a:rPr sz="22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accord</a:t>
            </a:r>
            <a:r>
              <a:rPr sz="2200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>
                <a:latin typeface="Times New Roman" pitchFamily="18" charset="0"/>
                <a:cs typeface="Times New Roman" pitchFamily="18" charset="0"/>
              </a:rPr>
              <a:t>to </a:t>
            </a:r>
            <a:r>
              <a:rPr sz="2200" spc="-5" smtClean="0">
                <a:latin typeface="Times New Roman" pitchFamily="18" charset="0"/>
                <a:cs typeface="Times New Roman" pitchFamily="18" charset="0"/>
              </a:rPr>
              <a:t>form</a:t>
            </a:r>
            <a:r>
              <a:rPr lang="en-IN" sz="22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5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smaller 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atomic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nucleus of 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another 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element. This </a:t>
            </a:r>
            <a:r>
              <a:rPr sz="2200" spc="-10" dirty="0">
                <a:latin typeface="Times New Roman" pitchFamily="18" charset="0"/>
                <a:cs typeface="Times New Roman" pitchFamily="18" charset="0"/>
              </a:rPr>
              <a:t>causes 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release of excess particles </a:t>
            </a:r>
            <a:r>
              <a:rPr sz="2200" spc="-5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and</a:t>
            </a:r>
            <a:r>
              <a:rPr sz="22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energy</a:t>
            </a:r>
            <a:r>
              <a:rPr sz="22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sz="22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the original</a:t>
            </a:r>
            <a:r>
              <a:rPr sz="22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nucleus</a:t>
            </a:r>
            <a:r>
              <a:rPr sz="2200" spc="-5">
                <a:latin typeface="Times New Roman" pitchFamily="18" charset="0"/>
                <a:cs typeface="Times New Roman" pitchFamily="18" charset="0"/>
              </a:rPr>
              <a:t>,</a:t>
            </a:r>
            <a:r>
              <a:rPr sz="2200" spc="25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5" smtClean="0"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en-IN" sz="22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5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called 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u="heavy" spc="-5" dirty="0">
                <a:uFill>
                  <a:solidFill>
                    <a:srgbClr val="888888"/>
                  </a:solidFill>
                </a:uFill>
                <a:latin typeface="Times New Roman" pitchFamily="18" charset="0"/>
                <a:cs typeface="Times New Roman" pitchFamily="18" charset="0"/>
              </a:rPr>
              <a:t>radiation</a:t>
            </a:r>
            <a:r>
              <a:rPr sz="2200" b="1" spc="-5" dirty="0">
                <a:latin typeface="Times New Roman" pitchFamily="18" charset="0"/>
                <a:cs typeface="Times New Roman" pitchFamily="18" charset="0"/>
              </a:rPr>
              <a:t>.</a:t>
            </a:r>
            <a:endParaRPr sz="220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20"/>
              </a:spcBef>
              <a:buClr>
                <a:srgbClr val="FF388B"/>
              </a:buClr>
              <a:buFont typeface="Wingdings"/>
              <a:buChar char=""/>
            </a:pP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12700" marR="123825" algn="just">
              <a:lnSpc>
                <a:spcPts val="2380"/>
              </a:lnSpc>
              <a:buClr>
                <a:srgbClr val="FF388B"/>
              </a:buClr>
              <a:buSzPct val="95454"/>
              <a:buFont typeface="Wingdings"/>
              <a:buChar char=""/>
              <a:tabLst>
                <a:tab pos="417830" algn="l"/>
                <a:tab pos="418465" algn="l"/>
              </a:tabLst>
            </a:pPr>
            <a:r>
              <a:rPr sz="2200" spc="-5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2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10" dirty="0">
                <a:latin typeface="Times New Roman" pitchFamily="18" charset="0"/>
                <a:cs typeface="Times New Roman" pitchFamily="18" charset="0"/>
              </a:rPr>
              <a:t>elements</a:t>
            </a:r>
            <a:r>
              <a:rPr sz="22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whose</a:t>
            </a:r>
            <a:r>
              <a:rPr sz="2200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atomic</a:t>
            </a:r>
            <a:r>
              <a:rPr sz="22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nucleus</a:t>
            </a:r>
            <a:r>
              <a:rPr sz="22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emits</a:t>
            </a:r>
            <a:r>
              <a:rPr sz="22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radiation</a:t>
            </a:r>
            <a:r>
              <a:rPr sz="22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10" dirty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sz="2200" spc="-5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said</a:t>
            </a:r>
            <a:r>
              <a:rPr sz="22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be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u="heavy" spc="-5" dirty="0">
                <a:uFill>
                  <a:solidFill>
                    <a:srgbClr val="888888"/>
                  </a:solidFill>
                </a:uFill>
                <a:latin typeface="Times New Roman" pitchFamily="18" charset="0"/>
                <a:cs typeface="Times New Roman" pitchFamily="18" charset="0"/>
              </a:rPr>
              <a:t>radioactive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.</a:t>
            </a:r>
            <a:endParaRPr sz="220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55"/>
              </a:spcBef>
              <a:buClr>
                <a:srgbClr val="FF388B"/>
              </a:buClr>
              <a:buFont typeface="Wingdings"/>
              <a:buChar char=""/>
            </a:pPr>
            <a:endParaRPr sz="2750">
              <a:latin typeface="Times New Roman" pitchFamily="18" charset="0"/>
              <a:cs typeface="Times New Roman" pitchFamily="18" charset="0"/>
            </a:endParaRPr>
          </a:p>
          <a:p>
            <a:pPr marL="12700" marR="89535" algn="just">
              <a:lnSpc>
                <a:spcPct val="150000"/>
              </a:lnSpc>
              <a:buClr>
                <a:srgbClr val="FF388B"/>
              </a:buClr>
              <a:buSzPct val="95454"/>
              <a:buFont typeface="Wingdings"/>
              <a:buChar char=""/>
              <a:tabLst>
                <a:tab pos="262890" algn="l"/>
              </a:tabLst>
            </a:pPr>
            <a:r>
              <a:rPr sz="2200" spc="-5" dirty="0">
                <a:latin typeface="Times New Roman" pitchFamily="18" charset="0"/>
                <a:cs typeface="Times New Roman" pitchFamily="18" charset="0"/>
              </a:rPr>
              <a:t>The spontaneous breaking </a:t>
            </a:r>
            <a:r>
              <a:rPr sz="2200" spc="-10" dirty="0">
                <a:latin typeface="Times New Roman" pitchFamily="18" charset="0"/>
                <a:cs typeface="Times New Roman" pitchFamily="18" charset="0"/>
              </a:rPr>
              <a:t>down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unstable atoms 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sz="2200" spc="-5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termed</a:t>
            </a:r>
            <a:r>
              <a:rPr sz="22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u="heavy" spc="-10" dirty="0">
                <a:uFill>
                  <a:solidFill>
                    <a:srgbClr val="888888"/>
                  </a:solidFill>
                </a:uFill>
                <a:latin typeface="Times New Roman" pitchFamily="18" charset="0"/>
                <a:cs typeface="Times New Roman" pitchFamily="18" charset="0"/>
              </a:rPr>
              <a:t>Radioactive</a:t>
            </a:r>
            <a:r>
              <a:rPr sz="2200" u="heavy" spc="30" dirty="0">
                <a:uFill>
                  <a:solidFill>
                    <a:srgbClr val="888888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u="heavy" spc="-5" dirty="0">
                <a:uFill>
                  <a:solidFill>
                    <a:srgbClr val="888888"/>
                  </a:solidFill>
                </a:uFill>
                <a:latin typeface="Times New Roman" pitchFamily="18" charset="0"/>
                <a:cs typeface="Times New Roman" pitchFamily="18" charset="0"/>
              </a:rPr>
              <a:t>disintegration</a:t>
            </a:r>
            <a:r>
              <a:rPr sz="2200" u="heavy" dirty="0">
                <a:uFill>
                  <a:solidFill>
                    <a:srgbClr val="888888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u="heavy" spc="-5" dirty="0">
                <a:uFill>
                  <a:solidFill>
                    <a:srgbClr val="888888"/>
                  </a:solidFill>
                </a:uFill>
                <a:latin typeface="Times New Roman" pitchFamily="18" charset="0"/>
                <a:cs typeface="Times New Roman" pitchFamily="18" charset="0"/>
              </a:rPr>
              <a:t>or</a:t>
            </a:r>
            <a:r>
              <a:rPr sz="2200" u="heavy" dirty="0">
                <a:uFill>
                  <a:solidFill>
                    <a:srgbClr val="888888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u="heavy" spc="-5" dirty="0">
                <a:uFill>
                  <a:solidFill>
                    <a:srgbClr val="888888"/>
                  </a:solidFill>
                </a:uFill>
                <a:latin typeface="Times New Roman" pitchFamily="18" charset="0"/>
                <a:cs typeface="Times New Roman" pitchFamily="18" charset="0"/>
              </a:rPr>
              <a:t>radioactive</a:t>
            </a:r>
            <a:r>
              <a:rPr sz="2200" u="heavy" spc="20" dirty="0">
                <a:uFill>
                  <a:solidFill>
                    <a:srgbClr val="888888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u="heavy" spc="-5">
                <a:uFill>
                  <a:solidFill>
                    <a:srgbClr val="888888"/>
                  </a:solidFill>
                </a:uFill>
                <a:latin typeface="Times New Roman" pitchFamily="18" charset="0"/>
                <a:cs typeface="Times New Roman" pitchFamily="18" charset="0"/>
              </a:rPr>
              <a:t>decay</a:t>
            </a:r>
            <a:r>
              <a:rPr sz="2200" spc="-5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IN" sz="2200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89535" algn="just">
              <a:lnSpc>
                <a:spcPct val="150000"/>
              </a:lnSpc>
              <a:buClr>
                <a:srgbClr val="FF388B"/>
              </a:buClr>
              <a:buSzPct val="95454"/>
              <a:buFont typeface="Wingdings"/>
              <a:buChar char=""/>
              <a:tabLst>
                <a:tab pos="262890" algn="l"/>
              </a:tabLst>
            </a:pPr>
            <a:endParaRPr lang="en-IN" sz="2200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89535" algn="just">
              <a:lnSpc>
                <a:spcPts val="2380"/>
              </a:lnSpc>
              <a:buClr>
                <a:srgbClr val="FF388B"/>
              </a:buClr>
              <a:buSzPct val="95454"/>
              <a:buFont typeface="Wingdings"/>
              <a:buChar char=""/>
              <a:tabLst>
                <a:tab pos="262890" algn="l"/>
              </a:tabLst>
            </a:pPr>
            <a:r>
              <a:rPr lang="en-IN" sz="2200" spc="-5" dirty="0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IN" sz="2200" spc="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200" spc="-5" dirty="0" smtClean="0">
                <a:latin typeface="Times New Roman" pitchFamily="18" charset="0"/>
                <a:cs typeface="Times New Roman" pitchFamily="18" charset="0"/>
              </a:rPr>
              <a:t>disintegration or</a:t>
            </a:r>
            <a:r>
              <a:rPr lang="en-IN" sz="2200" spc="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200" spc="-5" dirty="0" smtClean="0">
                <a:latin typeface="Times New Roman" pitchFamily="18" charset="0"/>
                <a:cs typeface="Times New Roman" pitchFamily="18" charset="0"/>
              </a:rPr>
              <a:t>decay</a:t>
            </a:r>
            <a:r>
              <a:rPr lang="en-IN" sz="2200" spc="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200" spc="-5" dirty="0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IN" sz="2200" spc="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200" spc="-5" dirty="0" smtClean="0">
                <a:latin typeface="Times New Roman" pitchFamily="18" charset="0"/>
                <a:cs typeface="Times New Roman" pitchFamily="18" charset="0"/>
              </a:rPr>
              <a:t>unstable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200" spc="-5" dirty="0" smtClean="0">
                <a:latin typeface="Times New Roman" pitchFamily="18" charset="0"/>
                <a:cs typeface="Times New Roman" pitchFamily="18" charset="0"/>
              </a:rPr>
              <a:t>atoms </a:t>
            </a:r>
            <a:r>
              <a:rPr lang="en-IN" sz="2200" spc="-10" dirty="0" smtClean="0">
                <a:latin typeface="Times New Roman" pitchFamily="18" charset="0"/>
                <a:cs typeface="Times New Roman" pitchFamily="18" charset="0"/>
              </a:rPr>
              <a:t>accompanied	</a:t>
            </a:r>
            <a:r>
              <a:rPr lang="en-IN" sz="2200" spc="-5" dirty="0" smtClean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IN" sz="2200" spc="-10" dirty="0" smtClean="0">
                <a:latin typeface="Times New Roman" pitchFamily="18" charset="0"/>
                <a:cs typeface="Times New Roman" pitchFamily="18" charset="0"/>
              </a:rPr>
              <a:t>emission </a:t>
            </a:r>
            <a:r>
              <a:rPr lang="en-IN" sz="2200" spc="-5" dirty="0" smtClean="0">
                <a:latin typeface="Times New Roman" pitchFamily="18" charset="0"/>
                <a:cs typeface="Times New Roman" pitchFamily="18" charset="0"/>
              </a:rPr>
              <a:t>of radiation is </a:t>
            </a:r>
            <a:r>
              <a:rPr lang="en-IN" sz="2200" spc="-10" dirty="0" smtClean="0">
                <a:latin typeface="Times New Roman" pitchFamily="18" charset="0"/>
                <a:cs typeface="Times New Roman" pitchFamily="18" charset="0"/>
              </a:rPr>
              <a:t>called </a:t>
            </a:r>
            <a:r>
              <a:rPr lang="en-IN" sz="2200" spc="-60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200" u="heavy" spc="-10" dirty="0" smtClean="0">
                <a:uFill>
                  <a:solidFill>
                    <a:srgbClr val="888888"/>
                  </a:solidFill>
                </a:uFill>
                <a:latin typeface="Times New Roman" pitchFamily="18" charset="0"/>
                <a:cs typeface="Times New Roman" pitchFamily="18" charset="0"/>
              </a:rPr>
              <a:t>Radioactivit</a:t>
            </a:r>
            <a:r>
              <a:rPr lang="en-IN" sz="2200" spc="-1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IN" sz="1900" spc="-1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sz="275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533400"/>
            <a:ext cx="4953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IN" sz="3600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RADIOACTIVITY</a:t>
            </a:r>
            <a:endParaRPr lang="en-IN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7658100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23" y="6095"/>
            <a:ext cx="9147175" cy="6849109"/>
            <a:chOff x="-1523" y="6095"/>
            <a:chExt cx="9147175" cy="68491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1584" y="749808"/>
              <a:ext cx="3230879" cy="3916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123" y="781812"/>
              <a:ext cx="3194037" cy="35521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14604" y="1659381"/>
            <a:ext cx="7022465" cy="46361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77569">
              <a:lnSpc>
                <a:spcPct val="100000"/>
              </a:lnSpc>
              <a:spcBef>
                <a:spcPts val="95"/>
              </a:spcBef>
              <a:buClr>
                <a:srgbClr val="FF388B"/>
              </a:buClr>
              <a:buSzPct val="80357"/>
              <a:buFont typeface="Wingdings"/>
              <a:buChar char=""/>
              <a:tabLst>
                <a:tab pos="367030" algn="l"/>
              </a:tabLst>
            </a:pPr>
            <a:r>
              <a:rPr sz="2800" spc="-5" dirty="0">
                <a:solidFill>
                  <a:srgbClr val="888888"/>
                </a:solidFill>
                <a:latin typeface="Century Gothic"/>
                <a:cs typeface="Century Gothic"/>
              </a:rPr>
              <a:t>This</a:t>
            </a:r>
            <a:r>
              <a:rPr sz="2800" spc="-1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spc="-10" dirty="0">
                <a:solidFill>
                  <a:srgbClr val="888888"/>
                </a:solidFill>
                <a:latin typeface="Century Gothic"/>
                <a:cs typeface="Century Gothic"/>
              </a:rPr>
              <a:t>process</a:t>
            </a:r>
            <a:r>
              <a:rPr sz="2800" spc="2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888888"/>
                </a:solidFill>
                <a:latin typeface="Century Gothic"/>
                <a:cs typeface="Century Gothic"/>
              </a:rPr>
              <a:t>is</a:t>
            </a:r>
            <a:r>
              <a:rPr sz="2800" spc="-1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spc="-5" dirty="0">
                <a:solidFill>
                  <a:srgbClr val="888888"/>
                </a:solidFill>
                <a:latin typeface="Century Gothic"/>
                <a:cs typeface="Century Gothic"/>
              </a:rPr>
              <a:t>opposite</a:t>
            </a:r>
            <a:r>
              <a:rPr sz="2800" spc="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spc="-5" dirty="0">
                <a:solidFill>
                  <a:srgbClr val="888888"/>
                </a:solidFill>
                <a:latin typeface="Century Gothic"/>
                <a:cs typeface="Century Gothic"/>
              </a:rPr>
              <a:t>of</a:t>
            </a:r>
            <a:r>
              <a:rPr sz="2800" spc="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spc="-5" dirty="0">
                <a:solidFill>
                  <a:srgbClr val="888888"/>
                </a:solidFill>
                <a:latin typeface="Century Gothic"/>
                <a:cs typeface="Century Gothic"/>
              </a:rPr>
              <a:t>nuclear </a:t>
            </a:r>
            <a:r>
              <a:rPr sz="2800" spc="-76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spc="-5" dirty="0">
                <a:solidFill>
                  <a:srgbClr val="888888"/>
                </a:solidFill>
                <a:latin typeface="Century Gothic"/>
                <a:cs typeface="Century Gothic"/>
              </a:rPr>
              <a:t>fission.</a:t>
            </a:r>
            <a:endParaRPr sz="2800">
              <a:latin typeface="Century Gothic"/>
              <a:cs typeface="Century Gothic"/>
            </a:endParaRPr>
          </a:p>
          <a:p>
            <a:pPr marL="267335" indent="-255270">
              <a:lnSpc>
                <a:spcPct val="100000"/>
              </a:lnSpc>
              <a:spcBef>
                <a:spcPts val="670"/>
              </a:spcBef>
              <a:buClr>
                <a:srgbClr val="FF388B"/>
              </a:buClr>
              <a:buSzPct val="80357"/>
              <a:buFont typeface="Wingdings"/>
              <a:buChar char=""/>
              <a:tabLst>
                <a:tab pos="267970" algn="l"/>
              </a:tabLst>
            </a:pPr>
            <a:r>
              <a:rPr sz="2800" spc="-5" dirty="0">
                <a:solidFill>
                  <a:srgbClr val="888888"/>
                </a:solidFill>
                <a:latin typeface="Century Gothic"/>
                <a:cs typeface="Century Gothic"/>
              </a:rPr>
              <a:t>Nuclear</a:t>
            </a:r>
            <a:r>
              <a:rPr sz="2800" spc="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888888"/>
                </a:solidFill>
                <a:latin typeface="Century Gothic"/>
                <a:cs typeface="Century Gothic"/>
              </a:rPr>
              <a:t>fusion</a:t>
            </a:r>
            <a:r>
              <a:rPr sz="2800" spc="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spc="-5" dirty="0">
                <a:solidFill>
                  <a:srgbClr val="888888"/>
                </a:solidFill>
                <a:latin typeface="Century Gothic"/>
                <a:cs typeface="Century Gothic"/>
              </a:rPr>
              <a:t>may</a:t>
            </a:r>
            <a:r>
              <a:rPr sz="2800" spc="1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spc="-5" dirty="0">
                <a:solidFill>
                  <a:srgbClr val="888888"/>
                </a:solidFill>
                <a:latin typeface="Century Gothic"/>
                <a:cs typeface="Century Gothic"/>
              </a:rPr>
              <a:t>be</a:t>
            </a:r>
            <a:r>
              <a:rPr sz="2800" spc="1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spc="-5" dirty="0">
                <a:solidFill>
                  <a:srgbClr val="888888"/>
                </a:solidFill>
                <a:latin typeface="Century Gothic"/>
                <a:cs typeface="Century Gothic"/>
              </a:rPr>
              <a:t>defined</a:t>
            </a:r>
            <a:r>
              <a:rPr sz="280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spc="-5" dirty="0">
                <a:solidFill>
                  <a:srgbClr val="888888"/>
                </a:solidFill>
                <a:latin typeface="Century Gothic"/>
                <a:cs typeface="Century Gothic"/>
              </a:rPr>
              <a:t>as</a:t>
            </a:r>
            <a:r>
              <a:rPr sz="2800" spc="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spc="-5" dirty="0">
                <a:solidFill>
                  <a:srgbClr val="888888"/>
                </a:solidFill>
                <a:latin typeface="Century Gothic"/>
                <a:cs typeface="Century Gothic"/>
              </a:rPr>
              <a:t>:</a:t>
            </a:r>
            <a:endParaRPr sz="2800">
              <a:latin typeface="Century Gothic"/>
              <a:cs typeface="Century Gothic"/>
            </a:endParaRPr>
          </a:p>
          <a:p>
            <a:pPr marL="12700" marR="168275" indent="1400810">
              <a:lnSpc>
                <a:spcPct val="100000"/>
              </a:lnSpc>
              <a:spcBef>
                <a:spcPts val="690"/>
              </a:spcBef>
            </a:pPr>
            <a:r>
              <a:rPr sz="2800" b="1" spc="-5" dirty="0">
                <a:solidFill>
                  <a:srgbClr val="888888"/>
                </a:solidFill>
                <a:latin typeface="Century Gothic"/>
                <a:cs typeface="Century Gothic"/>
              </a:rPr>
              <a:t>the</a:t>
            </a:r>
            <a:r>
              <a:rPr sz="2800" b="1" spc="-1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b="1" spc="-5" dirty="0">
                <a:solidFill>
                  <a:srgbClr val="888888"/>
                </a:solidFill>
                <a:latin typeface="Century Gothic"/>
                <a:cs typeface="Century Gothic"/>
              </a:rPr>
              <a:t>process</a:t>
            </a:r>
            <a:r>
              <a:rPr sz="2800" b="1" spc="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b="1" spc="-5" dirty="0">
                <a:solidFill>
                  <a:srgbClr val="888888"/>
                </a:solidFill>
                <a:latin typeface="Century Gothic"/>
                <a:cs typeface="Century Gothic"/>
              </a:rPr>
              <a:t>in which</a:t>
            </a:r>
            <a:r>
              <a:rPr sz="2800" b="1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b="1" spc="-5" dirty="0">
                <a:solidFill>
                  <a:srgbClr val="888888"/>
                </a:solidFill>
                <a:latin typeface="Century Gothic"/>
                <a:cs typeface="Century Gothic"/>
              </a:rPr>
              <a:t>two light- </a:t>
            </a:r>
            <a:r>
              <a:rPr sz="2800" b="1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b="1" spc="-5" dirty="0">
                <a:solidFill>
                  <a:srgbClr val="888888"/>
                </a:solidFill>
                <a:latin typeface="Century Gothic"/>
                <a:cs typeface="Century Gothic"/>
              </a:rPr>
              <a:t>weight</a:t>
            </a:r>
            <a:r>
              <a:rPr sz="2800" b="1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b="1" spc="-10" dirty="0">
                <a:solidFill>
                  <a:srgbClr val="888888"/>
                </a:solidFill>
                <a:latin typeface="Century Gothic"/>
                <a:cs typeface="Century Gothic"/>
              </a:rPr>
              <a:t>nuclei</a:t>
            </a:r>
            <a:r>
              <a:rPr sz="2800" b="1" spc="-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b="1" spc="-10" dirty="0">
                <a:solidFill>
                  <a:srgbClr val="888888"/>
                </a:solidFill>
                <a:latin typeface="Century Gothic"/>
                <a:cs typeface="Century Gothic"/>
              </a:rPr>
              <a:t>combine</a:t>
            </a:r>
            <a:r>
              <a:rPr sz="2800" b="1" spc="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b="1" spc="-5" dirty="0">
                <a:solidFill>
                  <a:srgbClr val="888888"/>
                </a:solidFill>
                <a:latin typeface="Century Gothic"/>
                <a:cs typeface="Century Gothic"/>
              </a:rPr>
              <a:t>or</a:t>
            </a:r>
            <a:r>
              <a:rPr sz="2800" b="1" spc="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b="1" spc="-5" dirty="0">
                <a:solidFill>
                  <a:srgbClr val="888888"/>
                </a:solidFill>
                <a:latin typeface="Century Gothic"/>
                <a:cs typeface="Century Gothic"/>
              </a:rPr>
              <a:t>fuse</a:t>
            </a:r>
            <a:r>
              <a:rPr sz="2800" b="1" spc="1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b="1" spc="-5" dirty="0">
                <a:solidFill>
                  <a:srgbClr val="888888"/>
                </a:solidFill>
                <a:latin typeface="Century Gothic"/>
                <a:cs typeface="Century Gothic"/>
              </a:rPr>
              <a:t>to</a:t>
            </a:r>
            <a:r>
              <a:rPr sz="2800" b="1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b="1" spc="-5" dirty="0">
                <a:solidFill>
                  <a:srgbClr val="888888"/>
                </a:solidFill>
                <a:latin typeface="Century Gothic"/>
                <a:cs typeface="Century Gothic"/>
              </a:rPr>
              <a:t>form</a:t>
            </a:r>
            <a:r>
              <a:rPr sz="2800" b="1" spc="2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b="1" spc="-5" dirty="0">
                <a:solidFill>
                  <a:srgbClr val="888888"/>
                </a:solidFill>
                <a:latin typeface="Century Gothic"/>
                <a:cs typeface="Century Gothic"/>
              </a:rPr>
              <a:t>a </a:t>
            </a:r>
            <a:r>
              <a:rPr sz="2800" b="1" spc="-77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b="1" spc="-5" dirty="0">
                <a:solidFill>
                  <a:srgbClr val="888888"/>
                </a:solidFill>
                <a:latin typeface="Century Gothic"/>
                <a:cs typeface="Century Gothic"/>
              </a:rPr>
              <a:t>single</a:t>
            </a:r>
            <a:r>
              <a:rPr sz="2800" b="1" spc="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b="1" spc="-10" dirty="0">
                <a:solidFill>
                  <a:srgbClr val="888888"/>
                </a:solidFill>
                <a:latin typeface="Century Gothic"/>
                <a:cs typeface="Century Gothic"/>
              </a:rPr>
              <a:t>heavier</a:t>
            </a:r>
            <a:r>
              <a:rPr sz="2800" b="1" spc="1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b="1" spc="-10" dirty="0">
                <a:solidFill>
                  <a:srgbClr val="888888"/>
                </a:solidFill>
                <a:latin typeface="Century Gothic"/>
                <a:cs typeface="Century Gothic"/>
              </a:rPr>
              <a:t>nucleus.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80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  <a:buClr>
                <a:srgbClr val="FF388B"/>
              </a:buClr>
              <a:buSzPct val="80357"/>
              <a:buFont typeface="Wingdings"/>
              <a:buChar char=""/>
              <a:tabLst>
                <a:tab pos="267335" algn="l"/>
                <a:tab pos="1547495" algn="l"/>
              </a:tabLst>
            </a:pPr>
            <a:r>
              <a:rPr sz="2800" b="1" spc="-5" dirty="0">
                <a:solidFill>
                  <a:srgbClr val="888888"/>
                </a:solidFill>
                <a:latin typeface="Century Gothic"/>
                <a:cs typeface="Century Gothic"/>
              </a:rPr>
              <a:t>In</a:t>
            </a:r>
            <a:r>
              <a:rPr sz="2800" b="1" spc="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b="1" spc="-5" dirty="0">
                <a:solidFill>
                  <a:srgbClr val="888888"/>
                </a:solidFill>
                <a:latin typeface="Century Gothic"/>
                <a:cs typeface="Century Gothic"/>
              </a:rPr>
              <a:t>a</a:t>
            </a:r>
            <a:r>
              <a:rPr sz="2800" b="1" spc="1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b="1" spc="-5" dirty="0">
                <a:solidFill>
                  <a:srgbClr val="888888"/>
                </a:solidFill>
                <a:latin typeface="Century Gothic"/>
                <a:cs typeface="Century Gothic"/>
              </a:rPr>
              <a:t>fusion</a:t>
            </a:r>
            <a:r>
              <a:rPr sz="2800" b="1" spc="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b="1" spc="-5" dirty="0">
                <a:solidFill>
                  <a:srgbClr val="888888"/>
                </a:solidFill>
                <a:latin typeface="Century Gothic"/>
                <a:cs typeface="Century Gothic"/>
              </a:rPr>
              <a:t>reaction,</a:t>
            </a:r>
            <a:r>
              <a:rPr sz="2800" b="1" spc="1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b="1" spc="-5" dirty="0">
                <a:solidFill>
                  <a:srgbClr val="888888"/>
                </a:solidFill>
                <a:latin typeface="Century Gothic"/>
                <a:cs typeface="Century Gothic"/>
              </a:rPr>
              <a:t>the</a:t>
            </a:r>
            <a:r>
              <a:rPr sz="2800" b="1" spc="-1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888888"/>
                </a:solidFill>
                <a:latin typeface="Century Gothic"/>
                <a:cs typeface="Century Gothic"/>
              </a:rPr>
              <a:t>mass</a:t>
            </a:r>
            <a:r>
              <a:rPr sz="2800" b="1" spc="2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b="1" spc="-5" dirty="0">
                <a:solidFill>
                  <a:srgbClr val="888888"/>
                </a:solidFill>
                <a:latin typeface="Century Gothic"/>
                <a:cs typeface="Century Gothic"/>
              </a:rPr>
              <a:t>of</a:t>
            </a:r>
            <a:r>
              <a:rPr sz="2800" b="1" spc="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b="1" spc="-5" dirty="0">
                <a:solidFill>
                  <a:srgbClr val="888888"/>
                </a:solidFill>
                <a:latin typeface="Century Gothic"/>
                <a:cs typeface="Century Gothic"/>
              </a:rPr>
              <a:t>the </a:t>
            </a:r>
            <a:r>
              <a:rPr sz="2800" b="1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b="1" spc="-5" dirty="0">
                <a:solidFill>
                  <a:srgbClr val="888888"/>
                </a:solidFill>
                <a:latin typeface="Century Gothic"/>
                <a:cs typeface="Century Gothic"/>
              </a:rPr>
              <a:t>reacting</a:t>
            </a:r>
            <a:r>
              <a:rPr sz="2800" b="1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b="1" spc="-5" dirty="0">
                <a:solidFill>
                  <a:srgbClr val="888888"/>
                </a:solidFill>
                <a:latin typeface="Century Gothic"/>
                <a:cs typeface="Century Gothic"/>
              </a:rPr>
              <a:t>nuclei</a:t>
            </a:r>
            <a:r>
              <a:rPr sz="2800" b="1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b="1" spc="-5" dirty="0">
                <a:solidFill>
                  <a:srgbClr val="888888"/>
                </a:solidFill>
                <a:latin typeface="Century Gothic"/>
                <a:cs typeface="Century Gothic"/>
              </a:rPr>
              <a:t>is</a:t>
            </a:r>
            <a:r>
              <a:rPr sz="2800" b="1" spc="1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b="1" spc="-10" dirty="0">
                <a:solidFill>
                  <a:srgbClr val="888888"/>
                </a:solidFill>
                <a:latin typeface="Century Gothic"/>
                <a:cs typeface="Century Gothic"/>
              </a:rPr>
              <a:t>greater</a:t>
            </a:r>
            <a:r>
              <a:rPr sz="2800" b="1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b="1" spc="-5" dirty="0">
                <a:solidFill>
                  <a:srgbClr val="888888"/>
                </a:solidFill>
                <a:latin typeface="Century Gothic"/>
                <a:cs typeface="Century Gothic"/>
              </a:rPr>
              <a:t>than</a:t>
            </a:r>
            <a:r>
              <a:rPr sz="2800" b="1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b="1" spc="-5" dirty="0">
                <a:solidFill>
                  <a:srgbClr val="888888"/>
                </a:solidFill>
                <a:latin typeface="Century Gothic"/>
                <a:cs typeface="Century Gothic"/>
              </a:rPr>
              <a:t>that</a:t>
            </a:r>
            <a:r>
              <a:rPr sz="2800" b="1" spc="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b="1" spc="-5" dirty="0">
                <a:solidFill>
                  <a:srgbClr val="888888"/>
                </a:solidFill>
                <a:latin typeface="Century Gothic"/>
                <a:cs typeface="Century Gothic"/>
              </a:rPr>
              <a:t>of</a:t>
            </a:r>
            <a:r>
              <a:rPr sz="2800" b="1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b="1" spc="-5" dirty="0">
                <a:solidFill>
                  <a:srgbClr val="888888"/>
                </a:solidFill>
                <a:latin typeface="Century Gothic"/>
                <a:cs typeface="Century Gothic"/>
              </a:rPr>
              <a:t>the </a:t>
            </a:r>
            <a:r>
              <a:rPr sz="2800" b="1" spc="-77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b="1" spc="-10" dirty="0">
                <a:solidFill>
                  <a:srgbClr val="888888"/>
                </a:solidFill>
                <a:latin typeface="Century Gothic"/>
                <a:cs typeface="Century Gothic"/>
              </a:rPr>
              <a:t>nucleus	formed.</a:t>
            </a:r>
            <a:endParaRPr sz="2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23" y="6095"/>
            <a:ext cx="9147175" cy="6852284"/>
            <a:chOff x="-1523" y="6095"/>
            <a:chExt cx="9147175" cy="685228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4820" y="749808"/>
              <a:ext cx="3406140" cy="3931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0601" y="781812"/>
              <a:ext cx="3369056" cy="3572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600" y="1523998"/>
              <a:ext cx="7772400" cy="53339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4604" y="900430"/>
            <a:ext cx="8019796" cy="1215076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 algn="just">
              <a:lnSpc>
                <a:spcPts val="2810"/>
              </a:lnSpc>
              <a:spcBef>
                <a:spcPts val="455"/>
              </a:spcBef>
              <a:tabLst>
                <a:tab pos="5608320" algn="l"/>
              </a:tabLst>
            </a:pPr>
            <a:r>
              <a:rPr sz="2600" dirty="0"/>
              <a:t>The</a:t>
            </a:r>
            <a:r>
              <a:rPr sz="2600" spc="10" dirty="0"/>
              <a:t> </a:t>
            </a:r>
            <a:r>
              <a:rPr sz="2600" spc="-5" dirty="0"/>
              <a:t>differential </a:t>
            </a:r>
            <a:r>
              <a:rPr sz="2600" dirty="0"/>
              <a:t>mass</a:t>
            </a:r>
            <a:r>
              <a:rPr sz="2600" spc="15" dirty="0"/>
              <a:t> </a:t>
            </a:r>
            <a:r>
              <a:rPr sz="2600" spc="-5"/>
              <a:t>is</a:t>
            </a:r>
            <a:r>
              <a:rPr sz="2600" spc="20"/>
              <a:t> </a:t>
            </a:r>
            <a:r>
              <a:rPr sz="2600" smtClean="0"/>
              <a:t>manifested</a:t>
            </a:r>
            <a:r>
              <a:rPr lang="en-IN" sz="2600" dirty="0" smtClean="0"/>
              <a:t> </a:t>
            </a:r>
            <a:r>
              <a:rPr sz="2600" spc="-5" smtClean="0"/>
              <a:t>in</a:t>
            </a:r>
            <a:r>
              <a:rPr sz="2600" spc="-90" smtClean="0"/>
              <a:t> </a:t>
            </a:r>
            <a:r>
              <a:rPr sz="2600" dirty="0"/>
              <a:t>the </a:t>
            </a:r>
            <a:r>
              <a:rPr sz="2600" spc="-705" dirty="0"/>
              <a:t> </a:t>
            </a:r>
            <a:r>
              <a:rPr sz="2600" dirty="0"/>
              <a:t>great </a:t>
            </a:r>
            <a:r>
              <a:rPr sz="2600" spc="-5" dirty="0"/>
              <a:t>amount </a:t>
            </a:r>
            <a:r>
              <a:rPr sz="2600" dirty="0"/>
              <a:t>of </a:t>
            </a:r>
            <a:r>
              <a:rPr sz="2600" spc="-5" dirty="0"/>
              <a:t>energy </a:t>
            </a:r>
            <a:r>
              <a:rPr sz="2600" dirty="0"/>
              <a:t>released </a:t>
            </a:r>
            <a:r>
              <a:rPr sz="2600" spc="-5" dirty="0"/>
              <a:t>in </a:t>
            </a:r>
            <a:r>
              <a:rPr sz="2600" dirty="0"/>
              <a:t>the </a:t>
            </a:r>
            <a:r>
              <a:rPr sz="2600" spc="5" dirty="0"/>
              <a:t> </a:t>
            </a:r>
            <a:r>
              <a:rPr sz="2600" dirty="0"/>
              <a:t>reaction.</a:t>
            </a:r>
            <a:endParaRPr sz="2600"/>
          </a:p>
          <a:p>
            <a:pPr marL="12700" algn="just">
              <a:lnSpc>
                <a:spcPct val="100000"/>
              </a:lnSpc>
              <a:spcBef>
                <a:spcPts val="270"/>
              </a:spcBef>
              <a:tabLst>
                <a:tab pos="671830" algn="l"/>
              </a:tabLst>
            </a:pPr>
            <a:r>
              <a:rPr sz="2600" dirty="0"/>
              <a:t>For	example,</a:t>
            </a:r>
            <a:endParaRPr sz="26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143000" y="3276600"/>
          <a:ext cx="6287134" cy="1983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2310"/>
                <a:gridCol w="660400"/>
                <a:gridCol w="1452244"/>
                <a:gridCol w="1109345"/>
                <a:gridCol w="2362835"/>
              </a:tblGrid>
              <a:tr h="387106">
                <a:tc>
                  <a:txBody>
                    <a:bodyPr/>
                    <a:lstStyle/>
                    <a:p>
                      <a:pPr marR="29464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3</a:t>
                      </a:r>
                      <a:endParaRPr sz="240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3558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</a:t>
                      </a:r>
                      <a:endParaRPr sz="240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305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4</a:t>
                      </a:r>
                      <a:endParaRPr sz="240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1905" marB="0"/>
                </a:tc>
              </a:tr>
              <a:tr h="388076">
                <a:tc>
                  <a:txBody>
                    <a:bodyPr/>
                    <a:lstStyle/>
                    <a:p>
                      <a:pPr marR="254000" algn="ctr">
                        <a:lnSpc>
                          <a:spcPts val="2835"/>
                        </a:lnSpc>
                        <a:spcBef>
                          <a:spcPts val="120"/>
                        </a:spcBef>
                      </a:pPr>
                      <a:r>
                        <a:rPr sz="2400" spc="-5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1H</a:t>
                      </a:r>
                      <a:endParaRPr sz="240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L="293370">
                        <a:lnSpc>
                          <a:spcPts val="2835"/>
                        </a:lnSpc>
                        <a:spcBef>
                          <a:spcPts val="120"/>
                        </a:spcBef>
                      </a:pPr>
                      <a:r>
                        <a:rPr sz="240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+</a:t>
                      </a:r>
                      <a:endParaRPr sz="240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R="85725" algn="ctr">
                        <a:lnSpc>
                          <a:spcPts val="2835"/>
                        </a:lnSpc>
                        <a:spcBef>
                          <a:spcPts val="120"/>
                        </a:spcBef>
                      </a:pPr>
                      <a:r>
                        <a:rPr sz="2400" spc="-5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1H</a:t>
                      </a:r>
                      <a:endParaRPr sz="240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L="172720">
                        <a:lnSpc>
                          <a:spcPts val="2835"/>
                        </a:lnSpc>
                        <a:spcBef>
                          <a:spcPts val="120"/>
                        </a:spcBef>
                      </a:pPr>
                      <a:r>
                        <a:rPr sz="2400" spc="-5" dirty="0">
                          <a:solidFill>
                            <a:schemeClr val="tx1"/>
                          </a:solidFill>
                          <a:latin typeface="Cambria Math"/>
                          <a:cs typeface="Cambria Math"/>
                        </a:rPr>
                        <a:t>⎯⎯</a:t>
                      </a:r>
                      <a:r>
                        <a:rPr sz="2400" spc="-5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→</a:t>
                      </a:r>
                      <a:endParaRPr sz="240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L="360680">
                        <a:lnSpc>
                          <a:spcPts val="2835"/>
                        </a:lnSpc>
                        <a:spcBef>
                          <a:spcPts val="120"/>
                        </a:spcBef>
                      </a:pPr>
                      <a:r>
                        <a:rPr sz="2400" spc="-5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2He</a:t>
                      </a:r>
                      <a:r>
                        <a:rPr sz="2400" spc="-45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40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+</a:t>
                      </a:r>
                      <a:r>
                        <a:rPr sz="2400" spc="-3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400" i="1" spc="-5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energy</a:t>
                      </a:r>
                      <a:endParaRPr sz="240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15240" marB="0"/>
                </a:tc>
              </a:tr>
              <a:tr h="820177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95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spc="-5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3.01495</a:t>
                      </a:r>
                      <a:endParaRPr sz="240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254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95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822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spc="-5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1.00782</a:t>
                      </a:r>
                      <a:endParaRPr sz="240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254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95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46609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spc="-5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4.00260</a:t>
                      </a:r>
                      <a:endParaRPr sz="240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254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88021">
                <a:tc gridSpan="2">
                  <a:txBody>
                    <a:bodyPr/>
                    <a:lstStyle/>
                    <a:p>
                      <a:pPr marL="31750">
                        <a:lnSpc>
                          <a:spcPts val="2830"/>
                        </a:lnSpc>
                        <a:spcBef>
                          <a:spcPts val="125"/>
                        </a:spcBef>
                      </a:pPr>
                      <a:r>
                        <a:rPr sz="240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amu</a:t>
                      </a:r>
                      <a:endParaRPr sz="240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1587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7505">
                        <a:lnSpc>
                          <a:spcPts val="2830"/>
                        </a:lnSpc>
                        <a:spcBef>
                          <a:spcPts val="125"/>
                        </a:spcBef>
                      </a:pPr>
                      <a:r>
                        <a:rPr sz="2400" spc="-5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amu</a:t>
                      </a:r>
                      <a:endParaRPr sz="240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15875" marB="0"/>
                </a:tc>
                <a:tc gridSpan="2">
                  <a:txBody>
                    <a:bodyPr/>
                    <a:lstStyle/>
                    <a:p>
                      <a:pPr marL="415290" algn="ctr">
                        <a:lnSpc>
                          <a:spcPts val="2830"/>
                        </a:lnSpc>
                        <a:spcBef>
                          <a:spcPts val="125"/>
                        </a:spcBef>
                      </a:pPr>
                      <a:r>
                        <a:rPr sz="2400" spc="-5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amu</a:t>
                      </a:r>
                      <a:endParaRPr sz="240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1587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23" y="6095"/>
            <a:ext cx="9147175" cy="6849109"/>
            <a:chOff x="-1523" y="6095"/>
            <a:chExt cx="9147175" cy="68491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5676" y="749808"/>
              <a:ext cx="4549140" cy="3916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1888" y="781812"/>
              <a:ext cx="4511624" cy="35521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14604" y="1659381"/>
            <a:ext cx="8172196" cy="31822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1275" algn="just">
              <a:lnSpc>
                <a:spcPct val="100000"/>
              </a:lnSpc>
              <a:spcBef>
                <a:spcPts val="95"/>
              </a:spcBef>
              <a:buClr>
                <a:srgbClr val="FF388B"/>
              </a:buClr>
              <a:buSzPct val="76785"/>
              <a:buFont typeface="Wingdings"/>
              <a:buChar char=""/>
              <a:tabLst>
                <a:tab pos="267335" algn="l"/>
              </a:tabLst>
            </a:pPr>
            <a:r>
              <a:rPr sz="2800" spc="-5" dirty="0">
                <a:latin typeface="Times New Roman" pitchFamily="18" charset="0"/>
                <a:cs typeface="Times New Roman" pitchFamily="18" charset="0"/>
              </a:rPr>
              <a:t>Let</a:t>
            </a:r>
            <a:r>
              <a:rPr sz="28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us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explain</a:t>
            </a:r>
            <a:r>
              <a:rPr sz="28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8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mechanism</a:t>
            </a:r>
            <a:r>
              <a:rPr sz="28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sz="28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fusion </a:t>
            </a:r>
            <a:r>
              <a:rPr sz="2800" spc="-7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by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taking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8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example</a:t>
            </a:r>
            <a:r>
              <a:rPr sz="28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8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fusion </a:t>
            </a:r>
            <a:r>
              <a:rPr sz="2800" spc="-5"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smtClean="0">
                <a:latin typeface="Times New Roman" pitchFamily="18" charset="0"/>
                <a:cs typeface="Times New Roman" pitchFamily="18" charset="0"/>
              </a:rPr>
              <a:t>deuterium</a:t>
            </a:r>
            <a:r>
              <a:rPr lang="en-IN" sz="28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800" spc="-5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sz="2800" spc="-5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IN" sz="28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cited</a:t>
            </a:r>
            <a:r>
              <a:rPr sz="2800" spc="-4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smtClean="0">
                <a:latin typeface="Times New Roman" pitchFamily="18" charset="0"/>
                <a:cs typeface="Times New Roman" pitchFamily="18" charset="0"/>
              </a:rPr>
              <a:t>above.</a:t>
            </a:r>
            <a:endParaRPr sz="28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45"/>
              </a:spcBef>
            </a:pPr>
            <a:endParaRPr sz="3800">
              <a:latin typeface="Times New Roman" pitchFamily="18" charset="0"/>
              <a:cs typeface="Times New Roman" pitchFamily="18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  <a:buClr>
                <a:srgbClr val="FF388B"/>
              </a:buClr>
              <a:buSzPct val="76785"/>
              <a:buFont typeface="Wingdings"/>
              <a:buChar char=""/>
              <a:tabLst>
                <a:tab pos="267335" algn="l"/>
              </a:tabLst>
            </a:pPr>
            <a:r>
              <a:rPr sz="2800" spc="-5" dirty="0">
                <a:latin typeface="Times New Roman" pitchFamily="18" charset="0"/>
                <a:cs typeface="Times New Roman" pitchFamily="18" charset="0"/>
              </a:rPr>
              <a:t>At</a:t>
            </a:r>
            <a:r>
              <a:rPr sz="28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extremely</a:t>
            </a:r>
            <a:r>
              <a:rPr sz="2800" spc="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high</a:t>
            </a:r>
            <a:r>
              <a:rPr sz="28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temperatures,</a:t>
            </a:r>
            <a:r>
              <a:rPr sz="2800" spc="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million</a:t>
            </a:r>
            <a:r>
              <a:rPr sz="28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°C</a:t>
            </a:r>
            <a:r>
              <a:rPr sz="28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or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more,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atoms</a:t>
            </a:r>
            <a:r>
              <a:rPr sz="28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do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not exist</a:t>
            </a:r>
            <a:r>
              <a:rPr sz="28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as </a:t>
            </a:r>
            <a:r>
              <a:rPr sz="2800" spc="-7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such.</a:t>
            </a:r>
            <a:r>
              <a:rPr sz="28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At these</a:t>
            </a:r>
            <a:r>
              <a:rPr sz="28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temperatures,</a:t>
            </a:r>
            <a:r>
              <a:rPr sz="28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deuterium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atoms</a:t>
            </a:r>
            <a:r>
              <a:rPr sz="28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completely</a:t>
            </a:r>
            <a:r>
              <a:rPr sz="28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stripped</a:t>
            </a:r>
            <a:r>
              <a:rPr sz="28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orbital </a:t>
            </a:r>
            <a:r>
              <a:rPr sz="2800" spc="-7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electrons.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4604" y="1451813"/>
            <a:ext cx="8172196" cy="17357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Clr>
                <a:srgbClr val="FF388B"/>
              </a:buClr>
              <a:buSzPct val="76785"/>
              <a:buFont typeface="Wingdings"/>
              <a:buChar char=""/>
              <a:tabLst>
                <a:tab pos="267335" algn="l"/>
              </a:tabLst>
            </a:pPr>
            <a:r>
              <a:rPr sz="2800" spc="-5" dirty="0">
                <a:latin typeface="Times New Roman" pitchFamily="18" charset="0"/>
                <a:cs typeface="Times New Roman" pitchFamily="18" charset="0"/>
              </a:rPr>
              <a:t>Thus</a:t>
            </a:r>
            <a:r>
              <a:rPr sz="28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results</a:t>
            </a:r>
            <a:r>
              <a:rPr sz="28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system</a:t>
            </a:r>
            <a:r>
              <a:rPr sz="2800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containing</a:t>
            </a:r>
            <a:r>
              <a:rPr sz="28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positive </a:t>
            </a:r>
            <a:r>
              <a:rPr sz="2800" spc="-7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nuclei</a:t>
            </a:r>
            <a:r>
              <a:rPr sz="28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and</a:t>
            </a:r>
            <a:r>
              <a:rPr sz="28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electrons,</a:t>
            </a:r>
            <a:r>
              <a:rPr sz="2800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called</a:t>
            </a:r>
            <a:r>
              <a:rPr sz="28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spc="-5" dirty="0">
                <a:latin typeface="Times New Roman" pitchFamily="18" charset="0"/>
                <a:cs typeface="Times New Roman" pitchFamily="18" charset="0"/>
              </a:rPr>
              <a:t>plasma.</a:t>
            </a:r>
            <a:r>
              <a:rPr sz="2800" b="1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spc="-5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spc="-5" dirty="0">
                <a:latin typeface="Times New Roman" pitchFamily="18" charset="0"/>
                <a:cs typeface="Times New Roman" pitchFamily="18" charset="0"/>
              </a:rPr>
              <a:t>this</a:t>
            </a:r>
            <a:r>
              <a:rPr sz="28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spc="-5" dirty="0">
                <a:latin typeface="Times New Roman" pitchFamily="18" charset="0"/>
                <a:cs typeface="Times New Roman" pitchFamily="18" charset="0"/>
              </a:rPr>
              <a:t>state,</a:t>
            </a:r>
            <a:r>
              <a:rPr sz="2800" b="1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spc="-5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8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spc="-10" dirty="0">
                <a:latin typeface="Times New Roman" pitchFamily="18" charset="0"/>
                <a:cs typeface="Times New Roman" pitchFamily="18" charset="0"/>
              </a:rPr>
              <a:t>high</a:t>
            </a:r>
            <a:r>
              <a:rPr sz="2800" b="1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spc="-10" dirty="0">
                <a:latin typeface="Times New Roman" pitchFamily="18" charset="0"/>
                <a:cs typeface="Times New Roman" pitchFamily="18" charset="0"/>
              </a:rPr>
              <a:t>kinetic</a:t>
            </a:r>
            <a:r>
              <a:rPr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spc="-10" dirty="0">
                <a:latin typeface="Times New Roman" pitchFamily="18" charset="0"/>
                <a:cs typeface="Times New Roman" pitchFamily="18" charset="0"/>
              </a:rPr>
              <a:t>energy</a:t>
            </a:r>
            <a:r>
              <a:rPr sz="2800" b="1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sz="28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nuclei</a:t>
            </a:r>
            <a:r>
              <a:rPr sz="28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can</a:t>
            </a:r>
            <a:r>
              <a:rPr sz="28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overcome</a:t>
            </a:r>
            <a:r>
              <a:rPr sz="28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electrostatic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repulsions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between</a:t>
            </a:r>
            <a:r>
              <a:rPr sz="2800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them.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3581400"/>
            <a:ext cx="7867396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Clr>
                <a:srgbClr val="FF388B"/>
              </a:buClr>
              <a:buSzPct val="76785"/>
              <a:buFont typeface="Wingdings"/>
              <a:buChar char=""/>
              <a:tabLst>
                <a:tab pos="267335" algn="l"/>
              </a:tabLst>
            </a:pPr>
            <a:r>
              <a:rPr sz="2800" spc="-5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8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nuclei</a:t>
            </a:r>
            <a:r>
              <a:rPr sz="28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collide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 such</a:t>
            </a:r>
            <a:r>
              <a:rPr sz="28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great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force</a:t>
            </a:r>
            <a:r>
              <a:rPr sz="28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sz="28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they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merge</a:t>
            </a:r>
            <a:r>
              <a:rPr sz="28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or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fuse to</a:t>
            </a:r>
            <a:r>
              <a:rPr sz="28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form </a:t>
            </a:r>
            <a:r>
              <a:rPr sz="2800" spc="-7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larger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nuclei.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914399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23" y="6095"/>
            <a:ext cx="9147175" cy="6849109"/>
            <a:chOff x="-1523" y="6095"/>
            <a:chExt cx="9147175" cy="68491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2627" y="662940"/>
              <a:ext cx="4466844" cy="47396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8548" y="695197"/>
              <a:ext cx="4430255" cy="437896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14604" y="1442973"/>
            <a:ext cx="8019796" cy="38927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ts val="2510"/>
              </a:lnSpc>
              <a:spcBef>
                <a:spcPts val="95"/>
              </a:spcBef>
            </a:pPr>
            <a:r>
              <a:rPr sz="2200" b="1" spc="-5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2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-10" dirty="0">
                <a:latin typeface="Times New Roman" pitchFamily="18" charset="0"/>
                <a:cs typeface="Times New Roman" pitchFamily="18" charset="0"/>
              </a:rPr>
              <a:t>energy</a:t>
            </a:r>
            <a:r>
              <a:rPr sz="2200" b="1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-5" dirty="0">
                <a:latin typeface="Times New Roman" pitchFamily="18" charset="0"/>
                <a:cs typeface="Times New Roman" pitchFamily="18" charset="0"/>
              </a:rPr>
              <a:t>released by</a:t>
            </a:r>
            <a:r>
              <a:rPr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-5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-5" dirty="0">
                <a:latin typeface="Times New Roman" pitchFamily="18" charset="0"/>
                <a:cs typeface="Times New Roman" pitchFamily="18" charset="0"/>
              </a:rPr>
              <a:t>sun</a:t>
            </a:r>
            <a:r>
              <a:rPr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-5" dirty="0">
                <a:latin typeface="Times New Roman" pitchFamily="18" charset="0"/>
                <a:cs typeface="Times New Roman" pitchFamily="18" charset="0"/>
              </a:rPr>
              <a:t>results</a:t>
            </a:r>
            <a:r>
              <a:rPr sz="2200" b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-5" dirty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sz="22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-5">
                <a:latin typeface="Times New Roman" pitchFamily="18" charset="0"/>
                <a:cs typeface="Times New Roman" pitchFamily="18" charset="0"/>
              </a:rPr>
              <a:t>a </a:t>
            </a:r>
            <a:r>
              <a:rPr sz="2200" b="1" spc="-5" smtClean="0">
                <a:latin typeface="Times New Roman" pitchFamily="18" charset="0"/>
                <a:cs typeface="Times New Roman" pitchFamily="18" charset="0"/>
              </a:rPr>
              <a:t>series</a:t>
            </a:r>
            <a:r>
              <a:rPr lang="en-IN" sz="2200" b="1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-5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200" b="1" spc="-10" dirty="0">
                <a:latin typeface="Times New Roman" pitchFamily="18" charset="0"/>
                <a:cs typeface="Times New Roman" pitchFamily="18" charset="0"/>
              </a:rPr>
              <a:t>nuclear</a:t>
            </a:r>
            <a:r>
              <a:rPr sz="2200" b="1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-5" dirty="0">
                <a:latin typeface="Times New Roman" pitchFamily="18" charset="0"/>
                <a:cs typeface="Times New Roman" pitchFamily="18" charset="0"/>
              </a:rPr>
              <a:t>fusion</a:t>
            </a:r>
            <a:r>
              <a:rPr sz="22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-5" dirty="0">
                <a:latin typeface="Times New Roman" pitchFamily="18" charset="0"/>
                <a:cs typeface="Times New Roman" pitchFamily="18" charset="0"/>
              </a:rPr>
              <a:t>reactions.</a:t>
            </a:r>
            <a:endParaRPr sz="2200">
              <a:latin typeface="Times New Roman" pitchFamily="18" charset="0"/>
              <a:cs typeface="Times New Roman" pitchFamily="18" charset="0"/>
            </a:endParaRPr>
          </a:p>
          <a:p>
            <a:pPr marL="12700" marR="222250" indent="77470" algn="just">
              <a:lnSpc>
                <a:spcPts val="2380"/>
              </a:lnSpc>
              <a:spcBef>
                <a:spcPts val="550"/>
              </a:spcBef>
            </a:pPr>
            <a:r>
              <a:rPr sz="2200" spc="-1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overall reaction consists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fusion of four 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10" dirty="0">
                <a:latin typeface="Times New Roman" pitchFamily="18" charset="0"/>
                <a:cs typeface="Times New Roman" pitchFamily="18" charset="0"/>
              </a:rPr>
              <a:t>hydrogen</a:t>
            </a:r>
            <a:r>
              <a:rPr sz="22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nuclei </a:t>
            </a:r>
            <a:r>
              <a:rPr sz="2200" spc="-10" dirty="0">
                <a:latin typeface="Times New Roman" pitchFamily="18" charset="0"/>
                <a:cs typeface="Times New Roman" pitchFamily="18" charset="0"/>
              </a:rPr>
              <a:t>(protons)</a:t>
            </a:r>
            <a:r>
              <a:rPr sz="2200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to</a:t>
            </a:r>
            <a:r>
              <a:rPr sz="22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form</a:t>
            </a:r>
            <a:r>
              <a:rPr sz="22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helium</a:t>
            </a:r>
            <a:r>
              <a:rPr sz="22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nucleus. </a:t>
            </a:r>
            <a:r>
              <a:rPr sz="2200" spc="-5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10" dirty="0">
                <a:latin typeface="Times New Roman" pitchFamily="18" charset="0"/>
                <a:cs typeface="Times New Roman" pitchFamily="18" charset="0"/>
              </a:rPr>
              <a:t>One</a:t>
            </a:r>
            <a:r>
              <a:rPr sz="22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mechanism</a:t>
            </a:r>
            <a:r>
              <a:rPr sz="22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suggested for</a:t>
            </a:r>
            <a:r>
              <a:rPr sz="22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2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10" dirty="0">
                <a:latin typeface="Times New Roman" pitchFamily="18" charset="0"/>
                <a:cs typeface="Times New Roman" pitchFamily="18" charset="0"/>
              </a:rPr>
              <a:t>process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is:</a:t>
            </a:r>
            <a:endParaRPr sz="220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endParaRPr sz="2550">
              <a:latin typeface="Times New Roman" pitchFamily="18" charset="0"/>
              <a:cs typeface="Times New Roman" pitchFamily="18" charset="0"/>
            </a:endParaRPr>
          </a:p>
          <a:p>
            <a:pPr marL="1724025" algn="just">
              <a:lnSpc>
                <a:spcPct val="100000"/>
              </a:lnSpc>
              <a:tabLst>
                <a:tab pos="2344420" algn="l"/>
                <a:tab pos="3431540" algn="l"/>
                <a:tab pos="4130040" algn="l"/>
              </a:tabLst>
            </a:pPr>
            <a:r>
              <a:rPr sz="2200" spc="-5" dirty="0">
                <a:latin typeface="Times New Roman" pitchFamily="18" charset="0"/>
                <a:cs typeface="Times New Roman" pitchFamily="18" charset="0"/>
              </a:rPr>
              <a:t>1	1	2	0</a:t>
            </a:r>
            <a:endParaRPr sz="2200">
              <a:latin typeface="Times New Roman" pitchFamily="18" charset="0"/>
              <a:cs typeface="Times New Roman" pitchFamily="18" charset="0"/>
            </a:endParaRPr>
          </a:p>
          <a:p>
            <a:pPr marL="1646555" algn="just">
              <a:lnSpc>
                <a:spcPct val="100000"/>
              </a:lnSpc>
              <a:spcBef>
                <a:spcPts val="265"/>
              </a:spcBef>
            </a:pPr>
            <a:r>
              <a:rPr sz="2200" spc="-5" dirty="0">
                <a:latin typeface="Times New Roman" pitchFamily="18" charset="0"/>
                <a:cs typeface="Times New Roman" pitchFamily="18" charset="0"/>
              </a:rPr>
              <a:t>1H +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1H</a:t>
            </a:r>
            <a:r>
              <a:rPr sz="22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10" dirty="0">
                <a:latin typeface="Times New Roman" pitchFamily="18" charset="0"/>
                <a:cs typeface="Times New Roman" pitchFamily="18" charset="0"/>
              </a:rPr>
              <a:t>⎯⎯→</a:t>
            </a:r>
            <a:r>
              <a:rPr sz="22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1H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sz="22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sz="22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i="1" spc="-5" dirty="0">
                <a:latin typeface="Times New Roman" pitchFamily="18" charset="0"/>
                <a:cs typeface="Times New Roman" pitchFamily="18" charset="0"/>
              </a:rPr>
              <a:t>e</a:t>
            </a:r>
            <a:endParaRPr sz="2200">
              <a:latin typeface="Times New Roman" pitchFamily="18" charset="0"/>
              <a:cs typeface="Times New Roman" pitchFamily="18" charset="0"/>
            </a:endParaRPr>
          </a:p>
          <a:p>
            <a:pPr marL="1724025" algn="just">
              <a:lnSpc>
                <a:spcPct val="100000"/>
              </a:lnSpc>
              <a:spcBef>
                <a:spcPts val="265"/>
              </a:spcBef>
              <a:tabLst>
                <a:tab pos="2421890" algn="l"/>
                <a:tab pos="3509010" algn="l"/>
              </a:tabLst>
            </a:pPr>
            <a:r>
              <a:rPr sz="2200" spc="-5" dirty="0">
                <a:latin typeface="Times New Roman" pitchFamily="18" charset="0"/>
                <a:cs typeface="Times New Roman" pitchFamily="18" charset="0"/>
              </a:rPr>
              <a:t>2	1	3</a:t>
            </a:r>
            <a:endParaRPr sz="2200">
              <a:latin typeface="Times New Roman" pitchFamily="18" charset="0"/>
              <a:cs typeface="Times New Roman" pitchFamily="18" charset="0"/>
            </a:endParaRPr>
          </a:p>
          <a:p>
            <a:pPr marL="1646555" algn="just">
              <a:lnSpc>
                <a:spcPct val="100000"/>
              </a:lnSpc>
              <a:spcBef>
                <a:spcPts val="260"/>
              </a:spcBef>
            </a:pPr>
            <a:r>
              <a:rPr sz="2200" spc="-5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sz="22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sz="22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1H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⎯⎯→</a:t>
            </a:r>
            <a:r>
              <a:rPr sz="22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10" dirty="0">
                <a:latin typeface="Times New Roman" pitchFamily="18" charset="0"/>
                <a:cs typeface="Times New Roman" pitchFamily="18" charset="0"/>
              </a:rPr>
              <a:t>2He</a:t>
            </a:r>
            <a:endParaRPr sz="2200">
              <a:latin typeface="Times New Roman" pitchFamily="18" charset="0"/>
              <a:cs typeface="Times New Roman" pitchFamily="18" charset="0"/>
            </a:endParaRPr>
          </a:p>
          <a:p>
            <a:pPr marL="1801495" algn="just">
              <a:lnSpc>
                <a:spcPct val="100000"/>
              </a:lnSpc>
              <a:spcBef>
                <a:spcPts val="270"/>
              </a:spcBef>
              <a:tabLst>
                <a:tab pos="2421890" algn="l"/>
                <a:tab pos="3509645" algn="l"/>
                <a:tab pos="4363085" algn="l"/>
              </a:tabLst>
            </a:pPr>
            <a:r>
              <a:rPr sz="2200" spc="-5" dirty="0">
                <a:latin typeface="Times New Roman" pitchFamily="18" charset="0"/>
                <a:cs typeface="Times New Roman" pitchFamily="18" charset="0"/>
              </a:rPr>
              <a:t>3	1	4	0</a:t>
            </a:r>
            <a:endParaRPr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604" y="5666943"/>
            <a:ext cx="9925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Century Gothic"/>
                <a:cs typeface="Century Gothic"/>
              </a:rPr>
              <a:t>Overall</a:t>
            </a:r>
            <a:endParaRPr sz="22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26310" y="5263997"/>
            <a:ext cx="2958465" cy="76327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5"/>
              </a:spcBef>
            </a:pPr>
            <a:r>
              <a:rPr sz="2200" spc="-5" dirty="0">
                <a:latin typeface="Century Gothic"/>
                <a:cs typeface="Century Gothic"/>
              </a:rPr>
              <a:t>2H</a:t>
            </a:r>
            <a:r>
              <a:rPr sz="2200" spc="-10" dirty="0">
                <a:latin typeface="Century Gothic"/>
                <a:cs typeface="Century Gothic"/>
              </a:rPr>
              <a:t> </a:t>
            </a:r>
            <a:r>
              <a:rPr sz="2200" spc="-5" dirty="0">
                <a:latin typeface="Century Gothic"/>
                <a:cs typeface="Century Gothic"/>
              </a:rPr>
              <a:t>+</a:t>
            </a:r>
            <a:r>
              <a:rPr sz="2200" dirty="0">
                <a:latin typeface="Century Gothic"/>
                <a:cs typeface="Century Gothic"/>
              </a:rPr>
              <a:t> </a:t>
            </a:r>
            <a:r>
              <a:rPr sz="2200" spc="-5">
                <a:latin typeface="Century Gothic"/>
                <a:cs typeface="Century Gothic"/>
              </a:rPr>
              <a:t>1H</a:t>
            </a:r>
            <a:r>
              <a:rPr sz="2200" spc="10">
                <a:latin typeface="Century Gothic"/>
                <a:cs typeface="Century Gothic"/>
              </a:rPr>
              <a:t> </a:t>
            </a:r>
            <a:r>
              <a:rPr lang="en-IN" sz="2200" spc="-10" dirty="0">
                <a:latin typeface="Cambria Math"/>
                <a:cs typeface="Century Gothic"/>
              </a:rPr>
              <a:t> </a:t>
            </a:r>
            <a:r>
              <a:rPr sz="2200" spc="-10" smtClean="0">
                <a:latin typeface="Century Gothic"/>
                <a:cs typeface="Century Gothic"/>
              </a:rPr>
              <a:t>→</a:t>
            </a:r>
            <a:r>
              <a:rPr sz="2200" spc="-15" smtClean="0">
                <a:latin typeface="Century Gothic"/>
                <a:cs typeface="Century Gothic"/>
              </a:rPr>
              <a:t> </a:t>
            </a:r>
            <a:r>
              <a:rPr lang="en-IN" sz="2200" spc="-15" dirty="0" smtClean="0">
                <a:latin typeface="Century Gothic"/>
                <a:cs typeface="Century Gothic"/>
              </a:rPr>
              <a:t> </a:t>
            </a:r>
            <a:r>
              <a:rPr sz="2200" spc="-10" smtClean="0">
                <a:latin typeface="Century Gothic"/>
                <a:cs typeface="Century Gothic"/>
              </a:rPr>
              <a:t>2He</a:t>
            </a:r>
            <a:r>
              <a:rPr sz="2200" smtClean="0">
                <a:latin typeface="Century Gothic"/>
                <a:cs typeface="Century Gothic"/>
              </a:rPr>
              <a:t> </a:t>
            </a:r>
            <a:r>
              <a:rPr sz="2200" spc="-5" dirty="0">
                <a:latin typeface="Century Gothic"/>
                <a:cs typeface="Century Gothic"/>
              </a:rPr>
              <a:t>+</a:t>
            </a:r>
            <a:r>
              <a:rPr sz="2200" spc="-10" dirty="0">
                <a:latin typeface="Century Gothic"/>
                <a:cs typeface="Century Gothic"/>
              </a:rPr>
              <a:t> </a:t>
            </a:r>
            <a:r>
              <a:rPr sz="2200" spc="-5" dirty="0">
                <a:latin typeface="Century Gothic"/>
                <a:cs typeface="Century Gothic"/>
              </a:rPr>
              <a:t>1</a:t>
            </a:r>
            <a:r>
              <a:rPr sz="2200" i="1" spc="-5" dirty="0">
                <a:latin typeface="Century Gothic"/>
                <a:cs typeface="Century Gothic"/>
              </a:rPr>
              <a:t>e</a:t>
            </a:r>
            <a:endParaRPr sz="2200">
              <a:latin typeface="Century Gothic"/>
              <a:cs typeface="Century Gothic"/>
            </a:endParaRPr>
          </a:p>
          <a:p>
            <a:pPr marR="72390" algn="ctr">
              <a:lnSpc>
                <a:spcPct val="100000"/>
              </a:lnSpc>
              <a:spcBef>
                <a:spcPts val="260"/>
              </a:spcBef>
              <a:tabLst>
                <a:tab pos="1163320" algn="l"/>
                <a:tab pos="2328545" algn="l"/>
              </a:tabLst>
            </a:pPr>
            <a:r>
              <a:rPr sz="2200" spc="-5" dirty="0">
                <a:latin typeface="Century Gothic"/>
                <a:cs typeface="Century Gothic"/>
              </a:rPr>
              <a:t>1	4	0</a:t>
            </a:r>
            <a:endParaRPr sz="22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26310" y="6035446"/>
            <a:ext cx="429704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Century Gothic"/>
                <a:cs typeface="Century Gothic"/>
              </a:rPr>
              <a:t>4</a:t>
            </a:r>
            <a:r>
              <a:rPr sz="2200" dirty="0">
                <a:latin typeface="Century Gothic"/>
                <a:cs typeface="Century Gothic"/>
              </a:rPr>
              <a:t> </a:t>
            </a:r>
            <a:r>
              <a:rPr sz="2200" spc="-5">
                <a:latin typeface="Century Gothic"/>
                <a:cs typeface="Century Gothic"/>
              </a:rPr>
              <a:t>1H</a:t>
            </a:r>
            <a:r>
              <a:rPr sz="2200" spc="5">
                <a:latin typeface="Century Gothic"/>
                <a:cs typeface="Century Gothic"/>
              </a:rPr>
              <a:t> </a:t>
            </a:r>
            <a:r>
              <a:rPr lang="en-IN" sz="2200" spc="-5" dirty="0">
                <a:latin typeface="Cambria Math"/>
                <a:cs typeface="Century Gothic"/>
              </a:rPr>
              <a:t> </a:t>
            </a:r>
            <a:r>
              <a:rPr sz="2200" spc="-5" smtClean="0">
                <a:latin typeface="Century Gothic"/>
                <a:cs typeface="Century Gothic"/>
              </a:rPr>
              <a:t>→</a:t>
            </a:r>
            <a:r>
              <a:rPr sz="2200" spc="-10" smtClean="0">
                <a:latin typeface="Century Gothic"/>
                <a:cs typeface="Century Gothic"/>
              </a:rPr>
              <a:t> </a:t>
            </a:r>
            <a:r>
              <a:rPr lang="en-IN" sz="2200" spc="-10" dirty="0" smtClean="0">
                <a:latin typeface="Century Gothic"/>
                <a:cs typeface="Century Gothic"/>
              </a:rPr>
              <a:t> </a:t>
            </a:r>
            <a:r>
              <a:rPr sz="2200" spc="-10" smtClean="0">
                <a:latin typeface="Century Gothic"/>
                <a:cs typeface="Century Gothic"/>
              </a:rPr>
              <a:t>2He</a:t>
            </a:r>
            <a:r>
              <a:rPr sz="2200" spc="5" smtClean="0">
                <a:latin typeface="Century Gothic"/>
                <a:cs typeface="Century Gothic"/>
              </a:rPr>
              <a:t> </a:t>
            </a:r>
            <a:r>
              <a:rPr sz="2200" spc="-5" dirty="0">
                <a:latin typeface="Century Gothic"/>
                <a:cs typeface="Century Gothic"/>
              </a:rPr>
              <a:t>+</a:t>
            </a:r>
            <a:r>
              <a:rPr sz="2200" dirty="0">
                <a:latin typeface="Century Gothic"/>
                <a:cs typeface="Century Gothic"/>
              </a:rPr>
              <a:t> </a:t>
            </a:r>
            <a:r>
              <a:rPr sz="2200" spc="-5" dirty="0">
                <a:latin typeface="Century Gothic"/>
                <a:cs typeface="Century Gothic"/>
              </a:rPr>
              <a:t>2</a:t>
            </a:r>
            <a:r>
              <a:rPr sz="2200" spc="5" dirty="0">
                <a:latin typeface="Century Gothic"/>
                <a:cs typeface="Century Gothic"/>
              </a:rPr>
              <a:t> </a:t>
            </a:r>
            <a:r>
              <a:rPr sz="2200" spc="-5" dirty="0">
                <a:latin typeface="Century Gothic"/>
                <a:cs typeface="Century Gothic"/>
              </a:rPr>
              <a:t>1</a:t>
            </a:r>
            <a:r>
              <a:rPr sz="2200" spc="10" dirty="0">
                <a:latin typeface="Century Gothic"/>
                <a:cs typeface="Century Gothic"/>
              </a:rPr>
              <a:t> </a:t>
            </a:r>
            <a:r>
              <a:rPr sz="2200" i="1" spc="-5" dirty="0">
                <a:latin typeface="Century Gothic"/>
                <a:cs typeface="Century Gothic"/>
              </a:rPr>
              <a:t>e</a:t>
            </a:r>
            <a:r>
              <a:rPr sz="2200" i="1" dirty="0">
                <a:latin typeface="Century Gothic"/>
                <a:cs typeface="Century Gothic"/>
              </a:rPr>
              <a:t> </a:t>
            </a:r>
            <a:r>
              <a:rPr sz="2200" i="1" spc="-5" dirty="0">
                <a:latin typeface="Century Gothic"/>
                <a:cs typeface="Century Gothic"/>
              </a:rPr>
              <a:t>(positrons)</a:t>
            </a:r>
            <a:endParaRPr sz="2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228600"/>
            <a:ext cx="8324596" cy="56271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0325" algn="just">
              <a:lnSpc>
                <a:spcPct val="100000"/>
              </a:lnSpc>
              <a:spcBef>
                <a:spcPts val="100"/>
              </a:spcBef>
              <a:buClr>
                <a:srgbClr val="FF388B"/>
              </a:buClr>
              <a:buSzPct val="75000"/>
              <a:buFont typeface="Wingdings"/>
              <a:buChar char=""/>
              <a:tabLst>
                <a:tab pos="231140" algn="l"/>
                <a:tab pos="2042795" algn="l"/>
              </a:tabLst>
            </a:pPr>
            <a:r>
              <a:rPr sz="2800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8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fusion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reactions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in</a:t>
            </a:r>
            <a:r>
              <a:rPr sz="28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8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sun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take</a:t>
            </a:r>
            <a:r>
              <a:rPr sz="28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place</a:t>
            </a:r>
            <a:r>
              <a:rPr sz="28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at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exceedingly	high temperatures-greater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than</a:t>
            </a:r>
            <a:r>
              <a:rPr sz="28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40 </a:t>
            </a:r>
            <a:r>
              <a:rPr sz="2800" spc="-6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million</a:t>
            </a:r>
            <a:r>
              <a:rPr sz="28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°C.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50"/>
              </a:spcBef>
              <a:buClr>
                <a:srgbClr val="FF388B"/>
              </a:buClr>
              <a:buFont typeface="Wingdings"/>
              <a:buChar char=""/>
            </a:pP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12700" marR="5080" algn="just">
              <a:lnSpc>
                <a:spcPct val="100000"/>
              </a:lnSpc>
              <a:buClr>
                <a:srgbClr val="FF388B"/>
              </a:buClr>
              <a:buSzPct val="75000"/>
              <a:buFont typeface="Wingdings"/>
              <a:buChar char=""/>
              <a:tabLst>
                <a:tab pos="231140" algn="l"/>
                <a:tab pos="2945130" algn="l"/>
                <a:tab pos="5146675" algn="l"/>
              </a:tabLst>
            </a:pPr>
            <a:r>
              <a:rPr sz="2800" dirty="0">
                <a:latin typeface="Times New Roman" pitchFamily="18" charset="0"/>
                <a:cs typeface="Times New Roman" pitchFamily="18" charset="0"/>
              </a:rPr>
              <a:t>Every</a:t>
            </a:r>
            <a:r>
              <a:rPr sz="28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second</a:t>
            </a:r>
            <a:r>
              <a:rPr sz="28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the	sun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loses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4.3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×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109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kg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(4,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20,000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tons)</a:t>
            </a:r>
            <a:r>
              <a:rPr sz="28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sz="28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mass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 by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800" spc="5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fusion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reactions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sz="2800" spc="-10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sz="2800" spc="-6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mass</a:t>
            </a:r>
            <a:r>
              <a:rPr sz="28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10" dirty="0">
                <a:latin typeface="Times New Roman" pitchFamily="18" charset="0"/>
                <a:cs typeface="Times New Roman" pitchFamily="18" charset="0"/>
              </a:rPr>
              <a:t>is</a:t>
            </a:r>
            <a:r>
              <a:rPr sz="28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converted</a:t>
            </a:r>
            <a:r>
              <a:rPr sz="28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to energy.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45"/>
              </a:spcBef>
              <a:buClr>
                <a:srgbClr val="FF388B"/>
              </a:buClr>
              <a:buFont typeface="Wingdings"/>
              <a:buChar char=""/>
            </a:pP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12700" marR="191135" algn="just">
              <a:lnSpc>
                <a:spcPct val="100000"/>
              </a:lnSpc>
              <a:spcBef>
                <a:spcPts val="5"/>
              </a:spcBef>
              <a:buClr>
                <a:srgbClr val="FF388B"/>
              </a:buClr>
              <a:buSzPct val="75000"/>
              <a:buFont typeface="Wingdings"/>
              <a:buChar char=""/>
              <a:tabLst>
                <a:tab pos="231140" algn="l"/>
              </a:tabLst>
            </a:pPr>
            <a:r>
              <a:rPr sz="2800" dirty="0">
                <a:latin typeface="Times New Roman" pitchFamily="18" charset="0"/>
                <a:cs typeface="Times New Roman" pitchFamily="18" charset="0"/>
              </a:rPr>
              <a:t>But</a:t>
            </a:r>
            <a:r>
              <a:rPr sz="28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total</a:t>
            </a:r>
            <a:r>
              <a:rPr sz="28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mass</a:t>
            </a:r>
            <a:r>
              <a:rPr sz="28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the sun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10" dirty="0">
                <a:latin typeface="Times New Roman" pitchFamily="18" charset="0"/>
                <a:cs typeface="Times New Roman" pitchFamily="18" charset="0"/>
              </a:rPr>
              <a:t>is</a:t>
            </a:r>
            <a:r>
              <a:rPr sz="28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great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5" dirty="0">
                <a:latin typeface="Times New Roman" pitchFamily="18" charset="0"/>
                <a:cs typeface="Times New Roman" pitchFamily="18" charset="0"/>
              </a:rPr>
              <a:t>its </a:t>
            </a:r>
            <a:r>
              <a:rPr sz="2800" spc="-6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loss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of mass</a:t>
            </a:r>
            <a:r>
              <a:rPr sz="2800" spc="5" dirty="0">
                <a:latin typeface="Times New Roman" pitchFamily="18" charset="0"/>
                <a:cs typeface="Times New Roman" pitchFamily="18" charset="0"/>
              </a:rPr>
              <a:t> is</a:t>
            </a:r>
            <a:r>
              <a:rPr sz="28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imperceptible.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45"/>
              </a:spcBef>
              <a:buClr>
                <a:srgbClr val="FF388B"/>
              </a:buClr>
              <a:buFont typeface="Wingdings"/>
              <a:buChar char=""/>
            </a:pP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12700" marR="428625" algn="just">
              <a:lnSpc>
                <a:spcPct val="100000"/>
              </a:lnSpc>
              <a:spcBef>
                <a:spcPts val="5"/>
              </a:spcBef>
              <a:buClr>
                <a:srgbClr val="FF388B"/>
              </a:buClr>
              <a:buSzPct val="75000"/>
              <a:buFont typeface="Wingdings"/>
              <a:buChar char=""/>
              <a:tabLst>
                <a:tab pos="231140" algn="l"/>
                <a:tab pos="1922145" algn="l"/>
                <a:tab pos="5026025" algn="l"/>
              </a:tabLst>
            </a:pPr>
            <a:r>
              <a:rPr sz="2800" spc="-10" dirty="0">
                <a:latin typeface="Times New Roman" pitchFamily="18" charset="0"/>
                <a:cs typeface="Times New Roman" pitchFamily="18" charset="0"/>
              </a:rPr>
              <a:t>It</a:t>
            </a:r>
            <a:r>
              <a:rPr sz="2800" spc="10" dirty="0">
                <a:latin typeface="Times New Roman" pitchFamily="18" charset="0"/>
                <a:cs typeface="Times New Roman" pitchFamily="18" charset="0"/>
              </a:rPr>
              <a:t> is</a:t>
            </a:r>
            <a:r>
              <a:rPr sz="28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hoped	that</a:t>
            </a:r>
            <a:r>
              <a:rPr sz="28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sun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will</a:t>
            </a:r>
            <a:r>
              <a:rPr sz="28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continue</a:t>
            </a:r>
            <a:r>
              <a:rPr sz="28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to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 pour </a:t>
            </a:r>
            <a:r>
              <a:rPr sz="2800" spc="-6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energy</a:t>
            </a:r>
            <a:r>
              <a:rPr sz="28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on</a:t>
            </a:r>
            <a:r>
              <a:rPr sz="28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8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earth</a:t>
            </a:r>
            <a:r>
              <a:rPr sz="28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for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>
                <a:latin typeface="Times New Roman" pitchFamily="18" charset="0"/>
                <a:cs typeface="Times New Roman" pitchFamily="18" charset="0"/>
              </a:rPr>
              <a:t>billions</a:t>
            </a:r>
            <a:r>
              <a:rPr sz="2800" spc="-3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smtClean="0">
                <a:latin typeface="Times New Roman" pitchFamily="18" charset="0"/>
                <a:cs typeface="Times New Roman" pitchFamily="18" charset="0"/>
              </a:rPr>
              <a:t>years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.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382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23" y="6095"/>
            <a:ext cx="9147175" cy="6849109"/>
            <a:chOff x="-1523" y="6095"/>
            <a:chExt cx="9147175" cy="68491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9476" y="827532"/>
              <a:ext cx="7661147" cy="520293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2608" y="740409"/>
              <a:ext cx="7835265" cy="5377180"/>
            </a:xfrm>
            <a:custGeom>
              <a:avLst/>
              <a:gdLst/>
              <a:ahLst/>
              <a:cxnLst/>
              <a:rect l="l" t="t" r="r" b="b"/>
              <a:pathLst>
                <a:path w="7835265" h="5377180">
                  <a:moveTo>
                    <a:pt x="7764145" y="71120"/>
                  </a:moveTo>
                  <a:lnTo>
                    <a:pt x="7746492" y="71120"/>
                  </a:lnTo>
                  <a:lnTo>
                    <a:pt x="7746492" y="88900"/>
                  </a:lnTo>
                  <a:lnTo>
                    <a:pt x="7746492" y="5288280"/>
                  </a:lnTo>
                  <a:lnTo>
                    <a:pt x="88392" y="5288280"/>
                  </a:lnTo>
                  <a:lnTo>
                    <a:pt x="88392" y="88900"/>
                  </a:lnTo>
                  <a:lnTo>
                    <a:pt x="7746492" y="88900"/>
                  </a:lnTo>
                  <a:lnTo>
                    <a:pt x="7746492" y="71120"/>
                  </a:lnTo>
                  <a:lnTo>
                    <a:pt x="70713" y="71120"/>
                  </a:lnTo>
                  <a:lnTo>
                    <a:pt x="70713" y="88900"/>
                  </a:lnTo>
                  <a:lnTo>
                    <a:pt x="70713" y="5288280"/>
                  </a:lnTo>
                  <a:lnTo>
                    <a:pt x="70713" y="5306060"/>
                  </a:lnTo>
                  <a:lnTo>
                    <a:pt x="7764145" y="5306060"/>
                  </a:lnTo>
                  <a:lnTo>
                    <a:pt x="7764145" y="5288546"/>
                  </a:lnTo>
                  <a:lnTo>
                    <a:pt x="7764145" y="5288280"/>
                  </a:lnTo>
                  <a:lnTo>
                    <a:pt x="7764145" y="88900"/>
                  </a:lnTo>
                  <a:lnTo>
                    <a:pt x="7764145" y="88646"/>
                  </a:lnTo>
                  <a:lnTo>
                    <a:pt x="7764145" y="71120"/>
                  </a:lnTo>
                  <a:close/>
                </a:path>
                <a:path w="7835265" h="5377180">
                  <a:moveTo>
                    <a:pt x="7834884" y="0"/>
                  </a:moveTo>
                  <a:lnTo>
                    <a:pt x="7781798" y="0"/>
                  </a:lnTo>
                  <a:lnTo>
                    <a:pt x="7781798" y="53340"/>
                  </a:lnTo>
                  <a:lnTo>
                    <a:pt x="7781798" y="5323840"/>
                  </a:lnTo>
                  <a:lnTo>
                    <a:pt x="53035" y="5323840"/>
                  </a:lnTo>
                  <a:lnTo>
                    <a:pt x="53035" y="53340"/>
                  </a:lnTo>
                  <a:lnTo>
                    <a:pt x="7781798" y="53340"/>
                  </a:lnTo>
                  <a:lnTo>
                    <a:pt x="7781798" y="0"/>
                  </a:lnTo>
                  <a:lnTo>
                    <a:pt x="0" y="0"/>
                  </a:lnTo>
                  <a:lnTo>
                    <a:pt x="0" y="53340"/>
                  </a:lnTo>
                  <a:lnTo>
                    <a:pt x="0" y="5323840"/>
                  </a:lnTo>
                  <a:lnTo>
                    <a:pt x="0" y="5377180"/>
                  </a:lnTo>
                  <a:lnTo>
                    <a:pt x="7834884" y="5377180"/>
                  </a:lnTo>
                  <a:lnTo>
                    <a:pt x="7834884" y="5323903"/>
                  </a:lnTo>
                  <a:lnTo>
                    <a:pt x="7834884" y="53340"/>
                  </a:lnTo>
                  <a:lnTo>
                    <a:pt x="78348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778" y="5842"/>
            <a:ext cx="9147175" cy="6849109"/>
            <a:chOff x="-1778" y="5842"/>
            <a:chExt cx="9147175" cy="68491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5008" y="65531"/>
              <a:ext cx="5539740" cy="62331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6237" y="103505"/>
              <a:ext cx="5495937" cy="5816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820" y="1245108"/>
              <a:ext cx="3521964" cy="42976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7870" y="1275080"/>
              <a:ext cx="3489515" cy="39585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917244" y="1657857"/>
            <a:ext cx="60210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50" spc="5" dirty="0">
                <a:solidFill>
                  <a:srgbClr val="C9D78F"/>
                </a:solidFill>
                <a:latin typeface="Arial"/>
                <a:cs typeface="Arial"/>
              </a:rPr>
              <a:t>–</a:t>
            </a:r>
            <a:r>
              <a:rPr sz="2650" spc="25" dirty="0">
                <a:solidFill>
                  <a:srgbClr val="C9D78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Alpha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emission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(abbreviated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as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α):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03756" y="2084577"/>
            <a:ext cx="21215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emission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of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84316" y="2084577"/>
            <a:ext cx="33267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49450" algn="l"/>
              </a:tabLst>
            </a:pPr>
            <a:r>
              <a:rPr sz="2800" spc="-5" dirty="0">
                <a:latin typeface="Arial"/>
                <a:cs typeface="Arial"/>
              </a:rPr>
              <a:t>nucleus,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or	an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alpha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7244" y="2510993"/>
            <a:ext cx="6403975" cy="1903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Arial"/>
                <a:cs typeface="Arial"/>
              </a:rPr>
              <a:t>particle,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from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unstable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nucleus.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5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</a:pPr>
            <a:r>
              <a:rPr sz="2650" spc="5" dirty="0">
                <a:solidFill>
                  <a:srgbClr val="C9D78F"/>
                </a:solidFill>
                <a:latin typeface="Arial"/>
                <a:cs typeface="Arial"/>
              </a:rPr>
              <a:t>–</a:t>
            </a:r>
            <a:r>
              <a:rPr sz="2650" spc="30" dirty="0">
                <a:solidFill>
                  <a:srgbClr val="C9D78F"/>
                </a:solidFill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example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is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radioactive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decay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spc="-7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radium-226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57400" y="5486400"/>
            <a:ext cx="4469892" cy="736092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2026441" y="5473699"/>
            <a:ext cx="4539615" cy="795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ts val="3990"/>
              </a:lnSpc>
              <a:spcBef>
                <a:spcPts val="100"/>
              </a:spcBef>
            </a:pPr>
            <a:r>
              <a:rPr sz="4200" b="1" spc="-7" baseline="39682" dirty="0">
                <a:solidFill>
                  <a:srgbClr val="FF388B"/>
                </a:solidFill>
                <a:latin typeface="Times New Roman"/>
                <a:cs typeface="Times New Roman"/>
              </a:rPr>
              <a:t>22</a:t>
            </a:r>
            <a:r>
              <a:rPr sz="4200" b="1" baseline="39682" dirty="0">
                <a:solidFill>
                  <a:srgbClr val="FF388B"/>
                </a:solidFill>
                <a:latin typeface="Times New Roman"/>
                <a:cs typeface="Times New Roman"/>
              </a:rPr>
              <a:t>6</a:t>
            </a:r>
            <a:r>
              <a:rPr sz="4200" b="1" spc="-270" baseline="39682" dirty="0">
                <a:solidFill>
                  <a:srgbClr val="FF388B"/>
                </a:solidFill>
                <a:latin typeface="Times New Roman"/>
                <a:cs typeface="Times New Roman"/>
              </a:rPr>
              <a:t> </a:t>
            </a:r>
            <a:r>
              <a:rPr sz="4400" b="1" spc="-5" dirty="0">
                <a:solidFill>
                  <a:srgbClr val="FF388B"/>
                </a:solidFill>
                <a:latin typeface="Times New Roman"/>
                <a:cs typeface="Times New Roman"/>
              </a:rPr>
              <a:t>R</a:t>
            </a:r>
            <a:r>
              <a:rPr sz="4400" b="1" spc="55" dirty="0">
                <a:solidFill>
                  <a:srgbClr val="FF388B"/>
                </a:solidFill>
                <a:latin typeface="Times New Roman"/>
                <a:cs typeface="Times New Roman"/>
              </a:rPr>
              <a:t>a</a:t>
            </a:r>
            <a:r>
              <a:rPr sz="4400" b="1" spc="180" dirty="0">
                <a:solidFill>
                  <a:srgbClr val="FF388B"/>
                </a:solidFill>
                <a:latin typeface="Symbol"/>
                <a:cs typeface="Symbol"/>
              </a:rPr>
              <a:t></a:t>
            </a:r>
            <a:r>
              <a:rPr sz="4200" b="1" spc="-7" baseline="39682" dirty="0">
                <a:solidFill>
                  <a:srgbClr val="FF388B"/>
                </a:solidFill>
                <a:latin typeface="Times New Roman"/>
                <a:cs typeface="Times New Roman"/>
              </a:rPr>
              <a:t>22</a:t>
            </a:r>
            <a:r>
              <a:rPr sz="4200" b="1" baseline="39682" dirty="0">
                <a:solidFill>
                  <a:srgbClr val="FF388B"/>
                </a:solidFill>
                <a:latin typeface="Times New Roman"/>
                <a:cs typeface="Times New Roman"/>
              </a:rPr>
              <a:t>2</a:t>
            </a:r>
            <a:r>
              <a:rPr sz="4200" b="1" spc="-382" baseline="39682" dirty="0">
                <a:solidFill>
                  <a:srgbClr val="FF388B"/>
                </a:solidFill>
                <a:latin typeface="Times New Roman"/>
                <a:cs typeface="Times New Roman"/>
              </a:rPr>
              <a:t> </a:t>
            </a:r>
            <a:r>
              <a:rPr sz="4400" b="1" spc="-5" dirty="0">
                <a:solidFill>
                  <a:srgbClr val="FF388B"/>
                </a:solidFill>
                <a:latin typeface="Times New Roman"/>
                <a:cs typeface="Times New Roman"/>
              </a:rPr>
              <a:t>R</a:t>
            </a:r>
            <a:r>
              <a:rPr sz="4400" b="1" spc="155" dirty="0">
                <a:solidFill>
                  <a:srgbClr val="FF388B"/>
                </a:solidFill>
                <a:latin typeface="Times New Roman"/>
                <a:cs typeface="Times New Roman"/>
              </a:rPr>
              <a:t>n</a:t>
            </a:r>
            <a:r>
              <a:rPr sz="4400" b="1" spc="315" dirty="0">
                <a:solidFill>
                  <a:srgbClr val="FF388B"/>
                </a:solidFill>
                <a:latin typeface="Symbol"/>
                <a:cs typeface="Symbol"/>
              </a:rPr>
              <a:t></a:t>
            </a:r>
            <a:r>
              <a:rPr sz="4200" b="1" baseline="39682" dirty="0">
                <a:solidFill>
                  <a:srgbClr val="FF388B"/>
                </a:solidFill>
                <a:latin typeface="Times New Roman"/>
                <a:cs typeface="Times New Roman"/>
              </a:rPr>
              <a:t>4</a:t>
            </a:r>
            <a:r>
              <a:rPr sz="4200" b="1" spc="-585" baseline="39682" dirty="0">
                <a:solidFill>
                  <a:srgbClr val="FF388B"/>
                </a:solidFill>
                <a:latin typeface="Times New Roman"/>
                <a:cs typeface="Times New Roman"/>
              </a:rPr>
              <a:t> </a:t>
            </a:r>
            <a:r>
              <a:rPr sz="4400" b="1" spc="-5" dirty="0">
                <a:solidFill>
                  <a:srgbClr val="FF388B"/>
                </a:solidFill>
                <a:latin typeface="Times New Roman"/>
                <a:cs typeface="Times New Roman"/>
              </a:rPr>
              <a:t>He</a:t>
            </a:r>
            <a:endParaRPr sz="4400">
              <a:latin typeface="Times New Roman"/>
              <a:cs typeface="Times New Roman"/>
            </a:endParaRPr>
          </a:p>
          <a:p>
            <a:pPr marL="228600">
              <a:lnSpc>
                <a:spcPts val="2070"/>
              </a:lnSpc>
              <a:tabLst>
                <a:tab pos="2093595" algn="l"/>
                <a:tab pos="3587750" algn="l"/>
              </a:tabLst>
            </a:pPr>
            <a:r>
              <a:rPr sz="2800" b="1" spc="-5" dirty="0">
                <a:solidFill>
                  <a:srgbClr val="FF388B"/>
                </a:solidFill>
                <a:latin typeface="Times New Roman"/>
                <a:cs typeface="Times New Roman"/>
              </a:rPr>
              <a:t>88	86	</a:t>
            </a:r>
            <a:r>
              <a:rPr sz="2800" b="1" dirty="0">
                <a:solidFill>
                  <a:srgbClr val="FF388B"/>
                </a:solidFill>
                <a:latin typeface="Times New Roman"/>
                <a:cs typeface="Times New Roman"/>
              </a:rPr>
              <a:t>2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581400" y="2057400"/>
            <a:ext cx="585215" cy="455675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3568532" y="2044706"/>
            <a:ext cx="629920" cy="44830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0"/>
              </a:spcBef>
            </a:pPr>
            <a:r>
              <a:rPr sz="2625" spc="7" baseline="39682" dirty="0">
                <a:solidFill>
                  <a:srgbClr val="FF388B"/>
                </a:solidFill>
                <a:latin typeface="Times New Roman"/>
                <a:cs typeface="Times New Roman"/>
              </a:rPr>
              <a:t>4</a:t>
            </a:r>
            <a:r>
              <a:rPr sz="2625" spc="-165" baseline="39682" dirty="0">
                <a:solidFill>
                  <a:srgbClr val="FF388B"/>
                </a:solidFill>
                <a:latin typeface="Times New Roman"/>
                <a:cs typeface="Times New Roman"/>
              </a:rPr>
              <a:t> </a:t>
            </a:r>
            <a:r>
              <a:rPr sz="2750" spc="15" dirty="0">
                <a:solidFill>
                  <a:srgbClr val="FF388B"/>
                </a:solidFill>
                <a:latin typeface="Times New Roman"/>
                <a:cs typeface="Times New Roman"/>
              </a:rPr>
              <a:t>He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93932" y="2260667"/>
            <a:ext cx="125095" cy="2946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750" spc="5" dirty="0">
                <a:solidFill>
                  <a:srgbClr val="FF388B"/>
                </a:solidFill>
                <a:latin typeface="Times New Roman"/>
                <a:cs typeface="Times New Roman"/>
              </a:rPr>
              <a:t>2</a:t>
            </a:r>
            <a:endParaRPr sz="17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762000"/>
            <a:ext cx="6705600" cy="5257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778" y="5842"/>
            <a:ext cx="9147175" cy="6849109"/>
            <a:chOff x="-1778" y="5842"/>
            <a:chExt cx="9147175" cy="68491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4820" y="749808"/>
              <a:ext cx="3694176" cy="4800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0156" y="781811"/>
              <a:ext cx="3657536" cy="44411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76504" y="1572513"/>
            <a:ext cx="8042275" cy="164846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50800" marR="43180">
              <a:lnSpc>
                <a:spcPts val="2690"/>
              </a:lnSpc>
              <a:spcBef>
                <a:spcPts val="740"/>
              </a:spcBef>
              <a:buClr>
                <a:srgbClr val="FF388B"/>
              </a:buClr>
              <a:buSzPct val="76785"/>
              <a:buFont typeface="Wingdings"/>
              <a:buChar char=""/>
              <a:tabLst>
                <a:tab pos="305435" algn="l"/>
              </a:tabLst>
            </a:pPr>
            <a:r>
              <a:rPr sz="2800" b="1" dirty="0">
                <a:solidFill>
                  <a:srgbClr val="376BB3"/>
                </a:solidFill>
                <a:latin typeface="Arial"/>
                <a:cs typeface="Arial"/>
              </a:rPr>
              <a:t>Beta</a:t>
            </a:r>
            <a:r>
              <a:rPr sz="2800" b="1" spc="10" dirty="0">
                <a:solidFill>
                  <a:srgbClr val="376BB3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376BB3"/>
                </a:solidFill>
                <a:latin typeface="Arial"/>
                <a:cs typeface="Arial"/>
              </a:rPr>
              <a:t>emission</a:t>
            </a:r>
            <a:r>
              <a:rPr sz="2800" b="1" spc="-10" dirty="0">
                <a:solidFill>
                  <a:srgbClr val="376BB3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76BB3"/>
                </a:solidFill>
                <a:latin typeface="Arial"/>
                <a:cs typeface="Arial"/>
              </a:rPr>
              <a:t>(abbreviated</a:t>
            </a:r>
            <a:r>
              <a:rPr sz="2800" spc="25" dirty="0">
                <a:solidFill>
                  <a:srgbClr val="376BB3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76BB3"/>
                </a:solidFill>
                <a:latin typeface="Symbol"/>
                <a:cs typeface="Symbol"/>
              </a:rPr>
              <a:t></a:t>
            </a:r>
            <a:r>
              <a:rPr sz="2800" spc="-10" dirty="0">
                <a:solidFill>
                  <a:srgbClr val="376BB3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76BB3"/>
                </a:solidFill>
                <a:latin typeface="Arial"/>
                <a:cs typeface="Arial"/>
              </a:rPr>
              <a:t>or </a:t>
            </a:r>
            <a:r>
              <a:rPr sz="2800" dirty="0">
                <a:solidFill>
                  <a:srgbClr val="376BB3"/>
                </a:solidFill>
                <a:latin typeface="Symbol"/>
                <a:cs typeface="Symbol"/>
              </a:rPr>
              <a:t></a:t>
            </a:r>
            <a:r>
              <a:rPr sz="2775" baseline="25525" dirty="0">
                <a:solidFill>
                  <a:srgbClr val="376BB3"/>
                </a:solidFill>
                <a:latin typeface="Arial"/>
                <a:cs typeface="Arial"/>
              </a:rPr>
              <a:t>-</a:t>
            </a:r>
            <a:r>
              <a:rPr sz="2800" dirty="0">
                <a:solidFill>
                  <a:srgbClr val="376BB3"/>
                </a:solidFill>
                <a:latin typeface="Arial"/>
                <a:cs typeface="Arial"/>
              </a:rPr>
              <a:t>):</a:t>
            </a:r>
            <a:r>
              <a:rPr sz="2800" spc="-10" dirty="0">
                <a:solidFill>
                  <a:srgbClr val="376BB3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76BB3"/>
                </a:solidFill>
                <a:latin typeface="Arial"/>
                <a:cs typeface="Arial"/>
              </a:rPr>
              <a:t>emission</a:t>
            </a:r>
            <a:r>
              <a:rPr sz="2800" spc="10" dirty="0">
                <a:solidFill>
                  <a:srgbClr val="376BB3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76BB3"/>
                </a:solidFill>
                <a:latin typeface="Arial"/>
                <a:cs typeface="Arial"/>
              </a:rPr>
              <a:t>of </a:t>
            </a:r>
            <a:r>
              <a:rPr sz="2800" spc="-765" dirty="0">
                <a:solidFill>
                  <a:srgbClr val="376BB3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76BB3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376BB3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76BB3"/>
                </a:solidFill>
                <a:latin typeface="Arial"/>
                <a:cs typeface="Arial"/>
              </a:rPr>
              <a:t>high</a:t>
            </a:r>
            <a:r>
              <a:rPr sz="2800" spc="-10" dirty="0">
                <a:solidFill>
                  <a:srgbClr val="376BB3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76BB3"/>
                </a:solidFill>
                <a:latin typeface="Arial"/>
                <a:cs typeface="Arial"/>
              </a:rPr>
              <a:t>speed electron</a:t>
            </a:r>
            <a:r>
              <a:rPr sz="2800" spc="-10" dirty="0">
                <a:solidFill>
                  <a:srgbClr val="376BB3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76BB3"/>
                </a:solidFill>
                <a:latin typeface="Arial"/>
                <a:cs typeface="Arial"/>
              </a:rPr>
              <a:t>from</a:t>
            </a:r>
            <a:r>
              <a:rPr sz="2800" spc="-10" dirty="0">
                <a:solidFill>
                  <a:srgbClr val="376BB3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76BB3"/>
                </a:solidFill>
                <a:latin typeface="Arial"/>
                <a:cs typeface="Arial"/>
              </a:rPr>
              <a:t>a</a:t>
            </a:r>
            <a:r>
              <a:rPr sz="2800" dirty="0">
                <a:solidFill>
                  <a:srgbClr val="376BB3"/>
                </a:solidFill>
                <a:latin typeface="Arial"/>
                <a:cs typeface="Arial"/>
              </a:rPr>
              <a:t> stable nucleus.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95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</a:pPr>
            <a:r>
              <a:rPr sz="2800" spc="-5" dirty="0">
                <a:solidFill>
                  <a:srgbClr val="888888"/>
                </a:solidFill>
                <a:latin typeface="Century Gothic"/>
                <a:cs typeface="Century Gothic"/>
              </a:rPr>
              <a:t>neutron</a:t>
            </a:r>
            <a:r>
              <a:rPr sz="2800" spc="1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spc="-5" dirty="0">
                <a:solidFill>
                  <a:srgbClr val="888888"/>
                </a:solidFill>
                <a:latin typeface="Century Gothic"/>
                <a:cs typeface="Century Gothic"/>
              </a:rPr>
              <a:t>changes</a:t>
            </a:r>
            <a:r>
              <a:rPr sz="2800" spc="2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888888"/>
                </a:solidFill>
                <a:latin typeface="Century Gothic"/>
                <a:cs typeface="Century Gothic"/>
              </a:rPr>
              <a:t>into</a:t>
            </a:r>
            <a:r>
              <a:rPr sz="2800" spc="-5" dirty="0">
                <a:solidFill>
                  <a:srgbClr val="888888"/>
                </a:solidFill>
                <a:latin typeface="Century Gothic"/>
                <a:cs typeface="Century Gothic"/>
              </a:rPr>
              <a:t> proton</a:t>
            </a:r>
            <a:r>
              <a:rPr sz="2800" spc="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spc="-5" dirty="0">
                <a:solidFill>
                  <a:srgbClr val="888888"/>
                </a:solidFill>
                <a:latin typeface="Century Gothic"/>
                <a:cs typeface="Century Gothic"/>
              </a:rPr>
              <a:t>&amp; </a:t>
            </a:r>
            <a:r>
              <a:rPr sz="2800" dirty="0">
                <a:solidFill>
                  <a:srgbClr val="888888"/>
                </a:solidFill>
                <a:latin typeface="Century Gothic"/>
                <a:cs typeface="Century Gothic"/>
              </a:rPr>
              <a:t>emits</a:t>
            </a:r>
            <a:r>
              <a:rPr sz="2800" spc="-1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spc="10" dirty="0">
                <a:solidFill>
                  <a:srgbClr val="888888"/>
                </a:solidFill>
                <a:latin typeface="Century Gothic"/>
                <a:cs typeface="Century Gothic"/>
              </a:rPr>
              <a:t>e</a:t>
            </a:r>
            <a:r>
              <a:rPr sz="2775" spc="15" baseline="25525" dirty="0">
                <a:solidFill>
                  <a:srgbClr val="888888"/>
                </a:solidFill>
                <a:latin typeface="Century Gothic"/>
                <a:cs typeface="Century Gothic"/>
              </a:rPr>
              <a:t>-</a:t>
            </a:r>
            <a:endParaRPr sz="2775" baseline="25525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15310" y="3401695"/>
            <a:ext cx="2184400" cy="311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040765" algn="l"/>
                <a:tab pos="1960245" algn="l"/>
              </a:tabLst>
            </a:pPr>
            <a:r>
              <a:rPr sz="1850" spc="10" dirty="0">
                <a:solidFill>
                  <a:srgbClr val="888888"/>
                </a:solidFill>
                <a:latin typeface="Century Gothic"/>
                <a:cs typeface="Century Gothic"/>
              </a:rPr>
              <a:t>0	1	</a:t>
            </a:r>
            <a:r>
              <a:rPr sz="1850" spc="5" dirty="0">
                <a:solidFill>
                  <a:srgbClr val="888888"/>
                </a:solidFill>
                <a:latin typeface="Century Gothic"/>
                <a:cs typeface="Century Gothic"/>
              </a:rPr>
              <a:t>-1</a:t>
            </a:r>
            <a:endParaRPr sz="185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58466" y="3197479"/>
            <a:ext cx="25971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300355" algn="l"/>
                <a:tab pos="1329055" algn="l"/>
                <a:tab pos="2327275" algn="l"/>
              </a:tabLst>
            </a:pPr>
            <a:r>
              <a:rPr sz="2775" spc="15" baseline="25525" dirty="0">
                <a:solidFill>
                  <a:srgbClr val="888888"/>
                </a:solidFill>
                <a:latin typeface="Century Gothic"/>
                <a:cs typeface="Century Gothic"/>
              </a:rPr>
              <a:t>1	</a:t>
            </a:r>
            <a:r>
              <a:rPr sz="2800" spc="-5" dirty="0">
                <a:solidFill>
                  <a:srgbClr val="888888"/>
                </a:solidFill>
                <a:latin typeface="Century Gothic"/>
                <a:cs typeface="Century Gothic"/>
              </a:rPr>
              <a:t>n</a:t>
            </a:r>
            <a:r>
              <a:rPr sz="2800" spc="1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spc="-5" dirty="0">
                <a:solidFill>
                  <a:srgbClr val="888888"/>
                </a:solidFill>
                <a:latin typeface="Symbol"/>
                <a:cs typeface="Symbol"/>
              </a:rPr>
              <a:t></a:t>
            </a:r>
            <a:r>
              <a:rPr sz="2800" spc="8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2775" spc="15" baseline="25525" dirty="0">
                <a:solidFill>
                  <a:srgbClr val="888888"/>
                </a:solidFill>
                <a:latin typeface="Century Gothic"/>
                <a:cs typeface="Century Gothic"/>
              </a:rPr>
              <a:t>1	</a:t>
            </a:r>
            <a:r>
              <a:rPr sz="2800" spc="-5" dirty="0">
                <a:solidFill>
                  <a:srgbClr val="888888"/>
                </a:solidFill>
                <a:latin typeface="Century Gothic"/>
                <a:cs typeface="Century Gothic"/>
              </a:rPr>
              <a:t>p</a:t>
            </a:r>
            <a:r>
              <a:rPr sz="2800" spc="2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spc="-5" dirty="0">
                <a:solidFill>
                  <a:srgbClr val="888888"/>
                </a:solidFill>
                <a:latin typeface="Century Gothic"/>
                <a:cs typeface="Century Gothic"/>
              </a:rPr>
              <a:t>+</a:t>
            </a:r>
            <a:r>
              <a:rPr sz="2800" spc="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775" spc="15" baseline="25525" dirty="0">
                <a:solidFill>
                  <a:srgbClr val="888888"/>
                </a:solidFill>
                <a:latin typeface="Century Gothic"/>
                <a:cs typeface="Century Gothic"/>
              </a:rPr>
              <a:t>0	</a:t>
            </a:r>
            <a:r>
              <a:rPr sz="2800" spc="-5" dirty="0">
                <a:solidFill>
                  <a:srgbClr val="888888"/>
                </a:solidFill>
                <a:latin typeface="Century Gothic"/>
                <a:cs typeface="Century Gothic"/>
              </a:rPr>
              <a:t>e</a:t>
            </a:r>
            <a:endParaRPr sz="2800">
              <a:latin typeface="Century Gothic"/>
              <a:cs typeface="Century Gothic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71800" y="6121908"/>
            <a:ext cx="3264408" cy="73609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63804" y="3624198"/>
            <a:ext cx="8029575" cy="32804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63500" marR="738505">
              <a:lnSpc>
                <a:spcPct val="79600"/>
              </a:lnSpc>
              <a:spcBef>
                <a:spcPts val="780"/>
              </a:spcBef>
            </a:pPr>
            <a:r>
              <a:rPr sz="2800" b="1" spc="-5" dirty="0">
                <a:solidFill>
                  <a:srgbClr val="888888"/>
                </a:solidFill>
                <a:latin typeface="Century Gothic"/>
                <a:cs typeface="Century Gothic"/>
              </a:rPr>
              <a:t>Daughter nuclide = parent </a:t>
            </a:r>
            <a:r>
              <a:rPr sz="2800" b="1" spc="-10" dirty="0">
                <a:solidFill>
                  <a:srgbClr val="888888"/>
                </a:solidFill>
                <a:latin typeface="Century Gothic"/>
                <a:cs typeface="Century Gothic"/>
              </a:rPr>
              <a:t>nuclide atomic </a:t>
            </a:r>
            <a:r>
              <a:rPr sz="2800" b="1" spc="-77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b="1" spc="-10" dirty="0">
                <a:solidFill>
                  <a:srgbClr val="888888"/>
                </a:solidFill>
                <a:latin typeface="Century Gothic"/>
                <a:cs typeface="Century Gothic"/>
              </a:rPr>
              <a:t>number</a:t>
            </a:r>
            <a:r>
              <a:rPr sz="2800" b="1" spc="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2800" b="1" spc="-5" dirty="0">
                <a:solidFill>
                  <a:srgbClr val="888888"/>
                </a:solidFill>
                <a:latin typeface="Century Gothic"/>
                <a:cs typeface="Century Gothic"/>
              </a:rPr>
              <a:t>plus 1</a:t>
            </a:r>
            <a:endParaRPr sz="2800">
              <a:latin typeface="Century Gothic"/>
              <a:cs typeface="Century Gothic"/>
            </a:endParaRPr>
          </a:p>
          <a:p>
            <a:pPr marR="1984375" algn="r">
              <a:lnSpc>
                <a:spcPct val="100000"/>
              </a:lnSpc>
              <a:spcBef>
                <a:spcPts val="2930"/>
              </a:spcBef>
            </a:pPr>
            <a:r>
              <a:rPr sz="1850" dirty="0">
                <a:solidFill>
                  <a:srgbClr val="888888"/>
                </a:solidFill>
                <a:latin typeface="Century Gothic"/>
                <a:cs typeface="Century Gothic"/>
              </a:rPr>
              <a:t>-1</a:t>
            </a:r>
            <a:r>
              <a:rPr sz="4200" baseline="13888" dirty="0">
                <a:solidFill>
                  <a:srgbClr val="888888"/>
                </a:solidFill>
                <a:latin typeface="Century Gothic"/>
                <a:cs typeface="Century Gothic"/>
              </a:rPr>
              <a:t>e</a:t>
            </a:r>
            <a:r>
              <a:rPr sz="2775" baseline="45045" dirty="0">
                <a:solidFill>
                  <a:srgbClr val="888888"/>
                </a:solidFill>
                <a:latin typeface="Century Gothic"/>
                <a:cs typeface="Century Gothic"/>
              </a:rPr>
              <a:t>-</a:t>
            </a:r>
            <a:endParaRPr sz="2775" baseline="45045">
              <a:latin typeface="Century Gothic"/>
              <a:cs typeface="Century Gothic"/>
            </a:endParaRPr>
          </a:p>
          <a:p>
            <a:pPr marL="63500">
              <a:lnSpc>
                <a:spcPts val="2980"/>
              </a:lnSpc>
              <a:spcBef>
                <a:spcPts val="2665"/>
              </a:spcBef>
            </a:pPr>
            <a:r>
              <a:rPr sz="2800" spc="-5" dirty="0">
                <a:solidFill>
                  <a:srgbClr val="376BB3"/>
                </a:solidFill>
                <a:latin typeface="Arial"/>
                <a:cs typeface="Arial"/>
              </a:rPr>
              <a:t>An</a:t>
            </a:r>
            <a:r>
              <a:rPr sz="2800" spc="-10" dirty="0">
                <a:solidFill>
                  <a:srgbClr val="376BB3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76BB3"/>
                </a:solidFill>
                <a:latin typeface="Arial"/>
                <a:cs typeface="Arial"/>
              </a:rPr>
              <a:t>example</a:t>
            </a:r>
            <a:r>
              <a:rPr sz="2800" spc="5" dirty="0">
                <a:solidFill>
                  <a:srgbClr val="376BB3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76BB3"/>
                </a:solidFill>
                <a:latin typeface="Arial"/>
                <a:cs typeface="Arial"/>
              </a:rPr>
              <a:t>is the </a:t>
            </a:r>
            <a:r>
              <a:rPr sz="2800" dirty="0">
                <a:solidFill>
                  <a:srgbClr val="376BB3"/>
                </a:solidFill>
                <a:latin typeface="Arial"/>
                <a:cs typeface="Arial"/>
              </a:rPr>
              <a:t>radioactive decay</a:t>
            </a:r>
            <a:r>
              <a:rPr sz="2800" spc="-5" dirty="0">
                <a:solidFill>
                  <a:srgbClr val="376BB3"/>
                </a:solidFill>
                <a:latin typeface="Arial"/>
                <a:cs typeface="Arial"/>
              </a:rPr>
              <a:t> of</a:t>
            </a:r>
            <a:r>
              <a:rPr sz="2800" spc="-10" dirty="0">
                <a:solidFill>
                  <a:srgbClr val="376BB3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76BB3"/>
                </a:solidFill>
                <a:latin typeface="Arial"/>
                <a:cs typeface="Arial"/>
              </a:rPr>
              <a:t>carbon-14.</a:t>
            </a:r>
            <a:endParaRPr sz="2800">
              <a:latin typeface="Arial"/>
              <a:cs typeface="Arial"/>
            </a:endParaRPr>
          </a:p>
          <a:p>
            <a:pPr marL="2505075">
              <a:lnSpc>
                <a:spcPts val="4600"/>
              </a:lnSpc>
              <a:tabLst>
                <a:tab pos="5233035" algn="l"/>
              </a:tabLst>
            </a:pPr>
            <a:r>
              <a:rPr sz="2800" b="1" spc="-5" dirty="0">
                <a:solidFill>
                  <a:srgbClr val="FF388B"/>
                </a:solidFill>
                <a:latin typeface="Times New Roman"/>
                <a:cs typeface="Times New Roman"/>
              </a:rPr>
              <a:t>1</a:t>
            </a:r>
            <a:r>
              <a:rPr sz="2800" b="1" dirty="0">
                <a:solidFill>
                  <a:srgbClr val="FF388B"/>
                </a:solidFill>
                <a:latin typeface="Times New Roman"/>
                <a:cs typeface="Times New Roman"/>
              </a:rPr>
              <a:t>4</a:t>
            </a:r>
            <a:r>
              <a:rPr sz="2800" b="1" spc="-315" dirty="0">
                <a:solidFill>
                  <a:srgbClr val="FF388B"/>
                </a:solidFill>
                <a:latin typeface="Times New Roman"/>
                <a:cs typeface="Times New Roman"/>
              </a:rPr>
              <a:t> </a:t>
            </a:r>
            <a:r>
              <a:rPr sz="6600" b="1" spc="-15" baseline="-25252" dirty="0">
                <a:solidFill>
                  <a:srgbClr val="FF388B"/>
                </a:solidFill>
                <a:latin typeface="Times New Roman"/>
                <a:cs typeface="Times New Roman"/>
              </a:rPr>
              <a:t>C</a:t>
            </a:r>
            <a:r>
              <a:rPr sz="6600" b="1" spc="7" baseline="-25252" dirty="0">
                <a:solidFill>
                  <a:srgbClr val="FF388B"/>
                </a:solidFill>
                <a:latin typeface="Symbol"/>
                <a:cs typeface="Symbol"/>
              </a:rPr>
              <a:t></a:t>
            </a:r>
            <a:r>
              <a:rPr sz="2800" b="1" spc="-5" dirty="0">
                <a:solidFill>
                  <a:srgbClr val="FF388B"/>
                </a:solidFill>
                <a:latin typeface="Times New Roman"/>
                <a:cs typeface="Times New Roman"/>
              </a:rPr>
              <a:t>1</a:t>
            </a:r>
            <a:r>
              <a:rPr sz="2800" b="1" dirty="0">
                <a:solidFill>
                  <a:srgbClr val="FF388B"/>
                </a:solidFill>
                <a:latin typeface="Times New Roman"/>
                <a:cs typeface="Times New Roman"/>
              </a:rPr>
              <a:t>4</a:t>
            </a:r>
            <a:r>
              <a:rPr sz="2800" b="1" spc="-254" dirty="0">
                <a:solidFill>
                  <a:srgbClr val="FF388B"/>
                </a:solidFill>
                <a:latin typeface="Times New Roman"/>
                <a:cs typeface="Times New Roman"/>
              </a:rPr>
              <a:t> </a:t>
            </a:r>
            <a:r>
              <a:rPr sz="6600" b="1" spc="292" baseline="-25252" dirty="0">
                <a:solidFill>
                  <a:srgbClr val="FF388B"/>
                </a:solidFill>
                <a:latin typeface="Times New Roman"/>
                <a:cs typeface="Times New Roman"/>
              </a:rPr>
              <a:t>N</a:t>
            </a:r>
            <a:r>
              <a:rPr sz="6600" b="1" spc="-7" baseline="-25252" dirty="0">
                <a:solidFill>
                  <a:srgbClr val="FF388B"/>
                </a:solidFill>
                <a:latin typeface="Symbol"/>
                <a:cs typeface="Symbol"/>
              </a:rPr>
              <a:t></a:t>
            </a:r>
            <a:r>
              <a:rPr sz="6600" spc="-7" baseline="-25252" dirty="0">
                <a:solidFill>
                  <a:srgbClr val="FF388B"/>
                </a:solidFill>
                <a:latin typeface="Times New Roman"/>
                <a:cs typeface="Times New Roman"/>
              </a:rPr>
              <a:t>	</a:t>
            </a:r>
            <a:r>
              <a:rPr sz="2800" b="1" dirty="0">
                <a:solidFill>
                  <a:srgbClr val="FF388B"/>
                </a:solidFill>
                <a:latin typeface="Times New Roman"/>
                <a:cs typeface="Times New Roman"/>
              </a:rPr>
              <a:t>0</a:t>
            </a:r>
            <a:r>
              <a:rPr sz="2800" b="1" spc="-390" dirty="0">
                <a:solidFill>
                  <a:srgbClr val="FF388B"/>
                </a:solidFill>
                <a:latin typeface="Times New Roman"/>
                <a:cs typeface="Times New Roman"/>
              </a:rPr>
              <a:t> </a:t>
            </a:r>
            <a:r>
              <a:rPr sz="6600" b="1" baseline="-25252" dirty="0">
                <a:solidFill>
                  <a:srgbClr val="FF388B"/>
                </a:solidFill>
                <a:latin typeface="Symbol"/>
                <a:cs typeface="Symbol"/>
              </a:rPr>
              <a:t></a:t>
            </a:r>
            <a:endParaRPr sz="6600" baseline="-25252">
              <a:latin typeface="Symbol"/>
              <a:cs typeface="Symbol"/>
            </a:endParaRPr>
          </a:p>
          <a:p>
            <a:pPr marL="2682875">
              <a:lnSpc>
                <a:spcPts val="3060"/>
              </a:lnSpc>
              <a:tabLst>
                <a:tab pos="4037329" algn="l"/>
                <a:tab pos="5054600" algn="l"/>
              </a:tabLst>
            </a:pPr>
            <a:r>
              <a:rPr sz="2800" b="1" dirty="0">
                <a:solidFill>
                  <a:srgbClr val="FF388B"/>
                </a:solidFill>
                <a:latin typeface="Times New Roman"/>
                <a:cs typeface="Times New Roman"/>
              </a:rPr>
              <a:t>6	7	</a:t>
            </a:r>
            <a:r>
              <a:rPr sz="2800" b="1" dirty="0">
                <a:solidFill>
                  <a:srgbClr val="FF388B"/>
                </a:solidFill>
                <a:latin typeface="Symbol"/>
                <a:cs typeface="Symbol"/>
              </a:rPr>
              <a:t></a:t>
            </a:r>
            <a:endParaRPr sz="2800"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1791</Words>
  <Application>Microsoft Office PowerPoint</Application>
  <PresentationFormat>On-screen Show (4:3)</PresentationFormat>
  <Paragraphs>224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The decay of a radioactive isotope takes place by  disintegration of the atomic nucleus. It is not influenced by  any external conditions. If N be the number of undecayed atoms of an isotope  present in a sample of the isotope, at time t</vt:lpstr>
      <vt:lpstr>Putting dt = 1 in equation (1) we have</vt:lpstr>
      <vt:lpstr>Slide 16</vt:lpstr>
      <vt:lpstr>Slide 17</vt:lpstr>
      <vt:lpstr>Atoms which have different atomic  number and different atomic masses  but the same number of neutrons are  called Isotones.</vt:lpstr>
      <vt:lpstr>Slide 19</vt:lpstr>
      <vt:lpstr>Slide 20</vt:lpstr>
      <vt:lpstr>Half life:</vt:lpstr>
      <vt:lpstr>Slide 22</vt:lpstr>
      <vt:lpstr>Slide 23</vt:lpstr>
      <vt:lpstr>Slide 24</vt:lpstr>
      <vt:lpstr>Slide 25</vt:lpstr>
      <vt:lpstr>Let a radioactive substance A decay to give  another radioactive substance B which decays to  form substance C. If λA and λB are the decay constants for the two  changes, we can write</vt:lpstr>
      <vt:lpstr>Slide 27</vt:lpstr>
      <vt:lpstr>Slide 28</vt:lpstr>
      <vt:lpstr>Slide 29</vt:lpstr>
      <vt:lpstr>Slide 30</vt:lpstr>
      <vt:lpstr>Packing fraction is defined as a way of expressing the variation of  isotopic mass from whole mass number (atomic mass).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The fission of U-235 occurs in about 35  ways. Two of these are given below in the form  of equations.</vt:lpstr>
      <vt:lpstr>Slide 40</vt:lpstr>
      <vt:lpstr>Slide 41</vt:lpstr>
      <vt:lpstr>Slide 42</vt:lpstr>
      <vt:lpstr>The differential mass is manifested in the  great amount of energy released in the  reaction. For example,</vt:lpstr>
      <vt:lpstr>Slide 44</vt:lpstr>
      <vt:lpstr>Slide 45</vt:lpstr>
      <vt:lpstr>Slide 46</vt:lpstr>
      <vt:lpstr>Slide 47</vt:lpstr>
      <vt:lpstr>Slide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hp</cp:lastModifiedBy>
  <cp:revision>1</cp:revision>
  <dcterms:created xsi:type="dcterms:W3CDTF">2021-04-20T06:11:34Z</dcterms:created>
  <dcterms:modified xsi:type="dcterms:W3CDTF">2021-04-20T06:37:47Z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2015-01-12T00:00:00Z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2021-04-20T00:00:00Z</vt:filetime>
  </property>
</Properties>
</file>