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Raleway"/>
      <p:regular r:id="rId15"/>
      <p:bold r:id="rId16"/>
      <p:italic r:id="rId17"/>
      <p:boldItalic r:id="rId18"/>
    </p:embeddedFont>
    <p:embeddedFont>
      <p:font typeface="Lato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bold.fntdata"/><Relationship Id="rId11" Type="http://schemas.openxmlformats.org/officeDocument/2006/relationships/slide" Target="slides/slide6.xml"/><Relationship Id="rId22" Type="http://schemas.openxmlformats.org/officeDocument/2006/relationships/font" Target="fonts/Lato-boldItalic.fntdata"/><Relationship Id="rId10" Type="http://schemas.openxmlformats.org/officeDocument/2006/relationships/slide" Target="slides/slide5.xml"/><Relationship Id="rId21" Type="http://schemas.openxmlformats.org/officeDocument/2006/relationships/font" Target="fonts/Lato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aleway-regular.fntdata"/><Relationship Id="rId14" Type="http://schemas.openxmlformats.org/officeDocument/2006/relationships/slide" Target="slides/slide9.xml"/><Relationship Id="rId17" Type="http://schemas.openxmlformats.org/officeDocument/2006/relationships/font" Target="fonts/Raleway-italic.fntdata"/><Relationship Id="rId16" Type="http://schemas.openxmlformats.org/officeDocument/2006/relationships/font" Target="fonts/Raleway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regular.fntdata"/><Relationship Id="rId6" Type="http://schemas.openxmlformats.org/officeDocument/2006/relationships/slide" Target="slides/slide1.xml"/><Relationship Id="rId18" Type="http://schemas.openxmlformats.org/officeDocument/2006/relationships/font" Target="fonts/Raleway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b0b6059b9d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b0b6059b9d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b0b6059b9d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b0b6059b9d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b0b6059b9d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b0b6059b9d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b0b6059b9d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b0b6059b9d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b0b6059b9d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b0b6059b9d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b0b6059b9d_0_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b0b6059b9d_0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b0b6059b9d_0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b0b6059b9d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b0b6059b9d_0_1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b0b6059b9d_0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3" name="Google Shape;63;p11"/>
          <p:cNvSpPr txBox="1"/>
          <p:nvPr>
            <p:ph hasCustomPrompt="1"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" name="Google Shape;19;p3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" name="Google Shape;25;p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" name="Google Shape;32;p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7"/>
          <p:cNvSpPr txBox="1"/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6" name="Google Shape;46;p8"/>
          <p:cNvSpPr txBox="1"/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1" name="Google Shape;51;p9"/>
          <p:cNvSpPr txBox="1"/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1" type="subTitle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4" name="Google Shape;5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9" name="Google Shape;59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wiss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 You Like It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3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ACT III Scene 3: Critical Analysis</a:t>
            </a:r>
            <a:endParaRPr sz="3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Characters: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Touchstone: the fool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Audrey: a wench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Jacques: lord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Sir Oliver Martext: A vicar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Location:</a:t>
            </a:r>
            <a:endParaRPr/>
          </a:p>
        </p:txBody>
      </p:sp>
      <p:sp>
        <p:nvSpPr>
          <p:cNvPr id="85" name="Google Shape;85;p15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800"/>
              <a:t>The clearing near the sheepcote in the Forest of Arden</a:t>
            </a:r>
            <a:endParaRPr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6"/>
          <p:cNvSpPr txBox="1"/>
          <p:nvPr>
            <p:ph idx="1" type="body"/>
          </p:nvPr>
        </p:nvSpPr>
        <p:spPr>
          <a:xfrm>
            <a:off x="502525" y="310375"/>
            <a:ext cx="8219400" cy="436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Tochstone woos  Audrey for marriage.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He compares himself to the poet Ovid. He says: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i="1" lang="en"/>
              <a:t>I am here with thee and thy goats, as the</a:t>
            </a:r>
            <a:endParaRPr i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n"/>
              <a:t>most capricious poet, honest Ovid, was among the Goths.</a:t>
            </a:r>
            <a:r>
              <a:rPr lang="en"/>
              <a:t>(Simile)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Jaques was following them and comments on Touchstone’s witty dialogues which are not audible to them. Jaques says: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n"/>
              <a:t>O knowledge ill-inhabited! worse than Jove</a:t>
            </a:r>
            <a:endParaRPr i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n"/>
              <a:t>in a thatched house!(metaphor)</a:t>
            </a:r>
            <a:endParaRPr i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7"/>
          <p:cNvSpPr txBox="1"/>
          <p:nvPr>
            <p:ph idx="1" type="body"/>
          </p:nvPr>
        </p:nvSpPr>
        <p:spPr>
          <a:xfrm>
            <a:off x="458175" y="236475"/>
            <a:ext cx="8380500" cy="4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200"/>
              <a:t>Touchstone tells Audrey that he wishes her to be poetical. He expresses his ideas on what  it means to be “Poetical”.</a:t>
            </a:r>
            <a:endParaRPr sz="22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en" sz="2200"/>
              <a:t>Audrey</a:t>
            </a:r>
            <a:r>
              <a:rPr lang="en" sz="2200"/>
              <a:t>. I</a:t>
            </a:r>
            <a:r>
              <a:rPr i="1" lang="en" sz="2200"/>
              <a:t> do not know what 'poetical' is: is it honest</a:t>
            </a:r>
            <a:endParaRPr i="1" sz="22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i="1" lang="en" sz="2200"/>
              <a:t>in deed and word? is it a true thing?</a:t>
            </a:r>
            <a:endParaRPr i="1" sz="22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en" sz="2200"/>
              <a:t>Touchstone</a:t>
            </a:r>
            <a:r>
              <a:rPr lang="en" sz="2200"/>
              <a:t>. </a:t>
            </a:r>
            <a:r>
              <a:rPr i="1" lang="en" sz="2200"/>
              <a:t>No, truly; for the truest poetry is the most</a:t>
            </a:r>
            <a:endParaRPr i="1" sz="22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i="1" lang="en" sz="2200"/>
              <a:t>feigning; and lovers are given to poetry; and what they</a:t>
            </a:r>
            <a:endParaRPr i="1" sz="22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i="1" lang="en" sz="2200"/>
              <a:t>swear in poetry it may be said as lovers they do feign.</a:t>
            </a:r>
            <a:endParaRPr i="1" sz="22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8"/>
          <p:cNvSpPr txBox="1"/>
          <p:nvPr>
            <p:ph idx="1" type="body"/>
          </p:nvPr>
        </p:nvSpPr>
        <p:spPr>
          <a:xfrm>
            <a:off x="443400" y="650325"/>
            <a:ext cx="8498700" cy="412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Touchstone does not want Audrey to be honest in marriage. He justifies his statement with some witty dialogues about honesty, beauty and foulness.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i="1" lang="en"/>
              <a:t>“honesty coupled to beauty is to have honey a sauce</a:t>
            </a:r>
            <a:endParaRPr i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i="1" lang="en"/>
              <a:t>to sugar.”</a:t>
            </a:r>
            <a:endParaRPr i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/>
              <a:t>“ </a:t>
            </a:r>
            <a:r>
              <a:rPr i="1" lang="en"/>
              <a:t>to cast away honesty upon</a:t>
            </a:r>
            <a:endParaRPr i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i="1" lang="en"/>
              <a:t>a foul slut were to put good meat into an unclean</a:t>
            </a:r>
            <a:endParaRPr i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n"/>
              <a:t>Dish.”</a:t>
            </a:r>
            <a:endParaRPr i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/>
              <a:t>He concludes that he will marry her in whatsoever condition. He had brought Sir Oliver Martext from nearby village to conduct the wedlock ceremony.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9"/>
          <p:cNvSpPr txBox="1"/>
          <p:nvPr>
            <p:ph idx="1" type="body"/>
          </p:nvPr>
        </p:nvSpPr>
        <p:spPr>
          <a:xfrm>
            <a:off x="192150" y="443400"/>
            <a:ext cx="8539500" cy="415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Sir Oliver Martext asks for somebody to give the bride for wedding . then Jcque comes ahead to give the bride but he also asks  the fool about the reason for marriage . </a:t>
            </a:r>
            <a:r>
              <a:rPr b="1" lang="en"/>
              <a:t>Touchstone </a:t>
            </a:r>
            <a:r>
              <a:rPr lang="en"/>
              <a:t>answers: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i="1" lang="en"/>
              <a:t>As the ox hath his bow, sir, the horse his</a:t>
            </a:r>
            <a:endParaRPr i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i="1" lang="en"/>
              <a:t>curb, and the falcon her bells, so man hath his desires;</a:t>
            </a:r>
            <a:endParaRPr i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n"/>
              <a:t>and as pigeons bill, so wedlock would be nibbling.</a:t>
            </a:r>
            <a:endParaRPr i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/>
              <a:t>Jaques suggests them to get married in a church and to have a proper wedding.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0"/>
          <p:cNvSpPr txBox="1"/>
          <p:nvPr>
            <p:ph idx="1" type="body"/>
          </p:nvPr>
        </p:nvSpPr>
        <p:spPr>
          <a:xfrm>
            <a:off x="177350" y="443400"/>
            <a:ext cx="8554200" cy="415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/>
              <a:t>But </a:t>
            </a:r>
            <a:r>
              <a:rPr b="1" lang="en"/>
              <a:t>Touchstone </a:t>
            </a:r>
            <a:r>
              <a:rPr lang="en"/>
              <a:t>says: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i="1" lang="en"/>
              <a:t>I am not in the mind but I were better to</a:t>
            </a:r>
            <a:endParaRPr i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i="1" lang="en"/>
              <a:t>be married of him than of another, for he is not like</a:t>
            </a:r>
            <a:endParaRPr i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i="1" lang="en"/>
              <a:t>to marry me well...and not being well married, it will</a:t>
            </a:r>
            <a:endParaRPr i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i="1" lang="en"/>
              <a:t>be a good excuse for me hereafter to leave my wife.</a:t>
            </a:r>
            <a:endParaRPr i="1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But somehow he sends Sir Oliver Martext away.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/>
          <p:nvPr>
            <p:ph type="title"/>
          </p:nvPr>
        </p:nvSpPr>
        <p:spPr>
          <a:xfrm>
            <a:off x="280825" y="472975"/>
            <a:ext cx="8544600" cy="87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Critical Comments: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21"/>
          <p:cNvSpPr txBox="1"/>
          <p:nvPr>
            <p:ph idx="1" type="body"/>
          </p:nvPr>
        </p:nvSpPr>
        <p:spPr>
          <a:xfrm>
            <a:off x="339946" y="1595775"/>
            <a:ext cx="839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scene is remarkable for the witty and comical dialogues betweent Touchstone and Audrey.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ideas of marriage, fidelity, honesty, beauty and worth of a man are presented in a comical and non serious manner.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 plot develops with the meeting of Touchstone and Audrey and their plan to tie the nuptial knot.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