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6" r:id="rId9"/>
    <p:sldId id="267" r:id="rId10"/>
    <p:sldId id="268" r:id="rId11"/>
    <p:sldId id="269" r:id="rId12"/>
    <p:sldId id="270" r:id="rId13"/>
    <p:sldId id="262" r:id="rId14"/>
    <p:sldId id="263" r:id="rId15"/>
    <p:sldId id="264"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5" d="100"/>
          <a:sy n="115" d="100"/>
        </p:scale>
        <p:origin x="-684" y="-10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2343150"/>
            <a:ext cx="6172200" cy="142077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3752492"/>
            <a:ext cx="6172200" cy="10287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050371" y="832948"/>
            <a:ext cx="1714500" cy="381000"/>
          </a:xfrm>
        </p:spPr>
        <p:txBody>
          <a:bodyPr/>
          <a:lstStyle/>
          <a:p>
            <a:fld id="{1D8BD707-D9CF-40AE-B4C6-C98DA3205C09}" type="datetimeFigureOut">
              <a:rPr lang="en-US" smtClean="0"/>
              <a:pPr/>
              <a:t>3/31/2021</a:t>
            </a:fld>
            <a:endParaRPr lang="en-US"/>
          </a:p>
        </p:txBody>
      </p:sp>
      <p:sp>
        <p:nvSpPr>
          <p:cNvPr id="17" name="Footer Placeholder 16"/>
          <p:cNvSpPr>
            <a:spLocks noGrp="1"/>
          </p:cNvSpPr>
          <p:nvPr>
            <p:ph type="ftr" sz="quarter" idx="11"/>
          </p:nvPr>
        </p:nvSpPr>
        <p:spPr bwMode="auto">
          <a:xfrm rot="5400000">
            <a:off x="7534469" y="3088246"/>
            <a:ext cx="2743200" cy="384048"/>
          </a:xfrm>
        </p:spPr>
        <p:txBody>
          <a:bodyPr/>
          <a:lstStyle/>
          <a:p>
            <a:endParaRPr lang="en-US"/>
          </a:p>
        </p:txBody>
      </p:sp>
      <p:sp>
        <p:nvSpPr>
          <p:cNvPr id="10" name="Rectangle 9"/>
          <p:cNvSpPr/>
          <p:nvPr/>
        </p:nvSpPr>
        <p:spPr bwMode="auto">
          <a:xfrm>
            <a:off x="381000" y="0"/>
            <a:ext cx="609600" cy="51435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51435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51435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51435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51435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51435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51435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51435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51435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51435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2571750"/>
            <a:ext cx="1295400" cy="97155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3650064"/>
            <a:ext cx="641424" cy="48106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4125474"/>
            <a:ext cx="137160" cy="10287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4341114"/>
            <a:ext cx="274320" cy="20574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3371850"/>
            <a:ext cx="365760" cy="27432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3696527"/>
            <a:ext cx="609600" cy="388143"/>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1676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200150"/>
            <a:ext cx="7467600" cy="365531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3/31/2021</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171700"/>
            <a:ext cx="6172200" cy="1540193"/>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3757613"/>
            <a:ext cx="6172200" cy="10287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049006" y="830199"/>
            <a:ext cx="1714500" cy="381000"/>
          </a:xfrm>
        </p:spPr>
        <p:txBody>
          <a:bodyPr/>
          <a:lstStyle/>
          <a:p>
            <a:fld id="{1D8BD707-D9CF-40AE-B4C6-C98DA3205C09}" type="datetimeFigureOut">
              <a:rPr lang="en-US" smtClean="0"/>
              <a:pPr/>
              <a:t>3/31/2021</a:t>
            </a:fld>
            <a:endParaRPr lang="en-US"/>
          </a:p>
        </p:txBody>
      </p:sp>
      <p:sp>
        <p:nvSpPr>
          <p:cNvPr id="5" name="Footer Placeholder 4"/>
          <p:cNvSpPr>
            <a:spLocks noGrp="1"/>
          </p:cNvSpPr>
          <p:nvPr>
            <p:ph type="ftr" sz="quarter" idx="11"/>
          </p:nvPr>
        </p:nvSpPr>
        <p:spPr bwMode="auto">
          <a:xfrm rot="5400000">
            <a:off x="7534656" y="3086100"/>
            <a:ext cx="2743200" cy="384048"/>
          </a:xfrm>
        </p:spPr>
        <p:txBody>
          <a:bodyPr/>
          <a:lstStyle/>
          <a:p>
            <a:endParaRPr lang="en-US"/>
          </a:p>
        </p:txBody>
      </p:sp>
      <p:sp>
        <p:nvSpPr>
          <p:cNvPr id="9" name="Rectangle 8"/>
          <p:cNvSpPr/>
          <p:nvPr/>
        </p:nvSpPr>
        <p:spPr bwMode="auto">
          <a:xfrm>
            <a:off x="381000" y="0"/>
            <a:ext cx="609600" cy="51435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51435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51435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51435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51435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51435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51435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51435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51435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51435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2571750"/>
            <a:ext cx="1295400" cy="97155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3650064"/>
            <a:ext cx="641424" cy="48106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4125474"/>
            <a:ext cx="137160" cy="10287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4343400"/>
            <a:ext cx="274320" cy="20574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3359916"/>
            <a:ext cx="365760" cy="27432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3696527"/>
            <a:ext cx="609600" cy="388143"/>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00150"/>
            <a:ext cx="3657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200150"/>
            <a:ext cx="3657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7543800" cy="85725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1771650"/>
            <a:ext cx="3657600" cy="29146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1771650"/>
            <a:ext cx="3657600" cy="29146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177290"/>
            <a:ext cx="3657600" cy="4937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177290"/>
            <a:ext cx="3657600" cy="4937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3/31/2021</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51435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4160520" y="2343150"/>
            <a:ext cx="473202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05740"/>
            <a:ext cx="1527048" cy="373761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51435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51435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51435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05740"/>
            <a:ext cx="5638800" cy="4745736"/>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3/31/2021</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4138803" y="2343150"/>
            <a:ext cx="473202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51435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198596"/>
            <a:ext cx="1524000" cy="3717036"/>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51435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51435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51435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3/31/2021</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51435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05979"/>
            <a:ext cx="7467600" cy="85725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00150"/>
            <a:ext cx="7467600" cy="365531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840980" y="763382"/>
            <a:ext cx="150876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3/31/2021</a:t>
            </a:fld>
            <a:endParaRPr lang="en-US"/>
          </a:p>
        </p:txBody>
      </p:sp>
      <p:sp>
        <p:nvSpPr>
          <p:cNvPr id="3" name="Footer Placeholder 2"/>
          <p:cNvSpPr>
            <a:spLocks noGrp="1"/>
          </p:cNvSpPr>
          <p:nvPr>
            <p:ph type="ftr" sz="quarter" idx="3"/>
          </p:nvPr>
        </p:nvSpPr>
        <p:spPr>
          <a:xfrm rot="5400000">
            <a:off x="7390236" y="2757210"/>
            <a:ext cx="24003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51435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51435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4300538"/>
            <a:ext cx="609600" cy="390906"/>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sjsu.edu/faculty/gerstman/StatPrimer/z-two-tail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questionpro.com/blog/what-is-survey-dropout-analysi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5750"/>
            <a:ext cx="6400800" cy="857250"/>
          </a:xfrm>
        </p:spPr>
        <p:txBody>
          <a:bodyPr>
            <a:normAutofit fontScale="90000"/>
          </a:bodyPr>
          <a:lstStyle/>
          <a:p>
            <a:r>
              <a:rPr lang="en-US" dirty="0" smtClean="0"/>
              <a:t>Department Of Psychology, UCSSH, MLSU</a:t>
            </a:r>
            <a:endParaRPr lang="en-US" dirty="0"/>
          </a:p>
        </p:txBody>
      </p:sp>
      <p:sp>
        <p:nvSpPr>
          <p:cNvPr id="3" name="Subtitle 2"/>
          <p:cNvSpPr>
            <a:spLocks noGrp="1"/>
          </p:cNvSpPr>
          <p:nvPr>
            <p:ph type="subTitle" idx="1"/>
          </p:nvPr>
        </p:nvSpPr>
        <p:spPr>
          <a:xfrm>
            <a:off x="1981200" y="1257300"/>
            <a:ext cx="6477000" cy="1695450"/>
          </a:xfrm>
        </p:spPr>
        <p:txBody>
          <a:bodyPr>
            <a:normAutofit fontScale="40000" lnSpcReduction="20000"/>
          </a:bodyPr>
          <a:lstStyle/>
          <a:p>
            <a:r>
              <a:rPr lang="en-US" sz="1900" dirty="0" smtClean="0"/>
              <a:t>UNIT-3 RESEARCH METHODOLOGY</a:t>
            </a:r>
          </a:p>
          <a:p>
            <a:r>
              <a:rPr lang="en-US" sz="1900" dirty="0" smtClean="0"/>
              <a:t>SAMPLING AND DATA COLLECTION</a:t>
            </a:r>
          </a:p>
          <a:p>
            <a:r>
              <a:rPr lang="en-US" sz="2300" dirty="0" smtClean="0"/>
              <a:t>Sampling Design:  Meaning, Probability, and Non Probability sampling methods, determination of sample size</a:t>
            </a:r>
          </a:p>
          <a:p>
            <a:r>
              <a:rPr lang="en-US" sz="2300" dirty="0" smtClean="0"/>
              <a:t>Data Collection methods: Observation- Naturalistic Observation, laboratory Observation, Participant observation, non participant observation, Structured Observation, Unstructured Observation</a:t>
            </a:r>
          </a:p>
          <a:p>
            <a:endParaRPr lang="en-US" sz="2300" dirty="0" smtClean="0"/>
          </a:p>
          <a:p>
            <a:r>
              <a:rPr lang="en-US" sz="2300" dirty="0" smtClean="0"/>
              <a:t>Interview- Structured, Unstructured</a:t>
            </a:r>
          </a:p>
          <a:p>
            <a:r>
              <a:rPr lang="en-US" sz="2300" dirty="0" smtClean="0"/>
              <a:t>Questionnaire- close ended, open ended scales</a:t>
            </a:r>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3028950"/>
            <a:ext cx="3733800" cy="21145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85750"/>
            <a:ext cx="6400800" cy="361950"/>
          </a:xfrm>
        </p:spPr>
        <p:txBody>
          <a:bodyPr>
            <a:normAutofit fontScale="90000"/>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3" name="Subtitle 2"/>
          <p:cNvSpPr>
            <a:spLocks noGrp="1"/>
          </p:cNvSpPr>
          <p:nvPr>
            <p:ph type="subTitle" idx="1"/>
          </p:nvPr>
        </p:nvSpPr>
        <p:spPr>
          <a:xfrm>
            <a:off x="1905000" y="971550"/>
            <a:ext cx="6477000" cy="1676400"/>
          </a:xfrm>
        </p:spPr>
        <p:txBody>
          <a:bodyPr>
            <a:normAutofit fontScale="77500" lnSpcReduction="20000"/>
          </a:bodyPr>
          <a:lstStyle/>
          <a:p>
            <a:pPr marL="457200" indent="-457200"/>
            <a:r>
              <a:rPr lang="en-US" sz="2300" dirty="0" smtClean="0">
                <a:solidFill>
                  <a:srgbClr val="00B0F0"/>
                </a:solidFill>
              </a:rPr>
              <a:t>3</a:t>
            </a:r>
            <a:r>
              <a:rPr lang="en-US" sz="2300" dirty="0" smtClean="0">
                <a:solidFill>
                  <a:srgbClr val="00B0F0"/>
                </a:solidFill>
              </a:rPr>
              <a:t>. </a:t>
            </a:r>
            <a:r>
              <a:rPr lang="en-US" sz="2400" dirty="0" smtClean="0"/>
              <a:t>Systematic </a:t>
            </a:r>
            <a:r>
              <a:rPr lang="en-US" sz="2400" dirty="0" smtClean="0"/>
              <a:t>sampling</a:t>
            </a:r>
            <a:r>
              <a:rPr lang="en-US" sz="2400" b="0" dirty="0" smtClean="0"/>
              <a:t> </a:t>
            </a:r>
            <a:endParaRPr lang="en-US" sz="2400" b="0" dirty="0" smtClean="0"/>
          </a:p>
          <a:p>
            <a:pPr marL="457200" indent="-457200" algn="just"/>
            <a:r>
              <a:rPr lang="en-US" sz="2400" b="0" dirty="0" smtClean="0"/>
              <a:t>	Systematic </a:t>
            </a:r>
            <a:r>
              <a:rPr lang="en-US" sz="2400" b="0" dirty="0" smtClean="0"/>
              <a:t>sampling is a sampling method where the researcher chooses respondents at equal intervals from a population. The approach to select the sample is to pick a starting point and then pick respondents at a pre-defined sample interval.</a:t>
            </a:r>
            <a:endParaRPr lang="en-US" sz="2300" dirty="0"/>
          </a:p>
        </p:txBody>
      </p:sp>
      <p:sp>
        <p:nvSpPr>
          <p:cNvPr id="6" name="TextBox 5"/>
          <p:cNvSpPr txBox="1"/>
          <p:nvPr/>
        </p:nvSpPr>
        <p:spPr>
          <a:xfrm>
            <a:off x="1981200" y="438150"/>
            <a:ext cx="6477000" cy="369332"/>
          </a:xfrm>
          <a:prstGeom prst="rect">
            <a:avLst/>
          </a:prstGeom>
          <a:noFill/>
        </p:spPr>
        <p:txBody>
          <a:bodyPr wrap="square" rtlCol="0">
            <a:spAutoFit/>
          </a:bodyPr>
          <a:lstStyle/>
          <a:p>
            <a:r>
              <a:rPr lang="en-US" b="1" dirty="0" smtClean="0"/>
              <a:t>TYPES OF RANDOM / PROBABILITY SAMPLING</a:t>
            </a:r>
            <a:endParaRPr lang="en-US" b="1" dirty="0"/>
          </a:p>
        </p:txBody>
      </p:sp>
      <p:pic>
        <p:nvPicPr>
          <p:cNvPr id="37890" name="Picture 2" descr="See the source image"/>
          <p:cNvPicPr>
            <a:picLocks noChangeAspect="1" noChangeArrowheads="1"/>
          </p:cNvPicPr>
          <p:nvPr/>
        </p:nvPicPr>
        <p:blipFill>
          <a:blip r:embed="rId2"/>
          <a:srcRect/>
          <a:stretch>
            <a:fillRect/>
          </a:stretch>
        </p:blipFill>
        <p:spPr bwMode="auto">
          <a:xfrm>
            <a:off x="2590800" y="2571750"/>
            <a:ext cx="5791200" cy="2362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85750"/>
            <a:ext cx="6400800" cy="361950"/>
          </a:xfrm>
        </p:spPr>
        <p:txBody>
          <a:bodyPr>
            <a:normAutofit fontScale="90000"/>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3" name="Subtitle 2"/>
          <p:cNvSpPr>
            <a:spLocks noGrp="1"/>
          </p:cNvSpPr>
          <p:nvPr>
            <p:ph type="subTitle" idx="1"/>
          </p:nvPr>
        </p:nvSpPr>
        <p:spPr>
          <a:xfrm>
            <a:off x="1905000" y="971550"/>
            <a:ext cx="6477000" cy="1676400"/>
          </a:xfrm>
        </p:spPr>
        <p:txBody>
          <a:bodyPr>
            <a:normAutofit fontScale="55000" lnSpcReduction="20000"/>
          </a:bodyPr>
          <a:lstStyle/>
          <a:p>
            <a:pPr marL="457200" indent="-457200"/>
            <a:r>
              <a:rPr lang="en-US" sz="2300" dirty="0" smtClean="0">
                <a:solidFill>
                  <a:srgbClr val="00B0F0"/>
                </a:solidFill>
              </a:rPr>
              <a:t>4. </a:t>
            </a:r>
            <a:r>
              <a:rPr lang="en-US" sz="2400" dirty="0" smtClean="0"/>
              <a:t>Stratified random </a:t>
            </a:r>
            <a:r>
              <a:rPr lang="en-US" sz="2400" dirty="0" smtClean="0"/>
              <a:t>sampling/ purposive random sampling:</a:t>
            </a:r>
          </a:p>
          <a:p>
            <a:pPr marL="457200" indent="-457200" algn="just"/>
            <a:r>
              <a:rPr lang="en-US" sz="2400" b="0" dirty="0" smtClean="0"/>
              <a:t> </a:t>
            </a:r>
            <a:r>
              <a:rPr lang="en-US" sz="2400" b="0" dirty="0" smtClean="0"/>
              <a:t>	Stratified </a:t>
            </a:r>
            <a:r>
              <a:rPr lang="en-US" sz="2400" b="0" dirty="0" smtClean="0"/>
              <a:t>random sampling is a method of dividing the respondent population into distinctive but pre-defined parameters in the research design phase. In this method, the respondents don’t overlap but collectively represent the whole population. For example, a researcher looking to analyze people from different socioeconomic backgrounds can distinguish respondents into their annual salaries. This forms smaller groups of people or samples, and then some objects from these samples can be used for the research study.</a:t>
            </a:r>
          </a:p>
          <a:p>
            <a:pPr marL="457200" indent="-457200"/>
            <a:endParaRPr lang="en-US" sz="2300" dirty="0"/>
          </a:p>
        </p:txBody>
      </p:sp>
      <p:sp>
        <p:nvSpPr>
          <p:cNvPr id="6" name="TextBox 5"/>
          <p:cNvSpPr txBox="1"/>
          <p:nvPr/>
        </p:nvSpPr>
        <p:spPr>
          <a:xfrm>
            <a:off x="1981200" y="438150"/>
            <a:ext cx="6477000" cy="369332"/>
          </a:xfrm>
          <a:prstGeom prst="rect">
            <a:avLst/>
          </a:prstGeom>
          <a:noFill/>
        </p:spPr>
        <p:txBody>
          <a:bodyPr wrap="square" rtlCol="0">
            <a:spAutoFit/>
          </a:bodyPr>
          <a:lstStyle/>
          <a:p>
            <a:r>
              <a:rPr lang="en-US" b="1" dirty="0" smtClean="0"/>
              <a:t>TYPES OF RANDOM / PROBABILITY SAMPLING</a:t>
            </a:r>
            <a:endParaRPr lang="en-US" b="1" dirty="0"/>
          </a:p>
        </p:txBody>
      </p:sp>
      <p:pic>
        <p:nvPicPr>
          <p:cNvPr id="38914" name="Picture 2" descr="See the source image"/>
          <p:cNvPicPr>
            <a:picLocks noChangeAspect="1" noChangeArrowheads="1"/>
          </p:cNvPicPr>
          <p:nvPr/>
        </p:nvPicPr>
        <p:blipFill>
          <a:blip r:embed="rId2"/>
          <a:srcRect/>
          <a:stretch>
            <a:fillRect/>
          </a:stretch>
        </p:blipFill>
        <p:spPr bwMode="auto">
          <a:xfrm>
            <a:off x="2286000" y="2571750"/>
            <a:ext cx="6248400" cy="245268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85750"/>
            <a:ext cx="6400800" cy="361950"/>
          </a:xfrm>
        </p:spPr>
        <p:txBody>
          <a:bodyPr>
            <a:normAutofit fontScale="90000"/>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3" name="Subtitle 2"/>
          <p:cNvSpPr>
            <a:spLocks noGrp="1"/>
          </p:cNvSpPr>
          <p:nvPr>
            <p:ph type="subTitle" idx="1"/>
          </p:nvPr>
        </p:nvSpPr>
        <p:spPr>
          <a:xfrm>
            <a:off x="1905000" y="971550"/>
            <a:ext cx="6477000" cy="1676400"/>
          </a:xfrm>
        </p:spPr>
        <p:txBody>
          <a:bodyPr>
            <a:normAutofit fontScale="70000" lnSpcReduction="20000"/>
          </a:bodyPr>
          <a:lstStyle/>
          <a:p>
            <a:pPr algn="just"/>
            <a:r>
              <a:rPr lang="en-US" sz="2400" b="0" dirty="0" smtClean="0"/>
              <a:t>The non-probability sampling method uses the researcher’s discretion to select a sample. This type of sample is derived mostly from the researcher’s or statistician’s ability to get to this sample. This type of sampling is used for preliminary research where the primary objective is to derive a hypothesis about the topic in research. Here each member does not have an equal chance of being a part of the sample </a:t>
            </a:r>
            <a:r>
              <a:rPr lang="en-US" sz="2400" b="0" dirty="0" smtClean="0"/>
              <a:t>population.</a:t>
            </a:r>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2952750"/>
            <a:ext cx="3733800" cy="2190750"/>
          </a:xfrm>
          <a:prstGeom prst="rect">
            <a:avLst/>
          </a:prstGeom>
          <a:noFill/>
        </p:spPr>
      </p:pic>
      <p:sp>
        <p:nvSpPr>
          <p:cNvPr id="6" name="TextBox 5"/>
          <p:cNvSpPr txBox="1"/>
          <p:nvPr/>
        </p:nvSpPr>
        <p:spPr>
          <a:xfrm>
            <a:off x="1981200" y="438150"/>
            <a:ext cx="6477000" cy="369332"/>
          </a:xfrm>
          <a:prstGeom prst="rect">
            <a:avLst/>
          </a:prstGeom>
          <a:noFill/>
        </p:spPr>
        <p:txBody>
          <a:bodyPr wrap="square" rtlCol="0">
            <a:spAutoFit/>
          </a:bodyPr>
          <a:lstStyle/>
          <a:p>
            <a:r>
              <a:rPr lang="en-US" b="1" dirty="0" smtClean="0"/>
              <a:t>NON-RANDOM / NON-PROBABILITY SAMPLING</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5750"/>
            <a:ext cx="6400800" cy="400050"/>
          </a:xfrm>
        </p:spPr>
        <p:txBody>
          <a:bodyPr>
            <a:normAutofit fontScale="90000"/>
          </a:bodyPr>
          <a:lstStyle/>
          <a:p>
            <a:r>
              <a:rPr lang="en-US" sz="2400" dirty="0" smtClean="0"/>
              <a:t>TYPES OF SAMPLING</a:t>
            </a:r>
            <a:endParaRPr lang="en-US" sz="2400" dirty="0"/>
          </a:p>
        </p:txBody>
      </p:sp>
      <p:sp>
        <p:nvSpPr>
          <p:cNvPr id="3" name="Subtitle 2"/>
          <p:cNvSpPr>
            <a:spLocks noGrp="1"/>
          </p:cNvSpPr>
          <p:nvPr>
            <p:ph type="subTitle" idx="1"/>
          </p:nvPr>
        </p:nvSpPr>
        <p:spPr>
          <a:xfrm>
            <a:off x="1981200" y="819150"/>
            <a:ext cx="6477000" cy="1828800"/>
          </a:xfrm>
        </p:spPr>
        <p:txBody>
          <a:bodyPr>
            <a:normAutofit/>
          </a:bodyPr>
          <a:lstStyle/>
          <a:p>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2952750"/>
            <a:ext cx="3733800" cy="2190750"/>
          </a:xfrm>
          <a:prstGeom prst="rect">
            <a:avLst/>
          </a:prstGeom>
          <a:noFill/>
        </p:spPr>
      </p:pic>
      <p:pic>
        <p:nvPicPr>
          <p:cNvPr id="28674" name="Picture 2" descr="See the source image"/>
          <p:cNvPicPr>
            <a:picLocks noChangeAspect="1" noChangeArrowheads="1"/>
          </p:cNvPicPr>
          <p:nvPr/>
        </p:nvPicPr>
        <p:blipFill>
          <a:blip r:embed="rId3" cstate="print"/>
          <a:srcRect/>
          <a:stretch>
            <a:fillRect/>
          </a:stretch>
        </p:blipFill>
        <p:spPr bwMode="auto">
          <a:xfrm>
            <a:off x="2286000" y="2952750"/>
            <a:ext cx="2819400" cy="17526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5750"/>
            <a:ext cx="6400800" cy="400050"/>
          </a:xfrm>
        </p:spPr>
        <p:txBody>
          <a:bodyPr>
            <a:normAutofit fontScale="90000"/>
          </a:bodyPr>
          <a:lstStyle/>
          <a:p>
            <a:r>
              <a:rPr lang="en-US" sz="2400" dirty="0" smtClean="0"/>
              <a:t>DETERMINATION OF SAMPLE SIZE</a:t>
            </a:r>
            <a:endParaRPr lang="en-US" sz="2400" dirty="0"/>
          </a:p>
        </p:txBody>
      </p:sp>
      <p:sp>
        <p:nvSpPr>
          <p:cNvPr id="3" name="Subtitle 2"/>
          <p:cNvSpPr>
            <a:spLocks noGrp="1"/>
          </p:cNvSpPr>
          <p:nvPr>
            <p:ph type="subTitle" idx="1"/>
          </p:nvPr>
        </p:nvSpPr>
        <p:spPr>
          <a:xfrm>
            <a:off x="2286000" y="819150"/>
            <a:ext cx="6172200" cy="3733800"/>
          </a:xfrm>
        </p:spPr>
        <p:txBody>
          <a:bodyPr>
            <a:normAutofit fontScale="55000" lnSpcReduction="20000"/>
          </a:bodyPr>
          <a:lstStyle/>
          <a:p>
            <a:r>
              <a:rPr lang="en-US" sz="2400" dirty="0" smtClean="0"/>
              <a:t>Calculating sample size</a:t>
            </a:r>
            <a:endParaRPr lang="en-US" sz="2400" b="0" dirty="0" smtClean="0"/>
          </a:p>
          <a:p>
            <a:r>
              <a:rPr lang="en-US" sz="2400" b="0" dirty="0" smtClean="0"/>
              <a:t>To calculate the sample size, you need the following parameters.</a:t>
            </a:r>
          </a:p>
          <a:p>
            <a:r>
              <a:rPr lang="en-US" sz="2400" b="0" dirty="0" smtClean="0"/>
              <a:t>Z-score: The Z-score value can be found, </a:t>
            </a:r>
            <a:r>
              <a:rPr lang="en-US" sz="2400" b="0" dirty="0" smtClean="0">
                <a:hlinkClick r:id="rId2"/>
              </a:rPr>
              <a:t>here</a:t>
            </a:r>
            <a:r>
              <a:rPr lang="en-US" sz="2400" b="0" dirty="0" smtClean="0"/>
              <a:t>.</a:t>
            </a:r>
          </a:p>
          <a:p>
            <a:r>
              <a:rPr lang="en-US" sz="2400" b="0" dirty="0" smtClean="0"/>
              <a:t>Standard deviation</a:t>
            </a:r>
          </a:p>
          <a:p>
            <a:r>
              <a:rPr lang="en-US" sz="2400" b="0" dirty="0" smtClean="0"/>
              <a:t>Margin of error</a:t>
            </a:r>
          </a:p>
          <a:p>
            <a:r>
              <a:rPr lang="en-US" sz="2400" b="0" dirty="0" smtClean="0"/>
              <a:t>Confidence level</a:t>
            </a:r>
          </a:p>
          <a:p>
            <a:r>
              <a:rPr lang="en-US" sz="2400" b="0" dirty="0" smtClean="0"/>
              <a:t>To calculate use the sample size, use this formula:</a:t>
            </a:r>
          </a:p>
          <a:p>
            <a:r>
              <a:rPr lang="en-US" sz="2400" b="0" dirty="0" smtClean="0"/>
              <a:t>Sample Size = (Z-score)2 * </a:t>
            </a:r>
            <a:r>
              <a:rPr lang="en-US" sz="2400" b="0" dirty="0" err="1" smtClean="0"/>
              <a:t>StdDev</a:t>
            </a:r>
            <a:r>
              <a:rPr lang="en-US" sz="2400" b="0" dirty="0" smtClean="0"/>
              <a:t>*(1-StdDev) / (margin of error)2</a:t>
            </a:r>
          </a:p>
          <a:p>
            <a:r>
              <a:rPr lang="en-US" sz="2400" b="0" dirty="0" smtClean="0"/>
              <a:t>Consider the confidence level of 90%, standard deviation of .6 and margin of error, +/-4%</a:t>
            </a:r>
          </a:p>
          <a:p>
            <a:r>
              <a:rPr lang="en-US" sz="2400" b="0" dirty="0" smtClean="0"/>
              <a:t>((1.64)2 x .6(.6)) / (.04)2</a:t>
            </a:r>
          </a:p>
          <a:p>
            <a:r>
              <a:rPr lang="en-US" sz="2400" b="0" dirty="0" smtClean="0"/>
              <a:t>( 2.68x .0.36) / .0016</a:t>
            </a:r>
          </a:p>
          <a:p>
            <a:r>
              <a:rPr lang="en-US" sz="2400" b="0" dirty="0" smtClean="0"/>
              <a:t>.9648 / .0016</a:t>
            </a:r>
          </a:p>
          <a:p>
            <a:r>
              <a:rPr lang="en-US" sz="2400" b="0" dirty="0" smtClean="0"/>
              <a:t>603</a:t>
            </a:r>
          </a:p>
          <a:p>
            <a:r>
              <a:rPr lang="en-US" sz="2400" b="0" dirty="0" smtClean="0"/>
              <a:t>603 respondents are needed and that becomes your sample size.</a:t>
            </a:r>
          </a:p>
          <a:p>
            <a:endParaRPr lang="en-US" sz="23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5750"/>
            <a:ext cx="6400800" cy="400050"/>
          </a:xfrm>
        </p:spPr>
        <p:txBody>
          <a:bodyPr>
            <a:normAutofit fontScale="90000"/>
          </a:bodyPr>
          <a:lstStyle/>
          <a:p>
            <a:r>
              <a:rPr lang="en-US" sz="2400" dirty="0" smtClean="0"/>
              <a:t>DETERMINATION OF SAMPLE SIZE</a:t>
            </a:r>
            <a:endParaRPr lang="en-US" sz="2400" dirty="0"/>
          </a:p>
        </p:txBody>
      </p:sp>
      <p:sp>
        <p:nvSpPr>
          <p:cNvPr id="3" name="Subtitle 2"/>
          <p:cNvSpPr>
            <a:spLocks noGrp="1"/>
          </p:cNvSpPr>
          <p:nvPr>
            <p:ph type="subTitle" idx="1"/>
          </p:nvPr>
        </p:nvSpPr>
        <p:spPr>
          <a:xfrm>
            <a:off x="2286000" y="819150"/>
            <a:ext cx="6172200" cy="3733800"/>
          </a:xfrm>
        </p:spPr>
        <p:txBody>
          <a:bodyPr>
            <a:normAutofit fontScale="55000" lnSpcReduction="20000"/>
          </a:bodyPr>
          <a:lstStyle/>
          <a:p>
            <a:endParaRPr lang="en-US" sz="2000" b="0" dirty="0" smtClean="0"/>
          </a:p>
          <a:p>
            <a:r>
              <a:rPr lang="en-US" sz="2000" dirty="0" smtClean="0"/>
              <a:t>Sampling advantages</a:t>
            </a:r>
            <a:endParaRPr lang="en-US" sz="2000" b="0" dirty="0" smtClean="0"/>
          </a:p>
          <a:p>
            <a:r>
              <a:rPr lang="en-US" sz="2000" b="0" dirty="0" smtClean="0"/>
              <a:t>As shown above, there are many advantages to sampling. Some of the most significant advantages are:</a:t>
            </a:r>
          </a:p>
          <a:p>
            <a:r>
              <a:rPr lang="en-US" sz="2000" dirty="0" smtClean="0"/>
              <a:t>Reduced cost &amp; time: </a:t>
            </a:r>
            <a:r>
              <a:rPr lang="en-US" sz="2000" b="0" dirty="0" smtClean="0"/>
              <a:t>Since using a sample reduces the number of people that have to be reached out to, it reduces cost and time. Imagine the time saved between researching with a population of millions vs. conducting a research study using a sample.</a:t>
            </a:r>
          </a:p>
          <a:p>
            <a:r>
              <a:rPr lang="en-US" sz="2000" dirty="0" smtClean="0"/>
              <a:t>Reduced resource deployment:</a:t>
            </a:r>
            <a:r>
              <a:rPr lang="en-US" sz="2000" b="0" dirty="0" smtClean="0"/>
              <a:t> It is obvious that if the number of people involved in a research study is much lower due to the sample, the resources required are also much less. The workforce needed to research the sample is much less than the workforce needed to study the whole population.</a:t>
            </a:r>
          </a:p>
          <a:p>
            <a:r>
              <a:rPr lang="en-US" sz="2000" dirty="0" smtClean="0"/>
              <a:t>Accuracy of data: </a:t>
            </a:r>
            <a:r>
              <a:rPr lang="en-US" sz="2000" b="0" dirty="0" smtClean="0"/>
              <a:t>Since the sample is indicative of the population, the data collected is accurate. Also, since the respondent is willing to participate, the </a:t>
            </a:r>
            <a:r>
              <a:rPr lang="en-US" sz="2000" b="0" dirty="0" smtClean="0">
                <a:hlinkClick r:id="rId2"/>
              </a:rPr>
              <a:t>survey dropout rate</a:t>
            </a:r>
            <a:r>
              <a:rPr lang="en-US" sz="2000" b="0" dirty="0" smtClean="0"/>
              <a:t> is much lower, which increases the validity and accuracy of the data.</a:t>
            </a:r>
          </a:p>
          <a:p>
            <a:r>
              <a:rPr lang="en-US" sz="2000" dirty="0" smtClean="0"/>
              <a:t>Intensive &amp; exhaustive data:</a:t>
            </a:r>
            <a:r>
              <a:rPr lang="en-US" sz="2000" b="0" dirty="0" smtClean="0"/>
              <a:t> Since there are lesser respondents, the data collected from a sample is intense and thorough. More time and effort is given to each respondent rather than having to collect data from a lot of people.</a:t>
            </a:r>
          </a:p>
          <a:p>
            <a:r>
              <a:rPr lang="en-US" sz="2000" dirty="0" smtClean="0"/>
              <a:t>Apply properties to a larger population:</a:t>
            </a:r>
            <a:r>
              <a:rPr lang="en-US" sz="2000" b="0" dirty="0" smtClean="0"/>
              <a:t> Since the sample is indicative of the broader population, it is safe to say that the data collected and analyzed from the sample can be applied to the larger population, and it would hold true.</a:t>
            </a:r>
          </a:p>
          <a:p>
            <a:endParaRPr lang="en-US" sz="23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09550"/>
            <a:ext cx="6400800" cy="857250"/>
          </a:xfrm>
        </p:spPr>
        <p:txBody>
          <a:bodyPr>
            <a:normAutofit/>
          </a:bodyPr>
          <a:lstStyle/>
          <a:p>
            <a:r>
              <a:rPr lang="en-US" dirty="0" smtClean="0"/>
              <a:t>SAMPLE</a:t>
            </a:r>
            <a:endParaRPr lang="en-US" dirty="0"/>
          </a:p>
        </p:txBody>
      </p:sp>
      <p:sp>
        <p:nvSpPr>
          <p:cNvPr id="3" name="Subtitle 2"/>
          <p:cNvSpPr>
            <a:spLocks noGrp="1"/>
          </p:cNvSpPr>
          <p:nvPr>
            <p:ph type="subTitle" idx="1"/>
          </p:nvPr>
        </p:nvSpPr>
        <p:spPr>
          <a:xfrm>
            <a:off x="1981200" y="1200150"/>
            <a:ext cx="6477000" cy="1752600"/>
          </a:xfrm>
        </p:spPr>
        <p:txBody>
          <a:bodyPr>
            <a:normAutofit fontScale="92500" lnSpcReduction="10000"/>
          </a:bodyPr>
          <a:lstStyle/>
          <a:p>
            <a:r>
              <a:rPr lang="en-US" sz="2400" b="0" dirty="0" smtClean="0"/>
              <a:t>A sample is defined as a smaller set of data that a researcher chooses or selects from a larger population by using a pre-defined selection method. These elements are known as sample points, sampling units, or observations.</a:t>
            </a:r>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3028950"/>
            <a:ext cx="3733800" cy="2114550"/>
          </a:xfrm>
          <a:prstGeom prst="rect">
            <a:avLst/>
          </a:prstGeom>
          <a:noFill/>
        </p:spPr>
      </p:pic>
      <p:pic>
        <p:nvPicPr>
          <p:cNvPr id="14338" name="Picture 2" descr="See the source image"/>
          <p:cNvPicPr>
            <a:picLocks noChangeAspect="1" noChangeArrowheads="1"/>
          </p:cNvPicPr>
          <p:nvPr/>
        </p:nvPicPr>
        <p:blipFill>
          <a:blip r:embed="rId3"/>
          <a:srcRect/>
          <a:stretch>
            <a:fillRect/>
          </a:stretch>
        </p:blipFill>
        <p:spPr bwMode="auto">
          <a:xfrm>
            <a:off x="2286000" y="3181350"/>
            <a:ext cx="2895600" cy="1828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5750"/>
            <a:ext cx="6400800" cy="400050"/>
          </a:xfrm>
        </p:spPr>
        <p:txBody>
          <a:bodyPr>
            <a:normAutofit fontScale="90000"/>
          </a:bodyPr>
          <a:lstStyle/>
          <a:p>
            <a:r>
              <a:rPr lang="en-US" sz="2400" dirty="0" smtClean="0"/>
              <a:t>Characteristics Of A GOOD Sample</a:t>
            </a:r>
            <a:endParaRPr lang="en-US" sz="2400" dirty="0"/>
          </a:p>
        </p:txBody>
      </p:sp>
      <p:sp>
        <p:nvSpPr>
          <p:cNvPr id="3" name="Subtitle 2"/>
          <p:cNvSpPr>
            <a:spLocks noGrp="1"/>
          </p:cNvSpPr>
          <p:nvPr>
            <p:ph type="subTitle" idx="1"/>
          </p:nvPr>
        </p:nvSpPr>
        <p:spPr>
          <a:xfrm>
            <a:off x="1981200" y="819150"/>
            <a:ext cx="6477000" cy="2133600"/>
          </a:xfrm>
        </p:spPr>
        <p:txBody>
          <a:bodyPr>
            <a:normAutofit fontScale="32500" lnSpcReduction="20000"/>
          </a:bodyPr>
          <a:lstStyle/>
          <a:p>
            <a:pPr fontAlgn="base"/>
            <a:r>
              <a:rPr lang="en-US" sz="3600" dirty="0" smtClean="0"/>
              <a:t>(</a:t>
            </a:r>
            <a:r>
              <a:rPr lang="en-US" sz="3600" dirty="0" smtClean="0"/>
              <a:t>1) Goal-oriented:</a:t>
            </a:r>
            <a:r>
              <a:rPr lang="en-US" sz="3600" b="0" dirty="0" smtClean="0"/>
              <a:t> A sample design should be goal oriented. It should be relate to the research objectives and fitted to the survey conditions</a:t>
            </a:r>
            <a:r>
              <a:rPr lang="en-US" sz="3600" b="0" dirty="0" smtClean="0"/>
              <a:t>.</a:t>
            </a:r>
            <a:endParaRPr lang="en-US" sz="3600" b="0" dirty="0" smtClean="0"/>
          </a:p>
          <a:p>
            <a:pPr fontAlgn="base"/>
            <a:r>
              <a:rPr lang="en-US" sz="3600" dirty="0" smtClean="0"/>
              <a:t>(2) Accurate representative of the universe:</a:t>
            </a:r>
            <a:r>
              <a:rPr lang="en-US" sz="3600" b="0" dirty="0" smtClean="0"/>
              <a:t> A sample should be an accurate representative of the universe from which it is taken. There are different methods for selecting a sample. It will be truly representative only when it represents all types of units or groups in the total population in fair proportions. In brief sample should be selected carefully as improper sampling is a source of error in the survey</a:t>
            </a:r>
            <a:r>
              <a:rPr lang="en-US" sz="3600" b="0" dirty="0" smtClean="0"/>
              <a:t>.</a:t>
            </a:r>
            <a:endParaRPr lang="en-US" sz="3600" b="0" dirty="0" smtClean="0"/>
          </a:p>
          <a:p>
            <a:pPr fontAlgn="base"/>
            <a:r>
              <a:rPr lang="en-US" sz="3600" dirty="0" smtClean="0"/>
              <a:t>(3) Proportional:</a:t>
            </a:r>
            <a:r>
              <a:rPr lang="en-US" sz="3600" b="0" dirty="0" smtClean="0"/>
              <a:t> A sample should be proportional. It should be large enough to represent the universe properly. The sample size should be sufficiently large to provide statistical stability or reliability. The sample size should give accuracy required for the purpose of particular study.</a:t>
            </a:r>
          </a:p>
          <a:p>
            <a:pPr fontAlgn="base"/>
            <a:r>
              <a:rPr lang="en-US" sz="2400" b="0" dirty="0" smtClean="0"/>
              <a:t/>
            </a:r>
            <a:br>
              <a:rPr lang="en-US" sz="2400" b="0" dirty="0" smtClean="0"/>
            </a:br>
            <a:endParaRPr lang="en-US" sz="2400" b="0" dirty="0" smtClean="0"/>
          </a:p>
          <a:p>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3028950"/>
            <a:ext cx="3733800" cy="2114550"/>
          </a:xfrm>
          <a:prstGeom prst="rect">
            <a:avLst/>
          </a:prstGeom>
          <a:noFill/>
        </p:spPr>
      </p:pic>
      <p:pic>
        <p:nvPicPr>
          <p:cNvPr id="27650" name="Picture 2" descr="See the source image"/>
          <p:cNvPicPr>
            <a:picLocks noChangeAspect="1" noChangeArrowheads="1"/>
          </p:cNvPicPr>
          <p:nvPr/>
        </p:nvPicPr>
        <p:blipFill>
          <a:blip r:embed="rId3" cstate="print"/>
          <a:srcRect/>
          <a:stretch>
            <a:fillRect/>
          </a:stretch>
        </p:blipFill>
        <p:spPr bwMode="auto">
          <a:xfrm>
            <a:off x="2362200" y="3181350"/>
            <a:ext cx="2895600" cy="164858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5750"/>
            <a:ext cx="6400800" cy="400050"/>
          </a:xfrm>
        </p:spPr>
        <p:txBody>
          <a:bodyPr>
            <a:normAutofit fontScale="90000"/>
          </a:bodyPr>
          <a:lstStyle/>
          <a:p>
            <a:r>
              <a:rPr lang="en-US" sz="2400" dirty="0" smtClean="0"/>
              <a:t>Characteristics Of A GOOD Sample</a:t>
            </a:r>
            <a:endParaRPr lang="en-US" sz="2400" dirty="0"/>
          </a:p>
        </p:txBody>
      </p:sp>
      <p:sp>
        <p:nvSpPr>
          <p:cNvPr id="3" name="Subtitle 2"/>
          <p:cNvSpPr>
            <a:spLocks noGrp="1"/>
          </p:cNvSpPr>
          <p:nvPr>
            <p:ph type="subTitle" idx="1"/>
          </p:nvPr>
        </p:nvSpPr>
        <p:spPr>
          <a:xfrm>
            <a:off x="1981200" y="819150"/>
            <a:ext cx="6477000" cy="2133600"/>
          </a:xfrm>
        </p:spPr>
        <p:txBody>
          <a:bodyPr>
            <a:normAutofit fontScale="55000" lnSpcReduction="20000"/>
          </a:bodyPr>
          <a:lstStyle/>
          <a:p>
            <a:pPr fontAlgn="base"/>
            <a:r>
              <a:rPr lang="en-US" sz="2400" b="0" dirty="0" smtClean="0"/>
              <a:t/>
            </a:r>
            <a:br>
              <a:rPr lang="en-US" sz="2400" b="0" dirty="0" smtClean="0"/>
            </a:br>
            <a:r>
              <a:rPr lang="en-US" sz="2400" dirty="0" smtClean="0"/>
              <a:t>(4) Random selection:</a:t>
            </a:r>
            <a:r>
              <a:rPr lang="en-US" sz="2400" b="0" dirty="0" smtClean="0"/>
              <a:t> A sample should be selected at random. This means that any item in the group has a full and equal chance of being selected and included in the sample. This makes the selected sample truly representative in character</a:t>
            </a:r>
            <a:r>
              <a:rPr lang="en-US" sz="2400" b="0" dirty="0" smtClean="0"/>
              <a:t>.</a:t>
            </a:r>
            <a:endParaRPr lang="en-US" sz="2400" b="0" dirty="0" smtClean="0"/>
          </a:p>
          <a:p>
            <a:pPr fontAlgn="base"/>
            <a:r>
              <a:rPr lang="en-US" sz="2400" dirty="0" smtClean="0"/>
              <a:t>(5) Economical:</a:t>
            </a:r>
            <a:r>
              <a:rPr lang="en-US" sz="2400" b="0" dirty="0" smtClean="0"/>
              <a:t> A sample should be economical. The objectives of the survey should be achieved with minimum cost and effort</a:t>
            </a:r>
            <a:r>
              <a:rPr lang="en-US" sz="2400" b="0" dirty="0" smtClean="0"/>
              <a:t>.</a:t>
            </a:r>
            <a:endParaRPr lang="en-US" sz="2400" b="0" dirty="0" smtClean="0"/>
          </a:p>
          <a:p>
            <a:pPr fontAlgn="base"/>
            <a:r>
              <a:rPr lang="en-US" sz="2400" dirty="0" smtClean="0"/>
              <a:t>(6) Practical:</a:t>
            </a:r>
            <a:r>
              <a:rPr lang="en-US" sz="2400" b="0" dirty="0" smtClean="0"/>
              <a:t> A sample design should be practical. The sample design should be simple i.e. it should be capable of being understood and followed in the fieldwork.</a:t>
            </a:r>
          </a:p>
          <a:p>
            <a:pPr fontAlgn="base"/>
            <a:r>
              <a:rPr lang="en-US" sz="2400" dirty="0" smtClean="0"/>
              <a:t>(7</a:t>
            </a:r>
            <a:r>
              <a:rPr lang="en-US" sz="2400" dirty="0" smtClean="0"/>
              <a:t>) Actual information provider:</a:t>
            </a:r>
            <a:r>
              <a:rPr lang="en-US" sz="2400" b="0" dirty="0" smtClean="0"/>
              <a:t> A sample should be designed so as to provide actual information required for the study and also provide an adequate basis for the measurement of its own reliability.</a:t>
            </a:r>
          </a:p>
          <a:p>
            <a:pPr fontAlgn="base"/>
            <a:endParaRPr lang="en-US" sz="2400" b="0" dirty="0" smtClean="0"/>
          </a:p>
          <a:p>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3028950"/>
            <a:ext cx="3733800" cy="2114550"/>
          </a:xfrm>
          <a:prstGeom prst="rect">
            <a:avLst/>
          </a:prstGeom>
          <a:noFill/>
        </p:spPr>
      </p:pic>
      <p:pic>
        <p:nvPicPr>
          <p:cNvPr id="27650" name="Picture 2" descr="See the source image"/>
          <p:cNvPicPr>
            <a:picLocks noChangeAspect="1" noChangeArrowheads="1"/>
          </p:cNvPicPr>
          <p:nvPr/>
        </p:nvPicPr>
        <p:blipFill>
          <a:blip r:embed="rId3" cstate="print"/>
          <a:srcRect/>
          <a:stretch>
            <a:fillRect/>
          </a:stretch>
        </p:blipFill>
        <p:spPr bwMode="auto">
          <a:xfrm>
            <a:off x="2362200" y="3181350"/>
            <a:ext cx="2895600" cy="164858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5750"/>
            <a:ext cx="6400800" cy="400050"/>
          </a:xfrm>
        </p:spPr>
        <p:txBody>
          <a:bodyPr>
            <a:normAutofit fontScale="90000"/>
          </a:bodyPr>
          <a:lstStyle/>
          <a:p>
            <a:r>
              <a:rPr lang="en-US" sz="2400" dirty="0" smtClean="0"/>
              <a:t>SAMPLING</a:t>
            </a:r>
            <a:endParaRPr lang="en-US" sz="2400" dirty="0"/>
          </a:p>
        </p:txBody>
      </p:sp>
      <p:sp>
        <p:nvSpPr>
          <p:cNvPr id="3" name="Subtitle 2"/>
          <p:cNvSpPr>
            <a:spLocks noGrp="1"/>
          </p:cNvSpPr>
          <p:nvPr>
            <p:ph type="subTitle" idx="1"/>
          </p:nvPr>
        </p:nvSpPr>
        <p:spPr>
          <a:xfrm>
            <a:off x="1981200" y="819150"/>
            <a:ext cx="6477000" cy="1828800"/>
          </a:xfrm>
        </p:spPr>
        <p:txBody>
          <a:bodyPr>
            <a:normAutofit/>
          </a:bodyPr>
          <a:lstStyle/>
          <a:p>
            <a:pPr fontAlgn="base"/>
            <a:r>
              <a:rPr lang="en-US" sz="2400" b="0" dirty="0" smtClean="0"/>
              <a:t>Sampling </a:t>
            </a:r>
            <a:r>
              <a:rPr lang="en-US" sz="2400" b="0" dirty="0" smtClean="0"/>
              <a:t>is a process used in statistical analysis in which a predetermined number of observations are taken from a larger population. </a:t>
            </a:r>
          </a:p>
          <a:p>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2952750"/>
            <a:ext cx="3733800" cy="2190750"/>
          </a:xfrm>
          <a:prstGeom prst="rect">
            <a:avLst/>
          </a:prstGeom>
          <a:noFill/>
        </p:spPr>
      </p:pic>
      <p:pic>
        <p:nvPicPr>
          <p:cNvPr id="28674" name="Picture 2" descr="See the source image"/>
          <p:cNvPicPr>
            <a:picLocks noChangeAspect="1" noChangeArrowheads="1"/>
          </p:cNvPicPr>
          <p:nvPr/>
        </p:nvPicPr>
        <p:blipFill>
          <a:blip r:embed="rId3" cstate="print"/>
          <a:srcRect/>
          <a:stretch>
            <a:fillRect/>
          </a:stretch>
        </p:blipFill>
        <p:spPr bwMode="auto">
          <a:xfrm>
            <a:off x="2286000" y="2952750"/>
            <a:ext cx="2819400" cy="1752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5750"/>
            <a:ext cx="6400800" cy="400050"/>
          </a:xfrm>
        </p:spPr>
        <p:txBody>
          <a:bodyPr>
            <a:normAutofit fontScale="90000"/>
          </a:bodyPr>
          <a:lstStyle/>
          <a:p>
            <a:r>
              <a:rPr lang="en-US" sz="2400" dirty="0" smtClean="0"/>
              <a:t>TYPES OF SAMPLING</a:t>
            </a:r>
            <a:endParaRPr lang="en-US" sz="2400" dirty="0"/>
          </a:p>
        </p:txBody>
      </p:sp>
      <p:sp>
        <p:nvSpPr>
          <p:cNvPr id="3" name="Subtitle 2"/>
          <p:cNvSpPr>
            <a:spLocks noGrp="1"/>
          </p:cNvSpPr>
          <p:nvPr>
            <p:ph type="subTitle" idx="1"/>
          </p:nvPr>
        </p:nvSpPr>
        <p:spPr>
          <a:xfrm>
            <a:off x="1981200" y="819150"/>
            <a:ext cx="6477000" cy="1828800"/>
          </a:xfrm>
        </p:spPr>
        <p:txBody>
          <a:bodyPr>
            <a:normAutofit/>
          </a:bodyPr>
          <a:lstStyle/>
          <a:p>
            <a:r>
              <a:rPr lang="en-US" sz="2300" b="0" dirty="0" smtClean="0"/>
              <a:t>Broadly the sampling techniques can be classified into two categories-</a:t>
            </a:r>
          </a:p>
          <a:p>
            <a:pPr marL="457200" indent="-457200">
              <a:buAutoNum type="arabicPeriod"/>
            </a:pPr>
            <a:r>
              <a:rPr lang="en-US" sz="2300" b="0" dirty="0" smtClean="0"/>
              <a:t>Random/ Probability sampling </a:t>
            </a:r>
          </a:p>
          <a:p>
            <a:pPr marL="457200" indent="-457200">
              <a:buAutoNum type="arabicPeriod"/>
            </a:pPr>
            <a:r>
              <a:rPr lang="en-US" sz="2300" b="0" dirty="0" smtClean="0"/>
              <a:t>Non-random/ Non- Probability sampling</a:t>
            </a:r>
            <a:endParaRPr lang="en-US" sz="2300" b="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2952750"/>
            <a:ext cx="3733800" cy="2190750"/>
          </a:xfrm>
          <a:prstGeom prst="rect">
            <a:avLst/>
          </a:prstGeom>
          <a:noFill/>
        </p:spPr>
      </p:pic>
      <p:pic>
        <p:nvPicPr>
          <p:cNvPr id="28674" name="Picture 2" descr="See the source image"/>
          <p:cNvPicPr>
            <a:picLocks noChangeAspect="1" noChangeArrowheads="1"/>
          </p:cNvPicPr>
          <p:nvPr/>
        </p:nvPicPr>
        <p:blipFill>
          <a:blip r:embed="rId3" cstate="print"/>
          <a:srcRect/>
          <a:stretch>
            <a:fillRect/>
          </a:stretch>
        </p:blipFill>
        <p:spPr bwMode="auto">
          <a:xfrm>
            <a:off x="2286000" y="2952750"/>
            <a:ext cx="2819400" cy="1752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85750"/>
            <a:ext cx="6400800" cy="361950"/>
          </a:xfrm>
        </p:spPr>
        <p:txBody>
          <a:bodyPr>
            <a:normAutofit fontScale="90000"/>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3" name="Subtitle 2"/>
          <p:cNvSpPr>
            <a:spLocks noGrp="1"/>
          </p:cNvSpPr>
          <p:nvPr>
            <p:ph type="subTitle" idx="1"/>
          </p:nvPr>
        </p:nvSpPr>
        <p:spPr>
          <a:xfrm>
            <a:off x="1905000" y="971550"/>
            <a:ext cx="6477000" cy="1676400"/>
          </a:xfrm>
        </p:spPr>
        <p:txBody>
          <a:bodyPr>
            <a:normAutofit fontScale="70000" lnSpcReduction="20000"/>
          </a:bodyPr>
          <a:lstStyle/>
          <a:p>
            <a:pPr algn="just"/>
            <a:r>
              <a:rPr lang="en-US" sz="2400" b="0" dirty="0" smtClean="0"/>
              <a:t>Probability sampling is a method of deriving a sample where the objects are selected from a population-based on the theory of probability. This method includes everyone in the population, and everyone has an equal chance of being selected. Hence, there is no bias whatsoever in this type of sample. Each person in the population can subsequently be a part of the research. </a:t>
            </a:r>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2952750"/>
            <a:ext cx="3733800" cy="2190750"/>
          </a:xfrm>
          <a:prstGeom prst="rect">
            <a:avLst/>
          </a:prstGeom>
          <a:noFill/>
        </p:spPr>
      </p:pic>
      <p:sp>
        <p:nvSpPr>
          <p:cNvPr id="6" name="TextBox 5"/>
          <p:cNvSpPr txBox="1"/>
          <p:nvPr/>
        </p:nvSpPr>
        <p:spPr>
          <a:xfrm>
            <a:off x="1981200" y="438150"/>
            <a:ext cx="6477000" cy="430887"/>
          </a:xfrm>
          <a:prstGeom prst="rect">
            <a:avLst/>
          </a:prstGeom>
          <a:noFill/>
        </p:spPr>
        <p:txBody>
          <a:bodyPr wrap="square" rtlCol="0">
            <a:spAutoFit/>
          </a:bodyPr>
          <a:lstStyle/>
          <a:p>
            <a:r>
              <a:rPr lang="en-US" sz="2200" b="1" dirty="0" smtClean="0"/>
              <a:t>RANDOM / PROBABILITY SAMPLING</a:t>
            </a:r>
            <a:endParaRPr lang="en-US" sz="2200" b="1" dirty="0"/>
          </a:p>
        </p:txBody>
      </p:sp>
      <p:pic>
        <p:nvPicPr>
          <p:cNvPr id="30722" name="Picture 2" descr="See the source image"/>
          <p:cNvPicPr>
            <a:picLocks noChangeAspect="1" noChangeArrowheads="1"/>
          </p:cNvPicPr>
          <p:nvPr/>
        </p:nvPicPr>
        <p:blipFill>
          <a:blip r:embed="rId3" cstate="print"/>
          <a:srcRect/>
          <a:stretch>
            <a:fillRect/>
          </a:stretch>
        </p:blipFill>
        <p:spPr bwMode="auto">
          <a:xfrm>
            <a:off x="2286000" y="2800350"/>
            <a:ext cx="2971800" cy="169146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85750"/>
            <a:ext cx="6400800" cy="361950"/>
          </a:xfrm>
        </p:spPr>
        <p:txBody>
          <a:bodyPr>
            <a:normAutofit fontScale="90000"/>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3" name="Subtitle 2"/>
          <p:cNvSpPr>
            <a:spLocks noGrp="1"/>
          </p:cNvSpPr>
          <p:nvPr>
            <p:ph type="subTitle" idx="1"/>
          </p:nvPr>
        </p:nvSpPr>
        <p:spPr>
          <a:xfrm>
            <a:off x="1905000" y="971550"/>
            <a:ext cx="6477000" cy="1676400"/>
          </a:xfrm>
        </p:spPr>
        <p:txBody>
          <a:bodyPr>
            <a:normAutofit fontScale="70000" lnSpcReduction="20000"/>
          </a:bodyPr>
          <a:lstStyle/>
          <a:p>
            <a:pPr marL="457200" indent="-457200">
              <a:buAutoNum type="arabicPeriod"/>
            </a:pPr>
            <a:r>
              <a:rPr lang="en-US" sz="2300" dirty="0" smtClean="0"/>
              <a:t>Simple Random Sampling/ Complete random sampling</a:t>
            </a:r>
          </a:p>
          <a:p>
            <a:pPr marL="457200" indent="-457200" algn="just"/>
            <a:r>
              <a:rPr lang="en-US" sz="2400" b="0" dirty="0" smtClean="0"/>
              <a:t>	The </a:t>
            </a:r>
            <a:r>
              <a:rPr lang="en-US" sz="2400" b="0" dirty="0" smtClean="0"/>
              <a:t>most straightforward way of selecting a sample is simple random sampling. In this method, each member has an equal chance of being a part of the study. The objects in this sample population are chosen purely on a random basis, and each member has the same probability of being selected.</a:t>
            </a:r>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2952750"/>
            <a:ext cx="3733800" cy="2190750"/>
          </a:xfrm>
          <a:prstGeom prst="rect">
            <a:avLst/>
          </a:prstGeom>
          <a:noFill/>
        </p:spPr>
      </p:pic>
      <p:sp>
        <p:nvSpPr>
          <p:cNvPr id="6" name="TextBox 5"/>
          <p:cNvSpPr txBox="1"/>
          <p:nvPr/>
        </p:nvSpPr>
        <p:spPr>
          <a:xfrm>
            <a:off x="1981200" y="438150"/>
            <a:ext cx="6477000" cy="369332"/>
          </a:xfrm>
          <a:prstGeom prst="rect">
            <a:avLst/>
          </a:prstGeom>
          <a:noFill/>
        </p:spPr>
        <p:txBody>
          <a:bodyPr wrap="square" rtlCol="0">
            <a:spAutoFit/>
          </a:bodyPr>
          <a:lstStyle/>
          <a:p>
            <a:r>
              <a:rPr lang="en-US" b="1" dirty="0" smtClean="0"/>
              <a:t>TYPES OF RANDOM / PROBABILITY SAMPLING</a:t>
            </a:r>
            <a:endParaRPr lang="en-US" b="1" dirty="0"/>
          </a:p>
        </p:txBody>
      </p:sp>
      <p:pic>
        <p:nvPicPr>
          <p:cNvPr id="30722" name="Picture 2" descr="See the source image"/>
          <p:cNvPicPr>
            <a:picLocks noChangeAspect="1" noChangeArrowheads="1"/>
          </p:cNvPicPr>
          <p:nvPr/>
        </p:nvPicPr>
        <p:blipFill>
          <a:blip r:embed="rId3" cstate="print"/>
          <a:srcRect/>
          <a:stretch>
            <a:fillRect/>
          </a:stretch>
        </p:blipFill>
        <p:spPr bwMode="auto">
          <a:xfrm>
            <a:off x="2286000" y="2800350"/>
            <a:ext cx="2971800" cy="169146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85750"/>
            <a:ext cx="6400800" cy="361950"/>
          </a:xfrm>
        </p:spPr>
        <p:txBody>
          <a:bodyPr>
            <a:normAutofit fontScale="90000"/>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3" name="Subtitle 2"/>
          <p:cNvSpPr>
            <a:spLocks noGrp="1"/>
          </p:cNvSpPr>
          <p:nvPr>
            <p:ph type="subTitle" idx="1"/>
          </p:nvPr>
        </p:nvSpPr>
        <p:spPr>
          <a:xfrm>
            <a:off x="1905000" y="971550"/>
            <a:ext cx="6477000" cy="1676400"/>
          </a:xfrm>
        </p:spPr>
        <p:txBody>
          <a:bodyPr>
            <a:normAutofit fontScale="77500" lnSpcReduction="20000"/>
          </a:bodyPr>
          <a:lstStyle/>
          <a:p>
            <a:pPr marL="457200" indent="-457200"/>
            <a:r>
              <a:rPr lang="en-US" sz="2300" dirty="0" smtClean="0">
                <a:solidFill>
                  <a:srgbClr val="00B0F0"/>
                </a:solidFill>
              </a:rPr>
              <a:t>2. </a:t>
            </a:r>
            <a:r>
              <a:rPr lang="en-US" sz="2400" dirty="0" smtClean="0"/>
              <a:t>Cluster </a:t>
            </a:r>
            <a:r>
              <a:rPr lang="en-US" sz="2400" dirty="0" smtClean="0"/>
              <a:t>sampling</a:t>
            </a:r>
          </a:p>
          <a:p>
            <a:pPr marL="457200" indent="-457200" algn="just"/>
            <a:r>
              <a:rPr lang="en-US" sz="2400" b="0" dirty="0" smtClean="0"/>
              <a:t>	Cluster </a:t>
            </a:r>
            <a:r>
              <a:rPr lang="en-US" sz="2400" b="0" dirty="0" smtClean="0"/>
              <a:t>sampling is a type of sampling method where the respondent population is divided into equal clusters. Clusters are identified and included in a sample based on defining demographic parameters such as age, location, sex, etc.</a:t>
            </a:r>
            <a:endParaRPr lang="en-US" sz="2300" dirty="0"/>
          </a:p>
        </p:txBody>
      </p:sp>
      <p:pic>
        <p:nvPicPr>
          <p:cNvPr id="1026" name="Picture 2" descr="https://thumbs.dreamstime.com/t/group-balance-sheet-illustration-small-groups-business-people-standing-together-blocks-various-colors-heights-65074988.jpg"/>
          <p:cNvPicPr>
            <a:picLocks noChangeAspect="1" noChangeArrowheads="1"/>
          </p:cNvPicPr>
          <p:nvPr/>
        </p:nvPicPr>
        <p:blipFill>
          <a:blip r:embed="rId2"/>
          <a:srcRect/>
          <a:stretch>
            <a:fillRect/>
          </a:stretch>
        </p:blipFill>
        <p:spPr bwMode="auto">
          <a:xfrm>
            <a:off x="5410200" y="2952750"/>
            <a:ext cx="3733800" cy="2190750"/>
          </a:xfrm>
          <a:prstGeom prst="rect">
            <a:avLst/>
          </a:prstGeom>
          <a:noFill/>
        </p:spPr>
      </p:pic>
      <p:sp>
        <p:nvSpPr>
          <p:cNvPr id="6" name="TextBox 5"/>
          <p:cNvSpPr txBox="1"/>
          <p:nvPr/>
        </p:nvSpPr>
        <p:spPr>
          <a:xfrm>
            <a:off x="1981200" y="438150"/>
            <a:ext cx="6477000" cy="369332"/>
          </a:xfrm>
          <a:prstGeom prst="rect">
            <a:avLst/>
          </a:prstGeom>
          <a:noFill/>
        </p:spPr>
        <p:txBody>
          <a:bodyPr wrap="square" rtlCol="0">
            <a:spAutoFit/>
          </a:bodyPr>
          <a:lstStyle/>
          <a:p>
            <a:r>
              <a:rPr lang="en-US" b="1" dirty="0" smtClean="0"/>
              <a:t>TYPES OF RANDOM / PROBABILITY SAMPLING</a:t>
            </a:r>
            <a:endParaRPr lang="en-US" b="1" dirty="0"/>
          </a:p>
        </p:txBody>
      </p:sp>
      <p:pic>
        <p:nvPicPr>
          <p:cNvPr id="35842" name="Picture 2" descr="See the source image"/>
          <p:cNvPicPr>
            <a:picLocks noChangeAspect="1" noChangeArrowheads="1"/>
          </p:cNvPicPr>
          <p:nvPr/>
        </p:nvPicPr>
        <p:blipFill>
          <a:blip r:embed="rId3"/>
          <a:srcRect t="13017" b="4648"/>
          <a:stretch>
            <a:fillRect/>
          </a:stretch>
        </p:blipFill>
        <p:spPr bwMode="auto">
          <a:xfrm>
            <a:off x="2286000" y="2647950"/>
            <a:ext cx="2971800" cy="23622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76</TotalTime>
  <Words>435</Words>
  <Application>Microsoft Office PowerPoint</Application>
  <PresentationFormat>On-screen Show (16:9)</PresentationFormat>
  <Paragraphs>73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Department Of Psychology, UCSSH, MLSU</vt:lpstr>
      <vt:lpstr>SAMPLE</vt:lpstr>
      <vt:lpstr>Characteristics Of A GOOD Sample</vt:lpstr>
      <vt:lpstr>Characteristics Of A GOOD Sample</vt:lpstr>
      <vt:lpstr>SAMPLING</vt:lpstr>
      <vt:lpstr>TYPES OF SAMPLING</vt:lpstr>
      <vt:lpstr>     </vt:lpstr>
      <vt:lpstr>     </vt:lpstr>
      <vt:lpstr>     </vt:lpstr>
      <vt:lpstr>     </vt:lpstr>
      <vt:lpstr>     </vt:lpstr>
      <vt:lpstr>     </vt:lpstr>
      <vt:lpstr>TYPES OF SAMPLING</vt:lpstr>
      <vt:lpstr>DETERMINATION OF SAMPLE SIZE</vt:lpstr>
      <vt:lpstr>DETERMINATION OF SAMPLE SIZE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13</cp:revision>
  <dcterms:created xsi:type="dcterms:W3CDTF">2006-08-16T00:00:00Z</dcterms:created>
  <dcterms:modified xsi:type="dcterms:W3CDTF">2021-03-31T08:24:18Z</dcterms:modified>
</cp:coreProperties>
</file>