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77" r:id="rId10"/>
    <p:sldId id="264" r:id="rId11"/>
    <p:sldId id="265" r:id="rId12"/>
    <p:sldId id="266" r:id="rId13"/>
    <p:sldId id="278" r:id="rId14"/>
    <p:sldId id="267" r:id="rId15"/>
    <p:sldId id="269" r:id="rId16"/>
    <p:sldId id="279" r:id="rId17"/>
    <p:sldId id="270" r:id="rId18"/>
    <p:sldId id="276" r:id="rId19"/>
    <p:sldId id="275" r:id="rId20"/>
    <p:sldId id="273" r:id="rId21"/>
    <p:sldId id="274" r:id="rId22"/>
    <p:sldId id="271"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3/31/2021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3/31/2021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851648" cy="1600200"/>
          </a:xfrm>
        </p:spPr>
        <p:txBody>
          <a:bodyPr>
            <a:normAutofit/>
          </a:bodyPr>
          <a:lstStyle/>
          <a:p>
            <a:pPr algn="l"/>
            <a:r>
              <a:rPr lang="en-US" sz="4400" dirty="0" smtClean="0"/>
              <a:t>DEPARTMENT OF PSYCHOLOGY, </a:t>
            </a:r>
            <a:br>
              <a:rPr lang="en-US" sz="4400" dirty="0" smtClean="0"/>
            </a:br>
            <a:r>
              <a:rPr lang="en-US" sz="4400" dirty="0" smtClean="0"/>
              <a:t>UCSSH, MLSU</a:t>
            </a:r>
            <a:endParaRPr lang="en-US" sz="4400" dirty="0"/>
          </a:p>
        </p:txBody>
      </p:sp>
      <p:sp>
        <p:nvSpPr>
          <p:cNvPr id="3" name="Subtitle 2"/>
          <p:cNvSpPr>
            <a:spLocks noGrp="1"/>
          </p:cNvSpPr>
          <p:nvPr>
            <p:ph type="subTitle" idx="1"/>
          </p:nvPr>
        </p:nvSpPr>
        <p:spPr>
          <a:solidFill>
            <a:schemeClr val="accent1"/>
          </a:solidFill>
        </p:spPr>
        <p:txBody>
          <a:bodyPr>
            <a:normAutofit fontScale="77500" lnSpcReduction="20000"/>
          </a:bodyPr>
          <a:lstStyle/>
          <a:p>
            <a:pPr algn="just"/>
            <a:r>
              <a:rPr lang="en-US" dirty="0" smtClean="0"/>
              <a:t>Unit 2- Variables, Probability and Hypothesis Testing</a:t>
            </a:r>
          </a:p>
          <a:p>
            <a:pPr algn="just"/>
            <a:r>
              <a:rPr lang="en-US" dirty="0" smtClean="0"/>
              <a:t>Variables: IV, DV, and extraneous variables.</a:t>
            </a:r>
          </a:p>
          <a:p>
            <a:pPr algn="just"/>
            <a:r>
              <a:rPr lang="en-US" dirty="0" smtClean="0"/>
              <a:t>Hypothesis- definition, characteristics, types; Hypothesis testing (Type I &amp; type II errors).</a:t>
            </a:r>
          </a:p>
          <a:p>
            <a:pPr algn="just"/>
            <a:r>
              <a:rPr lang="en-US" dirty="0" smtClean="0"/>
              <a:t>Concept of Probability, Normal Probability Curve, Characteristics of the Curve.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458200" cy="5334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400" b="1" dirty="0" smtClean="0"/>
              <a:t>Stimulus and Response</a:t>
            </a:r>
            <a:endParaRPr lang="en-US" b="1" dirty="0"/>
          </a:p>
        </p:txBody>
      </p:sp>
      <p:sp>
        <p:nvSpPr>
          <p:cNvPr id="3" name="Content Placeholder 2"/>
          <p:cNvSpPr>
            <a:spLocks noGrp="1"/>
          </p:cNvSpPr>
          <p:nvPr>
            <p:ph idx="1"/>
          </p:nvPr>
        </p:nvSpPr>
        <p:spPr>
          <a:xfrm>
            <a:off x="457200" y="1371600"/>
            <a:ext cx="8229600" cy="4953000"/>
          </a:xfrm>
        </p:spPr>
        <p:txBody>
          <a:bodyPr/>
          <a:lstStyle/>
          <a:p>
            <a:r>
              <a:rPr lang="en-US" dirty="0" smtClean="0"/>
              <a:t>Stimulus- Any event, activity , person which can stimulate the behavior is called stimulus.</a:t>
            </a:r>
          </a:p>
          <a:p>
            <a:endParaRPr lang="en-US" dirty="0" smtClean="0"/>
          </a:p>
          <a:p>
            <a:r>
              <a:rPr lang="en-US" dirty="0" smtClean="0"/>
              <a:t>Response- any reaction given towards the stimulus is called as response.</a:t>
            </a:r>
          </a:p>
          <a:p>
            <a:endParaRPr lang="en-US" dirty="0" smtClean="0"/>
          </a:p>
          <a:p>
            <a:r>
              <a:rPr lang="en-US" dirty="0" smtClean="0"/>
              <a:t>S-O-R formula of behavior.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idx="1"/>
          </p:nvPr>
        </p:nvSpPr>
        <p:spPr/>
        <p:txBody>
          <a:bodyPr/>
          <a:lstStyle/>
          <a:p>
            <a:r>
              <a:rPr lang="en-US" dirty="0" smtClean="0"/>
              <a:t>Hypothesis..</a:t>
            </a:r>
          </a:p>
          <a:p>
            <a:r>
              <a:rPr lang="en-US" dirty="0" smtClean="0"/>
              <a:t>Hypotheses..</a:t>
            </a:r>
          </a:p>
          <a:p>
            <a:endParaRPr lang="en-US" dirty="0" smtClean="0"/>
          </a:p>
          <a:p>
            <a:r>
              <a:rPr lang="en-US" dirty="0" smtClean="0"/>
              <a:t>What is the difference..?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551688"/>
          </a:xfrm>
        </p:spPr>
        <p:txBody>
          <a:bodyPr>
            <a:normAutofit fontScale="90000"/>
          </a:bodyPr>
          <a:lstStyle/>
          <a:p>
            <a:r>
              <a:rPr lang="en-US" sz="4000" dirty="0" smtClean="0"/>
              <a:t>Meaning, Definition</a:t>
            </a:r>
            <a:endParaRPr lang="en-US" sz="4000" dirty="0"/>
          </a:p>
        </p:txBody>
      </p:sp>
      <p:sp>
        <p:nvSpPr>
          <p:cNvPr id="3" name="Content Placeholder 2"/>
          <p:cNvSpPr>
            <a:spLocks noGrp="1"/>
          </p:cNvSpPr>
          <p:nvPr>
            <p:ph idx="1"/>
          </p:nvPr>
        </p:nvSpPr>
        <p:spPr>
          <a:xfrm>
            <a:off x="457200" y="990600"/>
            <a:ext cx="8229600" cy="5334000"/>
          </a:xfrm>
        </p:spPr>
        <p:txBody>
          <a:bodyPr>
            <a:noAutofit/>
          </a:bodyPr>
          <a:lstStyle/>
          <a:p>
            <a:r>
              <a:rPr lang="en-US" sz="1600" dirty="0" smtClean="0"/>
              <a:t>Hypothesis Definition in Statistics</a:t>
            </a:r>
          </a:p>
          <a:p>
            <a:r>
              <a:rPr lang="en-US" sz="1600" dirty="0" smtClean="0"/>
              <a:t>In Statistics, a hypothesis is defined as a formal statement, which gives the explanation about the relationship between the two or more variables of the specified population. It helps the researcher to translate the given problem to a clear explanation for the outcome of the study. It clearly explains and predicts the expected outcome. It indicates the types of experimental design and directs the study of the research process.</a:t>
            </a:r>
          </a:p>
          <a:p>
            <a:r>
              <a:rPr lang="en-US" sz="1600" dirty="0" smtClean="0"/>
              <a:t>Types of Hypothesis</a:t>
            </a:r>
          </a:p>
          <a:p>
            <a:r>
              <a:rPr lang="en-US" sz="1600" dirty="0" smtClean="0"/>
              <a:t>The hypothesis can be broadly classified into different types. They are:</a:t>
            </a:r>
          </a:p>
          <a:p>
            <a:r>
              <a:rPr lang="en-US" sz="1600" b="1" dirty="0" smtClean="0"/>
              <a:t>Simple Hypothesis</a:t>
            </a:r>
            <a:endParaRPr lang="en-US" sz="1600" dirty="0" smtClean="0"/>
          </a:p>
          <a:p>
            <a:r>
              <a:rPr lang="en-US" sz="1600" dirty="0" smtClean="0"/>
              <a:t>A simple hypothesis is a hypothesis that there exists a relationship between two variables. One is called a dependent variable, and the other is called an independent variable</a:t>
            </a:r>
            <a:r>
              <a:rPr lang="en-US" sz="1600" dirty="0" smtClean="0"/>
              <a:t>. It may be positive or negative.</a:t>
            </a:r>
            <a:endParaRPr lang="en-US" sz="1600" dirty="0" smtClean="0"/>
          </a:p>
          <a:p>
            <a:r>
              <a:rPr lang="en-US" sz="1600" b="1" dirty="0" smtClean="0"/>
              <a:t>Complex Hypothesis</a:t>
            </a:r>
            <a:endParaRPr lang="en-US" sz="1600" dirty="0" smtClean="0"/>
          </a:p>
          <a:p>
            <a:r>
              <a:rPr lang="en-US" sz="1600" dirty="0" smtClean="0"/>
              <a:t>A complex hypothesis is used when there is a relationship between the existing variables. In this hypothesis, the dependent and independent variables are more than two.</a:t>
            </a:r>
          </a:p>
          <a:p>
            <a:r>
              <a:rPr lang="en-US" sz="1600" b="1" dirty="0" smtClean="0"/>
              <a:t>Null Hypothesis</a:t>
            </a:r>
            <a:endParaRPr lang="en-US" sz="1600" dirty="0" smtClean="0"/>
          </a:p>
          <a:p>
            <a:r>
              <a:rPr lang="en-US" sz="1600" dirty="0" smtClean="0"/>
              <a:t>In the null hypothesis, there is no significant difference between the populations specified in the experiments, due to any experimental or sampling error. The null hypothesis is denoted by H</a:t>
            </a:r>
            <a:r>
              <a:rPr lang="en-US" sz="1600" baseline="-25000" dirty="0" smtClean="0"/>
              <a:t>0</a:t>
            </a:r>
            <a:r>
              <a:rPr lang="en-US" sz="1600" dirty="0" smtClean="0"/>
              <a:t>.</a:t>
            </a:r>
          </a:p>
          <a:p>
            <a:r>
              <a:rPr lang="en-US" sz="1600" dirty="0" smtClean="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551688"/>
          </a:xfrm>
        </p:spPr>
        <p:txBody>
          <a:bodyPr>
            <a:normAutofit fontScale="90000"/>
          </a:bodyPr>
          <a:lstStyle/>
          <a:p>
            <a:r>
              <a:rPr lang="en-US" sz="4000" dirty="0" smtClean="0"/>
              <a:t>Meaning, Definition</a:t>
            </a:r>
            <a:endParaRPr lang="en-US" sz="4000" dirty="0"/>
          </a:p>
        </p:txBody>
      </p:sp>
      <p:sp>
        <p:nvSpPr>
          <p:cNvPr id="3" name="Content Placeholder 2"/>
          <p:cNvSpPr>
            <a:spLocks noGrp="1"/>
          </p:cNvSpPr>
          <p:nvPr>
            <p:ph idx="1"/>
          </p:nvPr>
        </p:nvSpPr>
        <p:spPr>
          <a:xfrm>
            <a:off x="457200" y="1143000"/>
            <a:ext cx="8229600" cy="5181600"/>
          </a:xfrm>
        </p:spPr>
        <p:txBody>
          <a:bodyPr>
            <a:noAutofit/>
          </a:bodyPr>
          <a:lstStyle/>
          <a:p>
            <a:r>
              <a:rPr lang="en-US" sz="1800" b="1" dirty="0" smtClean="0"/>
              <a:t>Alternative Hypothesis</a:t>
            </a:r>
            <a:endParaRPr lang="en-US" sz="1800" dirty="0" smtClean="0"/>
          </a:p>
          <a:p>
            <a:r>
              <a:rPr lang="en-US" sz="1800" dirty="0" smtClean="0"/>
              <a:t>In an alternative hypothesis, the simple observations are easily influenced by some random cause. It is denoted by the H</a:t>
            </a:r>
            <a:r>
              <a:rPr lang="en-US" sz="1800" baseline="-25000" dirty="0" smtClean="0"/>
              <a:t>a</a:t>
            </a:r>
            <a:r>
              <a:rPr lang="en-US" sz="1800" dirty="0" smtClean="0"/>
              <a:t> or H</a:t>
            </a:r>
            <a:r>
              <a:rPr lang="en-US" sz="1800" baseline="-25000" dirty="0" smtClean="0"/>
              <a:t>1</a:t>
            </a:r>
            <a:r>
              <a:rPr lang="en-US" sz="1800" dirty="0" smtClean="0"/>
              <a:t>.</a:t>
            </a:r>
          </a:p>
          <a:p>
            <a:endParaRPr lang="en-US" sz="1800" dirty="0" smtClean="0"/>
          </a:p>
          <a:p>
            <a:r>
              <a:rPr lang="en-US" sz="1800" b="1" dirty="0" smtClean="0"/>
              <a:t>Empirical Hypothesis</a:t>
            </a:r>
            <a:endParaRPr lang="en-US" sz="1800" dirty="0" smtClean="0"/>
          </a:p>
          <a:p>
            <a:r>
              <a:rPr lang="en-US" sz="1800" dirty="0" smtClean="0"/>
              <a:t>An empirical hypothesis is formed by the experiments and based on the evidence.</a:t>
            </a:r>
          </a:p>
          <a:p>
            <a:endParaRPr lang="en-US" sz="1800" dirty="0" smtClean="0"/>
          </a:p>
          <a:p>
            <a:r>
              <a:rPr lang="en-US" sz="1800" b="1" dirty="0" smtClean="0"/>
              <a:t>Statistical Hypothesis</a:t>
            </a:r>
            <a:endParaRPr lang="en-US" sz="1800" dirty="0" smtClean="0"/>
          </a:p>
          <a:p>
            <a:r>
              <a:rPr lang="en-US" sz="1800" dirty="0" smtClean="0"/>
              <a:t>In a statistical hypothesis, the statement should be logical or illogical, and the hypothesis is verified statistically.</a:t>
            </a:r>
          </a:p>
          <a:p>
            <a:r>
              <a:rPr lang="en-US" sz="1800" dirty="0" smtClean="0"/>
              <a:t>Apart from these types of hypothesis, some other hypotheses are directional and non-directional hypothesis, associated hypothesis, casual hypothesis.</a:t>
            </a:r>
          </a:p>
          <a:p>
            <a:endParaRPr lang="en-US" sz="1600" dirty="0" smtClean="0"/>
          </a:p>
          <a:p>
            <a:endParaRPr lang="en-US" sz="16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a:t>
            </a:r>
            <a:endParaRPr lang="en-US" dirty="0"/>
          </a:p>
        </p:txBody>
      </p:sp>
      <p:sp>
        <p:nvSpPr>
          <p:cNvPr id="3" name="Content Placeholder 2"/>
          <p:cNvSpPr>
            <a:spLocks noGrp="1"/>
          </p:cNvSpPr>
          <p:nvPr>
            <p:ph idx="1"/>
          </p:nvPr>
        </p:nvSpPr>
        <p:spPr/>
        <p:txBody>
          <a:bodyPr/>
          <a:lstStyle/>
          <a:p>
            <a:r>
              <a:rPr lang="en-US" sz="2800" dirty="0" smtClean="0"/>
              <a:t>Characteristics of Hypothesis</a:t>
            </a:r>
          </a:p>
          <a:p>
            <a:r>
              <a:rPr lang="en-US" sz="2800" dirty="0" smtClean="0"/>
              <a:t>The hypothesis should be short and precise</a:t>
            </a:r>
          </a:p>
          <a:p>
            <a:r>
              <a:rPr lang="en-US" sz="2800" dirty="0" smtClean="0"/>
              <a:t>It should be specific</a:t>
            </a:r>
          </a:p>
          <a:p>
            <a:r>
              <a:rPr lang="en-US" sz="2800" dirty="0" smtClean="0"/>
              <a:t>A hypothesis must be related to the existing body of knowledge</a:t>
            </a:r>
          </a:p>
          <a:p>
            <a:r>
              <a:rPr lang="en-US" sz="2800" dirty="0" smtClean="0"/>
              <a:t>It should be capable of verification</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752600"/>
          </a:xfrm>
        </p:spPr>
        <p:txBody>
          <a:bodyPr>
            <a:normAutofit fontScale="90000"/>
          </a:bodyPr>
          <a:lstStyle/>
          <a:p>
            <a:r>
              <a:rPr lang="en-US" dirty="0" smtClean="0"/>
              <a:t/>
            </a:r>
            <a:br>
              <a:rPr lang="en-US" dirty="0" smtClean="0"/>
            </a:br>
            <a:r>
              <a:rPr lang="en-US" dirty="0" smtClean="0"/>
              <a:t/>
            </a:r>
            <a:br>
              <a:rPr lang="en-US" dirty="0" smtClean="0"/>
            </a:br>
            <a:r>
              <a:rPr lang="en-US" dirty="0" smtClean="0"/>
              <a:t>Hypothesis testing (Type-I and Type-II error)</a:t>
            </a:r>
            <a:endParaRPr lang="en-US" dirty="0"/>
          </a:p>
        </p:txBody>
      </p:sp>
      <p:pic>
        <p:nvPicPr>
          <p:cNvPr id="9218" name="Picture 2" descr="See the source image"/>
          <p:cNvPicPr>
            <a:picLocks noChangeAspect="1" noChangeArrowheads="1"/>
          </p:cNvPicPr>
          <p:nvPr/>
        </p:nvPicPr>
        <p:blipFill>
          <a:blip r:embed="rId2"/>
          <a:srcRect/>
          <a:stretch>
            <a:fillRect/>
          </a:stretch>
        </p:blipFill>
        <p:spPr bwMode="auto">
          <a:xfrm>
            <a:off x="1066800" y="2590800"/>
            <a:ext cx="7239000" cy="34480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752600"/>
          </a:xfrm>
        </p:spPr>
        <p:txBody>
          <a:bodyPr>
            <a:normAutofit fontScale="90000"/>
          </a:bodyPr>
          <a:lstStyle/>
          <a:p>
            <a:r>
              <a:rPr lang="en-US" dirty="0" smtClean="0"/>
              <a:t/>
            </a:r>
            <a:br>
              <a:rPr lang="en-US" dirty="0" smtClean="0"/>
            </a:br>
            <a:r>
              <a:rPr lang="en-US" dirty="0" smtClean="0"/>
              <a:t/>
            </a:r>
            <a:br>
              <a:rPr lang="en-US" dirty="0" smtClean="0"/>
            </a:br>
            <a:r>
              <a:rPr lang="en-US" dirty="0" smtClean="0"/>
              <a:t>Hypothesis testing (Type-I and Type-II error)</a:t>
            </a:r>
            <a:endParaRPr lang="en-US" dirty="0"/>
          </a:p>
        </p:txBody>
      </p:sp>
      <p:pic>
        <p:nvPicPr>
          <p:cNvPr id="36866" name="Picture 2" descr="See the source image"/>
          <p:cNvPicPr>
            <a:picLocks noChangeAspect="1" noChangeArrowheads="1"/>
          </p:cNvPicPr>
          <p:nvPr/>
        </p:nvPicPr>
        <p:blipFill>
          <a:blip r:embed="rId2"/>
          <a:srcRect/>
          <a:stretch>
            <a:fillRect/>
          </a:stretch>
        </p:blipFill>
        <p:spPr bwMode="auto">
          <a:xfrm>
            <a:off x="685800" y="2514600"/>
            <a:ext cx="7843157" cy="341709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Probability</a:t>
            </a:r>
            <a:endParaRPr lang="en-US" dirty="0"/>
          </a:p>
        </p:txBody>
      </p:sp>
      <p:sp>
        <p:nvSpPr>
          <p:cNvPr id="3" name="Content Placeholder 2"/>
          <p:cNvSpPr>
            <a:spLocks noGrp="1"/>
          </p:cNvSpPr>
          <p:nvPr>
            <p:ph idx="1"/>
          </p:nvPr>
        </p:nvSpPr>
        <p:spPr>
          <a:xfrm>
            <a:off x="457200" y="1935480"/>
            <a:ext cx="8229600" cy="1950720"/>
          </a:xfrm>
        </p:spPr>
        <p:txBody>
          <a:bodyPr/>
          <a:lstStyle/>
          <a:p>
            <a:r>
              <a:rPr lang="en-US" dirty="0" smtClean="0"/>
              <a:t>Probability is the number of possibility of occurrence of any event.</a:t>
            </a:r>
          </a:p>
          <a:p>
            <a:r>
              <a:rPr lang="en-US" dirty="0" smtClean="0"/>
              <a:t>In context of sampling the equal chance of selection of each unit from the population into the sample.</a:t>
            </a:r>
            <a:endParaRPr lang="en-US" dirty="0"/>
          </a:p>
        </p:txBody>
      </p:sp>
      <p:pic>
        <p:nvPicPr>
          <p:cNvPr id="19458" name="Picture 2" descr="See the source image"/>
          <p:cNvPicPr>
            <a:picLocks noChangeAspect="1" noChangeArrowheads="1"/>
          </p:cNvPicPr>
          <p:nvPr/>
        </p:nvPicPr>
        <p:blipFill>
          <a:blip r:embed="rId2"/>
          <a:srcRect/>
          <a:stretch>
            <a:fillRect/>
          </a:stretch>
        </p:blipFill>
        <p:spPr bwMode="auto">
          <a:xfrm>
            <a:off x="533400" y="3962400"/>
            <a:ext cx="8153400" cy="2590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Probability..</a:t>
            </a:r>
            <a:endParaRPr lang="en-US" dirty="0"/>
          </a:p>
        </p:txBody>
      </p:sp>
      <p:sp>
        <p:nvSpPr>
          <p:cNvPr id="3" name="Content Placeholder 2"/>
          <p:cNvSpPr>
            <a:spLocks noGrp="1"/>
          </p:cNvSpPr>
          <p:nvPr>
            <p:ph idx="1"/>
          </p:nvPr>
        </p:nvSpPr>
        <p:spPr/>
        <p:txBody>
          <a:bodyPr/>
          <a:lstStyle/>
          <a:p>
            <a:r>
              <a:rPr lang="en-US" dirty="0" smtClean="0"/>
              <a:t>What is Normal Distribution?</a:t>
            </a:r>
          </a:p>
          <a:p>
            <a:r>
              <a:rPr lang="en-US" dirty="0" smtClean="0"/>
              <a:t>Normal distribution, also known as the Gaussian distribution, is a probability distribution that is symmetric about the mean, showing that data near the mean are more frequent in occurrence than data far from the mean. In graph form, normal distribution will appear as a bell curve.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Normal Probability Curve/ Bell Shaped Curve</a:t>
            </a:r>
            <a:endParaRPr lang="en-US" dirty="0"/>
          </a:p>
        </p:txBody>
      </p:sp>
      <p:sp>
        <p:nvSpPr>
          <p:cNvPr id="3" name="Content Placeholder 2"/>
          <p:cNvSpPr>
            <a:spLocks noGrp="1"/>
          </p:cNvSpPr>
          <p:nvPr>
            <p:ph idx="1"/>
          </p:nvPr>
        </p:nvSpPr>
        <p:spPr/>
        <p:txBody>
          <a:bodyPr/>
          <a:lstStyle/>
          <a:p>
            <a:endParaRPr lang="en-US" dirty="0" smtClean="0"/>
          </a:p>
          <a:p>
            <a:r>
              <a:rPr lang="en-US" dirty="0" smtClean="0"/>
              <a:t>A bell curve is the informal name of a graph that depicts a normal probability distribution. The term obtained its name due to the bell-shaped curve of the normal probability distribution graph.</a:t>
            </a:r>
          </a:p>
          <a:p>
            <a:r>
              <a:rPr lang="en-US" dirty="0" smtClean="0"/>
              <a:t>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endParaRPr lang="en-US" dirty="0"/>
          </a:p>
        </p:txBody>
      </p:sp>
      <p:sp>
        <p:nvSpPr>
          <p:cNvPr id="3" name="Content Placeholder 2"/>
          <p:cNvSpPr>
            <a:spLocks noGrp="1"/>
          </p:cNvSpPr>
          <p:nvPr>
            <p:ph idx="1"/>
          </p:nvPr>
        </p:nvSpPr>
        <p:spPr/>
        <p:txBody>
          <a:bodyPr/>
          <a:lstStyle/>
          <a:p>
            <a:r>
              <a:rPr lang="en-US" dirty="0" smtClean="0"/>
              <a:t>Something that may or does vary or change; a variable feature or factor</a:t>
            </a:r>
          </a:p>
          <a:p>
            <a:r>
              <a:rPr lang="en-US" dirty="0" smtClean="0"/>
              <a:t>A variable is any property, a characteristic, a number, or a quantity that increases or decreases over time or can take on different values (as opposed to constants, such as n, that do not vary) in different situations.</a:t>
            </a:r>
          </a:p>
          <a:p>
            <a:r>
              <a:rPr lang="en-US" dirty="0" smtClean="0"/>
              <a:t>Any person, object, situation or event that varies in its value and that variation is measurable.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ee the source image"/>
          <p:cNvPicPr>
            <a:picLocks noChangeAspect="1" noChangeArrowheads="1"/>
          </p:cNvPicPr>
          <p:nvPr/>
        </p:nvPicPr>
        <p:blipFill>
          <a:blip r:embed="rId2"/>
          <a:srcRect/>
          <a:stretch>
            <a:fillRect/>
          </a:stretch>
        </p:blipFill>
        <p:spPr bwMode="auto">
          <a:xfrm>
            <a:off x="838200" y="1219200"/>
            <a:ext cx="7086600" cy="4800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ee the source imag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pic>
        <p:nvPicPr>
          <p:cNvPr id="18434" name="Picture 2" descr="See the source image"/>
          <p:cNvPicPr>
            <a:picLocks noChangeAspect="1" noChangeArrowheads="1"/>
          </p:cNvPicPr>
          <p:nvPr/>
        </p:nvPicPr>
        <p:blipFill>
          <a:blip r:embed="rId2"/>
          <a:srcRect/>
          <a:stretch>
            <a:fillRect/>
          </a:stretch>
        </p:blipFill>
        <p:spPr bwMode="auto">
          <a:xfrm>
            <a:off x="381000" y="914400"/>
            <a:ext cx="8077200" cy="51054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age.slidesharecdn.com/qt1-06-normaldistribution-090919072932-phpapp02/95/qt1-06-normal-distribution-7-728.jpg?cb=1253345648"/>
          <p:cNvPicPr>
            <a:picLocks noChangeAspect="1" noChangeArrowheads="1"/>
          </p:cNvPicPr>
          <p:nvPr/>
        </p:nvPicPr>
        <p:blipFill>
          <a:blip r:embed="rId2"/>
          <a:srcRect l="13187" t="-1465" r="1510" b="10147"/>
          <a:stretch>
            <a:fillRect/>
          </a:stretch>
        </p:blipFill>
        <p:spPr bwMode="auto">
          <a:xfrm>
            <a:off x="381000" y="914400"/>
            <a:ext cx="8610600" cy="5486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VARIABLES</a:t>
            </a:r>
            <a:endParaRPr lang="en-US" dirty="0"/>
          </a:p>
        </p:txBody>
      </p:sp>
      <p:pic>
        <p:nvPicPr>
          <p:cNvPr id="2050" name="Picture 2" descr="See the source image"/>
          <p:cNvPicPr>
            <a:picLocks noChangeAspect="1" noChangeArrowheads="1"/>
          </p:cNvPicPr>
          <p:nvPr/>
        </p:nvPicPr>
        <p:blipFill>
          <a:blip r:embed="rId2"/>
          <a:srcRect t="31733" r="-5329"/>
          <a:stretch>
            <a:fillRect/>
          </a:stretch>
        </p:blipFill>
        <p:spPr bwMode="auto">
          <a:xfrm>
            <a:off x="838200" y="1981200"/>
            <a:ext cx="7848600" cy="42576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704088"/>
          </a:xfrm>
        </p:spPr>
        <p:txBody>
          <a:bodyPr>
            <a:normAutofit fontScale="90000"/>
          </a:bodyPr>
          <a:lstStyle/>
          <a:p>
            <a:r>
              <a:rPr lang="en-US" dirty="0" smtClean="0"/>
              <a:t/>
            </a:r>
            <a:br>
              <a:rPr lang="en-US" dirty="0" smtClean="0"/>
            </a:br>
            <a:r>
              <a:rPr lang="en-US" dirty="0" smtClean="0"/>
              <a:t> </a:t>
            </a:r>
            <a:r>
              <a:rPr lang="en-US" sz="4400" dirty="0" smtClean="0"/>
              <a:t>Qualitative And Quantitative Variables</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pPr fontAlgn="base"/>
            <a:r>
              <a:rPr lang="en-US" b="1" dirty="0" smtClean="0"/>
              <a:t>Qualitative Variables:</a:t>
            </a:r>
            <a:r>
              <a:rPr lang="en-US" dirty="0" smtClean="0"/>
              <a:t> Sometimes referred to as “categorical” variables, these are variables that take on names or labels and can fit into categories. Examples include:</a:t>
            </a:r>
          </a:p>
          <a:p>
            <a:pPr fontAlgn="base"/>
            <a:r>
              <a:rPr lang="en-US" dirty="0" smtClean="0"/>
              <a:t>Eye color (e.g. “blue”, “green”, “brown”)</a:t>
            </a:r>
          </a:p>
          <a:p>
            <a:pPr fontAlgn="base"/>
            <a:r>
              <a:rPr lang="en-US" dirty="0" smtClean="0"/>
              <a:t>Gender (e.g. “male”, “female”)</a:t>
            </a:r>
          </a:p>
          <a:p>
            <a:pPr fontAlgn="base"/>
            <a:r>
              <a:rPr lang="en-US" b="1" dirty="0" smtClean="0"/>
              <a:t>Quantitative Variables: </a:t>
            </a:r>
            <a:r>
              <a:rPr lang="en-US" dirty="0" smtClean="0"/>
              <a:t>Sometimes referred to as “numeric” variables, these are variables that represent a measurable quantity. Examples include:</a:t>
            </a:r>
          </a:p>
          <a:p>
            <a:pPr fontAlgn="base"/>
            <a:r>
              <a:rPr lang="en-US" dirty="0" smtClean="0"/>
              <a:t>Number of students in a class</a:t>
            </a:r>
          </a:p>
          <a:p>
            <a:pPr fontAlgn="base"/>
            <a:r>
              <a:rPr lang="en-US" dirty="0" smtClean="0"/>
              <a:t>Number of square feet in a house</a:t>
            </a:r>
          </a:p>
          <a:p>
            <a:pPr fontAlgn="base"/>
            <a:r>
              <a:rPr lang="en-US" dirty="0" smtClean="0"/>
              <a:t>Population size of a city</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8305800" cy="5334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400" b="1" dirty="0" smtClean="0"/>
              <a:t>Discrete and Continuous Variables</a:t>
            </a:r>
            <a:endParaRPr lang="en-US" b="1" dirty="0"/>
          </a:p>
        </p:txBody>
      </p:sp>
      <p:sp>
        <p:nvSpPr>
          <p:cNvPr id="3" name="Content Placeholder 2"/>
          <p:cNvSpPr>
            <a:spLocks noGrp="1"/>
          </p:cNvSpPr>
          <p:nvPr>
            <p:ph idx="1"/>
          </p:nvPr>
        </p:nvSpPr>
        <p:spPr>
          <a:xfrm>
            <a:off x="457200" y="1371600"/>
            <a:ext cx="8229600" cy="4953000"/>
          </a:xfrm>
        </p:spPr>
        <p:txBody>
          <a:bodyPr>
            <a:normAutofit/>
          </a:bodyPr>
          <a:lstStyle/>
          <a:p>
            <a:r>
              <a:rPr lang="en-US" dirty="0" smtClean="0"/>
              <a:t>Discrete variables- A discrete variable is a type of statistical variable that can assume only fixed number of distinct values and lacks an inherent order.</a:t>
            </a:r>
          </a:p>
          <a:p>
            <a:r>
              <a:rPr lang="en-US" dirty="0" smtClean="0"/>
              <a:t>Also known as a </a:t>
            </a:r>
            <a:r>
              <a:rPr lang="en-US" b="1" dirty="0" smtClean="0"/>
              <a:t>categorical variable</a:t>
            </a:r>
            <a:r>
              <a:rPr lang="en-US" dirty="0" smtClean="0"/>
              <a:t>, because it has separate, invisible categories. </a:t>
            </a:r>
            <a:r>
              <a:rPr lang="en-US" dirty="0" err="1" smtClean="0"/>
              <a:t>Eg</a:t>
            </a:r>
            <a:r>
              <a:rPr lang="en-US" dirty="0" smtClean="0"/>
              <a:t>- Number of road accidents in New Delhi, Number of siblings of an individual.</a:t>
            </a:r>
          </a:p>
          <a:p>
            <a:r>
              <a:rPr lang="en-US" dirty="0" smtClean="0"/>
              <a:t>Continuous variable, as the name suggest is a random variable that assumes all the possible values in a continuum. </a:t>
            </a:r>
            <a:r>
              <a:rPr lang="en-US" dirty="0" err="1" smtClean="0"/>
              <a:t>Eg</a:t>
            </a:r>
            <a:r>
              <a:rPr lang="en-US" dirty="0" smtClean="0"/>
              <a:t>- Height of a person, Age of a person</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8305800" cy="5334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400" b="1" dirty="0" smtClean="0"/>
              <a:t>Dichotomous and Polytomous</a:t>
            </a:r>
            <a:endParaRPr lang="en-US" b="1" dirty="0"/>
          </a:p>
        </p:txBody>
      </p:sp>
      <p:sp>
        <p:nvSpPr>
          <p:cNvPr id="3" name="Content Placeholder 2"/>
          <p:cNvSpPr>
            <a:spLocks noGrp="1"/>
          </p:cNvSpPr>
          <p:nvPr>
            <p:ph idx="1"/>
          </p:nvPr>
        </p:nvSpPr>
        <p:spPr>
          <a:xfrm>
            <a:off x="457200" y="1371600"/>
            <a:ext cx="8229600" cy="4953000"/>
          </a:xfrm>
        </p:spPr>
        <p:txBody>
          <a:bodyPr/>
          <a:lstStyle/>
          <a:p>
            <a:endParaRPr lang="en-US" dirty="0" smtClean="0"/>
          </a:p>
          <a:p>
            <a:r>
              <a:rPr lang="en-US" dirty="0" smtClean="0"/>
              <a:t>A categorical variable that can take on exactly two values is termed a </a:t>
            </a:r>
            <a:r>
              <a:rPr lang="en-US" i="1" dirty="0" smtClean="0"/>
              <a:t>binary variable</a:t>
            </a:r>
            <a:r>
              <a:rPr lang="en-US" dirty="0" smtClean="0"/>
              <a:t> or a </a:t>
            </a:r>
            <a:r>
              <a:rPr lang="en-US" b="1" dirty="0" smtClean="0"/>
              <a:t>dichotomous variable. </a:t>
            </a:r>
            <a:r>
              <a:rPr lang="en-US" b="1" dirty="0" err="1" smtClean="0"/>
              <a:t>Eg</a:t>
            </a:r>
            <a:r>
              <a:rPr lang="en-US" b="1" dirty="0" smtClean="0"/>
              <a:t>- head and tail, yes no, pass fail, dead alive etc.</a:t>
            </a:r>
          </a:p>
          <a:p>
            <a:endParaRPr lang="en-US" dirty="0" smtClean="0"/>
          </a:p>
          <a:p>
            <a:r>
              <a:rPr lang="en-US" dirty="0" smtClean="0"/>
              <a:t> Categorical variables with more than two possible values are called </a:t>
            </a:r>
            <a:r>
              <a:rPr lang="en-US" b="1" dirty="0" smtClean="0"/>
              <a:t>polytomous variables.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8305800" cy="5334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400" b="1" dirty="0" smtClean="0"/>
              <a:t>Independent and Dependent </a:t>
            </a:r>
            <a:endParaRPr lang="en-US" b="1" dirty="0"/>
          </a:p>
        </p:txBody>
      </p:sp>
      <p:sp>
        <p:nvSpPr>
          <p:cNvPr id="3" name="Content Placeholder 2"/>
          <p:cNvSpPr>
            <a:spLocks noGrp="1"/>
          </p:cNvSpPr>
          <p:nvPr>
            <p:ph idx="1"/>
          </p:nvPr>
        </p:nvSpPr>
        <p:spPr>
          <a:xfrm>
            <a:off x="457200" y="1371600"/>
            <a:ext cx="8229600" cy="4953000"/>
          </a:xfrm>
        </p:spPr>
        <p:txBody>
          <a:bodyPr/>
          <a:lstStyle/>
          <a:p>
            <a:r>
              <a:rPr lang="en-US" dirty="0" smtClean="0"/>
              <a:t>Independent variable is one which is manipulate by the researcher. It is also known as cause</a:t>
            </a:r>
          </a:p>
          <a:p>
            <a:endParaRPr lang="en-US" dirty="0" smtClean="0"/>
          </a:p>
          <a:p>
            <a:r>
              <a:rPr lang="en-US" dirty="0" smtClean="0"/>
              <a:t>Dependent variable is the one which gets changed due to the changes in independent variable. It is also known as effect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458200" cy="5334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400" b="1" dirty="0" smtClean="0"/>
              <a:t>Intervening, controlled, extraneous</a:t>
            </a:r>
            <a:endParaRPr lang="en-US" b="1" dirty="0"/>
          </a:p>
        </p:txBody>
      </p:sp>
      <p:sp>
        <p:nvSpPr>
          <p:cNvPr id="3" name="Content Placeholder 2"/>
          <p:cNvSpPr>
            <a:spLocks noGrp="1"/>
          </p:cNvSpPr>
          <p:nvPr>
            <p:ph idx="1"/>
          </p:nvPr>
        </p:nvSpPr>
        <p:spPr>
          <a:xfrm>
            <a:off x="457200" y="1371600"/>
            <a:ext cx="8229600" cy="2286000"/>
          </a:xfrm>
        </p:spPr>
        <p:txBody>
          <a:bodyPr>
            <a:normAutofit fontScale="92500" lnSpcReduction="10000"/>
          </a:bodyPr>
          <a:lstStyle/>
          <a:p>
            <a:r>
              <a:rPr lang="en-US" dirty="0" smtClean="0"/>
              <a:t>Controlled variables are those potential independent variables which can cause effect but the researcher don’t want to study their effect that’s why the effect is controlled.</a:t>
            </a:r>
          </a:p>
          <a:p>
            <a:r>
              <a:rPr lang="en-US" dirty="0" smtClean="0"/>
              <a:t>Extraneous Variable -An </a:t>
            </a:r>
            <a:r>
              <a:rPr lang="en-US" b="1" dirty="0" smtClean="0"/>
              <a:t>extraneous variable </a:t>
            </a:r>
            <a:r>
              <a:rPr lang="en-US" dirty="0" smtClean="0"/>
              <a:t>is any variable you’re not interested in studying that could also have some effect on the dependent variable. </a:t>
            </a:r>
          </a:p>
        </p:txBody>
      </p:sp>
      <p:pic>
        <p:nvPicPr>
          <p:cNvPr id="5" name="Picture 4" descr="Extraneous variable"/>
          <p:cNvPicPr/>
          <p:nvPr/>
        </p:nvPicPr>
        <p:blipFill>
          <a:blip r:embed="rId2"/>
          <a:srcRect/>
          <a:stretch>
            <a:fillRect/>
          </a:stretch>
        </p:blipFill>
        <p:spPr bwMode="auto">
          <a:xfrm>
            <a:off x="1295400" y="3505200"/>
            <a:ext cx="6934200" cy="2667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458200" cy="5334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400" b="1" dirty="0" smtClean="0"/>
              <a:t>Intervening, controlled, extraneous cntd…</a:t>
            </a:r>
            <a:endParaRPr lang="en-US" b="1" dirty="0"/>
          </a:p>
        </p:txBody>
      </p:sp>
      <p:sp>
        <p:nvSpPr>
          <p:cNvPr id="3" name="Content Placeholder 2"/>
          <p:cNvSpPr>
            <a:spLocks noGrp="1"/>
          </p:cNvSpPr>
          <p:nvPr>
            <p:ph idx="1"/>
          </p:nvPr>
        </p:nvSpPr>
        <p:spPr>
          <a:xfrm>
            <a:off x="457200" y="1371600"/>
            <a:ext cx="8229600" cy="2743200"/>
          </a:xfrm>
        </p:spPr>
        <p:txBody>
          <a:bodyPr>
            <a:normAutofit fontScale="92500" lnSpcReduction="20000"/>
          </a:bodyPr>
          <a:lstStyle/>
          <a:p>
            <a:r>
              <a:rPr lang="en-US" dirty="0" smtClean="0"/>
              <a:t>The term </a:t>
            </a:r>
            <a:r>
              <a:rPr lang="en-US" i="1" dirty="0" smtClean="0"/>
              <a:t>intervening </a:t>
            </a:r>
            <a:r>
              <a:rPr lang="en-US" dirty="0" smtClean="0"/>
              <a:t>was first used for variables by behavioral psychologist Edward C. </a:t>
            </a:r>
            <a:r>
              <a:rPr lang="en-US" dirty="0" err="1" smtClean="0"/>
              <a:t>Tolman</a:t>
            </a:r>
            <a:r>
              <a:rPr lang="en-US" dirty="0" smtClean="0"/>
              <a:t> in 1938 during studies on rat behavior for food rewards. He suggested that hunger was an intervening variable (it could not be observed during the actual experiments). </a:t>
            </a:r>
            <a:r>
              <a:rPr lang="en-US" dirty="0" err="1" smtClean="0"/>
              <a:t>Tolman’s</a:t>
            </a:r>
            <a:r>
              <a:rPr lang="en-US" dirty="0" smtClean="0"/>
              <a:t> work on intervening variables was an extremely important contribution to cognitive psychology as the concept made it possible to consider and measure unseen behaviors. Source: (a2zpsychology.com, 2002)</a:t>
            </a:r>
            <a:endParaRPr lang="en-US" dirty="0"/>
          </a:p>
        </p:txBody>
      </p:sp>
      <p:pic>
        <p:nvPicPr>
          <p:cNvPr id="1026" name="Picture 2" descr="intervening variable"/>
          <p:cNvPicPr>
            <a:picLocks noChangeAspect="1" noChangeArrowheads="1"/>
          </p:cNvPicPr>
          <p:nvPr/>
        </p:nvPicPr>
        <p:blipFill>
          <a:blip r:embed="rId2"/>
          <a:srcRect/>
          <a:stretch>
            <a:fillRect/>
          </a:stretch>
        </p:blipFill>
        <p:spPr bwMode="auto">
          <a:xfrm>
            <a:off x="685800" y="4114800"/>
            <a:ext cx="7162800" cy="2362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410</TotalTime>
  <Words>521</Words>
  <Application>Microsoft Office PowerPoint</Application>
  <PresentationFormat>On-screen Show (4:3)</PresentationFormat>
  <Paragraphs>87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DEPARTMENT OF PSYCHOLOGY,  UCSSH, MLSU</vt:lpstr>
      <vt:lpstr>VARIABLES</vt:lpstr>
      <vt:lpstr>TYPES OF VARIABLES</vt:lpstr>
      <vt:lpstr>  Qualitative And Quantitative Variables</vt:lpstr>
      <vt:lpstr>         Discrete and Continuous Variables</vt:lpstr>
      <vt:lpstr>         Dichotomous and Polytomous</vt:lpstr>
      <vt:lpstr>         Independent and Dependent </vt:lpstr>
      <vt:lpstr>         Intervening, controlled, extraneous</vt:lpstr>
      <vt:lpstr>         Intervening, controlled, extraneous cntd…</vt:lpstr>
      <vt:lpstr>         Stimulus and Response</vt:lpstr>
      <vt:lpstr>Hypothesis</vt:lpstr>
      <vt:lpstr>Meaning, Definition</vt:lpstr>
      <vt:lpstr>Meaning, Definition</vt:lpstr>
      <vt:lpstr>Characteristics</vt:lpstr>
      <vt:lpstr>  Hypothesis testing (Type-I and Type-II error)</vt:lpstr>
      <vt:lpstr>  Hypothesis testing (Type-I and Type-II error)</vt:lpstr>
      <vt:lpstr>Concept Of Probability</vt:lpstr>
      <vt:lpstr>Normal Probability..</vt:lpstr>
      <vt:lpstr>Normal Probability Curve/ Bell Shaped Curve</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PSYCHOLOGY,  UCSSH, MLSU</dc:title>
  <dc:creator>Dell</dc:creator>
  <cp:lastModifiedBy>Dell</cp:lastModifiedBy>
  <cp:revision>25</cp:revision>
  <dcterms:created xsi:type="dcterms:W3CDTF">2006-08-16T00:00:00Z</dcterms:created>
  <dcterms:modified xsi:type="dcterms:W3CDTF">2021-03-31T06:39:58Z</dcterms:modified>
</cp:coreProperties>
</file>