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3" r:id="rId19"/>
    <p:sldId id="294" r:id="rId20"/>
    <p:sldId id="292" r:id="rId21"/>
    <p:sldId id="295" r:id="rId22"/>
    <p:sldId id="296" r:id="rId23"/>
    <p:sldId id="297" r:id="rId24"/>
    <p:sldId id="29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2637" autoAdjust="0"/>
  </p:normalViewPr>
  <p:slideViewPr>
    <p:cSldViewPr snapToGrid="0">
      <p:cViewPr varScale="1">
        <p:scale>
          <a:sx n="67" d="100"/>
          <a:sy n="67" d="100"/>
        </p:scale>
        <p:origin x="6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ACBA-3E11-4C4A-9AE1-A6EB6F9100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4F8FEDA-2BE6-4878-942A-142AB56CBF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64D7531-8591-4D9B-AA9C-E7F19B908023}"/>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5" name="Footer Placeholder 4">
            <a:extLst>
              <a:ext uri="{FF2B5EF4-FFF2-40B4-BE49-F238E27FC236}">
                <a16:creationId xmlns:a16="http://schemas.microsoft.com/office/drawing/2014/main" id="{48F92544-E45A-4BB9-BB2B-EC20BCFDDF6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9ED6278-3F95-4B0A-B1C7-5CD04F8E93A7}"/>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128264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F2BE-50EF-4264-B70C-41894F9BC31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99EB21D-C7AD-4A03-A6A9-10AC5DDA15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D14075D-4A1D-449C-8297-438B635E0B9A}"/>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5" name="Footer Placeholder 4">
            <a:extLst>
              <a:ext uri="{FF2B5EF4-FFF2-40B4-BE49-F238E27FC236}">
                <a16:creationId xmlns:a16="http://schemas.microsoft.com/office/drawing/2014/main" id="{DFDE36F1-151E-4C0C-AFF2-6E916AB45A8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0D0B9CC-D2BF-4111-9BFE-FE461CB473E6}"/>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49429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1E04BB-D3E8-4B65-A6F8-6B8616331A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2233203-CECA-472A-83DC-563B569F04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92106BC-6140-466B-B99E-C7DEEA87747A}"/>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5" name="Footer Placeholder 4">
            <a:extLst>
              <a:ext uri="{FF2B5EF4-FFF2-40B4-BE49-F238E27FC236}">
                <a16:creationId xmlns:a16="http://schemas.microsoft.com/office/drawing/2014/main" id="{B9AF62CB-4F09-4CF9-BDF5-F21EBB6172A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42790C7-D4B0-4E5A-AB11-598203ACDAB4}"/>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83186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DA00-984D-47F3-B2D4-0CA4E05AAB6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BACBDD5-1F89-46B8-A192-8ADD679A18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275C81-1511-49D3-B492-303E86A47F1D}"/>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5" name="Footer Placeholder 4">
            <a:extLst>
              <a:ext uri="{FF2B5EF4-FFF2-40B4-BE49-F238E27FC236}">
                <a16:creationId xmlns:a16="http://schemas.microsoft.com/office/drawing/2014/main" id="{BF8FC4EE-1FDF-4CB6-A823-ED0DEA3CA8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55AC051-7173-47B7-AA9D-B3215EBC89AE}"/>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198824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52AF-9F24-4935-A1C9-F914E1905E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168F715-7686-499C-8211-9A39CA8A57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D6BE28-AAF7-494D-AE03-0D6386B9B480}"/>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5" name="Footer Placeholder 4">
            <a:extLst>
              <a:ext uri="{FF2B5EF4-FFF2-40B4-BE49-F238E27FC236}">
                <a16:creationId xmlns:a16="http://schemas.microsoft.com/office/drawing/2014/main" id="{F1B8B0B2-9BAE-4EFA-BE9A-116A06E18C6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7F0FCF-D348-4477-9FD3-922BE240D445}"/>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418603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9DCB-7F00-4363-9BDF-CD5CC8CE9E1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A3896E2-653E-489E-BB8D-8359D6C88D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0866991-6763-455E-A8EF-EBF77C20C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80F09BA-DBA5-43F6-9001-90646054A9B1}"/>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6" name="Footer Placeholder 5">
            <a:extLst>
              <a:ext uri="{FF2B5EF4-FFF2-40B4-BE49-F238E27FC236}">
                <a16:creationId xmlns:a16="http://schemas.microsoft.com/office/drawing/2014/main" id="{72C14D68-0A9B-4130-9805-6152407C1A3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6D6BEDE-09F6-4BDF-8E99-5FB1F8A0ABFC}"/>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193003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E3EC-FCA8-4B94-9583-AA8B0CE943B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4A8FEDD-8EF7-4B93-868C-F7E3869510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F5CE24-9C68-487C-9486-3A2DF53218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75F9733-7C0D-4D3F-B8A3-6AB33BF358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01AD04-E797-4037-92AD-3C19F1E3B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0F3C56D-D12C-4291-868D-A62EA61D3855}"/>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8" name="Footer Placeholder 7">
            <a:extLst>
              <a:ext uri="{FF2B5EF4-FFF2-40B4-BE49-F238E27FC236}">
                <a16:creationId xmlns:a16="http://schemas.microsoft.com/office/drawing/2014/main" id="{5C63BEF8-9CDF-4AD9-90B2-DE051B26FAA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3189893-8302-4B13-95A9-9E138B0E6BF9}"/>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202987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5051-8B6A-4744-8800-577F257B4B3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E52EB67-EED9-4362-B671-E814958A705C}"/>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4" name="Footer Placeholder 3">
            <a:extLst>
              <a:ext uri="{FF2B5EF4-FFF2-40B4-BE49-F238E27FC236}">
                <a16:creationId xmlns:a16="http://schemas.microsoft.com/office/drawing/2014/main" id="{E60D91EE-1619-4CB6-A6E0-250C56BC9D4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DF845E4-2D2F-4341-B6F1-EF391133E9D8}"/>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29309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01BE4-9458-430C-88EB-5300920BE288}"/>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3" name="Footer Placeholder 2">
            <a:extLst>
              <a:ext uri="{FF2B5EF4-FFF2-40B4-BE49-F238E27FC236}">
                <a16:creationId xmlns:a16="http://schemas.microsoft.com/office/drawing/2014/main" id="{37F00AAE-BDFD-4DE5-AB92-A9F5E3193D7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EE639A2-6195-41BD-B171-456C2582C193}"/>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57283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F91C5-9D33-43CD-AAE8-01A4B784B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A49AA86-AF38-4DB2-ADC9-216CCD2E07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21A86BF-7340-4B49-BC69-C7696C61C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A6824-5C97-4130-9AA8-B69EEB5548F1}"/>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6" name="Footer Placeholder 5">
            <a:extLst>
              <a:ext uri="{FF2B5EF4-FFF2-40B4-BE49-F238E27FC236}">
                <a16:creationId xmlns:a16="http://schemas.microsoft.com/office/drawing/2014/main" id="{F0E47B3D-6FF6-49C2-A2A9-37BCBB2F37F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80294AA-B34A-4C17-9DC8-4114702015A7}"/>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138893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C67E-14A4-4922-B9FE-9530F27004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C5F74F6-3033-4214-AAD1-A5C5E8075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77C6503-BC73-4393-9073-67C571E2B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B10426-93A5-4DE5-9D1E-BA351D690346}"/>
              </a:ext>
            </a:extLst>
          </p:cNvPr>
          <p:cNvSpPr>
            <a:spLocks noGrp="1"/>
          </p:cNvSpPr>
          <p:nvPr>
            <p:ph type="dt" sz="half" idx="10"/>
          </p:nvPr>
        </p:nvSpPr>
        <p:spPr/>
        <p:txBody>
          <a:bodyPr/>
          <a:lstStyle/>
          <a:p>
            <a:fld id="{57572865-3983-4D75-B17D-DF27082C3ACD}" type="datetimeFigureOut">
              <a:rPr lang="en-IN" smtClean="0"/>
              <a:t>09-12-2020</a:t>
            </a:fld>
            <a:endParaRPr lang="en-IN"/>
          </a:p>
        </p:txBody>
      </p:sp>
      <p:sp>
        <p:nvSpPr>
          <p:cNvPr id="6" name="Footer Placeholder 5">
            <a:extLst>
              <a:ext uri="{FF2B5EF4-FFF2-40B4-BE49-F238E27FC236}">
                <a16:creationId xmlns:a16="http://schemas.microsoft.com/office/drawing/2014/main" id="{360D6EAA-74D2-4721-BE21-07CA9A892DE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FCD6747-3F6C-43B2-B284-AE1F24A96FC4}"/>
              </a:ext>
            </a:extLst>
          </p:cNvPr>
          <p:cNvSpPr>
            <a:spLocks noGrp="1"/>
          </p:cNvSpPr>
          <p:nvPr>
            <p:ph type="sldNum" sz="quarter" idx="12"/>
          </p:nvPr>
        </p:nvSpPr>
        <p:spPr/>
        <p:txBody>
          <a:bodyPr/>
          <a:lstStyle/>
          <a:p>
            <a:fld id="{5C458FA5-3FB3-4CA3-BAA5-1A7A3CBCA139}" type="slidenum">
              <a:rPr lang="en-IN" smtClean="0"/>
              <a:t>‹#›</a:t>
            </a:fld>
            <a:endParaRPr lang="en-IN"/>
          </a:p>
        </p:txBody>
      </p:sp>
    </p:spTree>
    <p:extLst>
      <p:ext uri="{BB962C8B-B14F-4D97-AF65-F5344CB8AC3E}">
        <p14:creationId xmlns:p14="http://schemas.microsoft.com/office/powerpoint/2010/main" val="281931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AB1FE2-C575-4175-9BBA-8D18BA09F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D832311-9AB4-48EC-ACA5-4C03A210F8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CB7736F-57CF-4223-95BE-AC4F18A7A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72865-3983-4D75-B17D-DF27082C3ACD}" type="datetimeFigureOut">
              <a:rPr lang="en-IN" smtClean="0"/>
              <a:t>09-12-2020</a:t>
            </a:fld>
            <a:endParaRPr lang="en-IN"/>
          </a:p>
        </p:txBody>
      </p:sp>
      <p:sp>
        <p:nvSpPr>
          <p:cNvPr id="5" name="Footer Placeholder 4">
            <a:extLst>
              <a:ext uri="{FF2B5EF4-FFF2-40B4-BE49-F238E27FC236}">
                <a16:creationId xmlns:a16="http://schemas.microsoft.com/office/drawing/2014/main" id="{7FB1ECE0-146F-4967-838C-7251EE304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02A8DED-A1E2-4615-B24D-5305FD7520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58FA5-3FB3-4CA3-BAA5-1A7A3CBCA139}" type="slidenum">
              <a:rPr lang="en-IN" smtClean="0"/>
              <a:t>‹#›</a:t>
            </a:fld>
            <a:endParaRPr lang="en-IN"/>
          </a:p>
        </p:txBody>
      </p:sp>
    </p:spTree>
    <p:extLst>
      <p:ext uri="{BB962C8B-B14F-4D97-AF65-F5344CB8AC3E}">
        <p14:creationId xmlns:p14="http://schemas.microsoft.com/office/powerpoint/2010/main" val="3013921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1A38AE-5D06-4293-A7EC-34911ECFD2D8}"/>
              </a:ext>
            </a:extLst>
          </p:cNvPr>
          <p:cNvPicPr>
            <a:picLocks noChangeAspect="1"/>
          </p:cNvPicPr>
          <p:nvPr/>
        </p:nvPicPr>
        <p:blipFill>
          <a:blip r:embed="rId2"/>
          <a:stretch>
            <a:fillRect/>
          </a:stretch>
        </p:blipFill>
        <p:spPr>
          <a:xfrm>
            <a:off x="928687" y="619125"/>
            <a:ext cx="10334625" cy="5619750"/>
          </a:xfrm>
          <a:prstGeom prst="rect">
            <a:avLst/>
          </a:prstGeom>
        </p:spPr>
      </p:pic>
    </p:spTree>
    <p:extLst>
      <p:ext uri="{BB962C8B-B14F-4D97-AF65-F5344CB8AC3E}">
        <p14:creationId xmlns:p14="http://schemas.microsoft.com/office/powerpoint/2010/main" val="188416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38F1CCE9-8106-49EB-B802-530994CEB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447" y="205483"/>
            <a:ext cx="9513869" cy="63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31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DB1E0702-3353-4F46-9C95-E8A687EAC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043" y="164386"/>
            <a:ext cx="8835775" cy="662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20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C691D356-34DC-4142-816C-E553FCA2A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607" y="25685"/>
            <a:ext cx="8887145" cy="666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0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81653D30-3A62-4E4C-9228-1B8BD29A0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753" y="95035"/>
            <a:ext cx="9051531" cy="678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965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47FF4F99-7150-4E0C-AED8-D4232BBB3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461" y="246580"/>
            <a:ext cx="8866597" cy="625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11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91C91A55-DAC1-49B3-9B8D-9FAE79EBD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479" y="102742"/>
            <a:ext cx="9051531" cy="678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238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75E6A39F-A0E9-4760-9E49-674E39FC5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447" y="184936"/>
            <a:ext cx="9637159" cy="630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65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492845-BF2B-44E1-A610-919181411749}"/>
              </a:ext>
            </a:extLst>
          </p:cNvPr>
          <p:cNvSpPr txBox="1"/>
          <p:nvPr/>
        </p:nvSpPr>
        <p:spPr>
          <a:xfrm>
            <a:off x="544530" y="236305"/>
            <a:ext cx="3947876" cy="707886"/>
          </a:xfrm>
          <a:prstGeom prst="rect">
            <a:avLst/>
          </a:prstGeom>
          <a:noFill/>
        </p:spPr>
        <p:txBody>
          <a:bodyPr wrap="none" rtlCol="0">
            <a:spAutoFit/>
          </a:bodyPr>
          <a:lstStyle/>
          <a:p>
            <a:r>
              <a:rPr lang="en-US" sz="4000" dirty="0"/>
              <a:t>Limitations of VBT</a:t>
            </a:r>
          </a:p>
        </p:txBody>
      </p:sp>
      <p:sp>
        <p:nvSpPr>
          <p:cNvPr id="3" name="TextBox 2">
            <a:extLst>
              <a:ext uri="{FF2B5EF4-FFF2-40B4-BE49-F238E27FC236}">
                <a16:creationId xmlns:a16="http://schemas.microsoft.com/office/drawing/2014/main" id="{D7D119F8-922B-4A99-A97D-C87CE878A23E}"/>
              </a:ext>
            </a:extLst>
          </p:cNvPr>
          <p:cNvSpPr txBox="1"/>
          <p:nvPr/>
        </p:nvSpPr>
        <p:spPr>
          <a:xfrm>
            <a:off x="544531" y="1058238"/>
            <a:ext cx="11003622" cy="5262979"/>
          </a:xfrm>
          <a:prstGeom prst="rect">
            <a:avLst/>
          </a:prstGeom>
          <a:noFill/>
        </p:spPr>
        <p:txBody>
          <a:bodyPr wrap="square" rtlCol="0">
            <a:spAutoFit/>
          </a:bodyPr>
          <a:lstStyle/>
          <a:p>
            <a:r>
              <a:rPr lang="en-US" sz="2800" dirty="0"/>
              <a:t>1.	</a:t>
            </a:r>
            <a:r>
              <a:rPr lang="en-US" sz="2800" b="0" i="0" dirty="0">
                <a:solidFill>
                  <a:srgbClr val="FF0000"/>
                </a:solidFill>
                <a:effectLst/>
                <a:latin typeface="Helvetica" panose="020B0604020202020204" pitchFamily="34" charset="0"/>
              </a:rPr>
              <a:t>The attention in focused only on the orbitals of central atom</a:t>
            </a:r>
          </a:p>
          <a:p>
            <a:r>
              <a:rPr lang="en-US" sz="2800" b="0" i="0" dirty="0">
                <a:solidFill>
                  <a:srgbClr val="FF0000"/>
                </a:solidFill>
                <a:effectLst/>
                <a:latin typeface="Helvetica" panose="020B0604020202020204" pitchFamily="34" charset="0"/>
              </a:rPr>
              <a:t> 	and the importance of the ligands are not properly stressed</a:t>
            </a:r>
          </a:p>
          <a:p>
            <a:pPr marL="514350" indent="-514350">
              <a:buAutoNum type="arabicPeriod" startAt="2"/>
            </a:pPr>
            <a:r>
              <a:rPr lang="en-IN" sz="2800" b="0" i="0" dirty="0">
                <a:solidFill>
                  <a:srgbClr val="7030A0"/>
                </a:solidFill>
                <a:effectLst/>
                <a:latin typeface="Helvetica" panose="020B0604020202020204" pitchFamily="34" charset="0"/>
              </a:rPr>
              <a:t>It does not explain</a:t>
            </a:r>
            <a:r>
              <a:rPr lang="en-US" sz="2800" dirty="0">
                <a:solidFill>
                  <a:srgbClr val="7030A0"/>
                </a:solidFill>
                <a:latin typeface="Helvetica" panose="020B0604020202020204" pitchFamily="34" charset="0"/>
              </a:rPr>
              <a:t> color of complexes, absorption spectrum of 	complexes, quantity of magnetic moment of complexes- 	Because according to this theory splitting of d- orbitals does 	not occurs.</a:t>
            </a:r>
          </a:p>
          <a:p>
            <a:pPr marL="514350" indent="-514350">
              <a:buAutoNum type="arabicPeriod" startAt="2"/>
            </a:pPr>
            <a:r>
              <a:rPr lang="en-US" sz="2800" dirty="0">
                <a:solidFill>
                  <a:srgbClr val="7030A0"/>
                </a:solidFill>
                <a:latin typeface="Helvetica" panose="020B0604020202020204" pitchFamily="34" charset="0"/>
              </a:rPr>
              <a:t>According to this theory we can not explain that when inner orbital complex will form and when outer orbital complex will form. Why strong field ligands (NH3, CN-) favors Inner orbital complex. Example[Fe(CN)6]3-, [Co(NH3)6]3+ and Weak field ligands H2O, X- favors outer orbital complex [Fe(F)6]3-, [Co(F)6]</a:t>
            </a:r>
            <a:r>
              <a:rPr lang="en-IN" sz="2800" dirty="0">
                <a:solidFill>
                  <a:srgbClr val="7030A0"/>
                </a:solidFill>
                <a:latin typeface="Helvetica" panose="020B0604020202020204" pitchFamily="34" charset="0"/>
              </a:rPr>
              <a:t>3-</a:t>
            </a:r>
            <a:endParaRPr lang="en-IN" sz="2800" dirty="0">
              <a:solidFill>
                <a:srgbClr val="7030A0"/>
              </a:solidFill>
            </a:endParaRPr>
          </a:p>
        </p:txBody>
      </p:sp>
    </p:spTree>
    <p:extLst>
      <p:ext uri="{BB962C8B-B14F-4D97-AF65-F5344CB8AC3E}">
        <p14:creationId xmlns:p14="http://schemas.microsoft.com/office/powerpoint/2010/main" val="1155065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5E012D-26B9-4279-944E-F5CC5C62B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143000"/>
            <a:ext cx="6858000" cy="9144000"/>
          </a:xfrm>
          <a:prstGeom prst="rect">
            <a:avLst/>
          </a:prstGeom>
        </p:spPr>
      </p:pic>
    </p:spTree>
    <p:extLst>
      <p:ext uri="{BB962C8B-B14F-4D97-AF65-F5344CB8AC3E}">
        <p14:creationId xmlns:p14="http://schemas.microsoft.com/office/powerpoint/2010/main" val="68168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A404F9-B0D0-498F-8D01-5E49A1D270EE}"/>
              </a:ext>
            </a:extLst>
          </p:cNvPr>
          <p:cNvSpPr txBox="1"/>
          <p:nvPr/>
        </p:nvSpPr>
        <p:spPr>
          <a:xfrm>
            <a:off x="318499" y="811658"/>
            <a:ext cx="10828962" cy="5509200"/>
          </a:xfrm>
          <a:prstGeom prst="rect">
            <a:avLst/>
          </a:prstGeom>
          <a:noFill/>
        </p:spPr>
        <p:txBody>
          <a:bodyPr wrap="square" rtlCol="0">
            <a:spAutoFit/>
          </a:bodyPr>
          <a:lstStyle/>
          <a:p>
            <a:r>
              <a:rPr lang="en-US" sz="4400" dirty="0"/>
              <a:t>4.	 To explain the geometry of Co(II) and Cu 	(II)  is necessary to one unpaired electron 	into higher energy exited state, here Cu (II) 	complexes are used as reducing agents but 	Co(II)  does not used as reducing agents. 	This property </a:t>
            </a:r>
            <a:r>
              <a:rPr lang="en-US" sz="4400" dirty="0" err="1"/>
              <a:t>caoud</a:t>
            </a:r>
            <a:r>
              <a:rPr lang="en-US" sz="4400" dirty="0"/>
              <a:t> not be explained by 	VBT</a:t>
            </a:r>
          </a:p>
          <a:p>
            <a:r>
              <a:rPr lang="en-US" sz="4400" dirty="0">
                <a:solidFill>
                  <a:srgbClr val="7030A0"/>
                </a:solidFill>
              </a:rPr>
              <a:t>It is cleared by next slide</a:t>
            </a:r>
            <a:endParaRPr lang="en-IN" sz="4400" dirty="0">
              <a:solidFill>
                <a:srgbClr val="7030A0"/>
              </a:solidFill>
            </a:endParaRPr>
          </a:p>
        </p:txBody>
      </p:sp>
    </p:spTree>
    <p:extLst>
      <p:ext uri="{BB962C8B-B14F-4D97-AF65-F5344CB8AC3E}">
        <p14:creationId xmlns:p14="http://schemas.microsoft.com/office/powerpoint/2010/main" val="423310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9E2031-7184-4DEC-A897-E7CC6A7D9EF7}"/>
              </a:ext>
            </a:extLst>
          </p:cNvPr>
          <p:cNvPicPr>
            <a:picLocks noChangeAspect="1"/>
          </p:cNvPicPr>
          <p:nvPr/>
        </p:nvPicPr>
        <p:blipFill>
          <a:blip r:embed="rId2"/>
          <a:stretch>
            <a:fillRect/>
          </a:stretch>
        </p:blipFill>
        <p:spPr>
          <a:xfrm>
            <a:off x="2262187" y="871537"/>
            <a:ext cx="7667625" cy="5114925"/>
          </a:xfrm>
          <a:prstGeom prst="rect">
            <a:avLst/>
          </a:prstGeom>
        </p:spPr>
      </p:pic>
    </p:spTree>
    <p:extLst>
      <p:ext uri="{BB962C8B-B14F-4D97-AF65-F5344CB8AC3E}">
        <p14:creationId xmlns:p14="http://schemas.microsoft.com/office/powerpoint/2010/main" val="313726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C8AADD-F945-4CCC-9C0A-C7BFF2363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475216" y="-1334785"/>
            <a:ext cx="6858000" cy="9527570"/>
          </a:xfrm>
          <a:prstGeom prst="rect">
            <a:avLst/>
          </a:prstGeom>
        </p:spPr>
      </p:pic>
    </p:spTree>
    <p:extLst>
      <p:ext uri="{BB962C8B-B14F-4D97-AF65-F5344CB8AC3E}">
        <p14:creationId xmlns:p14="http://schemas.microsoft.com/office/powerpoint/2010/main" val="1037974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1B5307-8113-4D13-8B47-E31CEF9A5BEA}"/>
              </a:ext>
            </a:extLst>
          </p:cNvPr>
          <p:cNvSpPr txBox="1"/>
          <p:nvPr/>
        </p:nvSpPr>
        <p:spPr>
          <a:xfrm>
            <a:off x="164386" y="102741"/>
            <a:ext cx="11650895" cy="2523768"/>
          </a:xfrm>
          <a:prstGeom prst="rect">
            <a:avLst/>
          </a:prstGeom>
          <a:noFill/>
        </p:spPr>
        <p:txBody>
          <a:bodyPr wrap="square" rtlCol="0">
            <a:spAutoFit/>
          </a:bodyPr>
          <a:lstStyle/>
          <a:p>
            <a:pPr marL="1257300" lvl="2" indent="-342900">
              <a:buAutoNum type="arabicPeriod" startAt="5"/>
            </a:pPr>
            <a:r>
              <a:rPr lang="en-US" sz="2000" dirty="0"/>
              <a:t>According to last 4</a:t>
            </a:r>
            <a:r>
              <a:rPr lang="en-US" sz="2000" baseline="30000" dirty="0"/>
              <a:t>th</a:t>
            </a:r>
            <a:r>
              <a:rPr lang="en-US" sz="2000" dirty="0"/>
              <a:t> draw back- Excitation of last electron into the 4P orbital and obtained square planar geometry is not right  it is observed by the study of electron spin resonance that the last excited electron is part of 3d</a:t>
            </a:r>
          </a:p>
          <a:p>
            <a:pPr marL="1257300" lvl="2" indent="-342900">
              <a:buAutoNum type="arabicPeriod" startAt="5"/>
            </a:pPr>
            <a:r>
              <a:rPr lang="en-US" sz="2000" dirty="0"/>
              <a:t>VBT cant explain rate of reaction and its mechanism</a:t>
            </a:r>
          </a:p>
          <a:p>
            <a:pPr marL="1257300" lvl="2" indent="-342900">
              <a:buAutoNum type="arabicPeriod" startAt="5"/>
            </a:pPr>
            <a:r>
              <a:rPr lang="en-US" sz="2000" dirty="0"/>
              <a:t>VBT cant explain the distortion in geometry of complexes. In the complex [</a:t>
            </a:r>
            <a:r>
              <a:rPr lang="en-US" sz="2000" dirty="0" err="1"/>
              <a:t>Ti</a:t>
            </a:r>
            <a:r>
              <a:rPr lang="en-US" sz="2000" dirty="0"/>
              <a:t>(H2O)6] is octahedral having four ligands are situated in the corners of square, while two are situated at more distances …….therefore it is distorted octahedral</a:t>
            </a:r>
          </a:p>
          <a:p>
            <a:pPr marL="1257300" lvl="2" indent="-342900">
              <a:buAutoNum type="arabicPeriod" startAt="5"/>
            </a:pPr>
            <a:endParaRPr lang="en-IN" dirty="0"/>
          </a:p>
        </p:txBody>
      </p:sp>
      <p:pic>
        <p:nvPicPr>
          <p:cNvPr id="35842" name="Picture 2" descr="What is the shape of XeF6? - Quora">
            <a:extLst>
              <a:ext uri="{FF2B5EF4-FFF2-40B4-BE49-F238E27FC236}">
                <a16:creationId xmlns:a16="http://schemas.microsoft.com/office/drawing/2014/main" id="{90D8ED97-A1A5-4978-8B62-A53C181CB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244" y="3075452"/>
            <a:ext cx="5229225"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759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4ACC66-E1B6-4DF4-BC88-19B4D2BD5BF8}"/>
              </a:ext>
            </a:extLst>
          </p:cNvPr>
          <p:cNvSpPr txBox="1"/>
          <p:nvPr/>
        </p:nvSpPr>
        <p:spPr>
          <a:xfrm>
            <a:off x="452063" y="616450"/>
            <a:ext cx="11383765" cy="6001643"/>
          </a:xfrm>
          <a:prstGeom prst="rect">
            <a:avLst/>
          </a:prstGeom>
          <a:noFill/>
        </p:spPr>
        <p:txBody>
          <a:bodyPr wrap="square" rtlCol="0">
            <a:spAutoFit/>
          </a:bodyPr>
          <a:lstStyle/>
          <a:p>
            <a:pPr lvl="3" algn="just"/>
            <a:r>
              <a:rPr lang="en-US" sz="4800" dirty="0"/>
              <a:t>8.	On the basis of Magnetic 					behavior VBT explain the 					geometry 	of a complex which is 			not right, 	because  X-Ray 				diffraction study 	showed that 			some Ni(II) complexes 	are 			square planar </a:t>
            </a:r>
          </a:p>
          <a:p>
            <a:r>
              <a:rPr lang="en-US" sz="4800" dirty="0"/>
              <a:t>Its could explained as </a:t>
            </a:r>
            <a:endParaRPr lang="en-IN" sz="4800" dirty="0"/>
          </a:p>
        </p:txBody>
      </p:sp>
    </p:spTree>
    <p:extLst>
      <p:ext uri="{BB962C8B-B14F-4D97-AF65-F5344CB8AC3E}">
        <p14:creationId xmlns:p14="http://schemas.microsoft.com/office/powerpoint/2010/main" val="1602482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BFBB78-DEAB-4715-9496-D8B4CD1B3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1143000"/>
            <a:ext cx="6858000" cy="9144000"/>
          </a:xfrm>
          <a:prstGeom prst="rect">
            <a:avLst/>
          </a:prstGeom>
        </p:spPr>
      </p:pic>
    </p:spTree>
    <p:extLst>
      <p:ext uri="{BB962C8B-B14F-4D97-AF65-F5344CB8AC3E}">
        <p14:creationId xmlns:p14="http://schemas.microsoft.com/office/powerpoint/2010/main" val="1144462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A6305A-9529-47E3-ADBA-3AB917A17182}"/>
              </a:ext>
            </a:extLst>
          </p:cNvPr>
          <p:cNvSpPr txBox="1"/>
          <p:nvPr/>
        </p:nvSpPr>
        <p:spPr>
          <a:xfrm>
            <a:off x="575353" y="308225"/>
            <a:ext cx="10358063" cy="1815882"/>
          </a:xfrm>
          <a:prstGeom prst="rect">
            <a:avLst/>
          </a:prstGeom>
          <a:noFill/>
        </p:spPr>
        <p:txBody>
          <a:bodyPr wrap="square" rtlCol="0">
            <a:spAutoFit/>
          </a:bodyPr>
          <a:lstStyle/>
          <a:p>
            <a:r>
              <a:rPr lang="en-US" sz="2800" dirty="0"/>
              <a:t>9. 	VBT  cant explain the stability of complexes</a:t>
            </a:r>
          </a:p>
          <a:p>
            <a:r>
              <a:rPr lang="en-US" sz="2800" dirty="0"/>
              <a:t>	Thermodynamically stable complex-  study of stability of 	complexes with the temperature</a:t>
            </a:r>
          </a:p>
          <a:p>
            <a:r>
              <a:rPr lang="en-US" sz="2800" dirty="0"/>
              <a:t>	Kinetically stable Complexes- </a:t>
            </a:r>
            <a:endParaRPr lang="en-IN" sz="2800" dirty="0"/>
          </a:p>
        </p:txBody>
      </p:sp>
      <p:pic>
        <p:nvPicPr>
          <p:cNvPr id="36866" name="Picture 2" descr="Stability of metal complexes">
            <a:extLst>
              <a:ext uri="{FF2B5EF4-FFF2-40B4-BE49-F238E27FC236}">
                <a16:creationId xmlns:a16="http://schemas.microsoft.com/office/drawing/2014/main" id="{A74F7C3D-48E4-4C53-B95A-37D068616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702" y="2414427"/>
            <a:ext cx="8570359" cy="425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15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DDA5C-5BC0-44EB-A644-178273EEB292}"/>
              </a:ext>
            </a:extLst>
          </p:cNvPr>
          <p:cNvPicPr>
            <a:picLocks noChangeAspect="1"/>
          </p:cNvPicPr>
          <p:nvPr/>
        </p:nvPicPr>
        <p:blipFill>
          <a:blip r:embed="rId2"/>
          <a:stretch>
            <a:fillRect/>
          </a:stretch>
        </p:blipFill>
        <p:spPr>
          <a:xfrm>
            <a:off x="819150" y="800100"/>
            <a:ext cx="10553700" cy="5257800"/>
          </a:xfrm>
          <a:prstGeom prst="rect">
            <a:avLst/>
          </a:prstGeom>
        </p:spPr>
      </p:pic>
    </p:spTree>
    <p:extLst>
      <p:ext uri="{BB962C8B-B14F-4D97-AF65-F5344CB8AC3E}">
        <p14:creationId xmlns:p14="http://schemas.microsoft.com/office/powerpoint/2010/main" val="127024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32C59-F079-4ED2-B91C-3C728C67D531}"/>
              </a:ext>
            </a:extLst>
          </p:cNvPr>
          <p:cNvPicPr>
            <a:picLocks noChangeAspect="1"/>
          </p:cNvPicPr>
          <p:nvPr/>
        </p:nvPicPr>
        <p:blipFill>
          <a:blip r:embed="rId2"/>
          <a:stretch>
            <a:fillRect/>
          </a:stretch>
        </p:blipFill>
        <p:spPr>
          <a:xfrm>
            <a:off x="833437" y="542925"/>
            <a:ext cx="10525125" cy="5772150"/>
          </a:xfrm>
          <a:prstGeom prst="rect">
            <a:avLst/>
          </a:prstGeom>
        </p:spPr>
      </p:pic>
    </p:spTree>
    <p:extLst>
      <p:ext uri="{BB962C8B-B14F-4D97-AF65-F5344CB8AC3E}">
        <p14:creationId xmlns:p14="http://schemas.microsoft.com/office/powerpoint/2010/main" val="51706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4553FF-1C5F-4FD4-A375-8B52EA1BD41F}"/>
              </a:ext>
            </a:extLst>
          </p:cNvPr>
          <p:cNvPicPr>
            <a:picLocks noChangeAspect="1"/>
          </p:cNvPicPr>
          <p:nvPr/>
        </p:nvPicPr>
        <p:blipFill>
          <a:blip r:embed="rId2"/>
          <a:stretch>
            <a:fillRect/>
          </a:stretch>
        </p:blipFill>
        <p:spPr>
          <a:xfrm>
            <a:off x="952500" y="657225"/>
            <a:ext cx="10287000" cy="5543550"/>
          </a:xfrm>
          <a:prstGeom prst="rect">
            <a:avLst/>
          </a:prstGeom>
        </p:spPr>
      </p:pic>
    </p:spTree>
    <p:extLst>
      <p:ext uri="{BB962C8B-B14F-4D97-AF65-F5344CB8AC3E}">
        <p14:creationId xmlns:p14="http://schemas.microsoft.com/office/powerpoint/2010/main" val="1355460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C1AF36-C8AA-4E54-AD5B-768C7237E021}"/>
              </a:ext>
            </a:extLst>
          </p:cNvPr>
          <p:cNvPicPr>
            <a:picLocks noChangeAspect="1"/>
          </p:cNvPicPr>
          <p:nvPr/>
        </p:nvPicPr>
        <p:blipFill>
          <a:blip r:embed="rId2"/>
          <a:stretch>
            <a:fillRect/>
          </a:stretch>
        </p:blipFill>
        <p:spPr>
          <a:xfrm>
            <a:off x="814387" y="647700"/>
            <a:ext cx="10563225" cy="5562600"/>
          </a:xfrm>
          <a:prstGeom prst="rect">
            <a:avLst/>
          </a:prstGeom>
        </p:spPr>
      </p:pic>
    </p:spTree>
    <p:extLst>
      <p:ext uri="{BB962C8B-B14F-4D97-AF65-F5344CB8AC3E}">
        <p14:creationId xmlns:p14="http://schemas.microsoft.com/office/powerpoint/2010/main" val="1541801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8B8A54-2A9A-47C0-9883-11F800C3D5D4}"/>
              </a:ext>
            </a:extLst>
          </p:cNvPr>
          <p:cNvPicPr>
            <a:picLocks noChangeAspect="1"/>
          </p:cNvPicPr>
          <p:nvPr/>
        </p:nvPicPr>
        <p:blipFill>
          <a:blip r:embed="rId2"/>
          <a:stretch>
            <a:fillRect/>
          </a:stretch>
        </p:blipFill>
        <p:spPr>
          <a:xfrm>
            <a:off x="900112" y="638175"/>
            <a:ext cx="10391775" cy="5581650"/>
          </a:xfrm>
          <a:prstGeom prst="rect">
            <a:avLst/>
          </a:prstGeom>
        </p:spPr>
      </p:pic>
    </p:spTree>
    <p:extLst>
      <p:ext uri="{BB962C8B-B14F-4D97-AF65-F5344CB8AC3E}">
        <p14:creationId xmlns:p14="http://schemas.microsoft.com/office/powerpoint/2010/main" val="106354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F9B73F-A3F0-4456-B5D1-27CFE38CA69B}"/>
              </a:ext>
            </a:extLst>
          </p:cNvPr>
          <p:cNvPicPr>
            <a:picLocks noChangeAspect="1"/>
          </p:cNvPicPr>
          <p:nvPr/>
        </p:nvPicPr>
        <p:blipFill>
          <a:blip r:embed="rId2"/>
          <a:stretch>
            <a:fillRect/>
          </a:stretch>
        </p:blipFill>
        <p:spPr>
          <a:xfrm>
            <a:off x="819150" y="471487"/>
            <a:ext cx="10553700" cy="5915025"/>
          </a:xfrm>
          <a:prstGeom prst="rect">
            <a:avLst/>
          </a:prstGeom>
        </p:spPr>
      </p:pic>
    </p:spTree>
    <p:extLst>
      <p:ext uri="{BB962C8B-B14F-4D97-AF65-F5344CB8AC3E}">
        <p14:creationId xmlns:p14="http://schemas.microsoft.com/office/powerpoint/2010/main" val="457868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BC0BF63-AA7A-46C9-8ECE-4891A2D8A994}"/>
              </a:ext>
            </a:extLst>
          </p:cNvPr>
          <p:cNvGraphicFramePr>
            <a:graphicFrameLocks noGrp="1"/>
          </p:cNvGraphicFramePr>
          <p:nvPr>
            <p:extLst>
              <p:ext uri="{D42A27DB-BD31-4B8C-83A1-F6EECF244321}">
                <p14:modId xmlns:p14="http://schemas.microsoft.com/office/powerpoint/2010/main" val="2753991290"/>
              </p:ext>
            </p:extLst>
          </p:nvPr>
        </p:nvGraphicFramePr>
        <p:xfrm>
          <a:off x="616449" y="330648"/>
          <a:ext cx="10839236" cy="5895489"/>
        </p:xfrm>
        <a:graphic>
          <a:graphicData uri="http://schemas.openxmlformats.org/drawingml/2006/table">
            <a:tbl>
              <a:tblPr firstRow="1" bandRow="1">
                <a:tableStyleId>{5940675A-B579-460E-94D1-54222C63F5DA}</a:tableStyleId>
              </a:tblPr>
              <a:tblGrid>
                <a:gridCol w="1794575">
                  <a:extLst>
                    <a:ext uri="{9D8B030D-6E8A-4147-A177-3AD203B41FA5}">
                      <a16:colId xmlns:a16="http://schemas.microsoft.com/office/drawing/2014/main" val="742935587"/>
                    </a:ext>
                  </a:extLst>
                </a:gridCol>
                <a:gridCol w="2399604">
                  <a:extLst>
                    <a:ext uri="{9D8B030D-6E8A-4147-A177-3AD203B41FA5}">
                      <a16:colId xmlns:a16="http://schemas.microsoft.com/office/drawing/2014/main" val="4153422865"/>
                    </a:ext>
                  </a:extLst>
                </a:gridCol>
                <a:gridCol w="4282984">
                  <a:extLst>
                    <a:ext uri="{9D8B030D-6E8A-4147-A177-3AD203B41FA5}">
                      <a16:colId xmlns:a16="http://schemas.microsoft.com/office/drawing/2014/main" val="3675539401"/>
                    </a:ext>
                  </a:extLst>
                </a:gridCol>
                <a:gridCol w="2362073">
                  <a:extLst>
                    <a:ext uri="{9D8B030D-6E8A-4147-A177-3AD203B41FA5}">
                      <a16:colId xmlns:a16="http://schemas.microsoft.com/office/drawing/2014/main" val="2917172966"/>
                    </a:ext>
                  </a:extLst>
                </a:gridCol>
              </a:tblGrid>
              <a:tr h="1056961">
                <a:tc>
                  <a:txBody>
                    <a:bodyPr/>
                    <a:lstStyle/>
                    <a:p>
                      <a:r>
                        <a:rPr lang="en-US" sz="2000" dirty="0" err="1">
                          <a:solidFill>
                            <a:srgbClr val="FF0000"/>
                          </a:solidFill>
                        </a:rPr>
                        <a:t>Coordinat</a:t>
                      </a:r>
                      <a:r>
                        <a:rPr lang="en-US" sz="2000" dirty="0">
                          <a:solidFill>
                            <a:srgbClr val="FF0000"/>
                          </a:solidFill>
                        </a:rPr>
                        <a:t>-ion number</a:t>
                      </a:r>
                      <a:endParaRPr lang="en-IN" sz="2000" dirty="0">
                        <a:solidFill>
                          <a:srgbClr val="FF0000"/>
                        </a:solidFill>
                      </a:endParaRPr>
                    </a:p>
                  </a:txBody>
                  <a:tcPr/>
                </a:tc>
                <a:tc>
                  <a:txBody>
                    <a:bodyPr/>
                    <a:lstStyle/>
                    <a:p>
                      <a:r>
                        <a:rPr lang="en-US" sz="2000" dirty="0">
                          <a:solidFill>
                            <a:srgbClr val="FF0000"/>
                          </a:solidFill>
                        </a:rPr>
                        <a:t>hybridization</a:t>
                      </a:r>
                      <a:endParaRPr lang="en-IN" sz="2000" dirty="0">
                        <a:solidFill>
                          <a:srgbClr val="FF0000"/>
                        </a:solidFill>
                      </a:endParaRPr>
                    </a:p>
                  </a:txBody>
                  <a:tcPr/>
                </a:tc>
                <a:tc>
                  <a:txBody>
                    <a:bodyPr/>
                    <a:lstStyle/>
                    <a:p>
                      <a:r>
                        <a:rPr lang="en-US" sz="2000" dirty="0">
                          <a:solidFill>
                            <a:srgbClr val="FF0000"/>
                          </a:solidFill>
                        </a:rPr>
                        <a:t>Shape</a:t>
                      </a:r>
                      <a:endParaRPr lang="en-IN" sz="2000" dirty="0">
                        <a:solidFill>
                          <a:srgbClr val="FF0000"/>
                        </a:solidFill>
                      </a:endParaRPr>
                    </a:p>
                  </a:txBody>
                  <a:tcPr/>
                </a:tc>
                <a:tc>
                  <a:txBody>
                    <a:bodyPr/>
                    <a:lstStyle/>
                    <a:p>
                      <a:r>
                        <a:rPr lang="en-US" sz="2000" dirty="0">
                          <a:solidFill>
                            <a:srgbClr val="FF0000"/>
                          </a:solidFill>
                        </a:rPr>
                        <a:t>Example</a:t>
                      </a:r>
                      <a:endParaRPr lang="en-IN" sz="2000" dirty="0">
                        <a:solidFill>
                          <a:srgbClr val="FF0000"/>
                        </a:solidFill>
                      </a:endParaRPr>
                    </a:p>
                  </a:txBody>
                  <a:tcPr/>
                </a:tc>
                <a:extLst>
                  <a:ext uri="{0D108BD9-81ED-4DB2-BD59-A6C34878D82A}">
                    <a16:rowId xmlns:a16="http://schemas.microsoft.com/office/drawing/2014/main" val="3214036691"/>
                  </a:ext>
                </a:extLst>
              </a:tr>
              <a:tr h="399296">
                <a:tc>
                  <a:txBody>
                    <a:bodyPr/>
                    <a:lstStyle/>
                    <a:p>
                      <a:r>
                        <a:rPr lang="en-US" sz="2000" dirty="0">
                          <a:solidFill>
                            <a:srgbClr val="FF0000"/>
                          </a:solidFill>
                        </a:rPr>
                        <a:t>2</a:t>
                      </a:r>
                      <a:endParaRPr lang="en-IN" sz="2000" dirty="0">
                        <a:solidFill>
                          <a:srgbClr val="FF0000"/>
                        </a:solidFill>
                      </a:endParaRPr>
                    </a:p>
                  </a:txBody>
                  <a:tcPr/>
                </a:tc>
                <a:tc>
                  <a:txBody>
                    <a:bodyPr/>
                    <a:lstStyle/>
                    <a:p>
                      <a:r>
                        <a:rPr lang="en-US" sz="2000" dirty="0">
                          <a:solidFill>
                            <a:srgbClr val="FF0000"/>
                          </a:solidFill>
                        </a:rPr>
                        <a:t>SP</a:t>
                      </a:r>
                      <a:endParaRPr lang="en-IN" sz="2000" dirty="0">
                        <a:solidFill>
                          <a:srgbClr val="FF0000"/>
                        </a:solidFill>
                      </a:endParaRPr>
                    </a:p>
                  </a:txBody>
                  <a:tcPr/>
                </a:tc>
                <a:tc>
                  <a:txBody>
                    <a:bodyPr/>
                    <a:lstStyle/>
                    <a:p>
                      <a:r>
                        <a:rPr lang="en-US" sz="2000" dirty="0">
                          <a:solidFill>
                            <a:srgbClr val="FF0000"/>
                          </a:solidFill>
                        </a:rPr>
                        <a:t>Linear</a:t>
                      </a:r>
                      <a:endParaRPr lang="en-IN" sz="2000" dirty="0">
                        <a:solidFill>
                          <a:srgbClr val="FF0000"/>
                        </a:solidFill>
                      </a:endParaRPr>
                    </a:p>
                  </a:txBody>
                  <a:tcPr/>
                </a:tc>
                <a:tc>
                  <a:txBody>
                    <a:bodyPr/>
                    <a:lstStyle/>
                    <a:p>
                      <a:r>
                        <a:rPr lang="en-US" sz="2000" dirty="0">
                          <a:solidFill>
                            <a:srgbClr val="FF0000"/>
                          </a:solidFill>
                        </a:rPr>
                        <a:t>HgCl2</a:t>
                      </a:r>
                      <a:endParaRPr lang="en-IN" sz="2000" dirty="0">
                        <a:solidFill>
                          <a:srgbClr val="FF0000"/>
                        </a:solidFill>
                      </a:endParaRPr>
                    </a:p>
                  </a:txBody>
                  <a:tcPr/>
                </a:tc>
                <a:extLst>
                  <a:ext uri="{0D108BD9-81ED-4DB2-BD59-A6C34878D82A}">
                    <a16:rowId xmlns:a16="http://schemas.microsoft.com/office/drawing/2014/main" val="813537740"/>
                  </a:ext>
                </a:extLst>
              </a:tr>
              <a:tr h="399296">
                <a:tc>
                  <a:txBody>
                    <a:bodyPr/>
                    <a:lstStyle/>
                    <a:p>
                      <a:r>
                        <a:rPr lang="en-US" sz="2000" dirty="0">
                          <a:solidFill>
                            <a:srgbClr val="FF0000"/>
                          </a:solidFill>
                        </a:rPr>
                        <a:t>3</a:t>
                      </a:r>
                      <a:endParaRPr lang="en-IN" sz="2000" dirty="0">
                        <a:solidFill>
                          <a:srgbClr val="FF0000"/>
                        </a:solidFill>
                      </a:endParaRPr>
                    </a:p>
                  </a:txBody>
                  <a:tcPr/>
                </a:tc>
                <a:tc>
                  <a:txBody>
                    <a:bodyPr/>
                    <a:lstStyle/>
                    <a:p>
                      <a:r>
                        <a:rPr lang="en-US" sz="2000" dirty="0">
                          <a:solidFill>
                            <a:srgbClr val="FF0000"/>
                          </a:solidFill>
                        </a:rPr>
                        <a:t>SP2</a:t>
                      </a:r>
                      <a:endParaRPr lang="en-IN" sz="2000" dirty="0">
                        <a:solidFill>
                          <a:srgbClr val="FF0000"/>
                        </a:solidFill>
                      </a:endParaRPr>
                    </a:p>
                  </a:txBody>
                  <a:tcPr/>
                </a:tc>
                <a:tc>
                  <a:txBody>
                    <a:bodyPr/>
                    <a:lstStyle/>
                    <a:p>
                      <a:r>
                        <a:rPr lang="en-US" sz="2000" dirty="0">
                          <a:solidFill>
                            <a:srgbClr val="FF0000"/>
                          </a:solidFill>
                        </a:rPr>
                        <a:t>Trigonal Planar</a:t>
                      </a:r>
                      <a:endParaRPr lang="en-IN" sz="2000" dirty="0">
                        <a:solidFill>
                          <a:srgbClr val="FF0000"/>
                        </a:solidFill>
                      </a:endParaRPr>
                    </a:p>
                  </a:txBody>
                  <a:tcPr/>
                </a:tc>
                <a:tc>
                  <a:txBody>
                    <a:bodyPr/>
                    <a:lstStyle/>
                    <a:p>
                      <a:r>
                        <a:rPr lang="en-US" sz="2000" dirty="0">
                          <a:solidFill>
                            <a:srgbClr val="FF0000"/>
                          </a:solidFill>
                        </a:rPr>
                        <a:t>BCl3</a:t>
                      </a:r>
                      <a:endParaRPr lang="en-IN" sz="2000" dirty="0">
                        <a:solidFill>
                          <a:srgbClr val="FF0000"/>
                        </a:solidFill>
                      </a:endParaRPr>
                    </a:p>
                  </a:txBody>
                  <a:tcPr/>
                </a:tc>
                <a:extLst>
                  <a:ext uri="{0D108BD9-81ED-4DB2-BD59-A6C34878D82A}">
                    <a16:rowId xmlns:a16="http://schemas.microsoft.com/office/drawing/2014/main" val="3840308705"/>
                  </a:ext>
                </a:extLst>
              </a:tr>
              <a:tr h="728128">
                <a:tc>
                  <a:txBody>
                    <a:bodyPr/>
                    <a:lstStyle/>
                    <a:p>
                      <a:r>
                        <a:rPr lang="en-US" sz="2000" dirty="0">
                          <a:solidFill>
                            <a:srgbClr val="FF0000"/>
                          </a:solidFill>
                        </a:rPr>
                        <a:t>4</a:t>
                      </a:r>
                      <a:endParaRPr lang="en-IN" sz="2000" dirty="0">
                        <a:solidFill>
                          <a:srgbClr val="FF0000"/>
                        </a:solidFill>
                      </a:endParaRPr>
                    </a:p>
                  </a:txBody>
                  <a:tcPr/>
                </a:tc>
                <a:tc>
                  <a:txBody>
                    <a:bodyPr/>
                    <a:lstStyle/>
                    <a:p>
                      <a:r>
                        <a:rPr lang="en-US" sz="2000" dirty="0">
                          <a:solidFill>
                            <a:srgbClr val="FF0000"/>
                          </a:solidFill>
                        </a:rPr>
                        <a:t>SP3</a:t>
                      </a:r>
                      <a:endParaRPr lang="en-IN" sz="2000" dirty="0">
                        <a:solidFill>
                          <a:srgbClr val="FF0000"/>
                        </a:solidFill>
                      </a:endParaRPr>
                    </a:p>
                  </a:txBody>
                  <a:tcPr/>
                </a:tc>
                <a:tc>
                  <a:txBody>
                    <a:bodyPr/>
                    <a:lstStyle/>
                    <a:p>
                      <a:r>
                        <a:rPr lang="en-US" sz="2000" dirty="0">
                          <a:solidFill>
                            <a:srgbClr val="FF0000"/>
                          </a:solidFill>
                        </a:rPr>
                        <a:t>Tetrahedral/ Pyramidal/ Bent</a:t>
                      </a:r>
                      <a:endParaRPr lang="en-IN" sz="2000" dirty="0">
                        <a:solidFill>
                          <a:srgbClr val="FF0000"/>
                        </a:solidFill>
                      </a:endParaRPr>
                    </a:p>
                  </a:txBody>
                  <a:tcPr/>
                </a:tc>
                <a:tc>
                  <a:txBody>
                    <a:bodyPr/>
                    <a:lstStyle/>
                    <a:p>
                      <a:r>
                        <a:rPr lang="en-US" sz="2000" dirty="0">
                          <a:solidFill>
                            <a:srgbClr val="FF0000"/>
                          </a:solidFill>
                        </a:rPr>
                        <a:t>CH4,  [NiCl4]2-</a:t>
                      </a:r>
                      <a:endParaRPr lang="en-IN" sz="2000" dirty="0">
                        <a:solidFill>
                          <a:srgbClr val="FF0000"/>
                        </a:solidFill>
                      </a:endParaRPr>
                    </a:p>
                  </a:txBody>
                  <a:tcPr/>
                </a:tc>
                <a:extLst>
                  <a:ext uri="{0D108BD9-81ED-4DB2-BD59-A6C34878D82A}">
                    <a16:rowId xmlns:a16="http://schemas.microsoft.com/office/drawing/2014/main" val="1270923925"/>
                  </a:ext>
                </a:extLst>
              </a:tr>
              <a:tr h="399296">
                <a:tc>
                  <a:txBody>
                    <a:bodyPr/>
                    <a:lstStyle/>
                    <a:p>
                      <a:r>
                        <a:rPr lang="en-US" sz="2000" dirty="0">
                          <a:solidFill>
                            <a:srgbClr val="FF0000"/>
                          </a:solidFill>
                        </a:rPr>
                        <a:t>4</a:t>
                      </a:r>
                      <a:endParaRPr lang="en-IN" sz="2000" dirty="0">
                        <a:solidFill>
                          <a:srgbClr val="FF0000"/>
                        </a:solidFill>
                      </a:endParaRPr>
                    </a:p>
                  </a:txBody>
                  <a:tcPr/>
                </a:tc>
                <a:tc>
                  <a:txBody>
                    <a:bodyPr/>
                    <a:lstStyle/>
                    <a:p>
                      <a:r>
                        <a:rPr lang="en-US" sz="2000" dirty="0">
                          <a:solidFill>
                            <a:srgbClr val="FF0000"/>
                          </a:solidFill>
                        </a:rPr>
                        <a:t>dSP2</a:t>
                      </a:r>
                      <a:endParaRPr lang="en-IN" sz="2000" dirty="0">
                        <a:solidFill>
                          <a:srgbClr val="FF0000"/>
                        </a:solidFill>
                      </a:endParaRPr>
                    </a:p>
                  </a:txBody>
                  <a:tcPr/>
                </a:tc>
                <a:tc>
                  <a:txBody>
                    <a:bodyPr/>
                    <a:lstStyle/>
                    <a:p>
                      <a:r>
                        <a:rPr lang="en-US" sz="2000" dirty="0">
                          <a:solidFill>
                            <a:srgbClr val="FF0000"/>
                          </a:solidFill>
                        </a:rPr>
                        <a:t>Square Planar</a:t>
                      </a:r>
                      <a:endParaRPr lang="en-IN" sz="2000" dirty="0">
                        <a:solidFill>
                          <a:srgbClr val="FF0000"/>
                        </a:solidFill>
                      </a:endParaRPr>
                    </a:p>
                  </a:txBody>
                  <a:tcPr/>
                </a:tc>
                <a:tc>
                  <a:txBody>
                    <a:bodyPr/>
                    <a:lstStyle/>
                    <a:p>
                      <a:r>
                        <a:rPr lang="en-US" sz="2000" dirty="0">
                          <a:solidFill>
                            <a:srgbClr val="FF0000"/>
                          </a:solidFill>
                        </a:rPr>
                        <a:t>[NiCN4]2-</a:t>
                      </a:r>
                      <a:endParaRPr lang="en-IN" sz="2000" dirty="0">
                        <a:solidFill>
                          <a:srgbClr val="FF0000"/>
                        </a:solidFill>
                      </a:endParaRPr>
                    </a:p>
                  </a:txBody>
                  <a:tcPr/>
                </a:tc>
                <a:extLst>
                  <a:ext uri="{0D108BD9-81ED-4DB2-BD59-A6C34878D82A}">
                    <a16:rowId xmlns:a16="http://schemas.microsoft.com/office/drawing/2014/main" val="1562915247"/>
                  </a:ext>
                </a:extLst>
              </a:tr>
              <a:tr h="728128">
                <a:tc>
                  <a:txBody>
                    <a:bodyPr/>
                    <a:lstStyle/>
                    <a:p>
                      <a:r>
                        <a:rPr lang="en-US" sz="2000" dirty="0">
                          <a:solidFill>
                            <a:srgbClr val="FF0000"/>
                          </a:solidFill>
                        </a:rPr>
                        <a:t>5</a:t>
                      </a:r>
                      <a:endParaRPr lang="en-IN" sz="2000" dirty="0">
                        <a:solidFill>
                          <a:srgbClr val="FF0000"/>
                        </a:solidFill>
                      </a:endParaRPr>
                    </a:p>
                  </a:txBody>
                  <a:tcPr/>
                </a:tc>
                <a:tc>
                  <a:txBody>
                    <a:bodyPr/>
                    <a:lstStyle/>
                    <a:p>
                      <a:r>
                        <a:rPr lang="en-US" sz="2000" dirty="0">
                          <a:solidFill>
                            <a:srgbClr val="FF0000"/>
                          </a:solidFill>
                        </a:rPr>
                        <a:t>dSP3</a:t>
                      </a:r>
                      <a:endParaRPr lang="en-IN" sz="2000" dirty="0">
                        <a:solidFill>
                          <a:srgbClr val="FF0000"/>
                        </a:solidFill>
                      </a:endParaRPr>
                    </a:p>
                  </a:txBody>
                  <a:tcPr/>
                </a:tc>
                <a:tc>
                  <a:txBody>
                    <a:bodyPr/>
                    <a:lstStyle/>
                    <a:p>
                      <a:r>
                        <a:rPr lang="en-US" sz="2000" dirty="0">
                          <a:solidFill>
                            <a:srgbClr val="FF0000"/>
                          </a:solidFill>
                        </a:rPr>
                        <a:t>Trigonal Bipyramidal</a:t>
                      </a:r>
                      <a:endParaRPr lang="en-IN" sz="20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[Fe (CO)5]</a:t>
                      </a:r>
                      <a:endParaRPr lang="en-IN" sz="2000" dirty="0">
                        <a:solidFill>
                          <a:srgbClr val="FF0000"/>
                        </a:solidFill>
                      </a:endParaRPr>
                    </a:p>
                    <a:p>
                      <a:endParaRPr lang="en-IN" sz="2000" dirty="0">
                        <a:solidFill>
                          <a:srgbClr val="FF0000"/>
                        </a:solidFill>
                      </a:endParaRPr>
                    </a:p>
                  </a:txBody>
                  <a:tcPr/>
                </a:tc>
                <a:extLst>
                  <a:ext uri="{0D108BD9-81ED-4DB2-BD59-A6C34878D82A}">
                    <a16:rowId xmlns:a16="http://schemas.microsoft.com/office/drawing/2014/main" val="1885076228"/>
                  </a:ext>
                </a:extLst>
              </a:tr>
              <a:tr h="728128">
                <a:tc>
                  <a:txBody>
                    <a:bodyPr/>
                    <a:lstStyle/>
                    <a:p>
                      <a:r>
                        <a:rPr lang="en-US" sz="2000" dirty="0">
                          <a:solidFill>
                            <a:srgbClr val="FF0000"/>
                          </a:solidFill>
                        </a:rPr>
                        <a:t>5</a:t>
                      </a:r>
                      <a:endParaRPr lang="en-IN" sz="2000" dirty="0">
                        <a:solidFill>
                          <a:srgbClr val="FF0000"/>
                        </a:solidFill>
                      </a:endParaRPr>
                    </a:p>
                  </a:txBody>
                  <a:tcPr/>
                </a:tc>
                <a:tc>
                  <a:txBody>
                    <a:bodyPr/>
                    <a:lstStyle/>
                    <a:p>
                      <a:r>
                        <a:rPr lang="en-US" sz="2000" dirty="0">
                          <a:solidFill>
                            <a:srgbClr val="FF0000"/>
                          </a:solidFill>
                        </a:rPr>
                        <a:t>Sp3d</a:t>
                      </a:r>
                      <a:endParaRPr lang="en-IN" sz="2000" dirty="0">
                        <a:solidFill>
                          <a:srgbClr val="FF0000"/>
                        </a:solidFill>
                      </a:endParaRPr>
                    </a:p>
                  </a:txBody>
                  <a:tcPr/>
                </a:tc>
                <a:tc>
                  <a:txBody>
                    <a:bodyPr/>
                    <a:lstStyle/>
                    <a:p>
                      <a:r>
                        <a:rPr lang="en-US" sz="2000" dirty="0">
                          <a:solidFill>
                            <a:srgbClr val="FF0000"/>
                          </a:solidFill>
                        </a:rPr>
                        <a:t>Trigonal Bipyramidal/ trigonal Planar/ Linear</a:t>
                      </a:r>
                      <a:endParaRPr lang="en-IN" sz="2000" dirty="0">
                        <a:solidFill>
                          <a:srgbClr val="FF0000"/>
                        </a:solidFill>
                      </a:endParaRPr>
                    </a:p>
                  </a:txBody>
                  <a:tcPr/>
                </a:tc>
                <a:tc>
                  <a:txBody>
                    <a:bodyPr/>
                    <a:lstStyle/>
                    <a:p>
                      <a:r>
                        <a:rPr lang="en-US" sz="2000" dirty="0">
                          <a:solidFill>
                            <a:srgbClr val="FF0000"/>
                          </a:solidFill>
                        </a:rPr>
                        <a:t>PCl5</a:t>
                      </a:r>
                      <a:endParaRPr lang="en-IN" sz="2000" dirty="0">
                        <a:solidFill>
                          <a:srgbClr val="FF0000"/>
                        </a:solidFill>
                      </a:endParaRPr>
                    </a:p>
                  </a:txBody>
                  <a:tcPr/>
                </a:tc>
                <a:extLst>
                  <a:ext uri="{0D108BD9-81ED-4DB2-BD59-A6C34878D82A}">
                    <a16:rowId xmlns:a16="http://schemas.microsoft.com/office/drawing/2014/main" val="1582089841"/>
                  </a:ext>
                </a:extLst>
              </a:tr>
              <a:tr h="728128">
                <a:tc>
                  <a:txBody>
                    <a:bodyPr/>
                    <a:lstStyle/>
                    <a:p>
                      <a:r>
                        <a:rPr lang="en-US" sz="2000" dirty="0">
                          <a:solidFill>
                            <a:srgbClr val="FF0000"/>
                          </a:solidFill>
                        </a:rPr>
                        <a:t>6</a:t>
                      </a:r>
                      <a:endParaRPr lang="en-IN" sz="2000" dirty="0">
                        <a:solidFill>
                          <a:srgbClr val="FF0000"/>
                        </a:solidFill>
                      </a:endParaRPr>
                    </a:p>
                  </a:txBody>
                  <a:tcPr/>
                </a:tc>
                <a:tc>
                  <a:txBody>
                    <a:bodyPr/>
                    <a:lstStyle/>
                    <a:p>
                      <a:r>
                        <a:rPr lang="en-US" sz="2000" dirty="0">
                          <a:solidFill>
                            <a:srgbClr val="FF0000"/>
                          </a:solidFill>
                        </a:rPr>
                        <a:t>SP3d2</a:t>
                      </a:r>
                      <a:endParaRPr lang="en-IN" sz="2000" dirty="0">
                        <a:solidFill>
                          <a:srgbClr val="FF0000"/>
                        </a:solidFill>
                      </a:endParaRPr>
                    </a:p>
                  </a:txBody>
                  <a:tcPr/>
                </a:tc>
                <a:tc>
                  <a:txBody>
                    <a:bodyPr/>
                    <a:lstStyle/>
                    <a:p>
                      <a:r>
                        <a:rPr lang="en-US" sz="2000" dirty="0">
                          <a:solidFill>
                            <a:srgbClr val="FF0000"/>
                          </a:solidFill>
                        </a:rPr>
                        <a:t>Octahedral/ Square planar/ Linear</a:t>
                      </a:r>
                      <a:endParaRPr lang="en-IN" sz="2000" dirty="0">
                        <a:solidFill>
                          <a:srgbClr val="FF0000"/>
                        </a:solidFill>
                      </a:endParaRPr>
                    </a:p>
                  </a:txBody>
                  <a:tcPr/>
                </a:tc>
                <a:tc>
                  <a:txBody>
                    <a:bodyPr/>
                    <a:lstStyle/>
                    <a:p>
                      <a:r>
                        <a:rPr lang="en-US" sz="2000" dirty="0">
                          <a:solidFill>
                            <a:srgbClr val="FF0000"/>
                          </a:solidFill>
                        </a:rPr>
                        <a:t>SF6</a:t>
                      </a:r>
                      <a:endParaRPr lang="en-IN" sz="2000" dirty="0">
                        <a:solidFill>
                          <a:srgbClr val="FF0000"/>
                        </a:solidFill>
                      </a:endParaRPr>
                    </a:p>
                  </a:txBody>
                  <a:tcPr/>
                </a:tc>
                <a:extLst>
                  <a:ext uri="{0D108BD9-81ED-4DB2-BD59-A6C34878D82A}">
                    <a16:rowId xmlns:a16="http://schemas.microsoft.com/office/drawing/2014/main" val="3961166407"/>
                  </a:ext>
                </a:extLst>
              </a:tr>
              <a:tr h="728128">
                <a:tc>
                  <a:txBody>
                    <a:bodyPr/>
                    <a:lstStyle/>
                    <a:p>
                      <a:r>
                        <a:rPr lang="en-US" sz="2000" dirty="0">
                          <a:solidFill>
                            <a:srgbClr val="FF0000"/>
                          </a:solidFill>
                        </a:rPr>
                        <a:t>7</a:t>
                      </a:r>
                      <a:endParaRPr lang="en-IN" sz="20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SP3d3</a:t>
                      </a:r>
                      <a:endParaRPr lang="en-IN" sz="2000" dirty="0">
                        <a:solidFill>
                          <a:srgbClr val="FF0000"/>
                        </a:solidFill>
                      </a:endParaRPr>
                    </a:p>
                    <a:p>
                      <a:endParaRPr lang="en-IN" sz="2000" dirty="0">
                        <a:solidFill>
                          <a:srgbClr val="FF0000"/>
                        </a:solidFill>
                      </a:endParaRPr>
                    </a:p>
                  </a:txBody>
                  <a:tcPr/>
                </a:tc>
                <a:tc>
                  <a:txBody>
                    <a:bodyPr/>
                    <a:lstStyle/>
                    <a:p>
                      <a:r>
                        <a:rPr lang="en-US" sz="2000" dirty="0">
                          <a:solidFill>
                            <a:srgbClr val="FF0000"/>
                          </a:solidFill>
                        </a:rPr>
                        <a:t>Pentagonal bipyramidal</a:t>
                      </a:r>
                      <a:endParaRPr lang="en-IN" sz="2000" dirty="0">
                        <a:solidFill>
                          <a:srgbClr val="FF0000"/>
                        </a:solidFill>
                      </a:endParaRPr>
                    </a:p>
                  </a:txBody>
                  <a:tcPr/>
                </a:tc>
                <a:tc>
                  <a:txBody>
                    <a:bodyPr/>
                    <a:lstStyle/>
                    <a:p>
                      <a:r>
                        <a:rPr lang="en-US" sz="2000" dirty="0">
                          <a:solidFill>
                            <a:srgbClr val="FF0000"/>
                          </a:solidFill>
                        </a:rPr>
                        <a:t>IF7</a:t>
                      </a:r>
                      <a:endParaRPr lang="en-IN" sz="2000" dirty="0">
                        <a:solidFill>
                          <a:srgbClr val="FF0000"/>
                        </a:solidFill>
                      </a:endParaRPr>
                    </a:p>
                  </a:txBody>
                  <a:tcPr/>
                </a:tc>
                <a:extLst>
                  <a:ext uri="{0D108BD9-81ED-4DB2-BD59-A6C34878D82A}">
                    <a16:rowId xmlns:a16="http://schemas.microsoft.com/office/drawing/2014/main" val="2220243559"/>
                  </a:ext>
                </a:extLst>
              </a:tr>
            </a:tbl>
          </a:graphicData>
        </a:graphic>
      </p:graphicFrame>
    </p:spTree>
    <p:extLst>
      <p:ext uri="{BB962C8B-B14F-4D97-AF65-F5344CB8AC3E}">
        <p14:creationId xmlns:p14="http://schemas.microsoft.com/office/powerpoint/2010/main" val="2038504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468</Words>
  <Application>Microsoft Office PowerPoint</Application>
  <PresentationFormat>Widescreen</PresentationFormat>
  <Paragraphs>51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Valence Bond Theory 1927 Heitler and London introduced this theory.</dc:title>
  <dc:creator>Dinesh Yadav</dc:creator>
  <cp:lastModifiedBy>Dinesh Yadav</cp:lastModifiedBy>
  <cp:revision>25</cp:revision>
  <dcterms:created xsi:type="dcterms:W3CDTF">2020-10-03T04:26:35Z</dcterms:created>
  <dcterms:modified xsi:type="dcterms:W3CDTF">2020-12-09T16:50:09Z</dcterms:modified>
</cp:coreProperties>
</file>