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77" r:id="rId3"/>
    <p:sldId id="282" r:id="rId4"/>
    <p:sldId id="283" r:id="rId5"/>
    <p:sldId id="285" r:id="rId6"/>
    <p:sldId id="286" r:id="rId7"/>
    <p:sldId id="287" r:id="rId8"/>
    <p:sldId id="288" r:id="rId9"/>
    <p:sldId id="278" r:id="rId10"/>
    <p:sldId id="279" r:id="rId11"/>
    <p:sldId id="280" r:id="rId12"/>
    <p:sldId id="289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86" d="100"/>
          <a:sy n="86" d="100"/>
        </p:scale>
        <p:origin x="514" y="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tesh Nasa" userId="61948ddb2d5b6702" providerId="LiveId" clId="{708FB1D9-D91E-43A2-9DA2-3F4290D0F2CB}"/>
    <pc:docChg chg="undo custSel addSld delSld modSld sldOrd">
      <pc:chgData name="Hitesh Nasa" userId="61948ddb2d5b6702" providerId="LiveId" clId="{708FB1D9-D91E-43A2-9DA2-3F4290D0F2CB}" dt="2021-04-19T06:18:35.610" v="78" actId="2710"/>
      <pc:docMkLst>
        <pc:docMk/>
      </pc:docMkLst>
      <pc:sldChg chg="modSp mod">
        <pc:chgData name="Hitesh Nasa" userId="61948ddb2d5b6702" providerId="LiveId" clId="{708FB1D9-D91E-43A2-9DA2-3F4290D0F2CB}" dt="2021-04-19T06:14:29.858" v="31" actId="404"/>
        <pc:sldMkLst>
          <pc:docMk/>
          <pc:sldMk cId="374162703" sldId="281"/>
        </pc:sldMkLst>
        <pc:spChg chg="mod">
          <ac:chgData name="Hitesh Nasa" userId="61948ddb2d5b6702" providerId="LiveId" clId="{708FB1D9-D91E-43A2-9DA2-3F4290D0F2CB}" dt="2021-04-19T06:14:29.858" v="31" actId="404"/>
          <ac:spMkLst>
            <pc:docMk/>
            <pc:sldMk cId="374162703" sldId="281"/>
            <ac:spMk id="14" creationId="{00000000-0000-0000-0000-000000000000}"/>
          </ac:spMkLst>
        </pc:spChg>
      </pc:sldChg>
      <pc:sldChg chg="modSp mod">
        <pc:chgData name="Hitesh Nasa" userId="61948ddb2d5b6702" providerId="LiveId" clId="{708FB1D9-D91E-43A2-9DA2-3F4290D0F2CB}" dt="2021-04-19T06:15:21.156" v="39" actId="20577"/>
        <pc:sldMkLst>
          <pc:docMk/>
          <pc:sldMk cId="4110723798" sldId="282"/>
        </pc:sldMkLst>
        <pc:spChg chg="mod">
          <ac:chgData name="Hitesh Nasa" userId="61948ddb2d5b6702" providerId="LiveId" clId="{708FB1D9-D91E-43A2-9DA2-3F4290D0F2CB}" dt="2021-04-19T06:15:21.156" v="39" actId="20577"/>
          <ac:spMkLst>
            <pc:docMk/>
            <pc:sldMk cId="4110723798" sldId="282"/>
            <ac:spMk id="8" creationId="{C37474D9-06E4-4782-98C3-CD9034AA1B9F}"/>
          </ac:spMkLst>
        </pc:spChg>
        <pc:spChg chg="mod">
          <ac:chgData name="Hitesh Nasa" userId="61948ddb2d5b6702" providerId="LiveId" clId="{708FB1D9-D91E-43A2-9DA2-3F4290D0F2CB}" dt="2021-04-19T06:14:23.651" v="29" actId="2710"/>
          <ac:spMkLst>
            <pc:docMk/>
            <pc:sldMk cId="4110723798" sldId="282"/>
            <ac:spMk id="14" creationId="{00000000-0000-0000-0000-000000000000}"/>
          </ac:spMkLst>
        </pc:spChg>
      </pc:sldChg>
      <pc:sldChg chg="modSp mod">
        <pc:chgData name="Hitesh Nasa" userId="61948ddb2d5b6702" providerId="LiveId" clId="{708FB1D9-D91E-43A2-9DA2-3F4290D0F2CB}" dt="2021-04-19T06:14:17.537" v="28" actId="255"/>
        <pc:sldMkLst>
          <pc:docMk/>
          <pc:sldMk cId="2132205187" sldId="283"/>
        </pc:sldMkLst>
        <pc:spChg chg="mod">
          <ac:chgData name="Hitesh Nasa" userId="61948ddb2d5b6702" providerId="LiveId" clId="{708FB1D9-D91E-43A2-9DA2-3F4290D0F2CB}" dt="2021-04-19T06:13:10.973" v="3" actId="6549"/>
          <ac:spMkLst>
            <pc:docMk/>
            <pc:sldMk cId="2132205187" sldId="283"/>
            <ac:spMk id="8" creationId="{C37474D9-06E4-4782-98C3-CD9034AA1B9F}"/>
          </ac:spMkLst>
        </pc:spChg>
        <pc:spChg chg="mod">
          <ac:chgData name="Hitesh Nasa" userId="61948ddb2d5b6702" providerId="LiveId" clId="{708FB1D9-D91E-43A2-9DA2-3F4290D0F2CB}" dt="2021-04-19T06:14:17.537" v="28" actId="255"/>
          <ac:spMkLst>
            <pc:docMk/>
            <pc:sldMk cId="2132205187" sldId="283"/>
            <ac:spMk id="14" creationId="{00000000-0000-0000-0000-000000000000}"/>
          </ac:spMkLst>
        </pc:spChg>
      </pc:sldChg>
      <pc:sldChg chg="del">
        <pc:chgData name="Hitesh Nasa" userId="61948ddb2d5b6702" providerId="LiveId" clId="{708FB1D9-D91E-43A2-9DA2-3F4290D0F2CB}" dt="2021-04-19T06:14:49.610" v="33" actId="47"/>
        <pc:sldMkLst>
          <pc:docMk/>
          <pc:sldMk cId="941325580" sldId="284"/>
        </pc:sldMkLst>
      </pc:sldChg>
      <pc:sldChg chg="modSp add mod">
        <pc:chgData name="Hitesh Nasa" userId="61948ddb2d5b6702" providerId="LiveId" clId="{708FB1D9-D91E-43A2-9DA2-3F4290D0F2CB}" dt="2021-04-19T06:16:07.666" v="58" actId="179"/>
        <pc:sldMkLst>
          <pc:docMk/>
          <pc:sldMk cId="1271171242" sldId="285"/>
        </pc:sldMkLst>
        <pc:spChg chg="mod">
          <ac:chgData name="Hitesh Nasa" userId="61948ddb2d5b6702" providerId="LiveId" clId="{708FB1D9-D91E-43A2-9DA2-3F4290D0F2CB}" dt="2021-04-19T06:15:40.346" v="49" actId="403"/>
          <ac:spMkLst>
            <pc:docMk/>
            <pc:sldMk cId="1271171242" sldId="285"/>
            <ac:spMk id="8" creationId="{C37474D9-06E4-4782-98C3-CD9034AA1B9F}"/>
          </ac:spMkLst>
        </pc:spChg>
        <pc:spChg chg="mod">
          <ac:chgData name="Hitesh Nasa" userId="61948ddb2d5b6702" providerId="LiveId" clId="{708FB1D9-D91E-43A2-9DA2-3F4290D0F2CB}" dt="2021-04-19T06:16:07.666" v="58" actId="179"/>
          <ac:spMkLst>
            <pc:docMk/>
            <pc:sldMk cId="1271171242" sldId="285"/>
            <ac:spMk id="14" creationId="{00000000-0000-0000-0000-000000000000}"/>
          </ac:spMkLst>
        </pc:spChg>
      </pc:sldChg>
      <pc:sldChg chg="modSp add mod">
        <pc:chgData name="Hitesh Nasa" userId="61948ddb2d5b6702" providerId="LiveId" clId="{708FB1D9-D91E-43A2-9DA2-3F4290D0F2CB}" dt="2021-04-19T06:17:00.153" v="62" actId="2710"/>
        <pc:sldMkLst>
          <pc:docMk/>
          <pc:sldMk cId="2922663389" sldId="286"/>
        </pc:sldMkLst>
        <pc:spChg chg="mod">
          <ac:chgData name="Hitesh Nasa" userId="61948ddb2d5b6702" providerId="LiveId" clId="{708FB1D9-D91E-43A2-9DA2-3F4290D0F2CB}" dt="2021-04-19T06:16:29.149" v="59"/>
          <ac:spMkLst>
            <pc:docMk/>
            <pc:sldMk cId="2922663389" sldId="286"/>
            <ac:spMk id="8" creationId="{C37474D9-06E4-4782-98C3-CD9034AA1B9F}"/>
          </ac:spMkLst>
        </pc:spChg>
        <pc:spChg chg="mod">
          <ac:chgData name="Hitesh Nasa" userId="61948ddb2d5b6702" providerId="LiveId" clId="{708FB1D9-D91E-43A2-9DA2-3F4290D0F2CB}" dt="2021-04-19T06:17:00.153" v="62" actId="2710"/>
          <ac:spMkLst>
            <pc:docMk/>
            <pc:sldMk cId="2922663389" sldId="286"/>
            <ac:spMk id="14" creationId="{00000000-0000-0000-0000-000000000000}"/>
          </ac:spMkLst>
        </pc:spChg>
      </pc:sldChg>
      <pc:sldChg chg="modSp add mod">
        <pc:chgData name="Hitesh Nasa" userId="61948ddb2d5b6702" providerId="LiveId" clId="{708FB1D9-D91E-43A2-9DA2-3F4290D0F2CB}" dt="2021-04-19T06:17:52.258" v="71" actId="123"/>
        <pc:sldMkLst>
          <pc:docMk/>
          <pc:sldMk cId="3504159852" sldId="287"/>
        </pc:sldMkLst>
        <pc:spChg chg="mod">
          <ac:chgData name="Hitesh Nasa" userId="61948ddb2d5b6702" providerId="LiveId" clId="{708FB1D9-D91E-43A2-9DA2-3F4290D0F2CB}" dt="2021-04-19T06:17:27.270" v="64"/>
          <ac:spMkLst>
            <pc:docMk/>
            <pc:sldMk cId="3504159852" sldId="287"/>
            <ac:spMk id="8" creationId="{C37474D9-06E4-4782-98C3-CD9034AA1B9F}"/>
          </ac:spMkLst>
        </pc:spChg>
        <pc:spChg chg="mod">
          <ac:chgData name="Hitesh Nasa" userId="61948ddb2d5b6702" providerId="LiveId" clId="{708FB1D9-D91E-43A2-9DA2-3F4290D0F2CB}" dt="2021-04-19T06:17:52.258" v="71" actId="123"/>
          <ac:spMkLst>
            <pc:docMk/>
            <pc:sldMk cId="3504159852" sldId="287"/>
            <ac:spMk id="14" creationId="{00000000-0000-0000-0000-000000000000}"/>
          </ac:spMkLst>
        </pc:spChg>
      </pc:sldChg>
      <pc:sldChg chg="modSp add mod ord">
        <pc:chgData name="Hitesh Nasa" userId="61948ddb2d5b6702" providerId="LiveId" clId="{708FB1D9-D91E-43A2-9DA2-3F4290D0F2CB}" dt="2021-04-19T06:18:35.610" v="78" actId="2710"/>
        <pc:sldMkLst>
          <pc:docMk/>
          <pc:sldMk cId="712810586" sldId="288"/>
        </pc:sldMkLst>
        <pc:spChg chg="mod">
          <ac:chgData name="Hitesh Nasa" userId="61948ddb2d5b6702" providerId="LiveId" clId="{708FB1D9-D91E-43A2-9DA2-3F4290D0F2CB}" dt="2021-04-19T06:18:17.146" v="75"/>
          <ac:spMkLst>
            <pc:docMk/>
            <pc:sldMk cId="712810586" sldId="288"/>
            <ac:spMk id="8" creationId="{C37474D9-06E4-4782-98C3-CD9034AA1B9F}"/>
          </ac:spMkLst>
        </pc:spChg>
        <pc:spChg chg="mod">
          <ac:chgData name="Hitesh Nasa" userId="61948ddb2d5b6702" providerId="LiveId" clId="{708FB1D9-D91E-43A2-9DA2-3F4290D0F2CB}" dt="2021-04-19T06:18:35.610" v="78" actId="2710"/>
          <ac:spMkLst>
            <pc:docMk/>
            <pc:sldMk cId="712810586" sldId="288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4/20/2021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05336"/>
            <a:ext cx="7008574" cy="3298825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7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D4D5586-BFFB-4D53-94A6-2138E1919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980728"/>
            <a:ext cx="10479277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INTERNATIONAL EVENTS ASSOCIATED WITH INDIAN REFORMS</a:t>
            </a:r>
            <a:r>
              <a:rPr lang="en-US" b="1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b="0" i="0" dirty="0">
              <a:solidFill>
                <a:srgbClr val="1B2228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Soviet Union was collapsing 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 the time, proving that more socialism could not be the solution for India’s ills.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 Xiaoping had revolutionized China with market-friendly reforms.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1990-91 Iraq war 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led to the stoppage of flow of foreign currency from Gulf countries.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tide over the Balance of Payment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BoP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issues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India borrowed huge amount from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International Monetary Fund (IMF).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Asian financial crisis of 1997-99 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laid India low.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dot-com collapse and global recession of 2001, 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and the huge global uncertainty created in the run-up to the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invasion of Iraq in 2003. 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global boom of 2003-08 spearheaded by China.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980728"/>
            <a:ext cx="10479277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BIRD’S OVERVIEW: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Abolition of Industrial licensing/ Permit Raj 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Public sector role diluted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MRTP limit goes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Beginning of privatization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Free entry to foreign investment and technology 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Industrial location policy liberalized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Abolition of phased manufacturing programmes for new projects 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Removal of mandatory convertibility cause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Reduction in import tariffs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Deregulation of markets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Reduction of taxes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980728"/>
            <a:ext cx="10479277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b="1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THANK YOU</a:t>
            </a:r>
            <a:endParaRPr lang="en-US" sz="40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2348880"/>
            <a:ext cx="1047927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Foreign Technology Agreements Foreign Investment MRTP Act, 1969 (Amended) Industrial Licensing Deregulation Beginning of privatisation Opportunities for overseas trade Steps to regulate inflation Tax reforms Abolition of License -Permit Raj</a:t>
            </a:r>
            <a:endParaRPr lang="en-IN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37474D9-06E4-4782-98C3-CD9034AA1B9F}"/>
              </a:ext>
            </a:extLst>
          </p:cNvPr>
          <p:cNvSpPr txBox="1">
            <a:spLocks/>
          </p:cNvSpPr>
          <p:nvPr/>
        </p:nvSpPr>
        <p:spPr>
          <a:xfrm>
            <a:off x="1129384" y="1232756"/>
            <a:ext cx="10365628" cy="760512"/>
          </a:xfrm>
          <a:prstGeom prst="rect">
            <a:avLst/>
          </a:prstGeom>
          <a:solidFill>
            <a:srgbClr val="FFC000"/>
          </a:soli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Highlights of the LPG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2348880"/>
            <a:ext cx="1047927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975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It implies greater autonomy to the business enterprises in decision-making and removal of government interference.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37474D9-06E4-4782-98C3-CD9034AA1B9F}"/>
              </a:ext>
            </a:extLst>
          </p:cNvPr>
          <p:cNvSpPr txBox="1">
            <a:spLocks/>
          </p:cNvSpPr>
          <p:nvPr/>
        </p:nvSpPr>
        <p:spPr>
          <a:xfrm>
            <a:off x="1129383" y="1257043"/>
            <a:ext cx="10365628" cy="760512"/>
          </a:xfrm>
          <a:prstGeom prst="rect">
            <a:avLst/>
          </a:prstGeom>
          <a:solidFill>
            <a:srgbClr val="FFC000"/>
          </a:soli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Meaning of Liberalization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10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2348880"/>
            <a:ext cx="1047927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66853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To boost competition between domestic businesses </a:t>
            </a:r>
          </a:p>
          <a:p>
            <a:pPr marL="1066853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To promote foreign trade and regulate imports and exports </a:t>
            </a:r>
          </a:p>
          <a:p>
            <a:pPr marL="1066853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Improvement of technology and foreign capital </a:t>
            </a:r>
          </a:p>
          <a:p>
            <a:pPr marL="1066853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To reduce the debt burden of a country </a:t>
            </a:r>
          </a:p>
          <a:p>
            <a:pPr marL="1066853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To unlock the economic potential of the country by encouraging the private sector and multinational corporations to invest and expand.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37474D9-06E4-4782-98C3-CD9034AA1B9F}"/>
              </a:ext>
            </a:extLst>
          </p:cNvPr>
          <p:cNvSpPr txBox="1">
            <a:spLocks/>
          </p:cNvSpPr>
          <p:nvPr/>
        </p:nvSpPr>
        <p:spPr>
          <a:xfrm>
            <a:off x="1129384" y="1232756"/>
            <a:ext cx="10365628" cy="760512"/>
          </a:xfrm>
          <a:prstGeom prst="rect">
            <a:avLst/>
          </a:prstGeom>
          <a:solidFill>
            <a:srgbClr val="FFC000"/>
          </a:soli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latin typeface="Calibri" panose="020F0502020204030204" pitchFamily="34" charset="0"/>
                <a:cs typeface="Mangal" panose="02040503050203030202" pitchFamily="18" charset="0"/>
              </a:rPr>
              <a:t>Objectives of Liberalization</a:t>
            </a:r>
            <a:endParaRPr lang="en-US" dirty="0">
              <a:latin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2348880"/>
            <a:ext cx="1047927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195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Privatisation refers to the participation of private entities in businesses and services and transfer of ownership from the public sector (or government) to the private sector as well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37474D9-06E4-4782-98C3-CD9034AA1B9F}"/>
              </a:ext>
            </a:extLst>
          </p:cNvPr>
          <p:cNvSpPr txBox="1">
            <a:spLocks/>
          </p:cNvSpPr>
          <p:nvPr/>
        </p:nvSpPr>
        <p:spPr>
          <a:xfrm>
            <a:off x="1129384" y="1232756"/>
            <a:ext cx="10365628" cy="760512"/>
          </a:xfrm>
          <a:prstGeom prst="rect">
            <a:avLst/>
          </a:prstGeom>
          <a:solidFill>
            <a:srgbClr val="FFC000"/>
          </a:soli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Meaning of Privatization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2348880"/>
            <a:ext cx="1047927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Providing strong momentum to the inflow of FDI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 Privatisation aims at providing a strong base to the inflow of FDI.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 Increased inflow of FDI improves the financial strength of the economy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37474D9-06E4-4782-98C3-CD9034AA1B9F}"/>
              </a:ext>
            </a:extLst>
          </p:cNvPr>
          <p:cNvSpPr txBox="1">
            <a:spLocks/>
          </p:cNvSpPr>
          <p:nvPr/>
        </p:nvSpPr>
        <p:spPr>
          <a:xfrm>
            <a:off x="1129384" y="1232756"/>
            <a:ext cx="10365628" cy="760512"/>
          </a:xfrm>
          <a:prstGeom prst="rect">
            <a:avLst/>
          </a:prstGeom>
          <a:solidFill>
            <a:srgbClr val="FFC000"/>
          </a:soli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latin typeface="Calibri" panose="020F0502020204030204" pitchFamily="34" charset="0"/>
                <a:cs typeface="Mangal" panose="02040503050203030202" pitchFamily="18" charset="0"/>
              </a:rPr>
              <a:t>Objectives of </a:t>
            </a:r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Privatisation</a:t>
            </a:r>
            <a:endParaRPr lang="en-US" dirty="0">
              <a:latin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2348880"/>
            <a:ext cx="1047927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53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Globalization essentially means integration of the national economy with the world economy. It implies a free flow of information, ideas, technology, goods and services, capital and even people across different countries and societies.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37474D9-06E4-4782-98C3-CD9034AA1B9F}"/>
              </a:ext>
            </a:extLst>
          </p:cNvPr>
          <p:cNvSpPr txBox="1">
            <a:spLocks/>
          </p:cNvSpPr>
          <p:nvPr/>
        </p:nvSpPr>
        <p:spPr>
          <a:xfrm>
            <a:off x="1129384" y="1232756"/>
            <a:ext cx="10365628" cy="760512"/>
          </a:xfrm>
          <a:prstGeom prst="rect">
            <a:avLst/>
          </a:prstGeom>
          <a:solidFill>
            <a:srgbClr val="FFC000"/>
          </a:soli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Meaning of </a:t>
            </a:r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Globalization: </a:t>
            </a:r>
            <a:endParaRPr lang="en-US" sz="8800" dirty="0">
              <a:latin typeface="Cambria" panose="02040503050406030204" pitchFamily="18" charset="0"/>
              <a:ea typeface="Cambria" panose="020405030504060302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2348880"/>
            <a:ext cx="10479277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To make the world a common market of trade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To help the developing countries to match up with the growth and innovations in developed economies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To unite the nations and enhance mobility of labour, capital, raw materials and entrepreneurs.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37474D9-06E4-4782-98C3-CD9034AA1B9F}"/>
              </a:ext>
            </a:extLst>
          </p:cNvPr>
          <p:cNvSpPr txBox="1">
            <a:spLocks/>
          </p:cNvSpPr>
          <p:nvPr/>
        </p:nvSpPr>
        <p:spPr>
          <a:xfrm>
            <a:off x="1129384" y="1232756"/>
            <a:ext cx="10365628" cy="760512"/>
          </a:xfrm>
          <a:prstGeom prst="rect">
            <a:avLst/>
          </a:prstGeom>
          <a:solidFill>
            <a:srgbClr val="FFC000"/>
          </a:solidFill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latin typeface="Calibri" panose="020F0502020204030204" pitchFamily="34" charset="0"/>
                <a:cs typeface="Mangal" panose="02040503050203030202" pitchFamily="18" charset="0"/>
              </a:rPr>
              <a:t>Objectives of </a:t>
            </a:r>
            <a: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Globalization</a:t>
            </a:r>
            <a:endParaRPr lang="en-US" dirty="0">
              <a:latin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665735" cy="760512"/>
          </a:xfrm>
        </p:spPr>
        <p:txBody>
          <a:bodyPr/>
          <a:lstStyle/>
          <a:p>
            <a:r>
              <a:rPr lang="en-IN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LPG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15734" y="980728"/>
            <a:ext cx="10479277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FACTORS RESPONSIBLE FOR LPG REFORMS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Rise in Prices: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The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inflation rate increased from 6.7% to 16.7%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due to rapid increase in money supply and the country’s economic position became worse.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Rise in Fiscal Deficit: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Due to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increase in non-development expenditure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fiscal deficit of the government increased. Due to rise in fiscal deficit there was a rise in public debt and interest.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1991 interest liability became 36.4% of total government expenditure.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Increase in Adverse Balance of Payments: 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1980-81 it was Rs. 2214 crore and rose in 1990- 91 to Rs. 17,367 crores. To cover this deficit </a:t>
            </a: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large amount of foreign loans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had to be obtained and the interest payment got increased. 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Iraq War: 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1990-91, war in Iraq broke, which led to a rise in petrol prices. The flow of foreign currency from Gulf countries stopped and this further aggravated the problem.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Dismal Performance of PSUs</a:t>
            </a: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These were not performing well due to political interference and became big liability for government.</a:t>
            </a: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Fall in Foreign Exchange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Reserves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800" b="0" i="0" dirty="0">
                <a:solidFill>
                  <a:srgbClr val="1B222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India’s foreign exchange reserve fell to low ebb in 1990-91 and it was insufficient to pay for an import bill for 2 weeks. </a:t>
            </a:r>
            <a:endParaRPr lang="en-US" sz="28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27</TotalTime>
  <Words>685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Century Gothic</vt:lpstr>
      <vt:lpstr>Wingdings</vt:lpstr>
      <vt:lpstr>Books 16x9</vt:lpstr>
      <vt:lpstr>LPG MODEL</vt:lpstr>
      <vt:lpstr>LPG MODEL</vt:lpstr>
      <vt:lpstr>LPG MODEL</vt:lpstr>
      <vt:lpstr>LPG MODEL</vt:lpstr>
      <vt:lpstr>LPG MODEL</vt:lpstr>
      <vt:lpstr>LPG MODEL</vt:lpstr>
      <vt:lpstr>LPG MODEL</vt:lpstr>
      <vt:lpstr>LPG MODEL</vt:lpstr>
      <vt:lpstr>LPG MODEL</vt:lpstr>
      <vt:lpstr>LPG MODEL</vt:lpstr>
      <vt:lpstr>LPG MODEL</vt:lpstr>
      <vt:lpstr>LPG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LPG MODEL</dc:title>
  <dc:creator>HP</dc:creator>
  <cp:lastModifiedBy>Hitesh Nasa</cp:lastModifiedBy>
  <cp:revision>7</cp:revision>
  <dcterms:created xsi:type="dcterms:W3CDTF">2021-04-19T06:00:53Z</dcterms:created>
  <dcterms:modified xsi:type="dcterms:W3CDTF">2021-04-20T12:59:02Z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