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61" r:id="rId5"/>
    <p:sldId id="259"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tesh Nasa" userId="61948ddb2d5b6702" providerId="LiveId" clId="{24D045F1-0344-4328-8549-6A9467DB29F5}"/>
    <pc:docChg chg="undo custSel addSld delSld modSld sldOrd">
      <pc:chgData name="Hitesh Nasa" userId="61948ddb2d5b6702" providerId="LiveId" clId="{24D045F1-0344-4328-8549-6A9467DB29F5}" dt="2021-04-19T06:00:19.686" v="68" actId="47"/>
      <pc:docMkLst>
        <pc:docMk/>
      </pc:docMkLst>
      <pc:sldChg chg="addSp delSp mod">
        <pc:chgData name="Hitesh Nasa" userId="61948ddb2d5b6702" providerId="LiveId" clId="{24D045F1-0344-4328-8549-6A9467DB29F5}" dt="2021-04-19T05:55:08.087" v="1" actId="22"/>
        <pc:sldMkLst>
          <pc:docMk/>
          <pc:sldMk cId="4090839302" sldId="257"/>
        </pc:sldMkLst>
        <pc:spChg chg="add del">
          <ac:chgData name="Hitesh Nasa" userId="61948ddb2d5b6702" providerId="LiveId" clId="{24D045F1-0344-4328-8549-6A9467DB29F5}" dt="2021-04-19T05:55:08.087" v="1" actId="22"/>
          <ac:spMkLst>
            <pc:docMk/>
            <pc:sldMk cId="4090839302" sldId="257"/>
            <ac:spMk id="6" creationId="{F50A64FD-CCA7-4154-BEEA-413CDFBE231A}"/>
          </ac:spMkLst>
        </pc:spChg>
      </pc:sldChg>
      <pc:sldChg chg="modSp add mod">
        <pc:chgData name="Hitesh Nasa" userId="61948ddb2d5b6702" providerId="LiveId" clId="{24D045F1-0344-4328-8549-6A9467DB29F5}" dt="2021-04-19T05:55:43.762" v="7" actId="20577"/>
        <pc:sldMkLst>
          <pc:docMk/>
          <pc:sldMk cId="2132894121" sldId="258"/>
        </pc:sldMkLst>
        <pc:spChg chg="mod">
          <ac:chgData name="Hitesh Nasa" userId="61948ddb2d5b6702" providerId="LiveId" clId="{24D045F1-0344-4328-8549-6A9467DB29F5}" dt="2021-04-19T05:55:43.762" v="7" actId="20577"/>
          <ac:spMkLst>
            <pc:docMk/>
            <pc:sldMk cId="2132894121" sldId="258"/>
            <ac:spMk id="3" creationId="{6EC7F24B-BE29-44D9-B8BF-80752212B652}"/>
          </ac:spMkLst>
        </pc:spChg>
      </pc:sldChg>
      <pc:sldChg chg="modSp add mod ord">
        <pc:chgData name="Hitesh Nasa" userId="61948ddb2d5b6702" providerId="LiveId" clId="{24D045F1-0344-4328-8549-6A9467DB29F5}" dt="2021-04-19T06:00:12.668" v="67" actId="403"/>
        <pc:sldMkLst>
          <pc:docMk/>
          <pc:sldMk cId="4177734236" sldId="259"/>
        </pc:sldMkLst>
        <pc:spChg chg="mod">
          <ac:chgData name="Hitesh Nasa" userId="61948ddb2d5b6702" providerId="LiveId" clId="{24D045F1-0344-4328-8549-6A9467DB29F5}" dt="2021-04-19T06:00:12.668" v="67" actId="403"/>
          <ac:spMkLst>
            <pc:docMk/>
            <pc:sldMk cId="4177734236" sldId="259"/>
            <ac:spMk id="3" creationId="{6EC7F24B-BE29-44D9-B8BF-80752212B652}"/>
          </ac:spMkLst>
        </pc:spChg>
      </pc:sldChg>
      <pc:sldChg chg="add del">
        <pc:chgData name="Hitesh Nasa" userId="61948ddb2d5b6702" providerId="LiveId" clId="{24D045F1-0344-4328-8549-6A9467DB29F5}" dt="2021-04-19T06:00:19.686" v="68" actId="47"/>
        <pc:sldMkLst>
          <pc:docMk/>
          <pc:sldMk cId="2881364578" sldId="260"/>
        </pc:sldMkLst>
      </pc:sldChg>
      <pc:sldChg chg="modSp add mod">
        <pc:chgData name="Hitesh Nasa" userId="61948ddb2d5b6702" providerId="LiveId" clId="{24D045F1-0344-4328-8549-6A9467DB29F5}" dt="2021-04-19T05:59:46.212" v="63" actId="179"/>
        <pc:sldMkLst>
          <pc:docMk/>
          <pc:sldMk cId="3418393958" sldId="261"/>
        </pc:sldMkLst>
        <pc:spChg chg="mod">
          <ac:chgData name="Hitesh Nasa" userId="61948ddb2d5b6702" providerId="LiveId" clId="{24D045F1-0344-4328-8549-6A9467DB29F5}" dt="2021-04-19T05:59:46.212" v="63" actId="179"/>
          <ac:spMkLst>
            <pc:docMk/>
            <pc:sldMk cId="3418393958" sldId="261"/>
            <ac:spMk id="3" creationId="{6EC7F24B-BE29-44D9-B8BF-80752212B65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405185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D1F067-40D7-4248-BC4C-275C82743BB2}" type="datetimeFigureOut">
              <a:rPr lang="en-IN" smtClean="0"/>
              <a:t>20-Apr-21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2187257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2397027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4007373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1810747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2968614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4232663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37025483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976433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2163388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D1F067-40D7-4248-BC4C-275C82743BB2}" type="datetimeFigureOut">
              <a:rPr lang="en-IN" smtClean="0"/>
              <a:t>20-Apr-21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2226802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D1F067-40D7-4248-BC4C-275C82743BB2}" type="datetimeFigureOut">
              <a:rPr lang="en-IN" smtClean="0"/>
              <a:t>20-Apr-21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296397422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D1F067-40D7-4248-BC4C-275C82743BB2}" type="datetimeFigureOut">
              <a:rPr lang="en-IN" smtClean="0"/>
              <a:t>20-Apr-21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126294994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D1F067-40D7-4248-BC4C-275C82743BB2}" type="datetimeFigureOut">
              <a:rPr lang="en-IN" smtClean="0"/>
              <a:t>20-Apr-21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607039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1F067-40D7-4248-BC4C-275C82743BB2}" type="datetimeFigureOut">
              <a:rPr lang="en-IN" smtClean="0"/>
              <a:t>20-Apr-21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1936265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D1F067-40D7-4248-BC4C-275C82743BB2}" type="datetimeFigureOut">
              <a:rPr lang="en-IN" smtClean="0"/>
              <a:t>20-Apr-21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166016346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D1F067-40D7-4248-BC4C-275C82743BB2}" type="datetimeFigureOut">
              <a:rPr lang="en-IN" smtClean="0"/>
              <a:t>20-Apr-21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FD7910A-2EBD-4A8E-B97A-525C1189608F}" type="slidenum">
              <a:rPr lang="en-IN" smtClean="0"/>
              <a:t>‹#›</a:t>
            </a:fld>
            <a:endParaRPr lang="en-IN"/>
          </a:p>
        </p:txBody>
      </p:sp>
    </p:spTree>
    <p:extLst>
      <p:ext uri="{BB962C8B-B14F-4D97-AF65-F5344CB8AC3E}">
        <p14:creationId xmlns:p14="http://schemas.microsoft.com/office/powerpoint/2010/main" val="1910416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3D1F067-40D7-4248-BC4C-275C82743BB2}" type="datetimeFigureOut">
              <a:rPr lang="en-IN" smtClean="0"/>
              <a:t>20-Apr-21</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FD7910A-2EBD-4A8E-B97A-525C1189608F}" type="slidenum">
              <a:rPr lang="en-IN" smtClean="0"/>
              <a:t>‹#›</a:t>
            </a:fld>
            <a:endParaRPr lang="en-IN"/>
          </a:p>
        </p:txBody>
      </p:sp>
    </p:spTree>
    <p:extLst>
      <p:ext uri="{BB962C8B-B14F-4D97-AF65-F5344CB8AC3E}">
        <p14:creationId xmlns:p14="http://schemas.microsoft.com/office/powerpoint/2010/main" val="95900047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jagranjosh.com/general-knowledge/indian-economy-a-complete-study-material-1464929494-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FCFC0-1015-4E8F-A34B-EBC0CA0AC427}"/>
              </a:ext>
            </a:extLst>
          </p:cNvPr>
          <p:cNvSpPr>
            <a:spLocks noGrp="1"/>
          </p:cNvSpPr>
          <p:nvPr>
            <p:ph type="ctrTitle"/>
          </p:nvPr>
        </p:nvSpPr>
        <p:spPr>
          <a:xfrm>
            <a:off x="2324551" y="1880559"/>
            <a:ext cx="8574622" cy="1009291"/>
          </a:xfrm>
        </p:spPr>
        <p:txBody>
          <a:bodyPr>
            <a:normAutofit/>
          </a:bodyPr>
          <a:lstStyle/>
          <a:p>
            <a:pPr algn="ctr"/>
            <a:r>
              <a:rPr lang="en-IN" sz="4000" dirty="0">
                <a:effectLst/>
                <a:latin typeface="Cambria" panose="02040503050406030204" pitchFamily="18" charset="0"/>
                <a:ea typeface="Cambria" panose="02040503050406030204" pitchFamily="18" charset="0"/>
                <a:cs typeface="Mangal" panose="02040503050203030202" pitchFamily="18" charset="0"/>
              </a:rPr>
              <a:t>NEW ECONOMIC POLICY</a:t>
            </a:r>
            <a:endParaRPr lang="en-IN" sz="4000" dirty="0">
              <a:latin typeface="Cambria" panose="02040503050406030204" pitchFamily="18" charset="0"/>
              <a:ea typeface="Cambria" panose="02040503050406030204" pitchFamily="18" charset="0"/>
            </a:endParaRPr>
          </a:p>
        </p:txBody>
      </p:sp>
      <p:sp>
        <p:nvSpPr>
          <p:cNvPr id="3" name="Subtitle 2">
            <a:extLst>
              <a:ext uri="{FF2B5EF4-FFF2-40B4-BE49-F238E27FC236}">
                <a16:creationId xmlns:a16="http://schemas.microsoft.com/office/drawing/2014/main" id="{DC54D99C-B044-4D38-8345-CAD4407C5C6E}"/>
              </a:ext>
            </a:extLst>
          </p:cNvPr>
          <p:cNvSpPr>
            <a:spLocks noGrp="1"/>
          </p:cNvSpPr>
          <p:nvPr>
            <p:ph type="subTitle" idx="1"/>
          </p:nvPr>
        </p:nvSpPr>
        <p:spPr>
          <a:xfrm>
            <a:off x="4696532" y="3064613"/>
            <a:ext cx="6987645" cy="1076065"/>
          </a:xfrm>
        </p:spPr>
        <p:txBody>
          <a:bodyPr>
            <a:normAutofit/>
          </a:bodyPr>
          <a:lstStyle/>
          <a:p>
            <a:endParaRPr lang="en-IN" dirty="0"/>
          </a:p>
        </p:txBody>
      </p:sp>
    </p:spTree>
    <p:extLst>
      <p:ext uri="{BB962C8B-B14F-4D97-AF65-F5344CB8AC3E}">
        <p14:creationId xmlns:p14="http://schemas.microsoft.com/office/powerpoint/2010/main" val="535841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
        <p:nvSpPr>
          <p:cNvPr id="8" name="Content Placeholder 7">
            <a:extLst>
              <a:ext uri="{FF2B5EF4-FFF2-40B4-BE49-F238E27FC236}">
                <a16:creationId xmlns:a16="http://schemas.microsoft.com/office/drawing/2014/main" id="{85B79BBD-147D-4E2B-830A-7CD6527D4100}"/>
              </a:ext>
            </a:extLst>
          </p:cNvPr>
          <p:cNvSpPr>
            <a:spLocks noGrp="1"/>
          </p:cNvSpPr>
          <p:nvPr>
            <p:ph idx="1"/>
          </p:nvPr>
        </p:nvSpPr>
        <p:spPr/>
        <p:txBody>
          <a:bodyPr>
            <a:normAutofit/>
          </a:bodyPr>
          <a:lstStyle/>
          <a:p>
            <a:pPr marL="0" indent="0" algn="ctr">
              <a:buNone/>
            </a:pPr>
            <a:r>
              <a:rPr lang="en-US" sz="6000" dirty="0">
                <a:latin typeface="Cambria" panose="02040503050406030204" pitchFamily="18" charset="0"/>
                <a:ea typeface="Cambria" panose="02040503050406030204" pitchFamily="18" charset="0"/>
              </a:rPr>
              <a:t>THANK YOU</a:t>
            </a:r>
            <a:br>
              <a:rPr lang="en-US" sz="5400" dirty="0"/>
            </a:br>
            <a:endParaRPr lang="en-IN" sz="6300" dirty="0">
              <a:latin typeface="Georgia" panose="02040502050405020303" pitchFamily="18" charset="0"/>
            </a:endParaRPr>
          </a:p>
        </p:txBody>
      </p:sp>
    </p:spTree>
    <p:extLst>
      <p:ext uri="{BB962C8B-B14F-4D97-AF65-F5344CB8AC3E}">
        <p14:creationId xmlns:p14="http://schemas.microsoft.com/office/powerpoint/2010/main" val="144284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sp>
        <p:nvSpPr>
          <p:cNvPr id="3" name="Content Placeholder 2">
            <a:extLst>
              <a:ext uri="{FF2B5EF4-FFF2-40B4-BE49-F238E27FC236}">
                <a16:creationId xmlns:a16="http://schemas.microsoft.com/office/drawing/2014/main" id="{6EC7F24B-BE29-44D9-B8BF-80752212B652}"/>
              </a:ext>
            </a:extLst>
          </p:cNvPr>
          <p:cNvSpPr>
            <a:spLocks noGrp="1"/>
          </p:cNvSpPr>
          <p:nvPr>
            <p:ph idx="1"/>
          </p:nvPr>
        </p:nvSpPr>
        <p:spPr>
          <a:xfrm>
            <a:off x="1484309" y="1278146"/>
            <a:ext cx="10707691" cy="4260012"/>
          </a:xfrm>
        </p:spPr>
        <p:txBody>
          <a:bodyPr>
            <a:normAutofit/>
          </a:bodyPr>
          <a:lstStyle/>
          <a:p>
            <a:pPr marL="0" indent="0">
              <a:buNone/>
            </a:pPr>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The father of NEP: </a:t>
            </a:r>
          </a:p>
          <a:p>
            <a:pPr marL="0" indent="0">
              <a:buNone/>
            </a:pPr>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 of India was launched in the year 1991 under the leadership of P. V. Narasimha Rao. This policy opened the door of the India Economy for the global exposure for the first time</a:t>
            </a:r>
          </a:p>
        </p:txBody>
      </p:sp>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Tree>
    <p:extLst>
      <p:ext uri="{BB962C8B-B14F-4D97-AF65-F5344CB8AC3E}">
        <p14:creationId xmlns:p14="http://schemas.microsoft.com/office/powerpoint/2010/main" val="4090839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sp>
        <p:nvSpPr>
          <p:cNvPr id="3" name="Content Placeholder 2">
            <a:extLst>
              <a:ext uri="{FF2B5EF4-FFF2-40B4-BE49-F238E27FC236}">
                <a16:creationId xmlns:a16="http://schemas.microsoft.com/office/drawing/2014/main" id="{6EC7F24B-BE29-44D9-B8BF-80752212B652}"/>
              </a:ext>
            </a:extLst>
          </p:cNvPr>
          <p:cNvSpPr>
            <a:spLocks noGrp="1"/>
          </p:cNvSpPr>
          <p:nvPr>
            <p:ph idx="1"/>
          </p:nvPr>
        </p:nvSpPr>
        <p:spPr>
          <a:xfrm>
            <a:off x="1484309" y="1278146"/>
            <a:ext cx="10707691" cy="4260012"/>
          </a:xfrm>
        </p:spPr>
        <p:txBody>
          <a:bodyPr>
            <a:normAutofit/>
          </a:bodyPr>
          <a:lstStyle/>
          <a:p>
            <a:pPr marL="0" indent="0">
              <a:buNone/>
            </a:pPr>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The LPG model of growth: </a:t>
            </a:r>
          </a:p>
          <a:p>
            <a:pPr marL="0" indent="0">
              <a:buNone/>
            </a:pPr>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The P. V. Narasimha Rao government reduced the import duties, opened reserved sector for the private players, devalued the Indian currency to increase the export. This is also known as the LPG Model of growth</a:t>
            </a:r>
          </a:p>
        </p:txBody>
      </p:sp>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Tree>
    <p:extLst>
      <p:ext uri="{BB962C8B-B14F-4D97-AF65-F5344CB8AC3E}">
        <p14:creationId xmlns:p14="http://schemas.microsoft.com/office/powerpoint/2010/main" val="2132894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sp>
        <p:nvSpPr>
          <p:cNvPr id="3" name="Content Placeholder 2">
            <a:extLst>
              <a:ext uri="{FF2B5EF4-FFF2-40B4-BE49-F238E27FC236}">
                <a16:creationId xmlns:a16="http://schemas.microsoft.com/office/drawing/2014/main" id="{6EC7F24B-BE29-44D9-B8BF-80752212B652}"/>
              </a:ext>
            </a:extLst>
          </p:cNvPr>
          <p:cNvSpPr>
            <a:spLocks noGrp="1"/>
          </p:cNvSpPr>
          <p:nvPr>
            <p:ph idx="1"/>
          </p:nvPr>
        </p:nvSpPr>
        <p:spPr>
          <a:xfrm>
            <a:off x="1406106" y="1062702"/>
            <a:ext cx="10707691" cy="5579854"/>
          </a:xfrm>
        </p:spPr>
        <p:txBody>
          <a:bodyPr>
            <a:normAutofit/>
          </a:bodyPr>
          <a:lstStyle/>
          <a:p>
            <a:pPr marL="2062163" marR="0" lvl="0" indent="-2062163">
              <a:lnSpc>
                <a:spcPct val="107000"/>
              </a:lnSpc>
              <a:spcBef>
                <a:spcPts val="0"/>
              </a:spcBef>
              <a:spcAft>
                <a:spcPts val="0"/>
              </a:spcAft>
              <a:buNone/>
            </a:pPr>
            <a:r>
              <a:rPr lang="en-IN" sz="3200" dirty="0">
                <a:ln w="3175" cmpd="sng">
                  <a:noFill/>
                </a:ln>
                <a:latin typeface="Cambria" panose="02040503050406030204" pitchFamily="18" charset="0"/>
                <a:ea typeface="Cambria" panose="02040503050406030204" pitchFamily="18" charset="0"/>
                <a:cs typeface="Mangal" panose="02040503050203030202" pitchFamily="18" charset="0"/>
              </a:rPr>
              <a:t>Objectives: The union Finance Minister Dr. Manmohan Singh are stated the objectives as follows:</a:t>
            </a:r>
          </a:p>
          <a:p>
            <a:pPr marL="630238" marR="0" lvl="0" indent="-630238">
              <a:lnSpc>
                <a:spcPct val="107000"/>
              </a:lnSpc>
              <a:spcBef>
                <a:spcPts val="0"/>
              </a:spcBef>
              <a:spcAft>
                <a:spcPts val="0"/>
              </a:spcAft>
              <a:buFont typeface="Wingdings" panose="05000000000000000000" pitchFamily="2" charset="2"/>
              <a:buChar char="Ø"/>
            </a:pPr>
            <a:r>
              <a:rPr lang="en-IN" sz="3200" dirty="0">
                <a:ln w="3175" cmpd="sng">
                  <a:noFill/>
                </a:ln>
                <a:latin typeface="Cambria" panose="02040503050406030204" pitchFamily="18" charset="0"/>
                <a:ea typeface="Cambria" panose="02040503050406030204" pitchFamily="18" charset="0"/>
                <a:cs typeface="Mangal" panose="02040503050203030202" pitchFamily="18" charset="0"/>
              </a:rPr>
              <a:t>To plunge </a:t>
            </a:r>
            <a:r>
              <a:rPr lang="en-IN" sz="3200" dirty="0">
                <a:ln w="3175" cmpd="sng">
                  <a:noFill/>
                </a:ln>
                <a:latin typeface="Cambria" panose="02040503050406030204" pitchFamily="18" charset="0"/>
                <a:ea typeface="Cambria" panose="02040503050406030204" pitchFamily="18" charset="0"/>
                <a:cs typeface="Mangal" panose="02040503050203030202" pitchFamily="18" charset="0"/>
                <a:hlinkClick r:id="rId2">
                  <a:extLst>
                    <a:ext uri="{A12FA001-AC4F-418D-AE19-62706E023703}">
                      <ahyp:hlinkClr xmlns:ahyp="http://schemas.microsoft.com/office/drawing/2018/hyperlinkcolor" val="tx"/>
                    </a:ext>
                  </a:extLst>
                </a:hlinkClick>
              </a:rPr>
              <a:t>Indian Economy</a:t>
            </a:r>
            <a:r>
              <a:rPr lang="en-IN" sz="3200" dirty="0">
                <a:ln w="3175" cmpd="sng">
                  <a:noFill/>
                </a:ln>
                <a:latin typeface="Cambria" panose="02040503050406030204" pitchFamily="18" charset="0"/>
                <a:ea typeface="Cambria" panose="02040503050406030204" pitchFamily="18" charset="0"/>
                <a:cs typeface="Mangal" panose="02040503050203030202" pitchFamily="18" charset="0"/>
              </a:rPr>
              <a:t> in to the arena of ‘Globalization and to give it a new thrust on market orientation</a:t>
            </a:r>
          </a:p>
          <a:p>
            <a:pPr marL="630238" indent="-630238">
              <a:lnSpc>
                <a:spcPct val="107000"/>
              </a:lnSpc>
              <a:spcBef>
                <a:spcPts val="0"/>
              </a:spcBef>
              <a:spcAft>
                <a:spcPts val="0"/>
              </a:spcAft>
              <a:buFont typeface="Wingdings" panose="05000000000000000000" pitchFamily="2" charset="2"/>
              <a:buChar char="Ø"/>
            </a:pPr>
            <a:r>
              <a:rPr lang="en-IN" sz="3200" dirty="0">
                <a:ln w="3175" cmpd="sng">
                  <a:noFill/>
                </a:ln>
                <a:latin typeface="Cambria" panose="02040503050406030204" pitchFamily="18" charset="0"/>
                <a:ea typeface="Cambria" panose="02040503050406030204" pitchFamily="18" charset="0"/>
                <a:cs typeface="Mangal" panose="02040503050203030202" pitchFamily="18" charset="0"/>
              </a:rPr>
              <a:t>The NEP intended to bring down the rate of inflation</a:t>
            </a:r>
          </a:p>
          <a:p>
            <a:pPr marL="630238" indent="-630238">
              <a:lnSpc>
                <a:spcPct val="107000"/>
              </a:lnSpc>
              <a:spcBef>
                <a:spcPts val="0"/>
              </a:spcBef>
              <a:spcAft>
                <a:spcPts val="0"/>
              </a:spcAft>
              <a:buFont typeface="Wingdings" panose="05000000000000000000" pitchFamily="2" charset="2"/>
              <a:buChar char="Ø"/>
            </a:pPr>
            <a:r>
              <a:rPr lang="en-IN" sz="3200" dirty="0">
                <a:ln w="3175" cmpd="sng">
                  <a:noFill/>
                </a:ln>
                <a:latin typeface="Cambria" panose="02040503050406030204" pitchFamily="18" charset="0"/>
                <a:ea typeface="Cambria" panose="02040503050406030204" pitchFamily="18" charset="0"/>
                <a:cs typeface="Mangal" panose="02040503050203030202" pitchFamily="18" charset="0"/>
              </a:rPr>
              <a:t>It intended to move towards higher economic growth rate and to build sufficient foreign exchange reserves.</a:t>
            </a:r>
          </a:p>
        </p:txBody>
      </p:sp>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Tree>
    <p:extLst>
      <p:ext uri="{BB962C8B-B14F-4D97-AF65-F5344CB8AC3E}">
        <p14:creationId xmlns:p14="http://schemas.microsoft.com/office/powerpoint/2010/main" val="3418393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sp>
        <p:nvSpPr>
          <p:cNvPr id="3" name="Content Placeholder 2">
            <a:extLst>
              <a:ext uri="{FF2B5EF4-FFF2-40B4-BE49-F238E27FC236}">
                <a16:creationId xmlns:a16="http://schemas.microsoft.com/office/drawing/2014/main" id="{6EC7F24B-BE29-44D9-B8BF-80752212B652}"/>
              </a:ext>
            </a:extLst>
          </p:cNvPr>
          <p:cNvSpPr>
            <a:spLocks noGrp="1"/>
          </p:cNvSpPr>
          <p:nvPr>
            <p:ph idx="1"/>
          </p:nvPr>
        </p:nvSpPr>
        <p:spPr>
          <a:xfrm>
            <a:off x="1406106" y="1062702"/>
            <a:ext cx="10707691" cy="5579854"/>
          </a:xfrm>
        </p:spPr>
        <p:txBody>
          <a:bodyPr>
            <a:normAutofit/>
          </a:bodyPr>
          <a:lstStyle/>
          <a:p>
            <a:pPr marL="1527175" marR="0" lvl="0" indent="-1527175">
              <a:lnSpc>
                <a:spcPct val="107000"/>
              </a:lnSpc>
              <a:spcBef>
                <a:spcPts val="0"/>
              </a:spcBef>
              <a:spcAft>
                <a:spcPts val="0"/>
              </a:spcAft>
              <a:buNone/>
            </a:pPr>
            <a:r>
              <a:rPr lang="en-IN" sz="2800" dirty="0">
                <a:ln w="3175" cmpd="sng">
                  <a:noFill/>
                </a:ln>
                <a:latin typeface="Cambria" panose="02040503050406030204" pitchFamily="18" charset="0"/>
                <a:ea typeface="Cambria" panose="02040503050406030204" pitchFamily="18" charset="0"/>
                <a:cs typeface="Mangal" panose="02040503050203030202" pitchFamily="18" charset="0"/>
              </a:rPr>
              <a:t>Objectives: The union Finance Minister Dr. Manmohan Singh are stated the objectives as follows:</a:t>
            </a:r>
          </a:p>
          <a:p>
            <a:pPr marL="630238" indent="-630238">
              <a:lnSpc>
                <a:spcPct val="107000"/>
              </a:lnSpc>
              <a:spcBef>
                <a:spcPts val="0"/>
              </a:spcBef>
              <a:spcAft>
                <a:spcPts val="0"/>
              </a:spcAft>
              <a:buFont typeface="Wingdings" panose="05000000000000000000" pitchFamily="2" charset="2"/>
              <a:buChar char="Ø"/>
            </a:pPr>
            <a:r>
              <a:rPr lang="en-IN" sz="2800" dirty="0">
                <a:ln w="3175" cmpd="sng">
                  <a:noFill/>
                </a:ln>
                <a:latin typeface="Cambria" panose="02040503050406030204" pitchFamily="18" charset="0"/>
                <a:ea typeface="Cambria" panose="02040503050406030204" pitchFamily="18" charset="0"/>
                <a:cs typeface="Mangal" panose="02040503050203030202" pitchFamily="18" charset="0"/>
              </a:rPr>
              <a:t>It wanted to achieve economic stabilization and to convert the economy into a market economy by removing all kinds of un-necessary restrictions.</a:t>
            </a:r>
          </a:p>
          <a:p>
            <a:pPr marL="630238" indent="-630238">
              <a:lnSpc>
                <a:spcPct val="107000"/>
              </a:lnSpc>
              <a:spcBef>
                <a:spcPts val="0"/>
              </a:spcBef>
              <a:spcAft>
                <a:spcPts val="0"/>
              </a:spcAft>
              <a:buFont typeface="Wingdings" panose="05000000000000000000" pitchFamily="2" charset="2"/>
              <a:buChar char="Ø"/>
            </a:pPr>
            <a:r>
              <a:rPr lang="en-IN" sz="2800" dirty="0">
                <a:ln w="3175" cmpd="sng">
                  <a:noFill/>
                </a:ln>
                <a:latin typeface="Cambria" panose="02040503050406030204" pitchFamily="18" charset="0"/>
                <a:ea typeface="Cambria" panose="02040503050406030204" pitchFamily="18" charset="0"/>
                <a:cs typeface="Mangal" panose="02040503050203030202" pitchFamily="18" charset="0"/>
              </a:rPr>
              <a:t>It wanted to permit the international flow of goods, services, capital, human resources and technology, without many restrictions.</a:t>
            </a:r>
          </a:p>
          <a:p>
            <a:pPr marL="630238" indent="-630238">
              <a:lnSpc>
                <a:spcPct val="107000"/>
              </a:lnSpc>
              <a:spcBef>
                <a:spcPts val="0"/>
              </a:spcBef>
              <a:spcAft>
                <a:spcPts val="0"/>
              </a:spcAft>
              <a:buFont typeface="Wingdings" panose="05000000000000000000" pitchFamily="2" charset="2"/>
              <a:buChar char="Ø"/>
            </a:pPr>
            <a:r>
              <a:rPr lang="en-IN" sz="2800" dirty="0">
                <a:ln w="3175" cmpd="sng">
                  <a:noFill/>
                </a:ln>
                <a:latin typeface="Cambria" panose="02040503050406030204" pitchFamily="18" charset="0"/>
                <a:ea typeface="Cambria" panose="02040503050406030204" pitchFamily="18" charset="0"/>
                <a:cs typeface="Mangal" panose="02040503050203030202" pitchFamily="18" charset="0"/>
              </a:rPr>
              <a:t>It wanted to increase the participation of private players in the all sectors of the economy. That is why the reserved numbers of sectors for government were reduced. As of now this number is just 2.</a:t>
            </a:r>
          </a:p>
        </p:txBody>
      </p:sp>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Tree>
    <p:extLst>
      <p:ext uri="{BB962C8B-B14F-4D97-AF65-F5344CB8AC3E}">
        <p14:creationId xmlns:p14="http://schemas.microsoft.com/office/powerpoint/2010/main" val="417773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pic>
        <p:nvPicPr>
          <p:cNvPr id="5" name="Content Placeholder 4">
            <a:extLst>
              <a:ext uri="{FF2B5EF4-FFF2-40B4-BE49-F238E27FC236}">
                <a16:creationId xmlns:a16="http://schemas.microsoft.com/office/drawing/2014/main" id="{9ACD26B2-00E7-4D39-AD89-D12E7C6DD080}"/>
              </a:ext>
            </a:extLst>
          </p:cNvPr>
          <p:cNvPicPr>
            <a:picLocks noGrp="1" noChangeAspect="1"/>
          </p:cNvPicPr>
          <p:nvPr>
            <p:ph idx="1"/>
          </p:nvPr>
        </p:nvPicPr>
        <p:blipFill>
          <a:blip r:embed="rId2"/>
          <a:stretch>
            <a:fillRect/>
          </a:stretch>
        </p:blipFill>
        <p:spPr>
          <a:xfrm>
            <a:off x="3721894" y="2142331"/>
            <a:ext cx="6076950" cy="3419475"/>
          </a:xfrm>
          <a:prstGeom prst="rect">
            <a:avLst/>
          </a:prstGeom>
        </p:spPr>
      </p:pic>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Tree>
    <p:extLst>
      <p:ext uri="{BB962C8B-B14F-4D97-AF65-F5344CB8AC3E}">
        <p14:creationId xmlns:p14="http://schemas.microsoft.com/office/powerpoint/2010/main" val="174332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
        <p:nvSpPr>
          <p:cNvPr id="8" name="Content Placeholder 7">
            <a:extLst>
              <a:ext uri="{FF2B5EF4-FFF2-40B4-BE49-F238E27FC236}">
                <a16:creationId xmlns:a16="http://schemas.microsoft.com/office/drawing/2014/main" id="{85B79BBD-147D-4E2B-830A-7CD6527D4100}"/>
              </a:ext>
            </a:extLst>
          </p:cNvPr>
          <p:cNvSpPr>
            <a:spLocks noGrp="1"/>
          </p:cNvSpPr>
          <p:nvPr>
            <p:ph idx="1"/>
          </p:nvPr>
        </p:nvSpPr>
        <p:spPr/>
        <p:txBody>
          <a:bodyPr>
            <a:normAutofit fontScale="25000" lnSpcReduction="20000"/>
          </a:bodyPr>
          <a:lstStyle/>
          <a:p>
            <a:pPr algn="just"/>
            <a:r>
              <a:rPr lang="en-US" sz="9600" b="0" i="0" dirty="0" err="1">
                <a:solidFill>
                  <a:srgbClr val="333333"/>
                </a:solidFill>
                <a:effectLst/>
                <a:latin typeface="Cambria" panose="02040503050406030204" pitchFamily="18" charset="0"/>
                <a:ea typeface="Cambria" panose="02040503050406030204" pitchFamily="18" charset="0"/>
              </a:rPr>
              <a:t>Liberalisation</a:t>
            </a:r>
            <a:endParaRPr lang="en-US" sz="9600" b="0" i="0" dirty="0">
              <a:solidFill>
                <a:srgbClr val="333333"/>
              </a:solidFill>
              <a:effectLst/>
              <a:latin typeface="Cambria" panose="02040503050406030204" pitchFamily="18" charset="0"/>
              <a:ea typeface="Cambria" panose="02040503050406030204" pitchFamily="18" charset="0"/>
            </a:endParaRPr>
          </a:p>
          <a:p>
            <a:pPr algn="just">
              <a:buFont typeface="+mj-lt"/>
              <a:buAutoNum type="arabicPeriod"/>
            </a:pPr>
            <a:r>
              <a:rPr lang="en-US" sz="9600" b="0" i="0" dirty="0">
                <a:solidFill>
                  <a:srgbClr val="333333"/>
                </a:solidFill>
                <a:effectLst/>
                <a:latin typeface="Cambria" panose="02040503050406030204" pitchFamily="18" charset="0"/>
                <a:ea typeface="Cambria" panose="02040503050406030204" pitchFamily="18" charset="0"/>
              </a:rPr>
              <a:t>All commercial banks were now free to fix their interest rates. This was previously done by the RBI.</a:t>
            </a:r>
          </a:p>
          <a:p>
            <a:pPr algn="just">
              <a:buFont typeface="+mj-lt"/>
              <a:buAutoNum type="arabicPeriod"/>
            </a:pPr>
            <a:r>
              <a:rPr lang="en-US" sz="9600" b="0" i="0" dirty="0">
                <a:solidFill>
                  <a:srgbClr val="333333"/>
                </a:solidFill>
                <a:effectLst/>
                <a:latin typeface="Cambria" panose="02040503050406030204" pitchFamily="18" charset="0"/>
                <a:ea typeface="Cambria" panose="02040503050406030204" pitchFamily="18" charset="0"/>
              </a:rPr>
              <a:t>Investment limit for small-scale industries was increased to Rs. 1 Crore.</a:t>
            </a:r>
          </a:p>
          <a:p>
            <a:pPr algn="just">
              <a:buFont typeface="+mj-lt"/>
              <a:buAutoNum type="arabicPeriod"/>
            </a:pPr>
            <a:r>
              <a:rPr lang="en-US" sz="9600" b="0" i="0" dirty="0">
                <a:solidFill>
                  <a:srgbClr val="333333"/>
                </a:solidFill>
                <a:effectLst/>
                <a:latin typeface="Cambria" panose="02040503050406030204" pitchFamily="18" charset="0"/>
                <a:ea typeface="Cambria" panose="02040503050406030204" pitchFamily="18" charset="0"/>
              </a:rPr>
              <a:t>Indian industries were given the freedom to import capital goods.</a:t>
            </a:r>
          </a:p>
          <a:p>
            <a:pPr algn="just">
              <a:buFont typeface="+mj-lt"/>
              <a:buAutoNum type="arabicPeriod"/>
            </a:pPr>
            <a:r>
              <a:rPr lang="en-US" sz="9600" b="0" i="0" dirty="0">
                <a:solidFill>
                  <a:srgbClr val="333333"/>
                </a:solidFill>
                <a:effectLst/>
                <a:latin typeface="Cambria" panose="02040503050406030204" pitchFamily="18" charset="0"/>
                <a:ea typeface="Cambria" panose="02040503050406030204" pitchFamily="18" charset="0"/>
              </a:rPr>
              <a:t>Companies were given the freedom to expand and diversify their production capacities based on market requirements. Previously, the government used to fix the maximum limit of production capacity.</a:t>
            </a:r>
          </a:p>
          <a:p>
            <a:pPr algn="just">
              <a:buFont typeface="+mj-lt"/>
              <a:buAutoNum type="arabicPeriod"/>
            </a:pPr>
            <a:r>
              <a:rPr lang="en-US" sz="9600" b="0" i="0" dirty="0">
                <a:solidFill>
                  <a:srgbClr val="333333"/>
                </a:solidFill>
                <a:effectLst/>
                <a:latin typeface="Cambria" panose="02040503050406030204" pitchFamily="18" charset="0"/>
                <a:ea typeface="Cambria" panose="02040503050406030204" pitchFamily="18" charset="0"/>
              </a:rPr>
              <a:t>Restrictive trade practices were abolished. Licensing was removed in the private sector and only a few industries were required to obtain licenses, namely, liquor, cigarette, industrial explosives, </a:t>
            </a:r>
            <a:r>
              <a:rPr lang="en-US" sz="9600" b="0" i="0" dirty="0" err="1">
                <a:solidFill>
                  <a:srgbClr val="333333"/>
                </a:solidFill>
                <a:effectLst/>
                <a:latin typeface="Cambria" panose="02040503050406030204" pitchFamily="18" charset="0"/>
                <a:ea typeface="Cambria" panose="02040503050406030204" pitchFamily="18" charset="0"/>
              </a:rPr>
              <a:t>defence</a:t>
            </a:r>
            <a:r>
              <a:rPr lang="en-US" sz="9600" b="0" i="0" dirty="0">
                <a:solidFill>
                  <a:srgbClr val="333333"/>
                </a:solidFill>
                <a:effectLst/>
                <a:latin typeface="Cambria" panose="02040503050406030204" pitchFamily="18" charset="0"/>
                <a:ea typeface="Cambria" panose="02040503050406030204" pitchFamily="18" charset="0"/>
              </a:rPr>
              <a:t> equipment, hazardous chemicals and drugs.</a:t>
            </a:r>
          </a:p>
          <a:p>
            <a:endParaRPr lang="en-IN" sz="6300" dirty="0">
              <a:latin typeface="Georgia" panose="02040502050405020303" pitchFamily="18" charset="0"/>
            </a:endParaRPr>
          </a:p>
        </p:txBody>
      </p:sp>
    </p:spTree>
    <p:extLst>
      <p:ext uri="{BB962C8B-B14F-4D97-AF65-F5344CB8AC3E}">
        <p14:creationId xmlns:p14="http://schemas.microsoft.com/office/powerpoint/2010/main" val="3458854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
        <p:nvSpPr>
          <p:cNvPr id="8" name="Content Placeholder 7">
            <a:extLst>
              <a:ext uri="{FF2B5EF4-FFF2-40B4-BE49-F238E27FC236}">
                <a16:creationId xmlns:a16="http://schemas.microsoft.com/office/drawing/2014/main" id="{85B79BBD-147D-4E2B-830A-7CD6527D4100}"/>
              </a:ext>
            </a:extLst>
          </p:cNvPr>
          <p:cNvSpPr>
            <a:spLocks noGrp="1"/>
          </p:cNvSpPr>
          <p:nvPr>
            <p:ph idx="1"/>
          </p:nvPr>
        </p:nvSpPr>
        <p:spPr/>
        <p:txBody>
          <a:bodyPr>
            <a:normAutofit fontScale="25000" lnSpcReduction="20000"/>
          </a:bodyPr>
          <a:lstStyle/>
          <a:p>
            <a:pPr algn="just"/>
            <a:r>
              <a:rPr lang="en-US" sz="11200" b="0" i="0" dirty="0" err="1">
                <a:solidFill>
                  <a:srgbClr val="333333"/>
                </a:solidFill>
                <a:effectLst/>
                <a:latin typeface="Cambria" panose="02040503050406030204" pitchFamily="18" charset="0"/>
                <a:ea typeface="Cambria" panose="02040503050406030204" pitchFamily="18" charset="0"/>
              </a:rPr>
              <a:t>Privatisation</a:t>
            </a:r>
            <a:endParaRPr lang="en-US" sz="11200" b="0" i="0" dirty="0">
              <a:solidFill>
                <a:srgbClr val="333333"/>
              </a:solidFill>
              <a:effectLst/>
              <a:latin typeface="Cambria" panose="02040503050406030204" pitchFamily="18" charset="0"/>
              <a:ea typeface="Cambria" panose="02040503050406030204" pitchFamily="18" charset="0"/>
            </a:endParaRPr>
          </a:p>
          <a:p>
            <a:pPr algn="just">
              <a:buFont typeface="+mj-lt"/>
              <a:buAutoNum type="arabicPeriod"/>
            </a:pPr>
            <a:r>
              <a:rPr lang="en-US" sz="11200" b="0" i="0" dirty="0">
                <a:solidFill>
                  <a:srgbClr val="333333"/>
                </a:solidFill>
                <a:effectLst/>
                <a:latin typeface="Cambria" panose="02040503050406030204" pitchFamily="18" charset="0"/>
                <a:ea typeface="Cambria" panose="02040503050406030204" pitchFamily="18" charset="0"/>
              </a:rPr>
              <a:t>Under this, many public sector undertakings (PSUs) were sold to private players.</a:t>
            </a:r>
          </a:p>
          <a:p>
            <a:pPr algn="just">
              <a:buFont typeface="+mj-lt"/>
              <a:buAutoNum type="arabicPeriod"/>
            </a:pPr>
            <a:r>
              <a:rPr lang="en-US" sz="11200" b="0" i="0" dirty="0">
                <a:solidFill>
                  <a:srgbClr val="333333"/>
                </a:solidFill>
                <a:effectLst/>
                <a:latin typeface="Cambria" panose="02040503050406030204" pitchFamily="18" charset="0"/>
                <a:ea typeface="Cambria" panose="02040503050406030204" pitchFamily="18" charset="0"/>
              </a:rPr>
              <a:t>PSU shares were sold to private players.</a:t>
            </a:r>
          </a:p>
          <a:p>
            <a:pPr algn="just">
              <a:buFont typeface="+mj-lt"/>
              <a:buAutoNum type="arabicPeriod"/>
            </a:pPr>
            <a:r>
              <a:rPr lang="en-US" sz="11200" b="0" i="0" dirty="0">
                <a:solidFill>
                  <a:srgbClr val="333333"/>
                </a:solidFill>
                <a:effectLst/>
                <a:latin typeface="Cambria" panose="02040503050406030204" pitchFamily="18" charset="0"/>
                <a:ea typeface="Cambria" panose="02040503050406030204" pitchFamily="18" charset="0"/>
              </a:rPr>
              <a:t>PSUs were disinvested.</a:t>
            </a:r>
          </a:p>
          <a:p>
            <a:pPr algn="just">
              <a:buFont typeface="+mj-lt"/>
              <a:buAutoNum type="arabicPeriod"/>
            </a:pPr>
            <a:r>
              <a:rPr lang="en-US" sz="11200" b="0" i="0" dirty="0">
                <a:solidFill>
                  <a:srgbClr val="333333"/>
                </a:solidFill>
                <a:effectLst/>
                <a:latin typeface="Cambria" panose="02040503050406030204" pitchFamily="18" charset="0"/>
                <a:ea typeface="Cambria" panose="02040503050406030204" pitchFamily="18" charset="0"/>
              </a:rPr>
              <a:t>The number of industries reserved for the public sector was reduced to 3 (mining of atomic minerals, railway and transport, and atomic energy).</a:t>
            </a:r>
          </a:p>
          <a:p>
            <a:endParaRPr lang="en-IN" sz="6300" dirty="0">
              <a:latin typeface="Georgia" panose="02040502050405020303" pitchFamily="18" charset="0"/>
            </a:endParaRPr>
          </a:p>
        </p:txBody>
      </p:sp>
    </p:spTree>
    <p:extLst>
      <p:ext uri="{BB962C8B-B14F-4D97-AF65-F5344CB8AC3E}">
        <p14:creationId xmlns:p14="http://schemas.microsoft.com/office/powerpoint/2010/main" val="3267560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FB28-5D73-473C-9C6A-03D353BB5752}"/>
              </a:ext>
            </a:extLst>
          </p:cNvPr>
          <p:cNvSpPr>
            <a:spLocks noGrp="1"/>
          </p:cNvSpPr>
          <p:nvPr>
            <p:ph type="title"/>
          </p:nvPr>
        </p:nvSpPr>
        <p:spPr>
          <a:xfrm>
            <a:off x="1484309" y="0"/>
            <a:ext cx="10707691" cy="845389"/>
          </a:xfrm>
        </p:spPr>
        <p:txBody>
          <a:bodyPr>
            <a:normAutofit/>
          </a:bodyPr>
          <a:lstStyle/>
          <a:p>
            <a:r>
              <a:rPr lang="en-IN" sz="4000" dirty="0">
                <a:ln w="3175" cmpd="sng">
                  <a:noFill/>
                </a:ln>
                <a:latin typeface="Cambria" panose="02040503050406030204" pitchFamily="18" charset="0"/>
                <a:ea typeface="Cambria" panose="02040503050406030204" pitchFamily="18" charset="0"/>
                <a:cs typeface="Mangal" panose="02040503050203030202" pitchFamily="18" charset="0"/>
              </a:rPr>
              <a:t>NEW ECONOMIC POLICY</a:t>
            </a:r>
            <a:endParaRPr lang="en-IN" dirty="0"/>
          </a:p>
        </p:txBody>
      </p:sp>
      <p:sp>
        <p:nvSpPr>
          <p:cNvPr id="4" name="TextBox 3">
            <a:extLst>
              <a:ext uri="{FF2B5EF4-FFF2-40B4-BE49-F238E27FC236}">
                <a16:creationId xmlns:a16="http://schemas.microsoft.com/office/drawing/2014/main" id="{FA518044-73B3-43AF-AF99-51ACEDFC5E6C}"/>
              </a:ext>
            </a:extLst>
          </p:cNvPr>
          <p:cNvSpPr txBox="1"/>
          <p:nvPr/>
        </p:nvSpPr>
        <p:spPr>
          <a:xfrm>
            <a:off x="1406107" y="750498"/>
            <a:ext cx="10785894" cy="215444"/>
          </a:xfrm>
          <a:prstGeom prst="rect">
            <a:avLst/>
          </a:prstGeom>
          <a:solidFill>
            <a:srgbClr val="002060"/>
          </a:solidFill>
        </p:spPr>
        <p:txBody>
          <a:bodyPr wrap="square" rtlCol="0">
            <a:spAutoFit/>
          </a:bodyPr>
          <a:lstStyle/>
          <a:p>
            <a:endParaRPr lang="en-IN" sz="800" dirty="0"/>
          </a:p>
        </p:txBody>
      </p:sp>
      <p:sp>
        <p:nvSpPr>
          <p:cNvPr id="8" name="Content Placeholder 7">
            <a:extLst>
              <a:ext uri="{FF2B5EF4-FFF2-40B4-BE49-F238E27FC236}">
                <a16:creationId xmlns:a16="http://schemas.microsoft.com/office/drawing/2014/main" id="{85B79BBD-147D-4E2B-830A-7CD6527D4100}"/>
              </a:ext>
            </a:extLst>
          </p:cNvPr>
          <p:cNvSpPr>
            <a:spLocks noGrp="1"/>
          </p:cNvSpPr>
          <p:nvPr>
            <p:ph idx="1"/>
          </p:nvPr>
        </p:nvSpPr>
        <p:spPr/>
        <p:txBody>
          <a:bodyPr>
            <a:noAutofit/>
          </a:bodyPr>
          <a:lstStyle/>
          <a:p>
            <a:pPr algn="just"/>
            <a:r>
              <a:rPr lang="en-US" sz="2800" b="0" i="0" dirty="0" err="1">
                <a:solidFill>
                  <a:srgbClr val="333333"/>
                </a:solidFill>
                <a:effectLst/>
                <a:latin typeface="Cambria" panose="02040503050406030204" pitchFamily="18" charset="0"/>
                <a:ea typeface="Cambria" panose="02040503050406030204" pitchFamily="18" charset="0"/>
              </a:rPr>
              <a:t>Globalisation</a:t>
            </a:r>
            <a:endParaRPr lang="en-US" sz="2800" b="0" i="0" dirty="0">
              <a:solidFill>
                <a:srgbClr val="333333"/>
              </a:solidFill>
              <a:effectLst/>
              <a:latin typeface="Cambria" panose="02040503050406030204" pitchFamily="18" charset="0"/>
              <a:ea typeface="Cambria" panose="02040503050406030204" pitchFamily="18" charset="0"/>
            </a:endParaRPr>
          </a:p>
          <a:p>
            <a:pPr algn="just">
              <a:buFont typeface="+mj-lt"/>
              <a:buAutoNum type="arabicPeriod"/>
            </a:pPr>
            <a:r>
              <a:rPr lang="en-US" sz="2800" b="0" i="0" dirty="0">
                <a:solidFill>
                  <a:srgbClr val="333333"/>
                </a:solidFill>
                <a:effectLst/>
                <a:latin typeface="Cambria" panose="02040503050406030204" pitchFamily="18" charset="0"/>
                <a:ea typeface="Cambria" panose="02040503050406030204" pitchFamily="18" charset="0"/>
              </a:rPr>
              <a:t>Tariffs were reduced – reduction of customs duties in import and export to attract global investors.</a:t>
            </a:r>
          </a:p>
          <a:p>
            <a:pPr algn="just">
              <a:buFont typeface="+mj-lt"/>
              <a:buAutoNum type="arabicPeriod"/>
            </a:pPr>
            <a:r>
              <a:rPr lang="en-US" sz="2800" b="0" i="0" dirty="0">
                <a:solidFill>
                  <a:srgbClr val="333333"/>
                </a:solidFill>
                <a:effectLst/>
                <a:latin typeface="Cambria" panose="02040503050406030204" pitchFamily="18" charset="0"/>
                <a:ea typeface="Cambria" panose="02040503050406030204" pitchFamily="18" charset="0"/>
              </a:rPr>
              <a:t>Foreign trade policy was for the long-term – Liberal and open policy was enforced.</a:t>
            </a:r>
          </a:p>
          <a:p>
            <a:pPr algn="just">
              <a:buFont typeface="+mj-lt"/>
              <a:buAutoNum type="arabicPeriod"/>
            </a:pPr>
            <a:r>
              <a:rPr lang="en-US" sz="2800" b="0" i="0" dirty="0">
                <a:solidFill>
                  <a:srgbClr val="333333"/>
                </a:solidFill>
                <a:effectLst/>
                <a:latin typeface="Cambria" panose="02040503050406030204" pitchFamily="18" charset="0"/>
                <a:ea typeface="Cambria" panose="02040503050406030204" pitchFamily="18" charset="0"/>
              </a:rPr>
              <a:t>The Indian currency was made partially convertible.</a:t>
            </a:r>
          </a:p>
          <a:p>
            <a:pPr algn="just">
              <a:buFont typeface="+mj-lt"/>
              <a:buAutoNum type="arabicPeriod"/>
            </a:pPr>
            <a:r>
              <a:rPr lang="en-US" sz="2800" b="0" i="0" dirty="0">
                <a:solidFill>
                  <a:srgbClr val="333333"/>
                </a:solidFill>
                <a:effectLst/>
                <a:latin typeface="Cambria" panose="02040503050406030204" pitchFamily="18" charset="0"/>
                <a:ea typeface="Cambria" panose="02040503050406030204" pitchFamily="18" charset="0"/>
              </a:rPr>
              <a:t>The equity limit of foreign investment was increased.</a:t>
            </a:r>
          </a:p>
          <a:p>
            <a:pPr marL="0" indent="0">
              <a:buNone/>
            </a:pPr>
            <a:br>
              <a:rPr lang="en-US" sz="2800" dirty="0">
                <a:latin typeface="Cambria" panose="02040503050406030204" pitchFamily="18" charset="0"/>
                <a:ea typeface="Cambria" panose="02040503050406030204" pitchFamily="18" charset="0"/>
              </a:rPr>
            </a:br>
            <a:endParaRPr lang="en-IN"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38521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40</TotalTime>
  <Words>514</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Cambria</vt:lpstr>
      <vt:lpstr>Corbel</vt:lpstr>
      <vt:lpstr>Georgia</vt:lpstr>
      <vt:lpstr>Wingdings</vt:lpstr>
      <vt:lpstr>Parallax</vt:lpstr>
      <vt:lpstr>NEW ECONOMIC POLICY</vt:lpstr>
      <vt:lpstr>NEW ECONOMIC POLICY</vt:lpstr>
      <vt:lpstr>NEW ECONOMIC POLICY</vt:lpstr>
      <vt:lpstr>NEW ECONOMIC POLICY</vt:lpstr>
      <vt:lpstr>NEW ECONOMIC POLICY</vt:lpstr>
      <vt:lpstr>NEW ECONOMIC POLICY</vt:lpstr>
      <vt:lpstr>NEW ECONOMIC POLICY</vt:lpstr>
      <vt:lpstr>NEW ECONOMIC POLICY</vt:lpstr>
      <vt:lpstr>NEW ECONOMIC POLICY</vt:lpstr>
      <vt:lpstr>NEW ECONOMIC POLICY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ENVIRONMENT</dc:title>
  <dc:creator>HP</dc:creator>
  <cp:lastModifiedBy>Hitesh Nasa</cp:lastModifiedBy>
  <cp:revision>9</cp:revision>
  <dcterms:created xsi:type="dcterms:W3CDTF">2021-04-19T05:48:46Z</dcterms:created>
  <dcterms:modified xsi:type="dcterms:W3CDTF">2021-04-20T12:38:44Z</dcterms:modified>
</cp:coreProperties>
</file>