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4" r:id="rId2"/>
    <p:sldId id="277" r:id="rId3"/>
    <p:sldId id="278" r:id="rId4"/>
    <p:sldId id="279" r:id="rId5"/>
    <p:sldId id="284" r:id="rId6"/>
    <p:sldId id="280" r:id="rId7"/>
    <p:sldId id="285" r:id="rId8"/>
    <p:sldId id="286" r:id="rId9"/>
    <p:sldId id="287" r:id="rId10"/>
    <p:sldId id="288" r:id="rId11"/>
    <p:sldId id="283"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showGuides="1">
      <p:cViewPr varScale="1">
        <p:scale>
          <a:sx n="83" d="100"/>
          <a:sy n="83" d="100"/>
        </p:scale>
        <p:origin x="566" y="6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4/20/2021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4/20/2021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4/20/2021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4/20/2021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4/20/2021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4/20/2021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4/20/2021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4/20/2021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4/20/2021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4/20/2021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05336"/>
            <a:ext cx="7008574" cy="3298825"/>
          </a:xfrm>
        </p:spPr>
        <p:txBody>
          <a:bodyPr>
            <a:normAutofit/>
          </a:bodyPr>
          <a:lstStyle/>
          <a:p>
            <a:pPr marR="0" lvl="0">
              <a:lnSpc>
                <a:spcPct val="107000"/>
              </a:lnSpc>
              <a:spcBef>
                <a:spcPts val="0"/>
              </a:spcBef>
              <a:spcAft>
                <a:spcPts val="800"/>
              </a:spcAft>
            </a:pPr>
            <a:r>
              <a:rPr lang="en-IN" sz="7200" dirty="0">
                <a:effectLst/>
                <a:latin typeface="Cambria" panose="02040503050406030204" pitchFamily="18" charset="0"/>
                <a:ea typeface="Cambria" panose="02040503050406030204" pitchFamily="18" charset="0"/>
                <a:cs typeface="Mangal" panose="02040503050203030202" pitchFamily="18" charset="0"/>
              </a:rPr>
              <a:t>Public Sector</a:t>
            </a:r>
          </a:p>
        </p:txBody>
      </p:sp>
      <p:sp>
        <p:nvSpPr>
          <p:cNvPr id="5" name="Subtitle 4">
            <a:extLst>
              <a:ext uri="{FF2B5EF4-FFF2-40B4-BE49-F238E27FC236}">
                <a16:creationId xmlns:a16="http://schemas.microsoft.com/office/drawing/2014/main" id="{9D4D5586-BFFB-4D53-94A6-2138E1919F19}"/>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152453" marR="0" indent="0" algn="just">
              <a:lnSpc>
                <a:spcPct val="107000"/>
              </a:lnSpc>
              <a:spcBef>
                <a:spcPts val="0"/>
              </a:spcBef>
              <a:spcAft>
                <a:spcPts val="1500"/>
              </a:spcAft>
              <a:buNone/>
            </a:pPr>
            <a:r>
              <a:rPr lang="en-IN"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expansion of the public sector was aimed at the </a:t>
            </a:r>
            <a:r>
              <a:rPr lang="en-IN" sz="20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fulfillment</a:t>
            </a:r>
            <a:r>
              <a:rPr lang="en-IN"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of our national goals, that is., the removal of poverty, the attainment of self-reliance, reduction in inequalities of income, expansion of employment opportunities, removal of regional imbalances, acceleration of the pace of agricultural and industrial development, to reduce concentration of ownership and prevent growth of monopolistic tendencies by acting as effective countervailing power to the private sector, to make the country self-reliant in modern technology and create professional, technological and managerial cadres so as to ultimately rid the country from dependence on foreign aid. But these motives could not be achieved up to the desired extent. That is why government is on the spree of privatization of these enterprises.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32756"/>
            <a:ext cx="10365628" cy="760512"/>
          </a:xfrm>
          <a:prstGeom prst="rect">
            <a:avLst/>
          </a:prstGeom>
          <a:solidFill>
            <a:srgbClr val="FFC000"/>
          </a:solidFill>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marR="0" lvl="0">
              <a:lnSpc>
                <a:spcPct val="107000"/>
              </a:lnSpc>
              <a:spcBef>
                <a:spcPts val="0"/>
              </a:spcBef>
              <a:spcAft>
                <a:spcPts val="1500"/>
              </a:spcAft>
              <a:buSzPts val="1100"/>
            </a:pPr>
            <a:r>
              <a:rPr lang="en-IN"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WHAT LED TO PRIVATIZATION?</a:t>
            </a:r>
            <a:endParaRPr lang="en-IN"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266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0" marR="0" lvl="0" indent="0" algn="ctr">
              <a:lnSpc>
                <a:spcPct val="107000"/>
              </a:lnSpc>
              <a:spcBef>
                <a:spcPts val="0"/>
              </a:spcBef>
              <a:spcAft>
                <a:spcPts val="0"/>
              </a:spcAft>
              <a:buNone/>
            </a:pPr>
            <a:endParaRPr lang="en-IN" sz="4800" b="1" dirty="0">
              <a:solidFill>
                <a:srgbClr val="525252"/>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a:lnSpc>
                <a:spcPct val="107000"/>
              </a:lnSpc>
              <a:spcBef>
                <a:spcPts val="0"/>
              </a:spcBef>
              <a:spcAft>
                <a:spcPts val="0"/>
              </a:spcAft>
              <a:buNone/>
            </a:pPr>
            <a:r>
              <a:rPr lang="en-IN" sz="4800" b="1" dirty="0">
                <a:solidFill>
                  <a:srgbClr val="525252"/>
                </a:solidFill>
                <a:effectLst/>
                <a:latin typeface="Cambria" panose="02040503050406030204" pitchFamily="18" charset="0"/>
                <a:ea typeface="Cambria" panose="02040503050406030204" pitchFamily="18" charset="0"/>
                <a:cs typeface="Times New Roman" panose="02020603050405020304" pitchFamily="18" charset="0"/>
              </a:rPr>
              <a:t>Thank You </a:t>
            </a:r>
            <a:endParaRPr lang="en-IN" sz="2800" dirty="0">
              <a:effectLst/>
              <a:latin typeface="Cambria" panose="02040503050406030204" pitchFamily="18" charset="0"/>
              <a:ea typeface="Cambria" panose="02040503050406030204" pitchFamily="18" charset="0"/>
              <a:cs typeface="Mangal" panose="02040503050203030202"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32756"/>
            <a:ext cx="10365628" cy="760512"/>
          </a:xfrm>
          <a:prstGeom prst="rect">
            <a:avLst/>
          </a:prstGeom>
          <a:solidFill>
            <a:srgbClr val="FFC000"/>
          </a:solidFill>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29877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0" marR="0" lvl="0" indent="0" algn="just">
              <a:lnSpc>
                <a:spcPct val="107000"/>
              </a:lnSpc>
              <a:spcBef>
                <a:spcPts val="0"/>
              </a:spcBef>
              <a:spcAft>
                <a:spcPts val="0"/>
              </a:spcAft>
              <a:buNone/>
            </a:pPr>
            <a:r>
              <a:rPr lang="en-IN" sz="3200" b="1" dirty="0">
                <a:solidFill>
                  <a:srgbClr val="525252"/>
                </a:solidFill>
                <a:effectLst/>
                <a:latin typeface="Cambria" panose="02040503050406030204" pitchFamily="18" charset="0"/>
                <a:ea typeface="Cambria" panose="02040503050406030204" pitchFamily="18" charset="0"/>
                <a:cs typeface="Times New Roman" panose="02020603050405020304" pitchFamily="18" charset="0"/>
              </a:rPr>
              <a:t>In India, a public sector company is that company in which the Union Government or State Government or any Territorial Government owns a share of 51 % or more. Currently there are just three sectors left reserved only for the government i.e. Railways, Atomic energy and explosive material.</a:t>
            </a:r>
            <a:endParaRPr lang="en-IN" sz="2800" dirty="0">
              <a:effectLst/>
              <a:latin typeface="Cambria" panose="02040503050406030204" pitchFamily="18" charset="0"/>
              <a:ea typeface="Cambria" panose="02040503050406030204" pitchFamily="18" charset="0"/>
              <a:cs typeface="Mangal" panose="02040503050203030202"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32756"/>
            <a:ext cx="10365628" cy="760512"/>
          </a:xfrm>
          <a:prstGeom prst="rect">
            <a:avLst/>
          </a:prstGeom>
          <a:solidFill>
            <a:srgbClr val="FFC000"/>
          </a:solidFill>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dirty="0">
                <a:latin typeface="Calibri" panose="020F0502020204030204" pitchFamily="34" charset="0"/>
                <a:cs typeface="Mangal" panose="02040503050203030202" pitchFamily="18" charset="0"/>
              </a:rPr>
              <a:t>Meaning </a:t>
            </a:r>
            <a:endParaRPr lang="en-US" dirty="0"/>
          </a:p>
        </p:txBody>
      </p:sp>
    </p:spTree>
    <p:extLst>
      <p:ext uri="{BB962C8B-B14F-4D97-AF65-F5344CB8AC3E}">
        <p14:creationId xmlns:p14="http://schemas.microsoft.com/office/powerpoint/2010/main" val="6806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pic>
        <p:nvPicPr>
          <p:cNvPr id="7" name="Picture 6" descr="Public Sector Undertaking">
            <a:extLst>
              <a:ext uri="{FF2B5EF4-FFF2-40B4-BE49-F238E27FC236}">
                <a16:creationId xmlns:a16="http://schemas.microsoft.com/office/drawing/2014/main" id="{1E928228-F764-4CFB-B1D1-8F8B6291A2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1843" y="980728"/>
            <a:ext cx="10665735" cy="5040560"/>
          </a:xfrm>
          <a:prstGeom prst="rect">
            <a:avLst/>
          </a:prstGeom>
          <a:noFill/>
          <a:ln>
            <a:noFill/>
          </a:ln>
        </p:spPr>
      </p:pic>
    </p:spTree>
    <p:extLst>
      <p:ext uri="{BB962C8B-B14F-4D97-AF65-F5344CB8AC3E}">
        <p14:creationId xmlns:p14="http://schemas.microsoft.com/office/powerpoint/2010/main" val="18302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152453" marR="0" indent="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The following nine important roles are played by public sector in Indian economy, i.e.,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152453" marR="0" indent="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(1) Generation of Income,</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152453" marR="0" indent="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(2) Capital Formation,</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152453" marR="0" indent="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(3) Employment,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152453" marR="0" indent="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(4) Infrastructure,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275913" y="1251721"/>
            <a:ext cx="10365628" cy="760512"/>
          </a:xfrm>
          <a:prstGeom prst="rect">
            <a:avLst/>
          </a:prstGeom>
          <a:solidFill>
            <a:srgbClr val="FFC000"/>
          </a:solidFill>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ROLE PLAYED BY PUBLIC SECTOR</a:t>
            </a:r>
            <a:r>
              <a:rPr lang="en-IN" dirty="0">
                <a:latin typeface="Cambria" panose="02040503050406030204" pitchFamily="18" charset="0"/>
                <a:ea typeface="Cambria" panose="02040503050406030204" pitchFamily="18" charset="0"/>
                <a:cs typeface="Mangal" panose="02040503050203030202" pitchFamily="18" charset="0"/>
              </a:rPr>
              <a:t>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91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895350" marR="0" indent="-74295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(5) Strong Industrial Base,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895350" marR="0" indent="-74295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(6) Export Promotion and Import Substitution,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895350" marR="0" indent="-74295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(7) Contribution to Central Exchequer,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895350" marR="0" indent="-74295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(8) Checking Concentration of Income and Wealth, and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marL="895350" marR="0" indent="-742950">
              <a:lnSpc>
                <a:spcPct val="107000"/>
              </a:lnSpc>
              <a:spcBef>
                <a:spcPts val="0"/>
              </a:spcBef>
              <a:spcAft>
                <a:spcPts val="0"/>
              </a:spcAft>
              <a:buNone/>
            </a:pPr>
            <a:r>
              <a:rPr lang="en-IN" sz="3600" dirty="0">
                <a:solidFill>
                  <a:srgbClr val="424142"/>
                </a:solidFill>
                <a:effectLst/>
                <a:latin typeface="Georgia" panose="02040502050405020303" pitchFamily="18" charset="0"/>
                <a:ea typeface="Calibri" panose="020F0502020204030204" pitchFamily="34" charset="0"/>
                <a:cs typeface="Times New Roman" panose="02020603050405020304" pitchFamily="18" charset="0"/>
              </a:rPr>
              <a:t>(9) Removal of Regional Disparities.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275913" y="1251721"/>
            <a:ext cx="10365628" cy="760512"/>
          </a:xfrm>
          <a:prstGeom prst="rect">
            <a:avLst/>
          </a:prstGeom>
          <a:solidFill>
            <a:srgbClr val="FFC000"/>
          </a:solidFill>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ROLE PLAYED BY PUBLIC SECTOR</a:t>
            </a:r>
            <a:r>
              <a:rPr lang="en-IN" dirty="0">
                <a:latin typeface="Cambria" panose="02040503050406030204" pitchFamily="18" charset="0"/>
                <a:ea typeface="Cambria" panose="02040503050406030204" pitchFamily="18" charset="0"/>
                <a:cs typeface="Mangal" panose="02040503050203030202" pitchFamily="18" charset="0"/>
              </a:rPr>
              <a:t>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0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a:lnSpc>
                <a:spcPct val="107000"/>
              </a:lnSpc>
              <a:spcBef>
                <a:spcPts val="0"/>
              </a:spcBef>
              <a:spcAft>
                <a:spcPts val="1500"/>
              </a:spcAft>
            </a:pPr>
            <a:r>
              <a:rPr lang="en-I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Poor policy making and its execution</a:t>
            </a:r>
            <a:endParaRPr lang="en-IN"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7000"/>
              </a:lnSpc>
              <a:spcBef>
                <a:spcPts val="0"/>
              </a:spcBef>
              <a:spcAft>
                <a:spcPts val="1500"/>
              </a:spcAft>
              <a:buNone/>
            </a:pPr>
            <a:r>
              <a:rPr lang="en-I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Over staffing</a:t>
            </a:r>
            <a:endParaRPr lang="en-IN"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7000"/>
              </a:lnSpc>
              <a:spcBef>
                <a:spcPts val="0"/>
              </a:spcBef>
              <a:spcAft>
                <a:spcPts val="1500"/>
              </a:spcAft>
              <a:buNone/>
            </a:pPr>
            <a:r>
              <a:rPr lang="en-I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Wastage of resources or under utilization of resources</a:t>
            </a:r>
            <a:endParaRPr lang="en-IN"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7000"/>
              </a:lnSpc>
              <a:spcBef>
                <a:spcPts val="0"/>
              </a:spcBef>
              <a:spcAft>
                <a:spcPts val="1500"/>
              </a:spcAft>
              <a:buNone/>
            </a:pPr>
            <a:r>
              <a:rPr lang="en-I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Higher operating cost</a:t>
            </a:r>
            <a:endParaRPr lang="en-IN"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7000"/>
              </a:lnSpc>
              <a:spcBef>
                <a:spcPts val="0"/>
              </a:spcBef>
              <a:spcAft>
                <a:spcPts val="1500"/>
              </a:spcAft>
              <a:buNone/>
            </a:pPr>
            <a:r>
              <a:rPr lang="en-I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Lack of motivation for self improvement</a:t>
            </a:r>
            <a:endParaRPr lang="en-IN"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7000"/>
              </a:lnSpc>
              <a:spcBef>
                <a:spcPts val="0"/>
              </a:spcBef>
              <a:spcAft>
                <a:spcPts val="1500"/>
              </a:spcAft>
              <a:buNone/>
            </a:pPr>
            <a:r>
              <a:rPr lang="en-I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Lack of proper price policy</a:t>
            </a:r>
            <a:endParaRPr lang="en-IN" sz="2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04517"/>
            <a:ext cx="10365628" cy="760512"/>
          </a:xfrm>
          <a:prstGeom prst="rect">
            <a:avLst/>
          </a:prstGeom>
          <a:solidFill>
            <a:srgbClr val="FFC000"/>
          </a:solidFill>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Problems of Public Sectors</a:t>
            </a:r>
            <a:r>
              <a:rPr lang="en-IN" dirty="0">
                <a:latin typeface="Cambria" panose="02040503050406030204" pitchFamily="18" charset="0"/>
                <a:ea typeface="Cambria" panose="02040503050406030204" pitchFamily="18" charset="0"/>
                <a:cs typeface="Mangal" panose="02040503050203030202" pitchFamily="18" charset="0"/>
              </a:rPr>
              <a:t> </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434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0" marR="0" lvl="0" indent="0" algn="just">
              <a:lnSpc>
                <a:spcPct val="107000"/>
              </a:lnSpc>
              <a:spcBef>
                <a:spcPts val="0"/>
              </a:spcBef>
              <a:spcAft>
                <a:spcPts val="0"/>
              </a:spcAft>
              <a:buNone/>
            </a:pPr>
            <a:r>
              <a:rPr lang="en-IN" sz="3200" b="1" dirty="0">
                <a:solidFill>
                  <a:srgbClr val="333333"/>
                </a:solidFill>
                <a:effectLst/>
                <a:latin typeface="Cambria" panose="02040503050406030204" pitchFamily="18" charset="0"/>
                <a:ea typeface="Cambria" panose="02040503050406030204" pitchFamily="18" charset="0"/>
              </a:rPr>
              <a:t>Political leadership </a:t>
            </a:r>
            <a:r>
              <a:rPr lang="en-IN" sz="3200" dirty="0">
                <a:solidFill>
                  <a:srgbClr val="333333"/>
                </a:solidFill>
                <a:effectLst/>
                <a:latin typeface="Cambria" panose="02040503050406030204" pitchFamily="18" charset="0"/>
                <a:ea typeface="Cambria" panose="02040503050406030204" pitchFamily="18" charset="0"/>
              </a:rPr>
              <a:t>is needed because few, if any, of the innovations are a purely technocratic exercise.</a:t>
            </a:r>
          </a:p>
          <a:p>
            <a:pPr marL="0" marR="0" lvl="0" indent="0" algn="just">
              <a:lnSpc>
                <a:spcPct val="107000"/>
              </a:lnSpc>
              <a:spcBef>
                <a:spcPts val="0"/>
              </a:spcBef>
              <a:spcAft>
                <a:spcPts val="0"/>
              </a:spcAft>
              <a:buNone/>
            </a:pPr>
            <a:endParaRPr lang="en-IN" sz="3200" dirty="0">
              <a:solidFill>
                <a:srgbClr val="333333"/>
              </a:solidFill>
              <a:effectLst/>
              <a:latin typeface="Cambria" panose="02040503050406030204" pitchFamily="18" charset="0"/>
              <a:ea typeface="Cambria" panose="02040503050406030204" pitchFamily="18" charset="0"/>
            </a:endParaRPr>
          </a:p>
          <a:p>
            <a:pPr marL="0" indent="0" algn="just">
              <a:lnSpc>
                <a:spcPct val="107000"/>
              </a:lnSpc>
              <a:spcBef>
                <a:spcPts val="0"/>
              </a:spcBef>
              <a:buNone/>
            </a:pPr>
            <a:r>
              <a:rPr lang="en-IN" sz="3200" b="1"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Institutional capacity building</a:t>
            </a:r>
            <a:r>
              <a:rPr lang="en-IN" sz="3200"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 of existing bodies is a common element. For reforms to endure, one ultimately needs to create sustainable institutions. </a:t>
            </a:r>
            <a:endParaRPr lang="en-IN"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a:lnSpc>
                <a:spcPct val="107000"/>
              </a:lnSpc>
              <a:spcBef>
                <a:spcPts val="0"/>
              </a:spcBef>
              <a:spcAft>
                <a:spcPts val="0"/>
              </a:spcAft>
              <a:buNone/>
            </a:pPr>
            <a:endParaRPr lang="en-IN" sz="6600" dirty="0">
              <a:effectLst/>
              <a:latin typeface="Cambria" panose="02040503050406030204" pitchFamily="18" charset="0"/>
              <a:ea typeface="Cambria" panose="02040503050406030204" pitchFamily="18" charset="0"/>
              <a:cs typeface="Mangal" panose="02040503050203030202"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32756"/>
            <a:ext cx="10365628" cy="760512"/>
          </a:xfrm>
          <a:prstGeom prst="rect">
            <a:avLst/>
          </a:prstGeom>
          <a:solidFill>
            <a:srgbClr val="FFC000"/>
          </a:solidFill>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sz="4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IMPROVING PUBLIC SECTOR PERFORMANCE</a:t>
            </a:r>
            <a:r>
              <a:rPr lang="en-IN" sz="4000" dirty="0">
                <a:latin typeface="Cambria" panose="02040503050406030204" pitchFamily="18" charset="0"/>
                <a:ea typeface="Cambria" panose="02040503050406030204" pitchFamily="18" charset="0"/>
                <a:cs typeface="Mangal" panose="02040503050203030202" pitchFamily="18" charset="0"/>
              </a:rPr>
              <a:t> </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306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152453" marR="0" indent="0" algn="just">
              <a:lnSpc>
                <a:spcPct val="107000"/>
              </a:lnSpc>
              <a:spcBef>
                <a:spcPts val="0"/>
              </a:spcBef>
              <a:spcAft>
                <a:spcPts val="800"/>
              </a:spcAft>
              <a:buNone/>
            </a:pPr>
            <a:r>
              <a:rPr lang="en-IN" sz="3200" b="1"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Increased transparency</a:t>
            </a:r>
            <a:r>
              <a:rPr lang="en-IN" sz="3200"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 can help deliver change in public sector performance by breaking down government silos and ensuring inter-agency information-sharing, and publishing or disseminating performance information.  Transparency can also be a powerful driver for changing incentives. </a:t>
            </a:r>
            <a:endParaRPr lang="en-IN"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32756"/>
            <a:ext cx="10365628" cy="760512"/>
          </a:xfrm>
          <a:prstGeom prst="rect">
            <a:avLst/>
          </a:prstGeom>
          <a:solidFill>
            <a:srgbClr val="FFC000"/>
          </a:solidFill>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sz="4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IMPROVING PUBLIC SECTOR PERFORMANCE</a:t>
            </a:r>
            <a:r>
              <a:rPr lang="en-IN" sz="4000" dirty="0">
                <a:latin typeface="Cambria" panose="02040503050406030204" pitchFamily="18" charset="0"/>
                <a:ea typeface="Cambria" panose="02040503050406030204" pitchFamily="18" charset="0"/>
                <a:cs typeface="Mangal" panose="02040503050203030202" pitchFamily="18" charset="0"/>
              </a:rPr>
              <a:t> </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6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5860" y="116632"/>
            <a:ext cx="10665735" cy="760512"/>
          </a:xfrm>
        </p:spPr>
        <p:txBody>
          <a:bodyPr/>
          <a:lstStyle/>
          <a:p>
            <a:r>
              <a:rPr lang="en-IN" sz="4400" dirty="0">
                <a:effectLst/>
                <a:latin typeface="Cambria" panose="02040503050406030204" pitchFamily="18" charset="0"/>
                <a:ea typeface="Cambria" panose="02040503050406030204" pitchFamily="18" charset="0"/>
                <a:cs typeface="Mangal" panose="02040503050203030202" pitchFamily="18" charset="0"/>
              </a:rPr>
              <a:t>Public Sector </a:t>
            </a:r>
            <a:endParaRPr lang="en-US" dirty="0"/>
          </a:p>
        </p:txBody>
      </p:sp>
      <p:sp>
        <p:nvSpPr>
          <p:cNvPr id="14" name="Content Placeholder 13"/>
          <p:cNvSpPr>
            <a:spLocks noGrp="1"/>
          </p:cNvSpPr>
          <p:nvPr>
            <p:ph idx="1"/>
          </p:nvPr>
        </p:nvSpPr>
        <p:spPr>
          <a:xfrm>
            <a:off x="1015734" y="2348880"/>
            <a:ext cx="10479277" cy="3816424"/>
          </a:xfrm>
        </p:spPr>
        <p:style>
          <a:lnRef idx="2">
            <a:schemeClr val="dk1"/>
          </a:lnRef>
          <a:fillRef idx="1">
            <a:schemeClr val="lt1"/>
          </a:fillRef>
          <a:effectRef idx="0">
            <a:schemeClr val="dk1"/>
          </a:effectRef>
          <a:fontRef idx="minor">
            <a:schemeClr val="dk1"/>
          </a:fontRef>
        </p:style>
        <p:txBody>
          <a:bodyPr>
            <a:noAutofit/>
          </a:bodyPr>
          <a:lstStyle/>
          <a:p>
            <a:pPr marL="152453" marR="0" indent="0" algn="just">
              <a:lnSpc>
                <a:spcPct val="107000"/>
              </a:lnSpc>
              <a:spcBef>
                <a:spcPts val="0"/>
              </a:spcBef>
              <a:spcAft>
                <a:spcPts val="800"/>
              </a:spcAft>
              <a:buNone/>
            </a:pPr>
            <a:r>
              <a:rPr lang="en-IN" sz="3200" b="1"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Technology</a:t>
            </a:r>
            <a:r>
              <a:rPr lang="en-IN" sz="3200" dirty="0">
                <a:solidFill>
                  <a:srgbClr val="333333"/>
                </a:solidFill>
                <a:effectLst/>
                <a:latin typeface="Cambria" panose="02040503050406030204" pitchFamily="18" charset="0"/>
                <a:ea typeface="Cambria" panose="02040503050406030204" pitchFamily="18" charset="0"/>
                <a:cs typeface="Times New Roman" panose="02020603050405020304" pitchFamily="18" charset="0"/>
              </a:rPr>
              <a:t>, The reformers applied relevant, even basic, IT tools and know-how to their specific functional requirements and did not over-design their efforts.  Furthermore, the technology application is rarely a stand-alone solution; rather, it is accompanied by policies and procedures to change behaviour.</a:t>
            </a:r>
            <a:endParaRPr lang="en-IN"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itle 12">
            <a:extLst>
              <a:ext uri="{FF2B5EF4-FFF2-40B4-BE49-F238E27FC236}">
                <a16:creationId xmlns:a16="http://schemas.microsoft.com/office/drawing/2014/main" id="{C37474D9-06E4-4782-98C3-CD9034AA1B9F}"/>
              </a:ext>
            </a:extLst>
          </p:cNvPr>
          <p:cNvSpPr txBox="1">
            <a:spLocks/>
          </p:cNvSpPr>
          <p:nvPr/>
        </p:nvSpPr>
        <p:spPr>
          <a:xfrm>
            <a:off x="1129383" y="1232756"/>
            <a:ext cx="10365628" cy="760512"/>
          </a:xfrm>
          <a:prstGeom prst="rect">
            <a:avLst/>
          </a:prstGeom>
          <a:solidFill>
            <a:srgbClr val="FFC000"/>
          </a:solidFill>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IN" sz="4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IMPROVING PUBLIC SECTOR PERFORMANCE</a:t>
            </a:r>
            <a:r>
              <a:rPr lang="en-IN" sz="4000" dirty="0">
                <a:latin typeface="Cambria" panose="02040503050406030204" pitchFamily="18" charset="0"/>
                <a:ea typeface="Cambria" panose="02040503050406030204" pitchFamily="18" charset="0"/>
                <a:cs typeface="Mangal" panose="02040503050203030202" pitchFamily="18" charset="0"/>
              </a:rPr>
              <a:t> </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87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41</TotalTime>
  <Words>494</Words>
  <Application>Microsoft Office PowerPoint</Application>
  <PresentationFormat>Custom</PresentationFormat>
  <Paragraphs>44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Century Gothic</vt:lpstr>
      <vt:lpstr>Georgia</vt:lpstr>
      <vt:lpstr>Verdana</vt:lpstr>
      <vt:lpstr>Books 16x9</vt:lpstr>
      <vt:lpstr>Public Sector</vt:lpstr>
      <vt:lpstr>Public Sector </vt:lpstr>
      <vt:lpstr>Public Sector </vt:lpstr>
      <vt:lpstr>Public Sector </vt:lpstr>
      <vt:lpstr>Public Sector </vt:lpstr>
      <vt:lpstr>Public Sector </vt:lpstr>
      <vt:lpstr>Public Sector </vt:lpstr>
      <vt:lpstr>Public Sector </vt:lpstr>
      <vt:lpstr>Public Sector </vt:lpstr>
      <vt:lpstr>Public Sector </vt:lpstr>
      <vt:lpstr>Public Sector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LPG MODEL</dc:title>
  <dc:creator>HP</dc:creator>
  <cp:lastModifiedBy>Hitesh Nasa</cp:lastModifiedBy>
  <cp:revision>12</cp:revision>
  <dcterms:created xsi:type="dcterms:W3CDTF">2021-04-19T06:00:53Z</dcterms:created>
  <dcterms:modified xsi:type="dcterms:W3CDTF">2021-04-20T13:58:08Z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