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293" r:id="rId36"/>
    <p:sldId id="294"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0B749-DED2-496A-8AB1-5241F3A2CC8A}" type="datetimeFigureOut">
              <a:rPr lang="en-IN" smtClean="0"/>
              <a:t>01-07-2020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9F670-79D2-4F2D-8A8D-CE7593F02787}" type="slidenum">
              <a:rPr lang="en-IN" smtClean="0"/>
              <a:t>‹#›</a:t>
            </a:fld>
            <a:endParaRPr lang="en-IN"/>
          </a:p>
        </p:txBody>
      </p:sp>
    </p:spTree>
    <p:extLst>
      <p:ext uri="{BB962C8B-B14F-4D97-AF65-F5344CB8AC3E}">
        <p14:creationId xmlns:p14="http://schemas.microsoft.com/office/powerpoint/2010/main" val="123747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F29F670-79D2-4F2D-8A8D-CE7593F02787}" type="slidenum">
              <a:rPr lang="en-IN" smtClean="0"/>
              <a:t>7</a:t>
            </a:fld>
            <a:endParaRPr lang="en-IN"/>
          </a:p>
        </p:txBody>
      </p:sp>
    </p:spTree>
    <p:extLst>
      <p:ext uri="{BB962C8B-B14F-4D97-AF65-F5344CB8AC3E}">
        <p14:creationId xmlns:p14="http://schemas.microsoft.com/office/powerpoint/2010/main" val="1698422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108C-2D2A-40CD-A6EB-C5DB1CBBEB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CB0FF6B-9BF2-4059-9005-3891B412F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AB52A9E-948D-4589-890D-B5BEEEFFECBE}"/>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5" name="Footer Placeholder 4">
            <a:extLst>
              <a:ext uri="{FF2B5EF4-FFF2-40B4-BE49-F238E27FC236}">
                <a16:creationId xmlns:a16="http://schemas.microsoft.com/office/drawing/2014/main" id="{F4B24537-D653-44EE-9D80-1D1A6826CD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6E26504-CC6E-4E84-9DB8-8DD08BA0F2D6}"/>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34684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ABA98-589A-4273-8F17-FDEE946C0CF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51858E5-EE4C-40EE-908E-F3253106A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04A24D-7919-4D2F-96B6-84C25FC7FB45}"/>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5" name="Footer Placeholder 4">
            <a:extLst>
              <a:ext uri="{FF2B5EF4-FFF2-40B4-BE49-F238E27FC236}">
                <a16:creationId xmlns:a16="http://schemas.microsoft.com/office/drawing/2014/main" id="{31E70BC1-EAE6-4D80-8DE1-75F687F1744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993A365-2381-4482-91F2-8C3DA3793389}"/>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411986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A4242-F560-47D7-8C3C-EB9B66DC05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E1A1906-76FA-4967-B963-950E60F8F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1585BC8-695B-455B-8A42-9916D5C72F01}"/>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5" name="Footer Placeholder 4">
            <a:extLst>
              <a:ext uri="{FF2B5EF4-FFF2-40B4-BE49-F238E27FC236}">
                <a16:creationId xmlns:a16="http://schemas.microsoft.com/office/drawing/2014/main" id="{EB6F8104-71AF-4E66-88A8-E153A677F2B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989B8BB-5FE3-4BE6-B147-945B9C1C5B02}"/>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15488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F1B5-85E7-48AD-8DDE-611E27BD37B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CD186DC-2308-4158-A24F-E08FEB3A3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5C0CE6C-B9BB-4E9B-97E9-4A88322F4792}"/>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5" name="Footer Placeholder 4">
            <a:extLst>
              <a:ext uri="{FF2B5EF4-FFF2-40B4-BE49-F238E27FC236}">
                <a16:creationId xmlns:a16="http://schemas.microsoft.com/office/drawing/2014/main" id="{839A6E9A-983F-404E-AFC6-B02F41E25C7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F13D24-4327-4DD2-BAD1-EF19F756A89F}"/>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366555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EE-0230-462E-B2FF-D59FE9BD7C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6C779A9-D59E-4C40-862F-1CBC13A74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83F03E-FE27-4C68-B992-66D75A22D3AB}"/>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5" name="Footer Placeholder 4">
            <a:extLst>
              <a:ext uri="{FF2B5EF4-FFF2-40B4-BE49-F238E27FC236}">
                <a16:creationId xmlns:a16="http://schemas.microsoft.com/office/drawing/2014/main" id="{9C8EEFA9-AF52-44BC-BBDE-9374CA3179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9E019F-08AF-4A8A-B8B0-4BA981DDE07E}"/>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92017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9B3B-FB45-4831-8B32-85BAE28ACC0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93812A4-84C8-4D9B-93CD-82ED9DC1D1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9D5ADE-375C-4113-BAEF-2FEAD94EDC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22BBAA2-3BCF-42A4-9F2A-B9EC7BBCAA17}"/>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6" name="Footer Placeholder 5">
            <a:extLst>
              <a:ext uri="{FF2B5EF4-FFF2-40B4-BE49-F238E27FC236}">
                <a16:creationId xmlns:a16="http://schemas.microsoft.com/office/drawing/2014/main" id="{78E2A1C7-2E23-4A78-BEFF-92633D2130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072C09A-EC98-4BD9-B316-ECB272DF0C3B}"/>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334662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8EA0-4FC0-4FBF-A7B9-35B425ACB6B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2784D35-DA57-44D1-B3AC-58987362A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457688-9A05-4C8C-8AC8-C5DAE748A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FBEF183-0886-4714-BDC1-48E6BBDE0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24540-31D4-4D61-88A1-047A0CDC58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3F71F23-BE27-47F1-8579-2CFE7BAFB566}"/>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8" name="Footer Placeholder 7">
            <a:extLst>
              <a:ext uri="{FF2B5EF4-FFF2-40B4-BE49-F238E27FC236}">
                <a16:creationId xmlns:a16="http://schemas.microsoft.com/office/drawing/2014/main" id="{C63D19BE-32A0-4FFD-A4B5-4B7254D5F76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617F29-76D6-43EF-B1DB-E07D9378211F}"/>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324937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9CB0-E2E1-47DF-9748-2C8B88CEE01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B06A577-B0CE-4ECC-8313-04107587F29A}"/>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4" name="Footer Placeholder 3">
            <a:extLst>
              <a:ext uri="{FF2B5EF4-FFF2-40B4-BE49-F238E27FC236}">
                <a16:creationId xmlns:a16="http://schemas.microsoft.com/office/drawing/2014/main" id="{FE9C7AE0-2D06-4DCD-9703-587ADACEF17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0C02DA7-3C79-4909-ACF8-F48D67154DB0}"/>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152453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E70F65-6162-4E71-AB93-7CEED353571E}"/>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3" name="Footer Placeholder 2">
            <a:extLst>
              <a:ext uri="{FF2B5EF4-FFF2-40B4-BE49-F238E27FC236}">
                <a16:creationId xmlns:a16="http://schemas.microsoft.com/office/drawing/2014/main" id="{AA99937C-EFC7-40A6-A73F-9F44AEEE42D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DEA61DB-779A-402A-AC63-D34FBC987EC1}"/>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201962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0A7C-5262-4DCA-874F-9FC0B4CBA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B55BCFA-A0EB-4A4B-BF3B-A67868946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E746F58-3DD0-453F-BDF8-79D47A05F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90231-F702-4ACE-A8A0-001EB3F904EF}"/>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6" name="Footer Placeholder 5">
            <a:extLst>
              <a:ext uri="{FF2B5EF4-FFF2-40B4-BE49-F238E27FC236}">
                <a16:creationId xmlns:a16="http://schemas.microsoft.com/office/drawing/2014/main" id="{CFB0EAF2-8F92-4E13-BB52-EEBF64F8B46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88B684-078C-4CA0-92CD-47CBDCCF7334}"/>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405168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3B09-B16A-4961-81AC-9BD8F326E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571CAC9-FA34-4A3E-A166-39AD0B7CA1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7CBB3D4-EADD-4F6D-AA5F-D2FA8604F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D3ADF-E5FB-4D34-A74E-C4FBE5AF5BF2}"/>
              </a:ext>
            </a:extLst>
          </p:cNvPr>
          <p:cNvSpPr>
            <a:spLocks noGrp="1"/>
          </p:cNvSpPr>
          <p:nvPr>
            <p:ph type="dt" sz="half" idx="10"/>
          </p:nvPr>
        </p:nvSpPr>
        <p:spPr/>
        <p:txBody>
          <a:bodyPr/>
          <a:lstStyle/>
          <a:p>
            <a:fld id="{F2B42FBE-9C21-4118-9D65-8B21CDA5E72E}" type="datetimeFigureOut">
              <a:rPr lang="en-IN" smtClean="0"/>
              <a:t>01-07-2020</a:t>
            </a:fld>
            <a:endParaRPr lang="en-IN"/>
          </a:p>
        </p:txBody>
      </p:sp>
      <p:sp>
        <p:nvSpPr>
          <p:cNvPr id="6" name="Footer Placeholder 5">
            <a:extLst>
              <a:ext uri="{FF2B5EF4-FFF2-40B4-BE49-F238E27FC236}">
                <a16:creationId xmlns:a16="http://schemas.microsoft.com/office/drawing/2014/main" id="{A70E43F7-CB3E-4A04-8458-7175425D579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8A9C749-7998-49A6-9B35-60483C7452D1}"/>
              </a:ext>
            </a:extLst>
          </p:cNvPr>
          <p:cNvSpPr>
            <a:spLocks noGrp="1"/>
          </p:cNvSpPr>
          <p:nvPr>
            <p:ph type="sldNum" sz="quarter" idx="12"/>
          </p:nvPr>
        </p:nvSpPr>
        <p:spPr/>
        <p:txBody>
          <a:bodyPr/>
          <a:lstStyle/>
          <a:p>
            <a:fld id="{88A3F3EF-D644-4EFF-99B6-1C1DA869AA31}" type="slidenum">
              <a:rPr lang="en-IN" smtClean="0"/>
              <a:t>‹#›</a:t>
            </a:fld>
            <a:endParaRPr lang="en-IN"/>
          </a:p>
        </p:txBody>
      </p:sp>
    </p:spTree>
    <p:extLst>
      <p:ext uri="{BB962C8B-B14F-4D97-AF65-F5344CB8AC3E}">
        <p14:creationId xmlns:p14="http://schemas.microsoft.com/office/powerpoint/2010/main" val="126782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54AAA-D1FB-4C94-A949-3C0EB4275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038075B-2CC0-448D-8C1A-46A39453F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7A10168-1992-48D4-9753-D2A38BC8B3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42FBE-9C21-4118-9D65-8B21CDA5E72E}" type="datetimeFigureOut">
              <a:rPr lang="en-IN" smtClean="0"/>
              <a:t>01-07-2020</a:t>
            </a:fld>
            <a:endParaRPr lang="en-IN"/>
          </a:p>
        </p:txBody>
      </p:sp>
      <p:sp>
        <p:nvSpPr>
          <p:cNvPr id="5" name="Footer Placeholder 4">
            <a:extLst>
              <a:ext uri="{FF2B5EF4-FFF2-40B4-BE49-F238E27FC236}">
                <a16:creationId xmlns:a16="http://schemas.microsoft.com/office/drawing/2014/main" id="{AFBB00D0-6094-4F12-AE26-848FCA04B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409A17E-F2E2-47B0-9E8D-D9A05488E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3F3EF-D644-4EFF-99B6-1C1DA869AA31}" type="slidenum">
              <a:rPr lang="en-IN" smtClean="0"/>
              <a:t>‹#›</a:t>
            </a:fld>
            <a:endParaRPr lang="en-IN"/>
          </a:p>
        </p:txBody>
      </p:sp>
    </p:spTree>
    <p:extLst>
      <p:ext uri="{BB962C8B-B14F-4D97-AF65-F5344CB8AC3E}">
        <p14:creationId xmlns:p14="http://schemas.microsoft.com/office/powerpoint/2010/main" val="1278053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9849-F56D-4178-9261-63168A806DC5}"/>
              </a:ext>
            </a:extLst>
          </p:cNvPr>
          <p:cNvSpPr>
            <a:spLocks noGrp="1"/>
          </p:cNvSpPr>
          <p:nvPr>
            <p:ph type="ctrTitle"/>
          </p:nvPr>
        </p:nvSpPr>
        <p:spPr/>
        <p:txBody>
          <a:bodyPr/>
          <a:lstStyle/>
          <a:p>
            <a:r>
              <a:rPr lang="en-IN" dirty="0" err="1"/>
              <a:t>Dharwar</a:t>
            </a:r>
            <a:r>
              <a:rPr lang="en-IN" dirty="0"/>
              <a:t> Protocontinent</a:t>
            </a:r>
          </a:p>
        </p:txBody>
      </p:sp>
      <p:sp>
        <p:nvSpPr>
          <p:cNvPr id="3" name="Subtitle 2">
            <a:extLst>
              <a:ext uri="{FF2B5EF4-FFF2-40B4-BE49-F238E27FC236}">
                <a16:creationId xmlns:a16="http://schemas.microsoft.com/office/drawing/2014/main" id="{CBE98629-A72C-44A2-A453-2F3055E5C420}"/>
              </a:ext>
            </a:extLst>
          </p:cNvPr>
          <p:cNvSpPr>
            <a:spLocks noGrp="1"/>
          </p:cNvSpPr>
          <p:nvPr>
            <p:ph type="subTitle" idx="1"/>
          </p:nvPr>
        </p:nvSpPr>
        <p:spPr/>
        <p:txBody>
          <a:bodyPr/>
          <a:lstStyle/>
          <a:p>
            <a:r>
              <a:rPr lang="en-IN" dirty="0"/>
              <a:t>Presentation by</a:t>
            </a:r>
          </a:p>
          <a:p>
            <a:r>
              <a:rPr lang="en-IN" dirty="0" err="1"/>
              <a:t>Dr.</a:t>
            </a:r>
            <a:r>
              <a:rPr lang="en-IN" dirty="0"/>
              <a:t> Ritesh Purohit</a:t>
            </a:r>
          </a:p>
        </p:txBody>
      </p:sp>
    </p:spTree>
    <p:extLst>
      <p:ext uri="{BB962C8B-B14F-4D97-AF65-F5344CB8AC3E}">
        <p14:creationId xmlns:p14="http://schemas.microsoft.com/office/powerpoint/2010/main" val="3696075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4386-2103-4AA8-BED9-7E2F320F9F21}"/>
              </a:ext>
            </a:extLst>
          </p:cNvPr>
          <p:cNvSpPr>
            <a:spLocks noGrp="1"/>
          </p:cNvSpPr>
          <p:nvPr>
            <p:ph type="title"/>
          </p:nvPr>
        </p:nvSpPr>
        <p:spPr>
          <a:xfrm>
            <a:off x="838200" y="365125"/>
            <a:ext cx="10515600" cy="766091"/>
          </a:xfrm>
        </p:spPr>
        <p:txBody>
          <a:bodyPr>
            <a:normAutofit/>
          </a:bodyPr>
          <a:lstStyle/>
          <a:p>
            <a:r>
              <a:rPr lang="en-IN" sz="4000" dirty="0" err="1"/>
              <a:t>Charnockites</a:t>
            </a:r>
            <a:r>
              <a:rPr lang="en-IN" sz="4000" dirty="0"/>
              <a:t> and </a:t>
            </a:r>
            <a:r>
              <a:rPr lang="en-IN" sz="4000" dirty="0" err="1"/>
              <a:t>Granulites</a:t>
            </a:r>
            <a:r>
              <a:rPr lang="en-IN" sz="4000" dirty="0"/>
              <a:t> from South </a:t>
            </a:r>
            <a:r>
              <a:rPr lang="en-IN" sz="4000" dirty="0" err="1"/>
              <a:t>Dharwar</a:t>
            </a:r>
            <a:endParaRPr lang="en-IN" sz="4000" dirty="0"/>
          </a:p>
        </p:txBody>
      </p:sp>
      <p:sp>
        <p:nvSpPr>
          <p:cNvPr id="3" name="Content Placeholder 2">
            <a:extLst>
              <a:ext uri="{FF2B5EF4-FFF2-40B4-BE49-F238E27FC236}">
                <a16:creationId xmlns:a16="http://schemas.microsoft.com/office/drawing/2014/main" id="{166D2FD8-459A-40CC-BE1D-9B6877015E3A}"/>
              </a:ext>
            </a:extLst>
          </p:cNvPr>
          <p:cNvSpPr>
            <a:spLocks noGrp="1"/>
          </p:cNvSpPr>
          <p:nvPr>
            <p:ph idx="1"/>
          </p:nvPr>
        </p:nvSpPr>
        <p:spPr>
          <a:xfrm>
            <a:off x="838200" y="1291472"/>
            <a:ext cx="10515600" cy="5326144"/>
          </a:xfrm>
        </p:spPr>
        <p:txBody>
          <a:bodyPr>
            <a:normAutofit fontScale="77500" lnSpcReduction="20000"/>
          </a:bodyPr>
          <a:lstStyle/>
          <a:p>
            <a:r>
              <a:rPr lang="en-GB" dirty="0"/>
              <a:t>Bodies of </a:t>
            </a:r>
            <a:r>
              <a:rPr lang="en-GB" dirty="0" err="1"/>
              <a:t>Charnockites</a:t>
            </a:r>
            <a:r>
              <a:rPr lang="en-GB" dirty="0"/>
              <a:t> and </a:t>
            </a:r>
            <a:r>
              <a:rPr lang="en-GB" dirty="0" err="1"/>
              <a:t>Granulites</a:t>
            </a:r>
            <a:r>
              <a:rPr lang="en-GB" dirty="0"/>
              <a:t> occur in close association with garnet-bearing gneisses, banded iron formation, calc-silicate rocks, quartzites and amphibolites in the southern </a:t>
            </a:r>
            <a:r>
              <a:rPr lang="en-GB" dirty="0" err="1"/>
              <a:t>Dharwars</a:t>
            </a:r>
            <a:r>
              <a:rPr lang="en-GB" dirty="0"/>
              <a:t>. The northern limit of these occurrences is marked as </a:t>
            </a:r>
            <a:r>
              <a:rPr lang="en-GB" dirty="0" err="1"/>
              <a:t>Charnockite</a:t>
            </a:r>
            <a:r>
              <a:rPr lang="en-GB" dirty="0"/>
              <a:t> Line (</a:t>
            </a:r>
            <a:r>
              <a:rPr lang="en-GB" dirty="0" err="1"/>
              <a:t>Fermor</a:t>
            </a:r>
            <a:r>
              <a:rPr lang="en-GB" dirty="0"/>
              <a:t>).</a:t>
            </a:r>
          </a:p>
          <a:p>
            <a:r>
              <a:rPr lang="en-GB" dirty="0"/>
              <a:t> This implies that a continuity of the Archaean </a:t>
            </a:r>
            <a:r>
              <a:rPr lang="en-GB" dirty="0" err="1"/>
              <a:t>Dharwar</a:t>
            </a:r>
            <a:r>
              <a:rPr lang="en-GB" dirty="0"/>
              <a:t> rocks further south of the defined boundary.</a:t>
            </a:r>
          </a:p>
          <a:p>
            <a:r>
              <a:rPr lang="en-GB" dirty="0"/>
              <a:t>The proof of the presence of a single continuous belt of rocks also comes from the occurrences of the trails of the coevally metamorphosed Archaean granite-greenstone belt rocks well within the massifs of </a:t>
            </a:r>
            <a:r>
              <a:rPr lang="en-GB" dirty="0" err="1"/>
              <a:t>Biligirirangan</a:t>
            </a:r>
            <a:r>
              <a:rPr lang="en-GB" dirty="0"/>
              <a:t>, Coorg and </a:t>
            </a:r>
            <a:r>
              <a:rPr lang="en-GB" dirty="0" err="1"/>
              <a:t>Nilgiri</a:t>
            </a:r>
            <a:r>
              <a:rPr lang="en-GB" dirty="0"/>
              <a:t> Hills in the south.</a:t>
            </a:r>
          </a:p>
          <a:p>
            <a:r>
              <a:rPr lang="en-GB" dirty="0"/>
              <a:t> The continuity of Peninsular Gneiss into the massive granulite-</a:t>
            </a:r>
            <a:r>
              <a:rPr lang="en-GB" dirty="0" err="1"/>
              <a:t>charnockite</a:t>
            </a:r>
            <a:r>
              <a:rPr lang="en-GB" dirty="0"/>
              <a:t> ensemble is detected by the presence of relict banding within granulite facies rocks south of the </a:t>
            </a:r>
            <a:r>
              <a:rPr lang="en-GB" dirty="0" err="1"/>
              <a:t>Charnockite</a:t>
            </a:r>
            <a:r>
              <a:rPr lang="en-GB" dirty="0"/>
              <a:t> line.</a:t>
            </a:r>
          </a:p>
          <a:p>
            <a:r>
              <a:rPr lang="en-GB" dirty="0"/>
              <a:t>Continuous occurrence of the linear bodies of metasedimentary and </a:t>
            </a:r>
            <a:r>
              <a:rPr lang="en-GB" dirty="0" err="1"/>
              <a:t>metavolcanic</a:t>
            </a:r>
            <a:r>
              <a:rPr lang="en-GB" dirty="0"/>
              <a:t> rocks within the granulite-</a:t>
            </a:r>
            <a:r>
              <a:rPr lang="en-GB" dirty="0" err="1"/>
              <a:t>charnockites</a:t>
            </a:r>
            <a:r>
              <a:rPr lang="en-GB" dirty="0"/>
              <a:t> is a clear proof of transformation of the rocks of the granite gneiss-greenstone belts into </a:t>
            </a:r>
            <a:r>
              <a:rPr lang="en-GB" dirty="0" err="1"/>
              <a:t>granulites</a:t>
            </a:r>
            <a:r>
              <a:rPr lang="en-GB" dirty="0"/>
              <a:t>. </a:t>
            </a:r>
          </a:p>
          <a:p>
            <a:r>
              <a:rPr lang="en-GB" dirty="0"/>
              <a:t>The ages of granulite facies metamorphism in the southern part of the </a:t>
            </a:r>
            <a:r>
              <a:rPr lang="en-GB" dirty="0" err="1"/>
              <a:t>Dharwar</a:t>
            </a:r>
            <a:r>
              <a:rPr lang="en-GB" dirty="0"/>
              <a:t> Protocontinent range between 2500±50 Ma and 2540±17. </a:t>
            </a:r>
            <a:endParaRPr lang="en-IN" dirty="0"/>
          </a:p>
        </p:txBody>
      </p:sp>
    </p:spTree>
    <p:extLst>
      <p:ext uri="{BB962C8B-B14F-4D97-AF65-F5344CB8AC3E}">
        <p14:creationId xmlns:p14="http://schemas.microsoft.com/office/powerpoint/2010/main" val="175540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3E7A-18FD-4C30-B74F-67AC68480330}"/>
              </a:ext>
            </a:extLst>
          </p:cNvPr>
          <p:cNvSpPr>
            <a:spLocks noGrp="1"/>
          </p:cNvSpPr>
          <p:nvPr>
            <p:ph type="title"/>
          </p:nvPr>
        </p:nvSpPr>
        <p:spPr/>
        <p:txBody>
          <a:bodyPr/>
          <a:lstStyle/>
          <a:p>
            <a:r>
              <a:rPr lang="en-IN" dirty="0"/>
              <a:t>Geology of Schist Belts: </a:t>
            </a:r>
            <a:r>
              <a:rPr lang="en-IN" dirty="0" err="1"/>
              <a:t>Nuggihalli</a:t>
            </a:r>
            <a:r>
              <a:rPr lang="en-IN" dirty="0"/>
              <a:t> Schist Belt</a:t>
            </a:r>
          </a:p>
        </p:txBody>
      </p:sp>
      <p:sp>
        <p:nvSpPr>
          <p:cNvPr id="3" name="Content Placeholder 2">
            <a:extLst>
              <a:ext uri="{FF2B5EF4-FFF2-40B4-BE49-F238E27FC236}">
                <a16:creationId xmlns:a16="http://schemas.microsoft.com/office/drawing/2014/main" id="{6348EC7F-54EF-4ED1-A100-6F1FE408D610}"/>
              </a:ext>
            </a:extLst>
          </p:cNvPr>
          <p:cNvSpPr>
            <a:spLocks noGrp="1"/>
          </p:cNvSpPr>
          <p:nvPr>
            <p:ph idx="1"/>
          </p:nvPr>
        </p:nvSpPr>
        <p:spPr/>
        <p:txBody>
          <a:bodyPr>
            <a:normAutofit fontScale="92500" lnSpcReduction="10000"/>
          </a:bodyPr>
          <a:lstStyle/>
          <a:p>
            <a:r>
              <a:rPr lang="en-GB" dirty="0"/>
              <a:t>Located in the SW part of the </a:t>
            </a:r>
            <a:r>
              <a:rPr lang="en-GB" dirty="0" err="1"/>
              <a:t>Dharwar</a:t>
            </a:r>
            <a:r>
              <a:rPr lang="en-GB" dirty="0"/>
              <a:t> Protocontinent, extending NW for a distance of over 60 km &amp; max. width of 2 km near </a:t>
            </a:r>
            <a:r>
              <a:rPr lang="en-GB" dirty="0" err="1"/>
              <a:t>Nuggihalli</a:t>
            </a:r>
            <a:r>
              <a:rPr lang="en-GB" dirty="0"/>
              <a:t>.</a:t>
            </a:r>
          </a:p>
          <a:p>
            <a:r>
              <a:rPr lang="en-GB" dirty="0"/>
              <a:t>Differentiated intrusion of </a:t>
            </a:r>
            <a:r>
              <a:rPr lang="en-GB" dirty="0" err="1"/>
              <a:t>serpentinized</a:t>
            </a:r>
            <a:r>
              <a:rPr lang="en-GB" dirty="0"/>
              <a:t> peridotite with lenses of altered </a:t>
            </a:r>
            <a:r>
              <a:rPr lang="en-GB" dirty="0" err="1"/>
              <a:t>dunite</a:t>
            </a:r>
            <a:r>
              <a:rPr lang="en-GB" dirty="0"/>
              <a:t>, tremolite-actinolite-cummingtonite-anthophyllite-talc-chlorite magnetite schist (</a:t>
            </a:r>
            <a:r>
              <a:rPr lang="en-GB" dirty="0" err="1"/>
              <a:t>metapyroxenites</a:t>
            </a:r>
            <a:r>
              <a:rPr lang="en-GB" dirty="0"/>
              <a:t>) and gabbroic amphibolite ± garnet with layers of anorthosite.</a:t>
            </a:r>
          </a:p>
          <a:p>
            <a:r>
              <a:rPr lang="en-GB" dirty="0"/>
              <a:t>Importance of this schist belt lies in the occurrence of Cr, Au and Cu.</a:t>
            </a:r>
          </a:p>
          <a:p>
            <a:r>
              <a:rPr lang="en-GB" dirty="0"/>
              <a:t>There is no clear cut evidence of unconformity between Peninsular Gneiss and the ultramafic schist of the </a:t>
            </a:r>
            <a:r>
              <a:rPr lang="en-GB" dirty="0" err="1"/>
              <a:t>Nuggihalli</a:t>
            </a:r>
            <a:r>
              <a:rPr lang="en-GB" dirty="0"/>
              <a:t> belt. On the other hand, the occurrence of schistose ultramafic rocks close to the massive bodies of trondhjemite suggests intrusive character of these plutonic bodies.</a:t>
            </a:r>
          </a:p>
          <a:p>
            <a:endParaRPr lang="en-GB" dirty="0"/>
          </a:p>
          <a:p>
            <a:endParaRPr lang="en-IN" dirty="0"/>
          </a:p>
        </p:txBody>
      </p:sp>
    </p:spTree>
    <p:extLst>
      <p:ext uri="{BB962C8B-B14F-4D97-AF65-F5344CB8AC3E}">
        <p14:creationId xmlns:p14="http://schemas.microsoft.com/office/powerpoint/2010/main" val="163621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7ABD-95E6-4FEB-A6C1-51A2E0FAD47C}"/>
              </a:ext>
            </a:extLst>
          </p:cNvPr>
          <p:cNvSpPr>
            <a:spLocks noGrp="1"/>
          </p:cNvSpPr>
          <p:nvPr>
            <p:ph type="title"/>
          </p:nvPr>
        </p:nvSpPr>
        <p:spPr/>
        <p:txBody>
          <a:bodyPr/>
          <a:lstStyle/>
          <a:p>
            <a:r>
              <a:rPr lang="en-IN" dirty="0" err="1"/>
              <a:t>Holenarasipur</a:t>
            </a:r>
            <a:r>
              <a:rPr lang="en-IN" dirty="0"/>
              <a:t> Schist Belt</a:t>
            </a:r>
          </a:p>
        </p:txBody>
      </p:sp>
      <p:sp>
        <p:nvSpPr>
          <p:cNvPr id="3" name="Content Placeholder 2">
            <a:extLst>
              <a:ext uri="{FF2B5EF4-FFF2-40B4-BE49-F238E27FC236}">
                <a16:creationId xmlns:a16="http://schemas.microsoft.com/office/drawing/2014/main" id="{C5149ED1-F382-4229-B3FD-DFA45FD11416}"/>
              </a:ext>
            </a:extLst>
          </p:cNvPr>
          <p:cNvSpPr>
            <a:spLocks noGrp="1"/>
          </p:cNvSpPr>
          <p:nvPr>
            <p:ph idx="1"/>
          </p:nvPr>
        </p:nvSpPr>
        <p:spPr/>
        <p:txBody>
          <a:bodyPr>
            <a:normAutofit fontScale="92500" lnSpcReduction="20000"/>
          </a:bodyPr>
          <a:lstStyle/>
          <a:p>
            <a:r>
              <a:rPr lang="en-US" dirty="0"/>
              <a:t>The ‘trident-shaped’ </a:t>
            </a:r>
            <a:r>
              <a:rPr lang="en-GB" dirty="0" err="1"/>
              <a:t>Holenarasipur</a:t>
            </a:r>
            <a:r>
              <a:rPr lang="en-GB" dirty="0"/>
              <a:t> Schist Belt is considered the most “critical, complicated and oldest (3.2-3.5 by) supracrustal” belts in the </a:t>
            </a:r>
            <a:r>
              <a:rPr lang="en-GB" dirty="0" err="1"/>
              <a:t>Dharwar</a:t>
            </a:r>
            <a:r>
              <a:rPr lang="en-GB" dirty="0"/>
              <a:t> Protocontinent. Older westernmost succession of this schist belt includes mafic-ultramafic rocks at the base overlain by meta-sedimentary rocks.  </a:t>
            </a:r>
          </a:p>
          <a:p>
            <a:r>
              <a:rPr lang="en-GB" dirty="0"/>
              <a:t>Compositionally the mafic-ultramafic rocks are similar to peridotite, pyroxenite and basaltic komatiite interbedded with fuchsite-quartzite.</a:t>
            </a:r>
          </a:p>
          <a:p>
            <a:r>
              <a:rPr lang="en-GB" dirty="0"/>
              <a:t>The characteristic trident shape of the </a:t>
            </a:r>
            <a:r>
              <a:rPr lang="en-GB" dirty="0" err="1"/>
              <a:t>Holenarasipur</a:t>
            </a:r>
            <a:r>
              <a:rPr lang="en-GB" dirty="0"/>
              <a:t> Schist belt is thought to have developed due to the deflection of schistosity during the intrusion of plutonic ‘boss-like’ bodies which range in composition between trondhjemite and granodiorite (</a:t>
            </a:r>
            <a:r>
              <a:rPr lang="en-GB" dirty="0" err="1"/>
              <a:t>Bouhaller</a:t>
            </a:r>
            <a:r>
              <a:rPr lang="en-GB" dirty="0"/>
              <a:t> et al. 1993). </a:t>
            </a:r>
            <a:r>
              <a:rPr lang="en-US" dirty="0"/>
              <a:t>A pre-3.00 Ga age has been suggested for the </a:t>
            </a:r>
            <a:r>
              <a:rPr lang="en-US" dirty="0" err="1"/>
              <a:t>Holenarasipur</a:t>
            </a:r>
            <a:r>
              <a:rPr lang="en-US" dirty="0"/>
              <a:t> Schist Belt rocks based on the age of these intrusive bodies like the </a:t>
            </a:r>
            <a:r>
              <a:rPr lang="en-US" dirty="0" err="1"/>
              <a:t>Halekote</a:t>
            </a:r>
            <a:r>
              <a:rPr lang="en-US" dirty="0"/>
              <a:t> Trondhjemite (Stroh et al. 1983) into the supracrustal rocks.</a:t>
            </a:r>
            <a:endParaRPr lang="en-IN" dirty="0"/>
          </a:p>
          <a:p>
            <a:endParaRPr lang="en-IN" dirty="0"/>
          </a:p>
          <a:p>
            <a:endParaRPr lang="en-IN" dirty="0"/>
          </a:p>
        </p:txBody>
      </p:sp>
    </p:spTree>
    <p:extLst>
      <p:ext uri="{BB962C8B-B14F-4D97-AF65-F5344CB8AC3E}">
        <p14:creationId xmlns:p14="http://schemas.microsoft.com/office/powerpoint/2010/main" val="1480401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E352A-36C5-412B-B213-B8E37532C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325" y="81668"/>
            <a:ext cx="9115720" cy="6450875"/>
          </a:xfrm>
          <a:prstGeom prst="rect">
            <a:avLst/>
          </a:prstGeom>
        </p:spPr>
      </p:pic>
    </p:spTree>
    <p:extLst>
      <p:ext uri="{BB962C8B-B14F-4D97-AF65-F5344CB8AC3E}">
        <p14:creationId xmlns:p14="http://schemas.microsoft.com/office/powerpoint/2010/main" val="242055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7D0D-F2BF-43D8-837E-409FFF2D87D6}"/>
              </a:ext>
            </a:extLst>
          </p:cNvPr>
          <p:cNvSpPr>
            <a:spLocks noGrp="1"/>
          </p:cNvSpPr>
          <p:nvPr>
            <p:ph type="title"/>
          </p:nvPr>
        </p:nvSpPr>
        <p:spPr/>
        <p:txBody>
          <a:bodyPr/>
          <a:lstStyle/>
          <a:p>
            <a:r>
              <a:rPr lang="en-IN" dirty="0"/>
              <a:t>Salem Schist Belt</a:t>
            </a:r>
          </a:p>
        </p:txBody>
      </p:sp>
      <p:sp>
        <p:nvSpPr>
          <p:cNvPr id="3" name="Content Placeholder 2">
            <a:extLst>
              <a:ext uri="{FF2B5EF4-FFF2-40B4-BE49-F238E27FC236}">
                <a16:creationId xmlns:a16="http://schemas.microsoft.com/office/drawing/2014/main" id="{F21A5DBD-6701-44B7-BA49-CF294D630A07}"/>
              </a:ext>
            </a:extLst>
          </p:cNvPr>
          <p:cNvSpPr>
            <a:spLocks noGrp="1"/>
          </p:cNvSpPr>
          <p:nvPr>
            <p:ph idx="1"/>
          </p:nvPr>
        </p:nvSpPr>
        <p:spPr/>
        <p:txBody>
          <a:bodyPr/>
          <a:lstStyle/>
          <a:p>
            <a:r>
              <a:rPr lang="en-GB" dirty="0"/>
              <a:t>It has been conceived as one of the oldest ‘group’ of schist belt rocks comparable to the </a:t>
            </a:r>
            <a:r>
              <a:rPr lang="en-GB" dirty="0" err="1"/>
              <a:t>Nuggihalli</a:t>
            </a:r>
            <a:r>
              <a:rPr lang="en-GB" dirty="0"/>
              <a:t> and the lower part of the </a:t>
            </a:r>
            <a:r>
              <a:rPr lang="en-GB" dirty="0" err="1"/>
              <a:t>Holenarasipur</a:t>
            </a:r>
            <a:r>
              <a:rPr lang="en-GB" dirty="0"/>
              <a:t> belts. The approximate age of the evolution of this Archaean greenstone belt is thought to be between 3100-3300 Ma.</a:t>
            </a:r>
          </a:p>
          <a:p>
            <a:r>
              <a:rPr lang="en-GB" dirty="0"/>
              <a:t>Main lithology hosting magnesite deposits include </a:t>
            </a:r>
            <a:r>
              <a:rPr lang="en-GB" dirty="0" err="1"/>
              <a:t>dunite</a:t>
            </a:r>
            <a:r>
              <a:rPr lang="en-GB" dirty="0"/>
              <a:t> which has been locally altered to serpentinite along with criss-crossed veins of magnesite </a:t>
            </a:r>
          </a:p>
          <a:p>
            <a:r>
              <a:rPr lang="en-GB" dirty="0"/>
              <a:t>Tectonically, the Salem Schist Belt is also known as Dharmapuri Rift Zone bound between two NNE-SSW trending Lineaments extending between Gudiyattam in the north and Bhavani in the south </a:t>
            </a:r>
            <a:endParaRPr lang="en-IN" dirty="0"/>
          </a:p>
        </p:txBody>
      </p:sp>
    </p:spTree>
    <p:extLst>
      <p:ext uri="{BB962C8B-B14F-4D97-AF65-F5344CB8AC3E}">
        <p14:creationId xmlns:p14="http://schemas.microsoft.com/office/powerpoint/2010/main" val="4167391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B113B-B562-4DFE-8481-2D250BBF6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612" y="1258824"/>
            <a:ext cx="8494776" cy="4340352"/>
          </a:xfrm>
          <a:prstGeom prst="rect">
            <a:avLst/>
          </a:prstGeom>
        </p:spPr>
      </p:pic>
    </p:spTree>
    <p:extLst>
      <p:ext uri="{BB962C8B-B14F-4D97-AF65-F5344CB8AC3E}">
        <p14:creationId xmlns:p14="http://schemas.microsoft.com/office/powerpoint/2010/main" val="246011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BE25B-B9CE-4DBA-BA96-4F046362E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495" y="727395"/>
            <a:ext cx="5917297" cy="5508595"/>
          </a:xfrm>
          <a:prstGeom prst="rect">
            <a:avLst/>
          </a:prstGeom>
        </p:spPr>
      </p:pic>
    </p:spTree>
    <p:extLst>
      <p:ext uri="{BB962C8B-B14F-4D97-AF65-F5344CB8AC3E}">
        <p14:creationId xmlns:p14="http://schemas.microsoft.com/office/powerpoint/2010/main" val="377842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6940-FBFA-4085-85E8-925477C4312F}"/>
              </a:ext>
            </a:extLst>
          </p:cNvPr>
          <p:cNvSpPr>
            <a:spLocks noGrp="1"/>
          </p:cNvSpPr>
          <p:nvPr>
            <p:ph type="title"/>
          </p:nvPr>
        </p:nvSpPr>
        <p:spPr/>
        <p:txBody>
          <a:bodyPr/>
          <a:lstStyle/>
          <a:p>
            <a:r>
              <a:rPr lang="en-IN" dirty="0"/>
              <a:t>Kolar Schist Belt</a:t>
            </a:r>
          </a:p>
        </p:txBody>
      </p:sp>
      <p:sp>
        <p:nvSpPr>
          <p:cNvPr id="3" name="Content Placeholder 2">
            <a:extLst>
              <a:ext uri="{FF2B5EF4-FFF2-40B4-BE49-F238E27FC236}">
                <a16:creationId xmlns:a16="http://schemas.microsoft.com/office/drawing/2014/main" id="{D6297DBD-3243-42D3-AC7B-FF939AA5B462}"/>
              </a:ext>
            </a:extLst>
          </p:cNvPr>
          <p:cNvSpPr>
            <a:spLocks noGrp="1"/>
          </p:cNvSpPr>
          <p:nvPr>
            <p:ph idx="1"/>
          </p:nvPr>
        </p:nvSpPr>
        <p:spPr>
          <a:xfrm>
            <a:off x="838200" y="1197204"/>
            <a:ext cx="10515600" cy="5295671"/>
          </a:xfrm>
        </p:spPr>
        <p:txBody>
          <a:bodyPr>
            <a:normAutofit fontScale="92500" lnSpcReduction="20000"/>
          </a:bodyPr>
          <a:lstStyle/>
          <a:p>
            <a:r>
              <a:rPr lang="en-GB" dirty="0"/>
              <a:t>Eastern most gold-bearing schist belt in the </a:t>
            </a:r>
            <a:r>
              <a:rPr lang="en-GB" dirty="0" err="1"/>
              <a:t>Dharwar</a:t>
            </a:r>
            <a:r>
              <a:rPr lang="en-GB" dirty="0"/>
              <a:t> Protocontinent located 80 kilometres east of Bangalore, N-S trending, predominantly of amphibolites, banded iron formation, graphitic schists, felsic schists</a:t>
            </a:r>
          </a:p>
          <a:p>
            <a:r>
              <a:rPr lang="en-GB" dirty="0"/>
              <a:t>The schist belt is divided into an eastern block and a western block by a massive, fine grained tholeiitic meta-basalt occurring in the central part of the belt. </a:t>
            </a:r>
          </a:p>
          <a:p>
            <a:r>
              <a:rPr lang="en-GB" dirty="0"/>
              <a:t>The felsic schists commonly known as Champion Gneiss occur along the eastern </a:t>
            </a:r>
            <a:br>
              <a:rPr lang="en-GB" dirty="0"/>
            </a:br>
            <a:r>
              <a:rPr lang="en-GB" dirty="0"/>
              <a:t>margin of the Kolar Schist Belt. It comprises granite gneiss, amphibolite, banded iron formation and vein quartz. Thin bands of graphitic schist occur along the western margin.</a:t>
            </a:r>
          </a:p>
          <a:p>
            <a:r>
              <a:rPr lang="en-GB" dirty="0"/>
              <a:t> Komatiitic meta-basalt (amphibolite) occurs on both the eastern and the western sides of the belt. The central zone where gold mineralization is confined, marks a zone strong ductile shearing. Regarding the age of the Kolar Schist belt, Bhalla et al. (1978) recorded 2889±96 Ma </a:t>
            </a:r>
            <a:r>
              <a:rPr lang="en-GB" dirty="0" err="1"/>
              <a:t>Rb</a:t>
            </a:r>
            <a:r>
              <a:rPr lang="en-GB" dirty="0"/>
              <a:t>/Sr isochron age from a sample collected from the Champion Gneiss. </a:t>
            </a:r>
            <a:endParaRPr lang="en-IN" dirty="0"/>
          </a:p>
          <a:p>
            <a:pPr marL="0" indent="0">
              <a:buNone/>
            </a:pPr>
            <a:endParaRPr lang="en-IN" dirty="0"/>
          </a:p>
          <a:p>
            <a:pPr marL="0" indent="0">
              <a:buNone/>
            </a:pPr>
            <a:endParaRPr lang="en-GB" dirty="0"/>
          </a:p>
          <a:p>
            <a:endParaRPr lang="en-IN" dirty="0"/>
          </a:p>
        </p:txBody>
      </p:sp>
    </p:spTree>
    <p:extLst>
      <p:ext uri="{BB962C8B-B14F-4D97-AF65-F5344CB8AC3E}">
        <p14:creationId xmlns:p14="http://schemas.microsoft.com/office/powerpoint/2010/main" val="361011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0ED34-7F1F-4A26-9761-8AA480F0F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072" y="128310"/>
            <a:ext cx="4453855" cy="6230015"/>
          </a:xfrm>
          <a:prstGeom prst="rect">
            <a:avLst/>
          </a:prstGeom>
        </p:spPr>
      </p:pic>
    </p:spTree>
    <p:extLst>
      <p:ext uri="{BB962C8B-B14F-4D97-AF65-F5344CB8AC3E}">
        <p14:creationId xmlns:p14="http://schemas.microsoft.com/office/powerpoint/2010/main" val="2961337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1A04-02C7-44B9-A1BD-01205635D5C5}"/>
              </a:ext>
            </a:extLst>
          </p:cNvPr>
          <p:cNvSpPr>
            <a:spLocks noGrp="1"/>
          </p:cNvSpPr>
          <p:nvPr>
            <p:ph type="title"/>
          </p:nvPr>
        </p:nvSpPr>
        <p:spPr/>
        <p:txBody>
          <a:bodyPr/>
          <a:lstStyle/>
          <a:p>
            <a:r>
              <a:rPr lang="en-IN" dirty="0"/>
              <a:t>Gold Mineralization in Kolar Schist Belt</a:t>
            </a:r>
          </a:p>
        </p:txBody>
      </p:sp>
      <p:sp>
        <p:nvSpPr>
          <p:cNvPr id="3" name="Content Placeholder 2">
            <a:extLst>
              <a:ext uri="{FF2B5EF4-FFF2-40B4-BE49-F238E27FC236}">
                <a16:creationId xmlns:a16="http://schemas.microsoft.com/office/drawing/2014/main" id="{D7045EF5-4034-4E57-9423-21198F71879C}"/>
              </a:ext>
            </a:extLst>
          </p:cNvPr>
          <p:cNvSpPr>
            <a:spLocks noGrp="1"/>
          </p:cNvSpPr>
          <p:nvPr>
            <p:ph idx="1"/>
          </p:nvPr>
        </p:nvSpPr>
        <p:spPr/>
        <p:txBody>
          <a:bodyPr>
            <a:normAutofit fontScale="92500" lnSpcReduction="10000"/>
          </a:bodyPr>
          <a:lstStyle/>
          <a:p>
            <a:r>
              <a:rPr lang="en-GB" dirty="0"/>
              <a:t>Gold mineralization occurs in the quartz-carbonate veins in the shear zones within the central massive tholeiitic meta-basalt.</a:t>
            </a:r>
          </a:p>
          <a:p>
            <a:r>
              <a:rPr lang="en-GB" dirty="0"/>
              <a:t>Gold mineralization in the Kolar Schist Belt show two types of occurrences: </a:t>
            </a:r>
          </a:p>
          <a:p>
            <a:r>
              <a:rPr lang="en-GB" dirty="0"/>
              <a:t>(1) As the amphibolite hosted quartz-carbonate vein type which is economically the most important and </a:t>
            </a:r>
          </a:p>
          <a:p>
            <a:r>
              <a:rPr lang="en-GB" dirty="0"/>
              <a:t>(2) As stratiform sulphide type hosted in the banded iron formation within the amphibolites. </a:t>
            </a:r>
          </a:p>
          <a:p>
            <a:r>
              <a:rPr lang="en-GB" dirty="0"/>
              <a:t>The quartz vein type mineralization is of epigenetic origin. The first order control of mineralization is tectonic, which provided structures for channel ways for migration of fluid. These ores appear to be syngenetic with the protoliths of the amphibolites.</a:t>
            </a:r>
          </a:p>
          <a:p>
            <a:endParaRPr lang="en-IN" dirty="0"/>
          </a:p>
        </p:txBody>
      </p:sp>
    </p:spTree>
    <p:extLst>
      <p:ext uri="{BB962C8B-B14F-4D97-AF65-F5344CB8AC3E}">
        <p14:creationId xmlns:p14="http://schemas.microsoft.com/office/powerpoint/2010/main" val="307874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80B1-2934-4BBE-A1F8-59643BE49073}"/>
              </a:ext>
            </a:extLst>
          </p:cNvPr>
          <p:cNvSpPr>
            <a:spLocks noGrp="1"/>
          </p:cNvSpPr>
          <p:nvPr>
            <p:ph type="title"/>
          </p:nvPr>
        </p:nvSpPr>
        <p:spPr/>
        <p:txBody>
          <a:bodyPr/>
          <a:lstStyle/>
          <a:p>
            <a:r>
              <a:rPr lang="en-IN" dirty="0"/>
              <a:t>Introduction:</a:t>
            </a:r>
          </a:p>
        </p:txBody>
      </p:sp>
      <p:sp>
        <p:nvSpPr>
          <p:cNvPr id="3" name="Content Placeholder 2">
            <a:extLst>
              <a:ext uri="{FF2B5EF4-FFF2-40B4-BE49-F238E27FC236}">
                <a16:creationId xmlns:a16="http://schemas.microsoft.com/office/drawing/2014/main" id="{4AA6D096-1D93-47CC-B9F7-AD3517B1C7FE}"/>
              </a:ext>
            </a:extLst>
          </p:cNvPr>
          <p:cNvSpPr>
            <a:spLocks noGrp="1"/>
          </p:cNvSpPr>
          <p:nvPr>
            <p:ph idx="1"/>
          </p:nvPr>
        </p:nvSpPr>
        <p:spPr/>
        <p:txBody>
          <a:bodyPr/>
          <a:lstStyle/>
          <a:p>
            <a:r>
              <a:rPr lang="en-GB" dirty="0"/>
              <a:t>The </a:t>
            </a:r>
            <a:r>
              <a:rPr lang="en-GB" dirty="0" err="1"/>
              <a:t>Dharwar</a:t>
            </a:r>
            <a:r>
              <a:rPr lang="en-GB" dirty="0"/>
              <a:t> Protocontinent covers a large area of Indian Peninsula.</a:t>
            </a:r>
          </a:p>
          <a:p>
            <a:r>
              <a:rPr lang="en-GB" dirty="0"/>
              <a:t>It is one of the best studied Precambrian crustal block of the Indian Shield.</a:t>
            </a:r>
          </a:p>
          <a:p>
            <a:r>
              <a:rPr lang="en-GB" dirty="0"/>
              <a:t>One of the prominent character is continuous increase in the grade of metamorphism from the greenschist facies in the north through amphibolite to granulite facies towards the south.</a:t>
            </a:r>
          </a:p>
          <a:p>
            <a:r>
              <a:rPr lang="en-GB" dirty="0"/>
              <a:t>Another character is roughly east-west trending </a:t>
            </a:r>
            <a:r>
              <a:rPr lang="en-GB" dirty="0" err="1"/>
              <a:t>isograd</a:t>
            </a:r>
            <a:r>
              <a:rPr lang="en-GB" dirty="0"/>
              <a:t> line that demarcates the amphibolite-granulite facies transition called as ‘</a:t>
            </a:r>
            <a:r>
              <a:rPr lang="en-GB" dirty="0" err="1"/>
              <a:t>Charnockite</a:t>
            </a:r>
            <a:r>
              <a:rPr lang="en-GB" dirty="0"/>
              <a:t> Line’ of </a:t>
            </a:r>
            <a:r>
              <a:rPr lang="en-GB" dirty="0" err="1"/>
              <a:t>Fermor</a:t>
            </a:r>
            <a:r>
              <a:rPr lang="en-GB" dirty="0"/>
              <a:t>.</a:t>
            </a:r>
          </a:p>
          <a:p>
            <a:endParaRPr lang="en-IN" dirty="0"/>
          </a:p>
        </p:txBody>
      </p:sp>
    </p:spTree>
    <p:extLst>
      <p:ext uri="{BB962C8B-B14F-4D97-AF65-F5344CB8AC3E}">
        <p14:creationId xmlns:p14="http://schemas.microsoft.com/office/powerpoint/2010/main" val="2087423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955E-2303-4772-BB47-9D5408657E52}"/>
              </a:ext>
            </a:extLst>
          </p:cNvPr>
          <p:cNvSpPr>
            <a:spLocks noGrp="1"/>
          </p:cNvSpPr>
          <p:nvPr>
            <p:ph type="title"/>
          </p:nvPr>
        </p:nvSpPr>
        <p:spPr>
          <a:xfrm>
            <a:off x="838200" y="365125"/>
            <a:ext cx="10515600" cy="784945"/>
          </a:xfrm>
        </p:spPr>
        <p:txBody>
          <a:bodyPr/>
          <a:lstStyle/>
          <a:p>
            <a:r>
              <a:rPr lang="en-IN" dirty="0" err="1"/>
              <a:t>Hutti</a:t>
            </a:r>
            <a:r>
              <a:rPr lang="en-IN" dirty="0"/>
              <a:t> Schist Belt</a:t>
            </a:r>
          </a:p>
        </p:txBody>
      </p:sp>
      <p:sp>
        <p:nvSpPr>
          <p:cNvPr id="3" name="Content Placeholder 2">
            <a:extLst>
              <a:ext uri="{FF2B5EF4-FFF2-40B4-BE49-F238E27FC236}">
                <a16:creationId xmlns:a16="http://schemas.microsoft.com/office/drawing/2014/main" id="{2353FB69-086F-4CD9-AD11-84585669B207}"/>
              </a:ext>
            </a:extLst>
          </p:cNvPr>
          <p:cNvSpPr>
            <a:spLocks noGrp="1"/>
          </p:cNvSpPr>
          <p:nvPr>
            <p:ph idx="1"/>
          </p:nvPr>
        </p:nvSpPr>
        <p:spPr>
          <a:xfrm>
            <a:off x="838200" y="1065230"/>
            <a:ext cx="10515600" cy="5665508"/>
          </a:xfrm>
        </p:spPr>
        <p:txBody>
          <a:bodyPr>
            <a:normAutofit fontScale="92500"/>
          </a:bodyPr>
          <a:lstStyle/>
          <a:p>
            <a:r>
              <a:rPr lang="en-GB" dirty="0"/>
              <a:t>The </a:t>
            </a:r>
            <a:r>
              <a:rPr lang="en-GB" dirty="0" err="1"/>
              <a:t>Hutti</a:t>
            </a:r>
            <a:r>
              <a:rPr lang="en-GB" dirty="0"/>
              <a:t> Schist Belt, also known as the </a:t>
            </a:r>
            <a:r>
              <a:rPr lang="en-GB" dirty="0" err="1"/>
              <a:t>Hutti-Maski</a:t>
            </a:r>
            <a:r>
              <a:rPr lang="en-GB" dirty="0"/>
              <a:t> Schist Belt, is considered the northernmost extension of the Kolar Schist Belt occurring west of the outcrops of the </a:t>
            </a:r>
            <a:r>
              <a:rPr lang="en-GB" dirty="0" err="1"/>
              <a:t>Closepet</a:t>
            </a:r>
            <a:r>
              <a:rPr lang="en-GB" dirty="0"/>
              <a:t> Granite. </a:t>
            </a:r>
          </a:p>
          <a:p>
            <a:r>
              <a:rPr lang="en-GB" dirty="0"/>
              <a:t>It is a hook shaped schist belt about 65 km in length and about 8 km in width. </a:t>
            </a:r>
          </a:p>
          <a:p>
            <a:r>
              <a:rPr lang="en-GB" dirty="0"/>
              <a:t>Consists predominantly of a mafic volcanic rocks including minor bands of BIF, greywacke and polymictic conglomerate intercalated with bands of quartzite, phyllite, limestone and calc-silicate rocks. </a:t>
            </a:r>
          </a:p>
          <a:p>
            <a:r>
              <a:rPr lang="en-GB" dirty="0"/>
              <a:t>The volcanic rocks range in composition from basalt (the dominant suite) to acid to intermediate lavas like rhyolite porphyry. </a:t>
            </a:r>
          </a:p>
          <a:p>
            <a:r>
              <a:rPr lang="en-GB" dirty="0"/>
              <a:t>The metasediments of are exposed in the eastern part of the belt and are represented by andalusite bearing mica schist, garnet-cordierite gneiss and mica schist. The schist belt is surrounded on all sides by granitic bodies of different composition, locally showing intrusive relationship.</a:t>
            </a:r>
            <a:endParaRPr lang="en-IN" dirty="0"/>
          </a:p>
        </p:txBody>
      </p:sp>
    </p:spTree>
    <p:extLst>
      <p:ext uri="{BB962C8B-B14F-4D97-AF65-F5344CB8AC3E}">
        <p14:creationId xmlns:p14="http://schemas.microsoft.com/office/powerpoint/2010/main" val="375980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0164-D2BF-4693-B36C-FC45B13623DD}"/>
              </a:ext>
            </a:extLst>
          </p:cNvPr>
          <p:cNvSpPr>
            <a:spLocks noGrp="1"/>
          </p:cNvSpPr>
          <p:nvPr>
            <p:ph type="title"/>
          </p:nvPr>
        </p:nvSpPr>
        <p:spPr/>
        <p:txBody>
          <a:bodyPr/>
          <a:lstStyle/>
          <a:p>
            <a:r>
              <a:rPr lang="en-IN" dirty="0" err="1"/>
              <a:t>Chitradurga</a:t>
            </a:r>
            <a:r>
              <a:rPr lang="en-IN" dirty="0"/>
              <a:t> Schist Belt</a:t>
            </a:r>
          </a:p>
        </p:txBody>
      </p:sp>
      <p:sp>
        <p:nvSpPr>
          <p:cNvPr id="3" name="Content Placeholder 2">
            <a:extLst>
              <a:ext uri="{FF2B5EF4-FFF2-40B4-BE49-F238E27FC236}">
                <a16:creationId xmlns:a16="http://schemas.microsoft.com/office/drawing/2014/main" id="{8D176E2B-ADEB-4C29-8943-E36A0F6E510C}"/>
              </a:ext>
            </a:extLst>
          </p:cNvPr>
          <p:cNvSpPr>
            <a:spLocks noGrp="1"/>
          </p:cNvSpPr>
          <p:nvPr>
            <p:ph idx="1"/>
          </p:nvPr>
        </p:nvSpPr>
        <p:spPr>
          <a:xfrm>
            <a:off x="838200" y="1300899"/>
            <a:ext cx="10515600" cy="5279010"/>
          </a:xfrm>
        </p:spPr>
        <p:txBody>
          <a:bodyPr>
            <a:normAutofit/>
          </a:bodyPr>
          <a:lstStyle/>
          <a:p>
            <a:r>
              <a:rPr lang="en-GB" dirty="0"/>
              <a:t>The </a:t>
            </a:r>
            <a:r>
              <a:rPr lang="en-GB" dirty="0" err="1"/>
              <a:t>Chitradurga</a:t>
            </a:r>
            <a:r>
              <a:rPr lang="en-GB" dirty="0"/>
              <a:t> Schist Belt also described as </a:t>
            </a:r>
            <a:r>
              <a:rPr lang="en-GB" dirty="0" err="1"/>
              <a:t>Chitradurga-Gadag</a:t>
            </a:r>
            <a:r>
              <a:rPr lang="en-GB" dirty="0"/>
              <a:t> </a:t>
            </a:r>
            <a:r>
              <a:rPr lang="en-GB" dirty="0" err="1"/>
              <a:t>Superbelt</a:t>
            </a:r>
            <a:r>
              <a:rPr lang="en-GB" dirty="0"/>
              <a:t> is a 450 km linear Archaean greenstone belt, vary in width between 5-25 km from </a:t>
            </a:r>
            <a:r>
              <a:rPr lang="en-GB" dirty="0" err="1"/>
              <a:t>Gadag</a:t>
            </a:r>
            <a:r>
              <a:rPr lang="en-GB" dirty="0"/>
              <a:t> in the north to </a:t>
            </a:r>
            <a:r>
              <a:rPr lang="en-GB" dirty="0" err="1"/>
              <a:t>Dodguni</a:t>
            </a:r>
            <a:r>
              <a:rPr lang="en-GB" dirty="0"/>
              <a:t> in the south. </a:t>
            </a:r>
          </a:p>
          <a:p>
            <a:r>
              <a:rPr lang="en-GB" dirty="0"/>
              <a:t>The volcanic rocks show composition varying from komatiitic peridotite to rhyolite. The mafic volcanics include pillowed meta-basalt associated with sulphuric cherts hosting deposits of Cu, Au, minor Pb and Sb (antimony). The banded iron formation is an important component of chemogenic sediments which include some minor carbonate. Amongst </a:t>
            </a:r>
            <a:r>
              <a:rPr lang="en-GB" dirty="0" err="1"/>
              <a:t>terrigeneous</a:t>
            </a:r>
            <a:r>
              <a:rPr lang="en-GB" dirty="0"/>
              <a:t> </a:t>
            </a:r>
            <a:r>
              <a:rPr lang="en-GB" dirty="0" err="1"/>
              <a:t>clastics</a:t>
            </a:r>
            <a:r>
              <a:rPr lang="en-GB" dirty="0"/>
              <a:t>, greywacke is recognized at two different stratigraphic levels.</a:t>
            </a:r>
            <a:endParaRPr lang="en-IN" dirty="0"/>
          </a:p>
          <a:p>
            <a:endParaRPr lang="en-IN" dirty="0"/>
          </a:p>
        </p:txBody>
      </p:sp>
    </p:spTree>
    <p:extLst>
      <p:ext uri="{BB962C8B-B14F-4D97-AF65-F5344CB8AC3E}">
        <p14:creationId xmlns:p14="http://schemas.microsoft.com/office/powerpoint/2010/main" val="694292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A7269-EB83-4243-ABB6-2D9B2A2E5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708" y="0"/>
            <a:ext cx="4662583" cy="6858000"/>
          </a:xfrm>
          <a:prstGeom prst="rect">
            <a:avLst/>
          </a:prstGeom>
        </p:spPr>
      </p:pic>
    </p:spTree>
    <p:extLst>
      <p:ext uri="{BB962C8B-B14F-4D97-AF65-F5344CB8AC3E}">
        <p14:creationId xmlns:p14="http://schemas.microsoft.com/office/powerpoint/2010/main" val="64126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45CC-A3EE-41CE-B3DD-135E3140D40C}"/>
              </a:ext>
            </a:extLst>
          </p:cNvPr>
          <p:cNvSpPr>
            <a:spLocks noGrp="1"/>
          </p:cNvSpPr>
          <p:nvPr>
            <p:ph type="title"/>
          </p:nvPr>
        </p:nvSpPr>
        <p:spPr/>
        <p:txBody>
          <a:bodyPr/>
          <a:lstStyle/>
          <a:p>
            <a:r>
              <a:rPr lang="en-IN" dirty="0"/>
              <a:t>Pillowed </a:t>
            </a:r>
            <a:r>
              <a:rPr lang="en-IN" dirty="0" err="1"/>
              <a:t>metabasalt</a:t>
            </a:r>
            <a:endParaRPr lang="en-IN" dirty="0"/>
          </a:p>
        </p:txBody>
      </p:sp>
      <p:pic>
        <p:nvPicPr>
          <p:cNvPr id="6" name="Picture Placeholder 5">
            <a:extLst>
              <a:ext uri="{FF2B5EF4-FFF2-40B4-BE49-F238E27FC236}">
                <a16:creationId xmlns:a16="http://schemas.microsoft.com/office/drawing/2014/main" id="{4ED414AA-46F0-4DAF-94E4-C3954F7116A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591" b="19591"/>
          <a:stretch>
            <a:fillRect/>
          </a:stretch>
        </p:blipFill>
        <p:spPr/>
      </p:pic>
    </p:spTree>
    <p:extLst>
      <p:ext uri="{BB962C8B-B14F-4D97-AF65-F5344CB8AC3E}">
        <p14:creationId xmlns:p14="http://schemas.microsoft.com/office/powerpoint/2010/main" val="154401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735A-1AEF-4E3A-80D0-454C1876968F}"/>
              </a:ext>
            </a:extLst>
          </p:cNvPr>
          <p:cNvSpPr>
            <a:spLocks noGrp="1"/>
          </p:cNvSpPr>
          <p:nvPr>
            <p:ph type="title"/>
          </p:nvPr>
        </p:nvSpPr>
        <p:spPr/>
        <p:txBody>
          <a:bodyPr/>
          <a:lstStyle/>
          <a:p>
            <a:r>
              <a:rPr lang="en-IN" dirty="0"/>
              <a:t>Conglomerate in Schist Belt</a:t>
            </a:r>
          </a:p>
        </p:txBody>
      </p:sp>
      <p:sp>
        <p:nvSpPr>
          <p:cNvPr id="3" name="Content Placeholder 2">
            <a:extLst>
              <a:ext uri="{FF2B5EF4-FFF2-40B4-BE49-F238E27FC236}">
                <a16:creationId xmlns:a16="http://schemas.microsoft.com/office/drawing/2014/main" id="{D586E369-83D2-489F-B7AF-2AAF6B5593FC}"/>
              </a:ext>
            </a:extLst>
          </p:cNvPr>
          <p:cNvSpPr>
            <a:spLocks noGrp="1"/>
          </p:cNvSpPr>
          <p:nvPr>
            <p:ph idx="1"/>
          </p:nvPr>
        </p:nvSpPr>
        <p:spPr/>
        <p:txBody>
          <a:bodyPr>
            <a:normAutofit fontScale="92500" lnSpcReduction="10000"/>
          </a:bodyPr>
          <a:lstStyle/>
          <a:p>
            <a:r>
              <a:rPr lang="en-GB" dirty="0"/>
              <a:t>A stratigraphically important formation of the </a:t>
            </a:r>
            <a:r>
              <a:rPr lang="en-GB" dirty="0" err="1"/>
              <a:t>Chitradurga</a:t>
            </a:r>
            <a:r>
              <a:rPr lang="en-GB" dirty="0"/>
              <a:t> Schist Belt is the </a:t>
            </a:r>
            <a:r>
              <a:rPr lang="en-GB" dirty="0" err="1"/>
              <a:t>Talya</a:t>
            </a:r>
            <a:r>
              <a:rPr lang="en-GB" dirty="0"/>
              <a:t> Conglomerate which separates two different litho-units, mapped as older </a:t>
            </a:r>
            <a:r>
              <a:rPr lang="en-GB" dirty="0" err="1"/>
              <a:t>Bababudan</a:t>
            </a:r>
            <a:r>
              <a:rPr lang="en-GB" dirty="0"/>
              <a:t> Group and younger </a:t>
            </a:r>
            <a:r>
              <a:rPr lang="en-GB" dirty="0" err="1"/>
              <a:t>Chitradurga</a:t>
            </a:r>
            <a:r>
              <a:rPr lang="en-GB" dirty="0"/>
              <a:t> Group.</a:t>
            </a:r>
          </a:p>
          <a:p>
            <a:r>
              <a:rPr lang="en-GB" dirty="0"/>
              <a:t> The </a:t>
            </a:r>
            <a:r>
              <a:rPr lang="en-GB" dirty="0" err="1"/>
              <a:t>Talya</a:t>
            </a:r>
            <a:r>
              <a:rPr lang="en-GB" dirty="0"/>
              <a:t> Conglomerate comprises </a:t>
            </a:r>
            <a:r>
              <a:rPr lang="en-GB" dirty="0" err="1"/>
              <a:t>diamictites</a:t>
            </a:r>
            <a:r>
              <a:rPr lang="en-GB" dirty="0"/>
              <a:t> (i.e. matrix-supported conglomerates) interbedded with mudstone and sandstone units. </a:t>
            </a:r>
          </a:p>
          <a:p>
            <a:r>
              <a:rPr lang="en-GB" dirty="0"/>
              <a:t>Presence of good number of faceted and bullet shaped clasts suggest a possible reworked glacial origin of the conglomerates(</a:t>
            </a:r>
            <a:r>
              <a:rPr lang="en-GB" dirty="0" err="1"/>
              <a:t>Ojakangas</a:t>
            </a:r>
            <a:r>
              <a:rPr lang="en-GB" dirty="0"/>
              <a:t> et al. 2014).</a:t>
            </a:r>
          </a:p>
          <a:p>
            <a:r>
              <a:rPr lang="en-GB" dirty="0"/>
              <a:t>The </a:t>
            </a:r>
            <a:r>
              <a:rPr lang="en-GB" dirty="0" err="1"/>
              <a:t>Talya</a:t>
            </a:r>
            <a:r>
              <a:rPr lang="en-GB" dirty="0"/>
              <a:t> </a:t>
            </a:r>
            <a:r>
              <a:rPr lang="en-GB" dirty="0" err="1"/>
              <a:t>Conglmerate</a:t>
            </a:r>
            <a:r>
              <a:rPr lang="en-GB" dirty="0"/>
              <a:t> consists of clasts of basement gneiss and granitoids, and of the orthoquartzite of the older schist belt rocks.  The conglomerate is interpreted as products of debris flow in glacial deposits.</a:t>
            </a:r>
            <a:endParaRPr lang="en-IN" dirty="0"/>
          </a:p>
          <a:p>
            <a:endParaRPr lang="en-IN" dirty="0"/>
          </a:p>
        </p:txBody>
      </p:sp>
    </p:spTree>
    <p:extLst>
      <p:ext uri="{BB962C8B-B14F-4D97-AF65-F5344CB8AC3E}">
        <p14:creationId xmlns:p14="http://schemas.microsoft.com/office/powerpoint/2010/main" val="3671909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95BD4B-A335-4D5F-BF2F-58617739A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224" y="1344168"/>
            <a:ext cx="5559552" cy="4169664"/>
          </a:xfrm>
          <a:prstGeom prst="rect">
            <a:avLst/>
          </a:prstGeom>
        </p:spPr>
      </p:pic>
    </p:spTree>
    <p:extLst>
      <p:ext uri="{BB962C8B-B14F-4D97-AF65-F5344CB8AC3E}">
        <p14:creationId xmlns:p14="http://schemas.microsoft.com/office/powerpoint/2010/main" val="852478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6EA8-EDBD-40A7-B5B7-0B5AB20FC65A}"/>
              </a:ext>
            </a:extLst>
          </p:cNvPr>
          <p:cNvSpPr>
            <a:spLocks noGrp="1"/>
          </p:cNvSpPr>
          <p:nvPr>
            <p:ph type="title"/>
          </p:nvPr>
        </p:nvSpPr>
        <p:spPr/>
        <p:txBody>
          <a:bodyPr/>
          <a:lstStyle/>
          <a:p>
            <a:r>
              <a:rPr lang="en-IN" dirty="0"/>
              <a:t>Ages of </a:t>
            </a:r>
            <a:r>
              <a:rPr lang="en-IN" dirty="0" err="1"/>
              <a:t>Chitradurga</a:t>
            </a:r>
            <a:r>
              <a:rPr lang="en-IN" dirty="0"/>
              <a:t> Schist Belt</a:t>
            </a:r>
          </a:p>
        </p:txBody>
      </p:sp>
      <p:sp>
        <p:nvSpPr>
          <p:cNvPr id="3" name="Content Placeholder 2">
            <a:extLst>
              <a:ext uri="{FF2B5EF4-FFF2-40B4-BE49-F238E27FC236}">
                <a16:creationId xmlns:a16="http://schemas.microsoft.com/office/drawing/2014/main" id="{AB8E3C95-6D12-4237-B32D-07878660711A}"/>
              </a:ext>
            </a:extLst>
          </p:cNvPr>
          <p:cNvSpPr>
            <a:spLocks noGrp="1"/>
          </p:cNvSpPr>
          <p:nvPr>
            <p:ph idx="1"/>
          </p:nvPr>
        </p:nvSpPr>
        <p:spPr/>
        <p:txBody>
          <a:bodyPr/>
          <a:lstStyle/>
          <a:p>
            <a:r>
              <a:rPr lang="en-GB" dirty="0" err="1"/>
              <a:t>Nutman</a:t>
            </a:r>
            <a:r>
              <a:rPr lang="en-GB" dirty="0"/>
              <a:t> et al. (1996), based on SHRIMP U/Pb dating of zircon grains from a schistose acid volcanic rock from the </a:t>
            </a:r>
            <a:r>
              <a:rPr lang="en-GB" dirty="0" err="1"/>
              <a:t>Chitradurga</a:t>
            </a:r>
            <a:r>
              <a:rPr lang="en-GB" dirty="0"/>
              <a:t> Group suggested  2614 ± 8 Ma age. The authors interpreted the age as the time of melt crystallisation of the acid volcanic rocks. </a:t>
            </a:r>
          </a:p>
          <a:p>
            <a:r>
              <a:rPr lang="en-GB" dirty="0"/>
              <a:t>Very similar ages of 2648±40 Ma, 2598±19 Ma and ca. 2600 Ma have been reported from the younger granites occurring near </a:t>
            </a:r>
            <a:r>
              <a:rPr lang="en-GB" dirty="0" err="1"/>
              <a:t>Chitradurga</a:t>
            </a:r>
            <a:r>
              <a:rPr lang="en-GB" dirty="0"/>
              <a:t> town by Chadwick et al. (2007). </a:t>
            </a:r>
          </a:p>
          <a:p>
            <a:r>
              <a:rPr lang="en-GB" dirty="0"/>
              <a:t>The ages suggest a little time difference between the deposition of acid volcanics and the emplacement of granitic bodies during the basin closing phase of the </a:t>
            </a:r>
            <a:r>
              <a:rPr lang="en-GB" dirty="0" err="1"/>
              <a:t>Chitradurga</a:t>
            </a:r>
            <a:r>
              <a:rPr lang="en-GB" dirty="0"/>
              <a:t> Schist Belt.  </a:t>
            </a:r>
            <a:endParaRPr lang="en-IN" dirty="0"/>
          </a:p>
          <a:p>
            <a:endParaRPr lang="en-IN" dirty="0"/>
          </a:p>
        </p:txBody>
      </p:sp>
    </p:spTree>
    <p:extLst>
      <p:ext uri="{BB962C8B-B14F-4D97-AF65-F5344CB8AC3E}">
        <p14:creationId xmlns:p14="http://schemas.microsoft.com/office/powerpoint/2010/main" val="3222764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00DC-2C1D-407D-8235-056CBC0ACD9F}"/>
              </a:ext>
            </a:extLst>
          </p:cNvPr>
          <p:cNvSpPr>
            <a:spLocks noGrp="1"/>
          </p:cNvSpPr>
          <p:nvPr>
            <p:ph type="title"/>
          </p:nvPr>
        </p:nvSpPr>
        <p:spPr/>
        <p:txBody>
          <a:bodyPr/>
          <a:lstStyle/>
          <a:p>
            <a:r>
              <a:rPr lang="en-IN" dirty="0" err="1"/>
              <a:t>Shimoga-Bababudan</a:t>
            </a:r>
            <a:r>
              <a:rPr lang="en-IN" dirty="0"/>
              <a:t> Schist Belt</a:t>
            </a:r>
          </a:p>
        </p:txBody>
      </p:sp>
      <p:sp>
        <p:nvSpPr>
          <p:cNvPr id="3" name="Content Placeholder 2">
            <a:extLst>
              <a:ext uri="{FF2B5EF4-FFF2-40B4-BE49-F238E27FC236}">
                <a16:creationId xmlns:a16="http://schemas.microsoft.com/office/drawing/2014/main" id="{CF565A38-D396-4D8A-8AFF-120905D0B59A}"/>
              </a:ext>
            </a:extLst>
          </p:cNvPr>
          <p:cNvSpPr>
            <a:spLocks noGrp="1"/>
          </p:cNvSpPr>
          <p:nvPr>
            <p:ph idx="1"/>
          </p:nvPr>
        </p:nvSpPr>
        <p:spPr>
          <a:xfrm>
            <a:off x="838200" y="1319753"/>
            <a:ext cx="10515600" cy="5354424"/>
          </a:xfrm>
        </p:spPr>
        <p:txBody>
          <a:bodyPr>
            <a:normAutofit fontScale="92500" lnSpcReduction="10000"/>
          </a:bodyPr>
          <a:lstStyle/>
          <a:p>
            <a:r>
              <a:rPr lang="en-GB" dirty="0"/>
              <a:t>This is the largest schist belt in the </a:t>
            </a:r>
            <a:r>
              <a:rPr lang="en-GB" dirty="0" err="1"/>
              <a:t>Dharwars</a:t>
            </a:r>
            <a:r>
              <a:rPr lang="en-GB" dirty="0"/>
              <a:t> covering about 30,000 sq. km. between </a:t>
            </a:r>
            <a:r>
              <a:rPr lang="en-GB" dirty="0" err="1"/>
              <a:t>Kudremukh</a:t>
            </a:r>
            <a:r>
              <a:rPr lang="en-GB" dirty="0"/>
              <a:t> in the south and </a:t>
            </a:r>
            <a:r>
              <a:rPr lang="en-GB" dirty="0" err="1"/>
              <a:t>Belgaun</a:t>
            </a:r>
            <a:r>
              <a:rPr lang="en-GB" dirty="0"/>
              <a:t> in the north.</a:t>
            </a:r>
          </a:p>
          <a:p>
            <a:r>
              <a:rPr lang="en-GB" dirty="0"/>
              <a:t>The schist belt is linked with the </a:t>
            </a:r>
            <a:r>
              <a:rPr lang="en-GB" dirty="0" err="1"/>
              <a:t>Chitradurga</a:t>
            </a:r>
            <a:r>
              <a:rPr lang="en-GB" dirty="0"/>
              <a:t> Schist Belt in the east through small occurrences of ‘schists’ enclosed within Peninsular Gneiss.</a:t>
            </a:r>
          </a:p>
          <a:p>
            <a:r>
              <a:rPr lang="en-GB" dirty="0"/>
              <a:t>The main </a:t>
            </a:r>
            <a:r>
              <a:rPr lang="en-GB" dirty="0" err="1"/>
              <a:t>Bababudan</a:t>
            </a:r>
            <a:r>
              <a:rPr lang="en-GB" dirty="0"/>
              <a:t> outcrop that occurs in the southeast constitutes the type area of </a:t>
            </a:r>
            <a:r>
              <a:rPr lang="en-GB" dirty="0" err="1"/>
              <a:t>Bababudan</a:t>
            </a:r>
            <a:r>
              <a:rPr lang="en-GB" dirty="0"/>
              <a:t> rocks. </a:t>
            </a:r>
          </a:p>
          <a:p>
            <a:r>
              <a:rPr lang="en-GB" dirty="0"/>
              <a:t>A thin but prominent horizon of quartz pebble conglomerate marks a profound ‘erosion’ unconformity between the Peninsular Gneiss and the schist belt.</a:t>
            </a:r>
          </a:p>
          <a:p>
            <a:r>
              <a:rPr lang="en-GB" dirty="0"/>
              <a:t>The </a:t>
            </a:r>
            <a:r>
              <a:rPr lang="en-GB" dirty="0" err="1"/>
              <a:t>Bababudan</a:t>
            </a:r>
            <a:r>
              <a:rPr lang="en-GB" dirty="0"/>
              <a:t> Group consists dark green meta-basalts, at places pillowed, containing differentiated ‘sills’  of ultramafic rocks with Cr-titanomagnetite.  </a:t>
            </a:r>
          </a:p>
          <a:p>
            <a:r>
              <a:rPr lang="en-GB" dirty="0"/>
              <a:t>Locally, sulphide mineralization is recorded within these layered bodies. The meta-basalts are interbedded with quartzite and phyllite.   </a:t>
            </a:r>
            <a:endParaRPr lang="en-IN" dirty="0"/>
          </a:p>
          <a:p>
            <a:endParaRPr lang="en-GB" dirty="0"/>
          </a:p>
          <a:p>
            <a:endParaRPr lang="en-IN" dirty="0"/>
          </a:p>
          <a:p>
            <a:endParaRPr lang="en-IN" dirty="0"/>
          </a:p>
        </p:txBody>
      </p:sp>
    </p:spTree>
    <p:extLst>
      <p:ext uri="{BB962C8B-B14F-4D97-AF65-F5344CB8AC3E}">
        <p14:creationId xmlns:p14="http://schemas.microsoft.com/office/powerpoint/2010/main" val="671401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EAD1D-50BF-4141-A2A1-8E4482685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542" y="299160"/>
            <a:ext cx="5190289" cy="6190826"/>
          </a:xfrm>
          <a:prstGeom prst="rect">
            <a:avLst/>
          </a:prstGeom>
        </p:spPr>
      </p:pic>
    </p:spTree>
    <p:extLst>
      <p:ext uri="{BB962C8B-B14F-4D97-AF65-F5344CB8AC3E}">
        <p14:creationId xmlns:p14="http://schemas.microsoft.com/office/powerpoint/2010/main" val="231558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66EF-722F-4105-8B4A-FE5BF9AE90B3}"/>
              </a:ext>
            </a:extLst>
          </p:cNvPr>
          <p:cNvSpPr>
            <a:spLocks noGrp="1"/>
          </p:cNvSpPr>
          <p:nvPr>
            <p:ph type="title"/>
          </p:nvPr>
        </p:nvSpPr>
        <p:spPr/>
        <p:txBody>
          <a:bodyPr/>
          <a:lstStyle/>
          <a:p>
            <a:r>
              <a:rPr lang="en-IN" dirty="0" err="1"/>
              <a:t>Shimoga</a:t>
            </a:r>
            <a:r>
              <a:rPr lang="en-IN" dirty="0"/>
              <a:t> Belt</a:t>
            </a:r>
          </a:p>
        </p:txBody>
      </p:sp>
      <p:sp>
        <p:nvSpPr>
          <p:cNvPr id="3" name="Content Placeholder 2">
            <a:extLst>
              <a:ext uri="{FF2B5EF4-FFF2-40B4-BE49-F238E27FC236}">
                <a16:creationId xmlns:a16="http://schemas.microsoft.com/office/drawing/2014/main" id="{41639018-33AC-4416-BD77-B1E7A6DC6D1F}"/>
              </a:ext>
            </a:extLst>
          </p:cNvPr>
          <p:cNvSpPr>
            <a:spLocks noGrp="1"/>
          </p:cNvSpPr>
          <p:nvPr>
            <p:ph idx="1"/>
          </p:nvPr>
        </p:nvSpPr>
        <p:spPr/>
        <p:txBody>
          <a:bodyPr>
            <a:normAutofit fontScale="92500" lnSpcReduction="20000"/>
          </a:bodyPr>
          <a:lstStyle/>
          <a:p>
            <a:r>
              <a:rPr lang="en-GB" dirty="0"/>
              <a:t>The </a:t>
            </a:r>
            <a:r>
              <a:rPr lang="en-GB" dirty="0" err="1"/>
              <a:t>Bababudan</a:t>
            </a:r>
            <a:r>
              <a:rPr lang="en-GB" dirty="0"/>
              <a:t> rocks continues in the north forming a part of the  much larger outcrop of the </a:t>
            </a:r>
            <a:r>
              <a:rPr lang="en-GB" dirty="0" err="1"/>
              <a:t>Shimoga</a:t>
            </a:r>
            <a:r>
              <a:rPr lang="en-GB" dirty="0"/>
              <a:t> belt, separated by a narrow belt of Peninsular Gneiss in the eastern part of the </a:t>
            </a:r>
            <a:r>
              <a:rPr lang="en-GB" dirty="0" err="1"/>
              <a:t>Tartikere</a:t>
            </a:r>
            <a:r>
              <a:rPr lang="en-GB" dirty="0"/>
              <a:t> valley.</a:t>
            </a:r>
          </a:p>
          <a:p>
            <a:r>
              <a:rPr lang="en-GB" dirty="0"/>
              <a:t>Basal conglomerate (quartz pebble conglomerate) extends discontinuously for some distance (roughly about 40 km) along. The QPC is explored locally for the occurrence of U, Cu &amp; Au mineralization. </a:t>
            </a:r>
          </a:p>
          <a:p>
            <a:r>
              <a:rPr lang="en-GB" dirty="0"/>
              <a:t>The QPC grades upward into quartzite and </a:t>
            </a:r>
            <a:r>
              <a:rPr lang="en-GB" dirty="0" err="1"/>
              <a:t>amygdular</a:t>
            </a:r>
            <a:r>
              <a:rPr lang="en-GB" dirty="0"/>
              <a:t> meta-basalt, represented by chlorite-actinolite schist. </a:t>
            </a:r>
          </a:p>
          <a:p>
            <a:r>
              <a:rPr lang="en-GB" dirty="0"/>
              <a:t>The association of chlorite phyllite, banded iron formation, meta-gabbro, meta-pyroxenite along with mafic flows forms the main bulk of the younger succession. </a:t>
            </a:r>
          </a:p>
          <a:p>
            <a:r>
              <a:rPr lang="en-GB" dirty="0"/>
              <a:t>Banded iron formation constitutes the prominent lithology capping some important hill ranges, such as at </a:t>
            </a:r>
            <a:r>
              <a:rPr lang="en-GB" dirty="0" err="1"/>
              <a:t>Kudremukh</a:t>
            </a:r>
            <a:r>
              <a:rPr lang="en-GB" dirty="0"/>
              <a:t> and nearby hills(Figure).</a:t>
            </a:r>
            <a:endParaRPr lang="en-IN" dirty="0"/>
          </a:p>
          <a:p>
            <a:endParaRPr lang="en-IN" dirty="0"/>
          </a:p>
        </p:txBody>
      </p:sp>
    </p:spTree>
    <p:extLst>
      <p:ext uri="{BB962C8B-B14F-4D97-AF65-F5344CB8AC3E}">
        <p14:creationId xmlns:p14="http://schemas.microsoft.com/office/powerpoint/2010/main" val="3512897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B1486-C298-481B-BBD8-AFADDC59E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918" y="0"/>
            <a:ext cx="4650164" cy="6858000"/>
          </a:xfrm>
          <a:prstGeom prst="rect">
            <a:avLst/>
          </a:prstGeom>
        </p:spPr>
      </p:pic>
    </p:spTree>
    <p:extLst>
      <p:ext uri="{BB962C8B-B14F-4D97-AF65-F5344CB8AC3E}">
        <p14:creationId xmlns:p14="http://schemas.microsoft.com/office/powerpoint/2010/main" val="411592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F0123-9E03-48A1-978C-EE46E7142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31" y="841825"/>
            <a:ext cx="8874042" cy="4936806"/>
          </a:xfrm>
          <a:prstGeom prst="rect">
            <a:avLst/>
          </a:prstGeom>
        </p:spPr>
      </p:pic>
    </p:spTree>
    <p:extLst>
      <p:ext uri="{BB962C8B-B14F-4D97-AF65-F5344CB8AC3E}">
        <p14:creationId xmlns:p14="http://schemas.microsoft.com/office/powerpoint/2010/main" val="728675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71941-7072-480A-87B7-0F58BC1489B6}"/>
              </a:ext>
            </a:extLst>
          </p:cNvPr>
          <p:cNvSpPr>
            <a:spLocks noGrp="1"/>
          </p:cNvSpPr>
          <p:nvPr>
            <p:ph type="title"/>
          </p:nvPr>
        </p:nvSpPr>
        <p:spPr>
          <a:xfrm>
            <a:off x="838200" y="365125"/>
            <a:ext cx="10515600" cy="643543"/>
          </a:xfrm>
        </p:spPr>
        <p:txBody>
          <a:bodyPr>
            <a:normAutofit fontScale="90000"/>
          </a:bodyPr>
          <a:lstStyle/>
          <a:p>
            <a:r>
              <a:rPr lang="en-IN" dirty="0" err="1"/>
              <a:t>Sandur</a:t>
            </a:r>
            <a:r>
              <a:rPr lang="en-IN" dirty="0"/>
              <a:t> Schist Belt</a:t>
            </a:r>
          </a:p>
        </p:txBody>
      </p:sp>
      <p:sp>
        <p:nvSpPr>
          <p:cNvPr id="3" name="Content Placeholder 2">
            <a:extLst>
              <a:ext uri="{FF2B5EF4-FFF2-40B4-BE49-F238E27FC236}">
                <a16:creationId xmlns:a16="http://schemas.microsoft.com/office/drawing/2014/main" id="{284176A3-6732-4D5D-971E-A42E817407F4}"/>
              </a:ext>
            </a:extLst>
          </p:cNvPr>
          <p:cNvSpPr>
            <a:spLocks noGrp="1"/>
          </p:cNvSpPr>
          <p:nvPr>
            <p:ph idx="1"/>
          </p:nvPr>
        </p:nvSpPr>
        <p:spPr>
          <a:xfrm>
            <a:off x="838200" y="1216058"/>
            <a:ext cx="10515600" cy="5420412"/>
          </a:xfrm>
        </p:spPr>
        <p:txBody>
          <a:bodyPr>
            <a:normAutofit fontScale="85000" lnSpcReduction="20000"/>
          </a:bodyPr>
          <a:lstStyle/>
          <a:p>
            <a:r>
              <a:rPr lang="en-US" dirty="0"/>
              <a:t>The </a:t>
            </a:r>
            <a:r>
              <a:rPr lang="en-US" dirty="0" err="1"/>
              <a:t>Sandur</a:t>
            </a:r>
            <a:r>
              <a:rPr lang="en-US" dirty="0"/>
              <a:t> Schist Belt covers a part of the linear band of the </a:t>
            </a:r>
            <a:r>
              <a:rPr lang="en-US" dirty="0" err="1"/>
              <a:t>Closepet</a:t>
            </a:r>
            <a:r>
              <a:rPr lang="en-US" dirty="0"/>
              <a:t> Granite in the </a:t>
            </a:r>
            <a:r>
              <a:rPr lang="en-GB" dirty="0"/>
              <a:t>north</a:t>
            </a:r>
            <a:r>
              <a:rPr lang="en-US" dirty="0"/>
              <a:t>. The irregular shape of the outcrop is said have resulted due to complex deformation during the repeated the thrusting of the rocks. </a:t>
            </a:r>
          </a:p>
          <a:p>
            <a:r>
              <a:rPr lang="en-US" dirty="0"/>
              <a:t>The lower succession of the </a:t>
            </a:r>
            <a:r>
              <a:rPr lang="en-US" dirty="0" err="1"/>
              <a:t>Sandur</a:t>
            </a:r>
            <a:r>
              <a:rPr lang="en-US" dirty="0"/>
              <a:t> Schist Belt in the SW part is dominated by mafic and ultramafic schists with some quartzite. The overlying rocks include a siliciclastic association of greywacke and quartzite, limestone (showing development of cyanobacterial structure), mafic volcanics and banded iron formation. </a:t>
            </a:r>
          </a:p>
          <a:p>
            <a:r>
              <a:rPr lang="en-US" dirty="0"/>
              <a:t>A unique feature of the </a:t>
            </a:r>
            <a:r>
              <a:rPr lang="en-US" dirty="0" err="1"/>
              <a:t>Sandur</a:t>
            </a:r>
            <a:r>
              <a:rPr lang="en-US" dirty="0"/>
              <a:t> Schist Belt is the presence of “gneissic” veins as “intrusive bodies” (Ramakrishnan and </a:t>
            </a:r>
            <a:r>
              <a:rPr lang="en-US" dirty="0" err="1"/>
              <a:t>Vaidyanadhan</a:t>
            </a:r>
            <a:r>
              <a:rPr lang="en-US" dirty="0"/>
              <a:t>, 2008). The unusual feature may be interpreted as the slices of partially melted gneissic basement enclosed in the </a:t>
            </a:r>
            <a:r>
              <a:rPr lang="en-US" dirty="0" err="1"/>
              <a:t>Sandur</a:t>
            </a:r>
            <a:r>
              <a:rPr lang="en-US" dirty="0"/>
              <a:t> Schist Belt rocks. </a:t>
            </a:r>
            <a:endParaRPr lang="en-IN" dirty="0"/>
          </a:p>
          <a:p>
            <a:r>
              <a:rPr lang="en-GB" dirty="0"/>
              <a:t>The basic volcanics of the </a:t>
            </a:r>
            <a:r>
              <a:rPr lang="en-GB" dirty="0" err="1"/>
              <a:t>Sandur</a:t>
            </a:r>
            <a:r>
              <a:rPr lang="en-GB" dirty="0"/>
              <a:t> Belt has estimated ~2.9 Ga age of this greenstone belt. The gneissic basement on which this belt is resting has yielded ~3.1 Ga age. In view of the available radiometric age data, the age of the </a:t>
            </a:r>
            <a:r>
              <a:rPr lang="en-GB" dirty="0" err="1"/>
              <a:t>Sandur</a:t>
            </a:r>
            <a:r>
              <a:rPr lang="en-GB" dirty="0"/>
              <a:t> schist belt may be presumed to be somewhere between 3.1 and 2.6 Ga. The U-Pb age of felsic volcanic from the </a:t>
            </a:r>
            <a:r>
              <a:rPr lang="en-GB" dirty="0" err="1"/>
              <a:t>Sandur</a:t>
            </a:r>
            <a:r>
              <a:rPr lang="en-GB" dirty="0"/>
              <a:t> schist belt is reported to be 2658±14 Ma.</a:t>
            </a:r>
            <a:endParaRPr lang="en-IN" dirty="0"/>
          </a:p>
          <a:p>
            <a:endParaRPr lang="en-IN" dirty="0"/>
          </a:p>
        </p:txBody>
      </p:sp>
    </p:spTree>
    <p:extLst>
      <p:ext uri="{BB962C8B-B14F-4D97-AF65-F5344CB8AC3E}">
        <p14:creationId xmlns:p14="http://schemas.microsoft.com/office/powerpoint/2010/main" val="4245322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A1C7-B9FC-4F2E-85C8-DDAE867E3C81}"/>
              </a:ext>
            </a:extLst>
          </p:cNvPr>
          <p:cNvSpPr>
            <a:spLocks noGrp="1"/>
          </p:cNvSpPr>
          <p:nvPr>
            <p:ph type="title"/>
          </p:nvPr>
        </p:nvSpPr>
        <p:spPr/>
        <p:txBody>
          <a:bodyPr/>
          <a:lstStyle/>
          <a:p>
            <a:r>
              <a:rPr lang="en-IN" dirty="0" err="1"/>
              <a:t>Closepet</a:t>
            </a:r>
            <a:r>
              <a:rPr lang="en-IN" dirty="0"/>
              <a:t> Granites</a:t>
            </a:r>
          </a:p>
        </p:txBody>
      </p:sp>
      <p:sp>
        <p:nvSpPr>
          <p:cNvPr id="3" name="Content Placeholder 2">
            <a:extLst>
              <a:ext uri="{FF2B5EF4-FFF2-40B4-BE49-F238E27FC236}">
                <a16:creationId xmlns:a16="http://schemas.microsoft.com/office/drawing/2014/main" id="{9686778F-6B7A-4C0C-9FB5-9603380D6067}"/>
              </a:ext>
            </a:extLst>
          </p:cNvPr>
          <p:cNvSpPr>
            <a:spLocks noGrp="1"/>
          </p:cNvSpPr>
          <p:nvPr>
            <p:ph idx="1"/>
          </p:nvPr>
        </p:nvSpPr>
        <p:spPr/>
        <p:txBody>
          <a:bodyPr>
            <a:normAutofit/>
          </a:bodyPr>
          <a:lstStyle/>
          <a:p>
            <a:r>
              <a:rPr lang="en-GB" dirty="0"/>
              <a:t>The </a:t>
            </a:r>
            <a:r>
              <a:rPr lang="en-GB" dirty="0" err="1"/>
              <a:t>Closepet</a:t>
            </a:r>
            <a:r>
              <a:rPr lang="en-GB" dirty="0"/>
              <a:t> Granite is a unique linear, arcuate body consisting of granite-types having diverse composition. </a:t>
            </a:r>
          </a:p>
          <a:p>
            <a:r>
              <a:rPr lang="en-GB" dirty="0"/>
              <a:t>The southern part extending from the Cauvery River to </a:t>
            </a:r>
            <a:r>
              <a:rPr lang="en-GB" dirty="0" err="1"/>
              <a:t>Kalyandurga</a:t>
            </a:r>
            <a:r>
              <a:rPr lang="en-GB" dirty="0"/>
              <a:t> and the northern part extends from </a:t>
            </a:r>
            <a:r>
              <a:rPr lang="en-GB" dirty="0" err="1"/>
              <a:t>Rayadurga</a:t>
            </a:r>
            <a:r>
              <a:rPr lang="en-GB" dirty="0"/>
              <a:t>  to the Deccan Trap boundary.</a:t>
            </a:r>
          </a:p>
          <a:p>
            <a:r>
              <a:rPr lang="en-GB" dirty="0"/>
              <a:t>The </a:t>
            </a:r>
            <a:r>
              <a:rPr lang="en-GB" dirty="0" err="1"/>
              <a:t>Closepet</a:t>
            </a:r>
            <a:r>
              <a:rPr lang="en-GB" dirty="0"/>
              <a:t> Granite has been considered as a ‘Stitching Granite’ marking a Suture Zone between two tectonic belts. </a:t>
            </a:r>
          </a:p>
          <a:p>
            <a:r>
              <a:rPr lang="en-GB" dirty="0"/>
              <a:t>The outcrops is about 400 km long band between 20-30 km wide band of linear hill range in the midst of the peneplained terrane of </a:t>
            </a:r>
            <a:r>
              <a:rPr lang="en-GB" dirty="0" err="1"/>
              <a:t>gneisess</a:t>
            </a:r>
            <a:r>
              <a:rPr lang="en-GB" dirty="0"/>
              <a:t> running north-south through </a:t>
            </a:r>
            <a:r>
              <a:rPr lang="en-GB" dirty="0" err="1"/>
              <a:t>Closepet</a:t>
            </a:r>
            <a:r>
              <a:rPr lang="en-GB" dirty="0"/>
              <a:t> and </a:t>
            </a:r>
            <a:r>
              <a:rPr lang="en-GB" dirty="0" err="1"/>
              <a:t>Channapatna</a:t>
            </a:r>
            <a:r>
              <a:rPr lang="en-GB" dirty="0"/>
              <a:t>.</a:t>
            </a:r>
            <a:endParaRPr lang="en-IN" dirty="0"/>
          </a:p>
        </p:txBody>
      </p:sp>
    </p:spTree>
    <p:extLst>
      <p:ext uri="{BB962C8B-B14F-4D97-AF65-F5344CB8AC3E}">
        <p14:creationId xmlns:p14="http://schemas.microsoft.com/office/powerpoint/2010/main" val="3548521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3B1486-C298-481B-BBD8-AFADDC59E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918" y="0"/>
            <a:ext cx="4650164" cy="6858000"/>
          </a:xfrm>
          <a:prstGeom prst="rect">
            <a:avLst/>
          </a:prstGeom>
        </p:spPr>
      </p:pic>
    </p:spTree>
    <p:extLst>
      <p:ext uri="{BB962C8B-B14F-4D97-AF65-F5344CB8AC3E}">
        <p14:creationId xmlns:p14="http://schemas.microsoft.com/office/powerpoint/2010/main" val="3952499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4268-D48B-4625-9061-51828A4B52BF}"/>
              </a:ext>
            </a:extLst>
          </p:cNvPr>
          <p:cNvSpPr>
            <a:spLocks noGrp="1"/>
          </p:cNvSpPr>
          <p:nvPr>
            <p:ph type="title"/>
          </p:nvPr>
        </p:nvSpPr>
        <p:spPr/>
        <p:txBody>
          <a:bodyPr/>
          <a:lstStyle/>
          <a:p>
            <a:r>
              <a:rPr lang="en-IN" dirty="0"/>
              <a:t>Petrology and age of </a:t>
            </a:r>
            <a:r>
              <a:rPr lang="en-IN" dirty="0" err="1"/>
              <a:t>Closepet</a:t>
            </a:r>
            <a:r>
              <a:rPr lang="en-IN" dirty="0"/>
              <a:t> Granites</a:t>
            </a:r>
          </a:p>
        </p:txBody>
      </p:sp>
      <p:sp>
        <p:nvSpPr>
          <p:cNvPr id="3" name="Content Placeholder 2">
            <a:extLst>
              <a:ext uri="{FF2B5EF4-FFF2-40B4-BE49-F238E27FC236}">
                <a16:creationId xmlns:a16="http://schemas.microsoft.com/office/drawing/2014/main" id="{C63597A1-DCB3-43B5-B22F-B3D8569BA682}"/>
              </a:ext>
            </a:extLst>
          </p:cNvPr>
          <p:cNvSpPr>
            <a:spLocks noGrp="1"/>
          </p:cNvSpPr>
          <p:nvPr>
            <p:ph idx="1"/>
          </p:nvPr>
        </p:nvSpPr>
        <p:spPr>
          <a:xfrm>
            <a:off x="838200" y="1329179"/>
            <a:ext cx="10515600" cy="5392132"/>
          </a:xfrm>
        </p:spPr>
        <p:txBody>
          <a:bodyPr>
            <a:normAutofit lnSpcReduction="10000"/>
          </a:bodyPr>
          <a:lstStyle/>
          <a:p>
            <a:r>
              <a:rPr lang="en-GB" dirty="0"/>
              <a:t>Predominantly potash-rich </a:t>
            </a:r>
            <a:r>
              <a:rPr lang="en-GB" dirty="0" err="1"/>
              <a:t>adamalite</a:t>
            </a:r>
            <a:r>
              <a:rPr lang="en-GB" dirty="0"/>
              <a:t>, quartz monzonite, and granite.</a:t>
            </a:r>
          </a:p>
          <a:p>
            <a:r>
              <a:rPr lang="en-GB" dirty="0"/>
              <a:t>There is a considerable variation of composition from north to south, thought to be due to different structural levels of the body from deeper in the northern region to shallower in the southern part. </a:t>
            </a:r>
          </a:p>
          <a:p>
            <a:r>
              <a:rPr lang="en-GB" dirty="0"/>
              <a:t>Commonly appearing as porphyritic granite.</a:t>
            </a:r>
          </a:p>
          <a:p>
            <a:r>
              <a:rPr lang="en-GB" dirty="0"/>
              <a:t>Uniformly planar foliation on the either side of the body granite indicates ductile shearing during emplacement of the granite. </a:t>
            </a:r>
          </a:p>
          <a:p>
            <a:r>
              <a:rPr lang="en-GB" dirty="0"/>
              <a:t>It is a sheet-like pluton forming a part of the Peninsular Gneiss.</a:t>
            </a:r>
          </a:p>
          <a:p>
            <a:r>
              <a:rPr lang="en-GB" dirty="0"/>
              <a:t>The SHRIMP U/Pb age of zircon grains in the </a:t>
            </a:r>
            <a:r>
              <a:rPr lang="en-GB" dirty="0" err="1"/>
              <a:t>Closepet</a:t>
            </a:r>
            <a:r>
              <a:rPr lang="en-GB" dirty="0"/>
              <a:t> Granite at </a:t>
            </a:r>
            <a:r>
              <a:rPr lang="en-GB" dirty="0" err="1"/>
              <a:t>Kabbaldurga</a:t>
            </a:r>
            <a:r>
              <a:rPr lang="en-GB" dirty="0"/>
              <a:t> is 2513±5 Ma. </a:t>
            </a:r>
          </a:p>
          <a:p>
            <a:r>
              <a:rPr lang="en-GB" dirty="0"/>
              <a:t>Quartz monzonite yielded 2518±5 Ma and The </a:t>
            </a:r>
            <a:r>
              <a:rPr lang="en-GB" dirty="0" err="1"/>
              <a:t>Rb</a:t>
            </a:r>
            <a:r>
              <a:rPr lang="en-GB" dirty="0"/>
              <a:t>/Sr whole rock isochron age at </a:t>
            </a:r>
            <a:r>
              <a:rPr lang="en-GB" dirty="0" err="1"/>
              <a:t>Toranagallu</a:t>
            </a:r>
            <a:r>
              <a:rPr lang="en-GB" dirty="0"/>
              <a:t> is 2452±50 Ma. </a:t>
            </a:r>
            <a:endParaRPr lang="en-IN" dirty="0"/>
          </a:p>
          <a:p>
            <a:endParaRPr lang="en-IN" dirty="0"/>
          </a:p>
        </p:txBody>
      </p:sp>
    </p:spTree>
    <p:extLst>
      <p:ext uri="{BB962C8B-B14F-4D97-AF65-F5344CB8AC3E}">
        <p14:creationId xmlns:p14="http://schemas.microsoft.com/office/powerpoint/2010/main" val="3241831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57A76-7758-4264-8117-0B47F0994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0" y="-2592601"/>
            <a:ext cx="6858000" cy="12043203"/>
          </a:xfrm>
          <a:prstGeom prst="rect">
            <a:avLst/>
          </a:prstGeom>
        </p:spPr>
      </p:pic>
    </p:spTree>
    <p:extLst>
      <p:ext uri="{BB962C8B-B14F-4D97-AF65-F5344CB8AC3E}">
        <p14:creationId xmlns:p14="http://schemas.microsoft.com/office/powerpoint/2010/main" val="3241245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1D23D08-A7C3-43D9-A41E-583A7C578822}"/>
              </a:ext>
            </a:extLst>
          </p:cNvPr>
          <p:cNvGraphicFramePr>
            <a:graphicFrameLocks noGrp="1"/>
          </p:cNvGraphicFramePr>
          <p:nvPr>
            <p:extLst>
              <p:ext uri="{D42A27DB-BD31-4B8C-83A1-F6EECF244321}">
                <p14:modId xmlns:p14="http://schemas.microsoft.com/office/powerpoint/2010/main" val="3984159573"/>
              </p:ext>
            </p:extLst>
          </p:nvPr>
        </p:nvGraphicFramePr>
        <p:xfrm>
          <a:off x="2318994" y="263951"/>
          <a:ext cx="5861253" cy="6340213"/>
        </p:xfrm>
        <a:graphic>
          <a:graphicData uri="http://schemas.openxmlformats.org/drawingml/2006/table">
            <a:tbl>
              <a:tblPr firstRow="1" firstCol="1" bandRow="1">
                <a:tableStyleId>{5C22544A-7EE6-4342-B048-85BDC9FD1C3A}</a:tableStyleId>
              </a:tblPr>
              <a:tblGrid>
                <a:gridCol w="1618823">
                  <a:extLst>
                    <a:ext uri="{9D8B030D-6E8A-4147-A177-3AD203B41FA5}">
                      <a16:colId xmlns:a16="http://schemas.microsoft.com/office/drawing/2014/main" val="874340643"/>
                    </a:ext>
                  </a:extLst>
                </a:gridCol>
                <a:gridCol w="2121215">
                  <a:extLst>
                    <a:ext uri="{9D8B030D-6E8A-4147-A177-3AD203B41FA5}">
                      <a16:colId xmlns:a16="http://schemas.microsoft.com/office/drawing/2014/main" val="1533742456"/>
                    </a:ext>
                  </a:extLst>
                </a:gridCol>
                <a:gridCol w="2121215">
                  <a:extLst>
                    <a:ext uri="{9D8B030D-6E8A-4147-A177-3AD203B41FA5}">
                      <a16:colId xmlns:a16="http://schemas.microsoft.com/office/drawing/2014/main" val="2088514717"/>
                    </a:ext>
                  </a:extLst>
                </a:gridCol>
              </a:tblGrid>
              <a:tr h="381477">
                <a:tc>
                  <a:txBody>
                    <a:bodyPr/>
                    <a:lstStyle/>
                    <a:p>
                      <a:pPr marL="457200" algn="ctr" fontAlgn="base">
                        <a:lnSpc>
                          <a:spcPct val="150000"/>
                        </a:lnSpc>
                        <a:spcAft>
                          <a:spcPts val="0"/>
                        </a:spcAft>
                      </a:pPr>
                      <a:r>
                        <a:rPr lang="en-US" sz="700" kern="1200">
                          <a:effectLst/>
                        </a:rPr>
                        <a:t>Group</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algn="ctr" fontAlgn="base">
                        <a:lnSpc>
                          <a:spcPct val="150000"/>
                        </a:lnSpc>
                        <a:spcAft>
                          <a:spcPts val="0"/>
                        </a:spcAft>
                      </a:pPr>
                      <a:r>
                        <a:rPr lang="en-US" sz="700" kern="1200">
                          <a:effectLst/>
                        </a:rPr>
                        <a:t>Subgroup</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algn="ctr" fontAlgn="base">
                        <a:lnSpc>
                          <a:spcPct val="150000"/>
                        </a:lnSpc>
                        <a:spcAft>
                          <a:spcPts val="0"/>
                        </a:spcAft>
                      </a:pPr>
                      <a:r>
                        <a:rPr lang="en-US" sz="700" kern="1200">
                          <a:effectLst/>
                        </a:rPr>
                        <a:t>Characteristic associations</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extLst>
                  <a:ext uri="{0D108BD9-81ED-4DB2-BD59-A6C34878D82A}">
                    <a16:rowId xmlns:a16="http://schemas.microsoft.com/office/drawing/2014/main" val="3692735911"/>
                  </a:ext>
                </a:extLst>
              </a:tr>
              <a:tr h="1388938">
                <a:tc rowSpan="4">
                  <a:txBody>
                    <a:bodyPr/>
                    <a:lstStyle/>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a:effectLst/>
                        </a:rPr>
                        <a:t> </a:t>
                      </a:r>
                      <a:endParaRPr lang="en-IN" sz="800" dirty="0">
                        <a:effectLst/>
                      </a:endParaRPr>
                    </a:p>
                    <a:p>
                      <a:pPr marL="457200" algn="just" fontAlgn="base">
                        <a:lnSpc>
                          <a:spcPct val="150000"/>
                        </a:lnSpc>
                        <a:spcAft>
                          <a:spcPts val="0"/>
                        </a:spcAft>
                      </a:pPr>
                      <a:r>
                        <a:rPr lang="en-US" sz="700" kern="1200" dirty="0" err="1">
                          <a:effectLst/>
                        </a:rPr>
                        <a:t>Dharwar</a:t>
                      </a:r>
                      <a:r>
                        <a:rPr lang="en-US" sz="700" kern="1200" dirty="0">
                          <a:effectLst/>
                        </a:rPr>
                        <a:t> Group   </a:t>
                      </a:r>
                      <a:endParaRPr lang="en-IN" sz="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algn="just" fontAlgn="base">
                        <a:lnSpc>
                          <a:spcPct val="150000"/>
                        </a:lnSpc>
                        <a:spcAft>
                          <a:spcPts val="0"/>
                        </a:spcAft>
                      </a:pPr>
                      <a:r>
                        <a:rPr lang="en-US" sz="700" kern="1200">
                          <a:effectLst/>
                        </a:rPr>
                        <a:t>Chitradurga Subgroup</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fontAlgn="base">
                        <a:lnSpc>
                          <a:spcPct val="150000"/>
                        </a:lnSpc>
                        <a:spcAft>
                          <a:spcPts val="0"/>
                        </a:spcAft>
                      </a:pPr>
                      <a:r>
                        <a:rPr lang="en-US" sz="700" kern="1200">
                          <a:effectLst/>
                        </a:rPr>
                        <a:t>Mobile belt association; sedimentary-volcanic source of deposits with conglomerate-greywacke-BIF association; mafic volcanics indicate Island Arc type tholeiite. </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extLst>
                  <a:ext uri="{0D108BD9-81ED-4DB2-BD59-A6C34878D82A}">
                    <a16:rowId xmlns:a16="http://schemas.microsoft.com/office/drawing/2014/main" val="227691640"/>
                  </a:ext>
                </a:extLst>
              </a:tr>
              <a:tr h="1590430">
                <a:tc vMerge="1">
                  <a:txBody>
                    <a:bodyPr/>
                    <a:lstStyle/>
                    <a:p>
                      <a:endParaRPr lang="en-IN"/>
                    </a:p>
                  </a:txBody>
                  <a:tcPr/>
                </a:tc>
                <a:tc>
                  <a:txBody>
                    <a:bodyPr/>
                    <a:lstStyle/>
                    <a:p>
                      <a:pPr marL="457200" algn="just" fontAlgn="base">
                        <a:lnSpc>
                          <a:spcPct val="150000"/>
                        </a:lnSpc>
                        <a:spcAft>
                          <a:spcPts val="0"/>
                        </a:spcAft>
                      </a:pPr>
                      <a:r>
                        <a:rPr lang="en-US" sz="700" kern="1200">
                          <a:effectLst/>
                        </a:rPr>
                        <a:t>Dodguni Subgroup</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fontAlgn="base">
                        <a:lnSpc>
                          <a:spcPct val="150000"/>
                        </a:lnSpc>
                        <a:spcAft>
                          <a:spcPts val="0"/>
                        </a:spcAft>
                      </a:pPr>
                      <a:r>
                        <a:rPr lang="en-US" sz="700" kern="1200">
                          <a:effectLst/>
                        </a:rPr>
                        <a:t>Typical platformal (stable shelf) depositional environment; occurrence of stromatolites indicate oxygenated atmoshphere; carbonate and banded Mn Formation; mafics are LREE enriched. </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extLst>
                  <a:ext uri="{0D108BD9-81ED-4DB2-BD59-A6C34878D82A}">
                    <a16:rowId xmlns:a16="http://schemas.microsoft.com/office/drawing/2014/main" val="2814596799"/>
                  </a:ext>
                </a:extLst>
              </a:tr>
              <a:tr h="1388938">
                <a:tc vMerge="1">
                  <a:txBody>
                    <a:bodyPr/>
                    <a:lstStyle/>
                    <a:p>
                      <a:endParaRPr lang="en-IN"/>
                    </a:p>
                  </a:txBody>
                  <a:tcPr/>
                </a:tc>
                <a:tc>
                  <a:txBody>
                    <a:bodyPr/>
                    <a:lstStyle/>
                    <a:p>
                      <a:pPr marL="457200" algn="just" fontAlgn="base">
                        <a:lnSpc>
                          <a:spcPct val="150000"/>
                        </a:lnSpc>
                        <a:spcAft>
                          <a:spcPts val="0"/>
                        </a:spcAft>
                      </a:pPr>
                      <a:r>
                        <a:rPr lang="en-US" sz="700" kern="1200">
                          <a:effectLst/>
                        </a:rPr>
                        <a:t>Bababudan Subgroup</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fontAlgn="base">
                        <a:lnSpc>
                          <a:spcPct val="150000"/>
                        </a:lnSpc>
                        <a:spcAft>
                          <a:spcPts val="0"/>
                        </a:spcAft>
                      </a:pPr>
                      <a:r>
                        <a:rPr lang="en-US" sz="700" kern="1200">
                          <a:effectLst/>
                        </a:rPr>
                        <a:t>Meta-volcanic (Na-rich tholeiites) and meta-sediments; graphite schists and iron silicates suggest non-oxygenic atmosphere; U-bearing QPC.  </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extLst>
                  <a:ext uri="{0D108BD9-81ED-4DB2-BD59-A6C34878D82A}">
                    <a16:rowId xmlns:a16="http://schemas.microsoft.com/office/drawing/2014/main" val="266846206"/>
                  </a:ext>
                </a:extLst>
              </a:tr>
              <a:tr h="1590430">
                <a:tc vMerge="1">
                  <a:txBody>
                    <a:bodyPr/>
                    <a:lstStyle/>
                    <a:p>
                      <a:endParaRPr lang="en-IN"/>
                    </a:p>
                  </a:txBody>
                  <a:tcPr/>
                </a:tc>
                <a:tc>
                  <a:txBody>
                    <a:bodyPr/>
                    <a:lstStyle/>
                    <a:p>
                      <a:pPr marL="457200" fontAlgn="base">
                        <a:spcAft>
                          <a:spcPts val="0"/>
                        </a:spcAft>
                      </a:pPr>
                      <a:r>
                        <a:rPr lang="en-US" sz="700" kern="1200">
                          <a:effectLst/>
                        </a:rPr>
                        <a:t>Nuggihalli Subgroup</a:t>
                      </a:r>
                      <a:endParaRPr lang="en-IN" sz="800">
                        <a:effectLst/>
                      </a:endParaRPr>
                    </a:p>
                    <a:p>
                      <a:pPr marL="457200" algn="just" fontAlgn="base">
                        <a:lnSpc>
                          <a:spcPct val="150000"/>
                        </a:lnSpc>
                        <a:spcAft>
                          <a:spcPts val="0"/>
                        </a:spcAft>
                      </a:pPr>
                      <a:r>
                        <a:rPr lang="en-US" sz="700" kern="1200">
                          <a:effectLst/>
                        </a:rPr>
                        <a:t> </a:t>
                      </a:r>
                      <a:endParaRPr lang="en-IN" sz="80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tc>
                  <a:txBody>
                    <a:bodyPr/>
                    <a:lstStyle/>
                    <a:p>
                      <a:pPr marL="457200" fontAlgn="base">
                        <a:lnSpc>
                          <a:spcPct val="150000"/>
                        </a:lnSpc>
                        <a:spcAft>
                          <a:spcPts val="0"/>
                        </a:spcAft>
                      </a:pPr>
                      <a:r>
                        <a:rPr lang="en-US" sz="700" kern="1200" dirty="0">
                          <a:effectLst/>
                        </a:rPr>
                        <a:t>Dominantly igneous character; </a:t>
                      </a:r>
                      <a:endParaRPr lang="en-IN" sz="800" dirty="0">
                        <a:effectLst/>
                      </a:endParaRPr>
                    </a:p>
                    <a:p>
                      <a:pPr marL="457200" fontAlgn="base">
                        <a:lnSpc>
                          <a:spcPct val="150000"/>
                        </a:lnSpc>
                        <a:spcAft>
                          <a:spcPts val="0"/>
                        </a:spcAft>
                      </a:pPr>
                      <a:r>
                        <a:rPr lang="en-US" sz="700" kern="1200" dirty="0">
                          <a:effectLst/>
                        </a:rPr>
                        <a:t>Komatiite lava implying thin Crust;  Schists are derived from mafic-ultramafic source; </a:t>
                      </a:r>
                      <a:endParaRPr lang="en-IN" sz="800" dirty="0">
                        <a:effectLst/>
                      </a:endParaRPr>
                    </a:p>
                    <a:p>
                      <a:pPr marL="457200" fontAlgn="base">
                        <a:lnSpc>
                          <a:spcPct val="150000"/>
                        </a:lnSpc>
                        <a:spcAft>
                          <a:spcPts val="0"/>
                        </a:spcAft>
                      </a:pPr>
                      <a:r>
                        <a:rPr lang="en-US" sz="700" kern="1200" dirty="0">
                          <a:effectLst/>
                        </a:rPr>
                        <a:t>No evidence of older basement. </a:t>
                      </a:r>
                      <a:endParaRPr lang="en-IN" sz="800" dirty="0">
                        <a:effectLst/>
                        <a:latin typeface="Times New Roman" panose="02020603050405020304" pitchFamily="18" charset="0"/>
                        <a:ea typeface="Times New Roman" panose="02020603050405020304" pitchFamily="18" charset="0"/>
                        <a:cs typeface="Mangal" panose="02040503050203030202" pitchFamily="18" charset="0"/>
                      </a:endParaRPr>
                    </a:p>
                  </a:txBody>
                  <a:tcPr marL="47640" marR="47640" marT="0" marB="0"/>
                </a:tc>
                <a:extLst>
                  <a:ext uri="{0D108BD9-81ED-4DB2-BD59-A6C34878D82A}">
                    <a16:rowId xmlns:a16="http://schemas.microsoft.com/office/drawing/2014/main" val="2722556166"/>
                  </a:ext>
                </a:extLst>
              </a:tr>
            </a:tbl>
          </a:graphicData>
        </a:graphic>
      </p:graphicFrame>
    </p:spTree>
    <p:extLst>
      <p:ext uri="{BB962C8B-B14F-4D97-AF65-F5344CB8AC3E}">
        <p14:creationId xmlns:p14="http://schemas.microsoft.com/office/powerpoint/2010/main" val="1481060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D8007-D6AF-4BB0-8A93-C3B9B30FB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923" y="0"/>
            <a:ext cx="8544154" cy="6858000"/>
          </a:xfrm>
          <a:prstGeom prst="rect">
            <a:avLst/>
          </a:prstGeom>
        </p:spPr>
      </p:pic>
    </p:spTree>
    <p:extLst>
      <p:ext uri="{BB962C8B-B14F-4D97-AF65-F5344CB8AC3E}">
        <p14:creationId xmlns:p14="http://schemas.microsoft.com/office/powerpoint/2010/main" val="549743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FE7E5C-05A6-4B6D-872A-191D9E9DB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106" y="0"/>
            <a:ext cx="5493787" cy="6858000"/>
          </a:xfrm>
          <a:prstGeom prst="rect">
            <a:avLst/>
          </a:prstGeom>
        </p:spPr>
      </p:pic>
    </p:spTree>
    <p:extLst>
      <p:ext uri="{BB962C8B-B14F-4D97-AF65-F5344CB8AC3E}">
        <p14:creationId xmlns:p14="http://schemas.microsoft.com/office/powerpoint/2010/main" val="88409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2929-1162-43DF-8194-5ACA40170223}"/>
              </a:ext>
            </a:extLst>
          </p:cNvPr>
          <p:cNvSpPr>
            <a:spLocks noGrp="1"/>
          </p:cNvSpPr>
          <p:nvPr>
            <p:ph type="title"/>
          </p:nvPr>
        </p:nvSpPr>
        <p:spPr/>
        <p:txBody>
          <a:bodyPr/>
          <a:lstStyle/>
          <a:p>
            <a:r>
              <a:rPr lang="en-IN" dirty="0"/>
              <a:t>Eastern and Western </a:t>
            </a:r>
            <a:r>
              <a:rPr lang="en-IN" dirty="0" err="1"/>
              <a:t>Dharwar</a:t>
            </a:r>
            <a:r>
              <a:rPr lang="en-IN" dirty="0"/>
              <a:t> Cratons</a:t>
            </a:r>
          </a:p>
        </p:txBody>
      </p:sp>
      <p:sp>
        <p:nvSpPr>
          <p:cNvPr id="3" name="Content Placeholder 2">
            <a:extLst>
              <a:ext uri="{FF2B5EF4-FFF2-40B4-BE49-F238E27FC236}">
                <a16:creationId xmlns:a16="http://schemas.microsoft.com/office/drawing/2014/main" id="{D7857F47-8E0E-4431-B9AE-8F9E8ADBB16C}"/>
              </a:ext>
            </a:extLst>
          </p:cNvPr>
          <p:cNvSpPr>
            <a:spLocks noGrp="1"/>
          </p:cNvSpPr>
          <p:nvPr>
            <p:ph idx="1"/>
          </p:nvPr>
        </p:nvSpPr>
        <p:spPr/>
        <p:txBody>
          <a:bodyPr>
            <a:normAutofit lnSpcReduction="10000"/>
          </a:bodyPr>
          <a:lstStyle/>
          <a:p>
            <a:r>
              <a:rPr lang="en-GB" dirty="0"/>
              <a:t>The granite-gneiss-greenstone terrane is divided into two different blocks: Eastern </a:t>
            </a:r>
            <a:r>
              <a:rPr lang="en-GB" dirty="0" err="1"/>
              <a:t>Dharwar</a:t>
            </a:r>
            <a:r>
              <a:rPr lang="en-GB" dirty="0"/>
              <a:t> Craton and Western </a:t>
            </a:r>
            <a:r>
              <a:rPr lang="en-GB" dirty="0" err="1"/>
              <a:t>Dharwar</a:t>
            </a:r>
            <a:r>
              <a:rPr lang="en-GB" dirty="0"/>
              <a:t> Craton</a:t>
            </a:r>
          </a:p>
          <a:p>
            <a:r>
              <a:rPr lang="en-GB" dirty="0"/>
              <a:t> The occurrence of the linear belt of </a:t>
            </a:r>
            <a:r>
              <a:rPr lang="en-GB" dirty="0" err="1"/>
              <a:t>Closepet</a:t>
            </a:r>
            <a:r>
              <a:rPr lang="en-GB" dirty="0"/>
              <a:t> Granite has been conceived as a ‘convenient landmark’ representing ‘stitching granite’ between the two cratons.</a:t>
            </a:r>
          </a:p>
          <a:p>
            <a:r>
              <a:rPr lang="en-GB" dirty="0"/>
              <a:t>The most apparent difference between the two is that the eastern part contains abundant ‘post-tectonic’ younger granites unlike the western part.</a:t>
            </a:r>
          </a:p>
          <a:p>
            <a:r>
              <a:rPr lang="en-GB" dirty="0"/>
              <a:t>The most characteristic features of the </a:t>
            </a:r>
            <a:r>
              <a:rPr lang="en-GB" dirty="0" err="1"/>
              <a:t>Dharwar</a:t>
            </a:r>
            <a:r>
              <a:rPr lang="en-GB" dirty="0"/>
              <a:t> Protocontinent is the occurrence of a number of schist belts, separated by wide zones of gneiss-granite terrane.</a:t>
            </a:r>
          </a:p>
          <a:p>
            <a:endParaRPr lang="en-IN" dirty="0"/>
          </a:p>
        </p:txBody>
      </p:sp>
    </p:spTree>
    <p:extLst>
      <p:ext uri="{BB962C8B-B14F-4D97-AF65-F5344CB8AC3E}">
        <p14:creationId xmlns:p14="http://schemas.microsoft.com/office/powerpoint/2010/main" val="3943274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3D067-7172-4819-87FB-0E0E12DA7300}"/>
              </a:ext>
            </a:extLst>
          </p:cNvPr>
          <p:cNvSpPr>
            <a:spLocks noGrp="1"/>
          </p:cNvSpPr>
          <p:nvPr>
            <p:ph type="title"/>
          </p:nvPr>
        </p:nvSpPr>
        <p:spPr/>
        <p:txBody>
          <a:bodyPr/>
          <a:lstStyle/>
          <a:p>
            <a:r>
              <a:rPr lang="en-IN" dirty="0"/>
              <a:t>Distribution of </a:t>
            </a:r>
            <a:r>
              <a:rPr lang="en-IN" dirty="0" err="1"/>
              <a:t>Dharwar</a:t>
            </a:r>
            <a:r>
              <a:rPr lang="en-IN" dirty="0"/>
              <a:t> Protocontinent</a:t>
            </a:r>
          </a:p>
        </p:txBody>
      </p:sp>
      <p:sp>
        <p:nvSpPr>
          <p:cNvPr id="3" name="Content Placeholder 2">
            <a:extLst>
              <a:ext uri="{FF2B5EF4-FFF2-40B4-BE49-F238E27FC236}">
                <a16:creationId xmlns:a16="http://schemas.microsoft.com/office/drawing/2014/main" id="{778693E2-F67D-4597-B3AC-05E8FC04400F}"/>
              </a:ext>
            </a:extLst>
          </p:cNvPr>
          <p:cNvSpPr>
            <a:spLocks noGrp="1"/>
          </p:cNvSpPr>
          <p:nvPr>
            <p:ph idx="1"/>
          </p:nvPr>
        </p:nvSpPr>
        <p:spPr/>
        <p:txBody>
          <a:bodyPr>
            <a:normAutofit fontScale="85000" lnSpcReduction="20000"/>
          </a:bodyPr>
          <a:lstStyle/>
          <a:p>
            <a:r>
              <a:rPr lang="en-GB" dirty="0"/>
              <a:t>In the north: Extends up to the Narmada basin beneath the covers of the Deccan Traps. </a:t>
            </a:r>
          </a:p>
          <a:p>
            <a:r>
              <a:rPr lang="en-GB" dirty="0"/>
              <a:t>In the west: Continue into Madagascar (assuming the pre-fragmented situation) but presently truncated at the eastern coastline of the Arabian Sea. </a:t>
            </a:r>
          </a:p>
          <a:p>
            <a:r>
              <a:rPr lang="en-GB" dirty="0"/>
              <a:t>In the northeast: Bounded by the Godavari ‘graben’ comprising the Proterozoic </a:t>
            </a:r>
            <a:r>
              <a:rPr lang="en-GB" dirty="0" err="1"/>
              <a:t>Pranhita</a:t>
            </a:r>
            <a:r>
              <a:rPr lang="en-GB" dirty="0"/>
              <a:t>-Godavari and the Phanerozoic Gondwana basins. </a:t>
            </a:r>
          </a:p>
          <a:p>
            <a:r>
              <a:rPr lang="en-GB" dirty="0"/>
              <a:t>The eastern boundary: Large arcuate outcrop of the </a:t>
            </a:r>
            <a:r>
              <a:rPr lang="en-GB" dirty="0" err="1"/>
              <a:t>Cuddapah</a:t>
            </a:r>
            <a:r>
              <a:rPr lang="en-GB" dirty="0"/>
              <a:t> rocks constitute a part of the </a:t>
            </a:r>
            <a:r>
              <a:rPr lang="en-GB" dirty="0" err="1"/>
              <a:t>Dharwar</a:t>
            </a:r>
            <a:r>
              <a:rPr lang="en-GB" dirty="0"/>
              <a:t> Province (Protocontinent). </a:t>
            </a:r>
            <a:endParaRPr lang="en-IN" dirty="0"/>
          </a:p>
          <a:p>
            <a:r>
              <a:rPr lang="en-GB" dirty="0"/>
              <a:t>In the southern part: The irregular, broadly east-west lying </a:t>
            </a:r>
            <a:r>
              <a:rPr lang="en-GB" dirty="0" err="1"/>
              <a:t>Charnockite</a:t>
            </a:r>
            <a:r>
              <a:rPr lang="en-GB" dirty="0"/>
              <a:t> Line of </a:t>
            </a:r>
            <a:r>
              <a:rPr lang="en-GB" dirty="0" err="1"/>
              <a:t>Fermor</a:t>
            </a:r>
            <a:r>
              <a:rPr lang="en-GB" dirty="0"/>
              <a:t> (1936) considered to demarcate the southern margin from the  dominantly </a:t>
            </a:r>
            <a:r>
              <a:rPr lang="en-GB" dirty="0" err="1"/>
              <a:t>charnockite</a:t>
            </a:r>
            <a:r>
              <a:rPr lang="en-GB" dirty="0"/>
              <a:t> bearing granulite terrane in the south. </a:t>
            </a:r>
          </a:p>
          <a:p>
            <a:r>
              <a:rPr lang="en-GB" dirty="0"/>
              <a:t>However, the southern limit of this Protocontinent seems to favour an extension up to the Palghat Cauvery Shear Zone further south of </a:t>
            </a:r>
            <a:r>
              <a:rPr lang="en-GB" dirty="0" err="1"/>
              <a:t>Fermor’s</a:t>
            </a:r>
            <a:r>
              <a:rPr lang="en-GB" dirty="0"/>
              <a:t> </a:t>
            </a:r>
            <a:r>
              <a:rPr lang="en-GB" dirty="0" err="1"/>
              <a:t>Charnockite</a:t>
            </a:r>
            <a:r>
              <a:rPr lang="en-GB" dirty="0"/>
              <a:t> Line. </a:t>
            </a:r>
            <a:endParaRPr lang="en-IN" dirty="0"/>
          </a:p>
          <a:p>
            <a:endParaRPr lang="en-IN" dirty="0"/>
          </a:p>
        </p:txBody>
      </p:sp>
    </p:spTree>
    <p:extLst>
      <p:ext uri="{BB962C8B-B14F-4D97-AF65-F5344CB8AC3E}">
        <p14:creationId xmlns:p14="http://schemas.microsoft.com/office/powerpoint/2010/main" val="115628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03696-5EB2-4059-AF00-5925F623FA48}"/>
              </a:ext>
            </a:extLst>
          </p:cNvPr>
          <p:cNvSpPr>
            <a:spLocks noGrp="1"/>
          </p:cNvSpPr>
          <p:nvPr>
            <p:ph type="title"/>
          </p:nvPr>
        </p:nvSpPr>
        <p:spPr/>
        <p:txBody>
          <a:bodyPr/>
          <a:lstStyle/>
          <a:p>
            <a:r>
              <a:rPr lang="en-IN" dirty="0"/>
              <a:t>Peninsular Gneiss</a:t>
            </a:r>
          </a:p>
        </p:txBody>
      </p:sp>
      <p:sp>
        <p:nvSpPr>
          <p:cNvPr id="3" name="Content Placeholder 2">
            <a:extLst>
              <a:ext uri="{FF2B5EF4-FFF2-40B4-BE49-F238E27FC236}">
                <a16:creationId xmlns:a16="http://schemas.microsoft.com/office/drawing/2014/main" id="{17336E7C-31F9-4630-8BD1-3CFB2FA81E9B}"/>
              </a:ext>
            </a:extLst>
          </p:cNvPr>
          <p:cNvSpPr>
            <a:spLocks noGrp="1"/>
          </p:cNvSpPr>
          <p:nvPr>
            <p:ph idx="1"/>
          </p:nvPr>
        </p:nvSpPr>
        <p:spPr/>
        <p:txBody>
          <a:bodyPr>
            <a:normAutofit fontScale="92500"/>
          </a:bodyPr>
          <a:lstStyle/>
          <a:p>
            <a:r>
              <a:rPr lang="en-GB" dirty="0"/>
              <a:t>Smeeth (1915) described the gneisses as the ‘Peninsular Gneiss Complex’ and interpreted as intrusive into the ‘</a:t>
            </a:r>
            <a:r>
              <a:rPr lang="en-GB" dirty="0" err="1"/>
              <a:t>Dharwar</a:t>
            </a:r>
            <a:r>
              <a:rPr lang="en-GB" dirty="0"/>
              <a:t> schists’.</a:t>
            </a:r>
          </a:p>
          <a:p>
            <a:r>
              <a:rPr lang="en-GB" dirty="0"/>
              <a:t>Clarified by </a:t>
            </a:r>
            <a:r>
              <a:rPr lang="en-GB" dirty="0" err="1"/>
              <a:t>Fermor</a:t>
            </a:r>
            <a:r>
              <a:rPr lang="en-GB" dirty="0"/>
              <a:t> (1936) that the intrusive masses were nothing but the products of re-melting of the pre-existing gneissic basements.</a:t>
            </a:r>
          </a:p>
          <a:p>
            <a:r>
              <a:rPr lang="en-GB" dirty="0"/>
              <a:t>Majority of these rocks show complex banding with evidence of multiple folding and ductile shearing.</a:t>
            </a:r>
          </a:p>
          <a:p>
            <a:r>
              <a:rPr lang="en-GB" dirty="0"/>
              <a:t>Most of the basement gneisses are of TTG type (tonalite-trondhjemite-granodiorite) with a large number of enclaves of different dimension.</a:t>
            </a:r>
          </a:p>
          <a:p>
            <a:r>
              <a:rPr lang="en-GB" dirty="0"/>
              <a:t>Some of the Peninsular Gneiss appears much darker in shade with only few thinner leucocratic bands </a:t>
            </a:r>
            <a:endParaRPr lang="en-IN" dirty="0"/>
          </a:p>
        </p:txBody>
      </p:sp>
    </p:spTree>
    <p:extLst>
      <p:ext uri="{BB962C8B-B14F-4D97-AF65-F5344CB8AC3E}">
        <p14:creationId xmlns:p14="http://schemas.microsoft.com/office/powerpoint/2010/main" val="4078104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BBCF-D72B-4C92-8987-91A4FA12199E}"/>
              </a:ext>
            </a:extLst>
          </p:cNvPr>
          <p:cNvSpPr>
            <a:spLocks noGrp="1"/>
          </p:cNvSpPr>
          <p:nvPr>
            <p:ph type="title"/>
          </p:nvPr>
        </p:nvSpPr>
        <p:spPr/>
        <p:txBody>
          <a:bodyPr/>
          <a:lstStyle/>
          <a:p>
            <a:r>
              <a:rPr lang="en-IN" dirty="0"/>
              <a:t>Peninsular Gneiss: Folded ductile and banded</a:t>
            </a:r>
          </a:p>
        </p:txBody>
      </p:sp>
      <p:pic>
        <p:nvPicPr>
          <p:cNvPr id="10" name="Content Placeholder 9">
            <a:extLst>
              <a:ext uri="{FF2B5EF4-FFF2-40B4-BE49-F238E27FC236}">
                <a16:creationId xmlns:a16="http://schemas.microsoft.com/office/drawing/2014/main" id="{CE585B9A-3D23-46BE-9C35-907297F971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65959" y="2904013"/>
            <a:ext cx="4235033" cy="3176275"/>
          </a:xfrm>
        </p:spPr>
      </p:pic>
      <p:pic>
        <p:nvPicPr>
          <p:cNvPr id="12" name="Content Placeholder 11">
            <a:extLst>
              <a:ext uri="{FF2B5EF4-FFF2-40B4-BE49-F238E27FC236}">
                <a16:creationId xmlns:a16="http://schemas.microsoft.com/office/drawing/2014/main" id="{C46CB619-398E-414F-90E3-32707CE566B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299960" y="2904014"/>
            <a:ext cx="4235032" cy="3176274"/>
          </a:xfrm>
        </p:spPr>
      </p:pic>
    </p:spTree>
    <p:extLst>
      <p:ext uri="{BB962C8B-B14F-4D97-AF65-F5344CB8AC3E}">
        <p14:creationId xmlns:p14="http://schemas.microsoft.com/office/powerpoint/2010/main" val="49941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07D3-67A1-407C-AF9B-2521E6919291}"/>
              </a:ext>
            </a:extLst>
          </p:cNvPr>
          <p:cNvSpPr>
            <a:spLocks noGrp="1"/>
          </p:cNvSpPr>
          <p:nvPr>
            <p:ph type="title"/>
          </p:nvPr>
        </p:nvSpPr>
        <p:spPr/>
        <p:txBody>
          <a:bodyPr/>
          <a:lstStyle/>
          <a:p>
            <a:r>
              <a:rPr lang="en-IN" dirty="0"/>
              <a:t>Characterization of Peninsular Gneiss</a:t>
            </a:r>
          </a:p>
        </p:txBody>
      </p:sp>
      <p:sp>
        <p:nvSpPr>
          <p:cNvPr id="3" name="Content Placeholder 2">
            <a:extLst>
              <a:ext uri="{FF2B5EF4-FFF2-40B4-BE49-F238E27FC236}">
                <a16:creationId xmlns:a16="http://schemas.microsoft.com/office/drawing/2014/main" id="{739E0934-1589-4C21-A919-12AD9E4B1770}"/>
              </a:ext>
            </a:extLst>
          </p:cNvPr>
          <p:cNvSpPr>
            <a:spLocks noGrp="1"/>
          </p:cNvSpPr>
          <p:nvPr>
            <p:ph idx="1"/>
          </p:nvPr>
        </p:nvSpPr>
        <p:spPr/>
        <p:txBody>
          <a:bodyPr>
            <a:normAutofit fontScale="92500" lnSpcReduction="10000"/>
          </a:bodyPr>
          <a:lstStyle/>
          <a:p>
            <a:r>
              <a:rPr lang="en-GB" dirty="0"/>
              <a:t>Classic examples of bodies of trondhjemite gneiss occur at </a:t>
            </a:r>
            <a:r>
              <a:rPr lang="en-GB" dirty="0" err="1"/>
              <a:t>Holenarasipur</a:t>
            </a:r>
            <a:r>
              <a:rPr lang="en-GB" dirty="0"/>
              <a:t> (mapped as </a:t>
            </a:r>
            <a:r>
              <a:rPr lang="en-GB" dirty="0" err="1"/>
              <a:t>Holekote</a:t>
            </a:r>
            <a:r>
              <a:rPr lang="en-GB" dirty="0"/>
              <a:t> Trondhjemite), Kolar Schists Belt, </a:t>
            </a:r>
            <a:r>
              <a:rPr lang="en-GB" dirty="0" err="1"/>
              <a:t>Chitradurga</a:t>
            </a:r>
            <a:r>
              <a:rPr lang="en-GB" dirty="0"/>
              <a:t> Schist Belt, and several other schist belts.</a:t>
            </a:r>
          </a:p>
          <a:p>
            <a:r>
              <a:rPr lang="en-GB" dirty="0"/>
              <a:t>Presence of isolated bodies of aluminous minerals like kyanite and sillimanite in Peninsular Gneiss may hint about the possible concentration of aluminous clay like sediments in the milieu gneisses and granites, providing unequivocal evidence of development of erosional surface with patches of aluminous clay deposits possibly indicating a surface of unconformity which got highly metamorphosed.</a:t>
            </a:r>
          </a:p>
          <a:p>
            <a:r>
              <a:rPr lang="en-GB" dirty="0"/>
              <a:t>The contact between the gneisses and the supracrustal rocks is marked in some places by quartz pebble conglomerate notably where younger schist belts occur above the Peninsular Gneiss </a:t>
            </a:r>
            <a:endParaRPr lang="en-IN" dirty="0"/>
          </a:p>
        </p:txBody>
      </p:sp>
    </p:spTree>
    <p:extLst>
      <p:ext uri="{BB962C8B-B14F-4D97-AF65-F5344CB8AC3E}">
        <p14:creationId xmlns:p14="http://schemas.microsoft.com/office/powerpoint/2010/main" val="894982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3D0F-EA32-4A43-A69A-9C44B40A065E}"/>
              </a:ext>
            </a:extLst>
          </p:cNvPr>
          <p:cNvSpPr>
            <a:spLocks noGrp="1"/>
          </p:cNvSpPr>
          <p:nvPr>
            <p:ph type="title"/>
          </p:nvPr>
        </p:nvSpPr>
        <p:spPr/>
        <p:txBody>
          <a:bodyPr/>
          <a:lstStyle/>
          <a:p>
            <a:r>
              <a:rPr lang="en-IN" dirty="0"/>
              <a:t>Ages of Peninsular Gneiss</a:t>
            </a:r>
          </a:p>
        </p:txBody>
      </p:sp>
      <p:sp>
        <p:nvSpPr>
          <p:cNvPr id="3" name="Content Placeholder 2">
            <a:extLst>
              <a:ext uri="{FF2B5EF4-FFF2-40B4-BE49-F238E27FC236}">
                <a16:creationId xmlns:a16="http://schemas.microsoft.com/office/drawing/2014/main" id="{3C29BAE6-4B9C-4241-92C5-98FE292FEA44}"/>
              </a:ext>
            </a:extLst>
          </p:cNvPr>
          <p:cNvSpPr>
            <a:spLocks noGrp="1"/>
          </p:cNvSpPr>
          <p:nvPr>
            <p:ph idx="1"/>
          </p:nvPr>
        </p:nvSpPr>
        <p:spPr/>
        <p:txBody>
          <a:bodyPr>
            <a:normAutofit lnSpcReduction="10000"/>
          </a:bodyPr>
          <a:lstStyle/>
          <a:p>
            <a:r>
              <a:rPr lang="en-GB" dirty="0"/>
              <a:t>The oldest age recorded in Peninsular Gneiss ranges from 3.4 to 3.2 Ga; with crustal inheritance age up to 3.8 Ga has been noted in some samples (Beckinsale et al., 1980; Bhaskar Rao et al., 1992; </a:t>
            </a:r>
            <a:r>
              <a:rPr lang="en-GB" dirty="0" err="1"/>
              <a:t>Meen</a:t>
            </a:r>
            <a:r>
              <a:rPr lang="en-GB" dirty="0"/>
              <a:t> et al., 1992; </a:t>
            </a:r>
            <a:r>
              <a:rPr lang="en-GB" dirty="0" err="1"/>
              <a:t>Peucat</a:t>
            </a:r>
            <a:r>
              <a:rPr lang="en-GB" dirty="0"/>
              <a:t> et al., 1993). Apart from these oldest ages, the Peninsula Gneiss shows record of thermal event of 3.0 and 3.1 Ga.</a:t>
            </a:r>
          </a:p>
          <a:p>
            <a:r>
              <a:rPr lang="en-GB" dirty="0"/>
              <a:t>The end-Archaean granitic intrusions took place in two phases. The older one is between 2.7 and 2.6 Ga and the youngest intrusion is 2.56 Ga old detected in the </a:t>
            </a:r>
            <a:r>
              <a:rPr lang="en-GB" dirty="0" err="1"/>
              <a:t>migmatitic</a:t>
            </a:r>
            <a:r>
              <a:rPr lang="en-GB" dirty="0"/>
              <a:t> gneisses bordering the western part of the </a:t>
            </a:r>
            <a:r>
              <a:rPr lang="en-GB" dirty="0" err="1"/>
              <a:t>Closepet</a:t>
            </a:r>
            <a:r>
              <a:rPr lang="en-GB" dirty="0"/>
              <a:t> Granite (Chardon et al., 2011). Conformable whole-rock Rb-Sr isochron age of 2.50± 0.05 Ga from banded </a:t>
            </a:r>
            <a:r>
              <a:rPr lang="en-GB" dirty="0" err="1"/>
              <a:t>charnockites</a:t>
            </a:r>
            <a:r>
              <a:rPr lang="en-GB" dirty="0"/>
              <a:t> in amphibolite facies gneiss in south Karnataka by Hansen et al. (1997).</a:t>
            </a:r>
          </a:p>
          <a:p>
            <a:pPr marL="0" indent="0">
              <a:buNone/>
            </a:pPr>
            <a:endParaRPr lang="en-IN" dirty="0"/>
          </a:p>
        </p:txBody>
      </p:sp>
    </p:spTree>
    <p:extLst>
      <p:ext uri="{BB962C8B-B14F-4D97-AF65-F5344CB8AC3E}">
        <p14:creationId xmlns:p14="http://schemas.microsoft.com/office/powerpoint/2010/main" val="177438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3053</TotalTime>
  <Words>2920</Words>
  <Application>Microsoft Office PowerPoint</Application>
  <PresentationFormat>Widescreen</PresentationFormat>
  <Paragraphs>143</Paragraphs>
  <Slides>38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Dharwar Protocontinent</vt:lpstr>
      <vt:lpstr>Introduction:</vt:lpstr>
      <vt:lpstr>PowerPoint Presentation</vt:lpstr>
      <vt:lpstr>Eastern and Western Dharwar Cratons</vt:lpstr>
      <vt:lpstr>Distribution of Dharwar Protocontinent</vt:lpstr>
      <vt:lpstr>Peninsular Gneiss</vt:lpstr>
      <vt:lpstr>Peninsular Gneiss: Folded ductile and banded</vt:lpstr>
      <vt:lpstr>Characterization of Peninsular Gneiss</vt:lpstr>
      <vt:lpstr>Ages of Peninsular Gneiss</vt:lpstr>
      <vt:lpstr>Charnockites and Granulites from South Dharwar</vt:lpstr>
      <vt:lpstr>Geology of Schist Belts: Nuggihalli Schist Belt</vt:lpstr>
      <vt:lpstr>Holenarasipur Schist Belt</vt:lpstr>
      <vt:lpstr>PowerPoint Presentation</vt:lpstr>
      <vt:lpstr>Salem Schist Belt</vt:lpstr>
      <vt:lpstr>PowerPoint Presentation</vt:lpstr>
      <vt:lpstr>PowerPoint Presentation</vt:lpstr>
      <vt:lpstr>Kolar Schist Belt</vt:lpstr>
      <vt:lpstr>PowerPoint Presentation</vt:lpstr>
      <vt:lpstr>Gold Mineralization in Kolar Schist Belt</vt:lpstr>
      <vt:lpstr>Hutti Schist Belt</vt:lpstr>
      <vt:lpstr>Chitradurga Schist Belt</vt:lpstr>
      <vt:lpstr>PowerPoint Presentation</vt:lpstr>
      <vt:lpstr>Pillowed metabasalt</vt:lpstr>
      <vt:lpstr>Conglomerate in Schist Belt</vt:lpstr>
      <vt:lpstr>PowerPoint Presentation</vt:lpstr>
      <vt:lpstr>Ages of Chitradurga Schist Belt</vt:lpstr>
      <vt:lpstr>Shimoga-Bababudan Schist Belt</vt:lpstr>
      <vt:lpstr>PowerPoint Presentation</vt:lpstr>
      <vt:lpstr>Shimoga Belt</vt:lpstr>
      <vt:lpstr>PowerPoint Presentation</vt:lpstr>
      <vt:lpstr>Sandur Schist Belt</vt:lpstr>
      <vt:lpstr>Closepet Granites</vt:lpstr>
      <vt:lpstr>PowerPoint Presentation</vt:lpstr>
      <vt:lpstr>Petrology and age of Closepet Granites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Dharwar Protocontinent</dc:title>
  <dc:creator>Ritesh Purohit</dc:creator>
  <cp:lastModifiedBy>Ritesh Purohit</cp:lastModifiedBy>
  <cp:revision>32</cp:revision>
  <dcterms:created xsi:type="dcterms:W3CDTF">2020-06-26T04:10:04Z</dcterms:created>
  <dcterms:modified xsi:type="dcterms:W3CDTF">2020-07-01T05:53:19Z</dcterms:modified>
</cp:coreProperties>
</file>