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BD2CB-F036-426E-AD66-F8711A5CB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5E6CD-FC41-4B90-B55F-23CEE0CBA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B8DBA-D377-4AD4-961E-B79717D6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265D1-3884-4408-B106-EBABC8268D1A}" type="datetimeFigureOut">
              <a:rPr lang="en-IN" smtClean="0"/>
              <a:t>06-07-2020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D5F5C-DABE-427A-B0C1-8249DC4E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D1CBB-396E-4A06-884C-5E9D8E48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F1B5-E595-4971-999B-61F53FA768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51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ECA63-EBD0-4530-AFCA-C33B5D8E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253FF-672E-41CD-938C-3E8C06016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665A-BD61-4D40-9227-58D666588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265D1-3884-4408-B106-EBABC8268D1A}" type="datetimeFigureOut">
              <a:rPr lang="en-IN" smtClean="0"/>
              <a:t>06-07-2020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2FB92-C928-4EF6-B4B5-192A2572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63A3D-6C3A-4482-B87E-708F7ECB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F1B5-E595-4971-999B-61F53FA768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390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50769-9D10-41AE-B6CB-E2F4EAA593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5634C5-F538-4D3A-8DCB-E7CF57A7D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E5EFD-D39B-4920-8BFE-9EBB4F069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265D1-3884-4408-B106-EBABC8268D1A}" type="datetimeFigureOut">
              <a:rPr lang="en-IN" smtClean="0"/>
              <a:t>06-07-2020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0DC15-7E77-4B00-BD02-97B1CCE9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6544D-60DE-44FD-8131-E30BB441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F1B5-E595-4971-999B-61F53FA768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526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EB59-F2FE-406E-82C9-F8DB3A63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E4CD1-5842-415A-8C55-6532000CE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E31D4-A65F-4B2E-AFEB-74FA0BED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265D1-3884-4408-B106-EBABC8268D1A}" type="datetimeFigureOut">
              <a:rPr lang="en-IN" smtClean="0"/>
              <a:t>06-07-2020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3C95-F6F5-446A-A72E-2EDE36BA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B0235-F144-4CD0-9F52-20F2BBEF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F1B5-E595-4971-999B-61F53FA768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747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1AB8-3893-4CAA-AE3B-F8218935A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3B077-B553-4CFF-847C-8C0C5B28D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77DCE-36AD-41A1-AFEC-2CA96033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265D1-3884-4408-B106-EBABC8268D1A}" type="datetimeFigureOut">
              <a:rPr lang="en-IN" smtClean="0"/>
              <a:t>06-07-2020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BD8D1-E7DB-418C-861A-2B356F1E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5134C-CF9F-4B8E-962F-DAC3C2F4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F1B5-E595-4971-999B-61F53FA768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93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F2D2-9276-4BA3-BF47-A1A19820B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5792-1745-4814-9A6E-FB540E5A9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F128A-3F77-439C-A542-7F7D0D964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E8016-4C30-4E92-B804-FA9110D1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265D1-3884-4408-B106-EBABC8268D1A}" type="datetimeFigureOut">
              <a:rPr lang="en-IN" smtClean="0"/>
              <a:t>06-07-2020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6A28D-5601-45CC-96CB-A7AEEDC77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32AE3-7FD5-411F-9C0B-088631DF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F1B5-E595-4971-999B-61F53FA768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386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9DF5-E51C-4850-94E3-DA4303FD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4ED02-7E70-49F9-8E59-B6CB07985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B10C6-0C2D-4E3A-B930-CFBD80EFB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C0AB5-6E16-4E4A-884D-0DF8B9320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18C7B-D6E1-4F1A-BBD9-E23D5878D3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E7B89-FF04-4800-A23A-1272CAAA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265D1-3884-4408-B106-EBABC8268D1A}" type="datetimeFigureOut">
              <a:rPr lang="en-IN" smtClean="0"/>
              <a:t>06-07-2020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0E55-9DA2-48E1-BC9D-202E0CC93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4F17DB-4475-466A-93E0-07FB2A026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F1B5-E595-4971-999B-61F53FA768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8902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E7390-CC2A-45CA-8F95-93BF8A81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5ABCA-80D4-4F64-AF6A-DC2192FB3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265D1-3884-4408-B106-EBABC8268D1A}" type="datetimeFigureOut">
              <a:rPr lang="en-IN" smtClean="0"/>
              <a:t>06-07-2020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BA496B-3759-4D7B-A63B-CD04C16D5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9F3C0-1D17-4E2D-AE0C-D9539FEA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F1B5-E595-4971-999B-61F53FA768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055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67339A-B24D-46C6-9C99-C6A7FD15A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265D1-3884-4408-B106-EBABC8268D1A}" type="datetimeFigureOut">
              <a:rPr lang="en-IN" smtClean="0"/>
              <a:t>06-07-2020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3599A8-E087-4FE7-8EEB-DC711A1AD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78638-F8D7-450C-A016-2052BF2B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F1B5-E595-4971-999B-61F53FA768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081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A6AFF-0F25-40B8-ADD9-185819AC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3EBB4-CDD4-4641-A2EB-382BDF7ED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285A3-3B1E-4A74-BEC9-324B3B5A9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D280A-E835-4538-A786-D394401C5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265D1-3884-4408-B106-EBABC8268D1A}" type="datetimeFigureOut">
              <a:rPr lang="en-IN" smtClean="0"/>
              <a:t>06-07-2020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68D21-2EFD-45C7-9F80-9159CB15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C53E0D-C860-430E-9838-AFCFCB4D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F1B5-E595-4971-999B-61F53FA768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6308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1153-4A86-47EC-8628-38940124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BB1CDE-337F-476E-A0B6-6458C333D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BB905-4D98-49DF-9465-D9040CF3C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EA1C4-5DDC-4A0C-BF9D-DCD43258F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265D1-3884-4408-B106-EBABC8268D1A}" type="datetimeFigureOut">
              <a:rPr lang="en-IN" smtClean="0"/>
              <a:t>06-07-2020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9D604-BB9F-4035-9BD4-7928D156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132C7-0DA3-4AA5-814C-61B778EA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F1B5-E595-4971-999B-61F53FA768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219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2548B4-CDC8-4DE3-BE90-AF5E4F5E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6A79C-E9E2-4D43-96A9-5C960C4C8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DE1D8-D1EF-4345-8175-70588C447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265D1-3884-4408-B106-EBABC8268D1A}" type="datetimeFigureOut">
              <a:rPr lang="en-IN" smtClean="0"/>
              <a:t>06-07-2020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2D9E8-9104-46B2-A35B-C4DDEBF1E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594F3-FDB4-4CB2-9599-8768E064A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FF1B5-E595-4971-999B-61F53FA768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246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E30A1-99EF-468B-857F-ECCC1079DE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err="1"/>
              <a:t>Bastar</a:t>
            </a:r>
            <a:r>
              <a:rPr lang="en-IN" dirty="0"/>
              <a:t> Protocontinent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EE0E8-7B24-492C-80D2-A675A14429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Presentation by </a:t>
            </a:r>
          </a:p>
          <a:p>
            <a:r>
              <a:rPr lang="en-IN" dirty="0" err="1"/>
              <a:t>Dr.</a:t>
            </a:r>
            <a:r>
              <a:rPr lang="en-IN" dirty="0"/>
              <a:t> Ritesh Purohit</a:t>
            </a:r>
          </a:p>
        </p:txBody>
      </p:sp>
    </p:spTree>
    <p:extLst>
      <p:ext uri="{BB962C8B-B14F-4D97-AF65-F5344CB8AC3E}">
        <p14:creationId xmlns:p14="http://schemas.microsoft.com/office/powerpoint/2010/main" val="26611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F80ED-755A-464F-BCFF-18B081C3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Geochonology</a:t>
            </a:r>
            <a:r>
              <a:rPr lang="en-IN" dirty="0"/>
              <a:t> of Gneisses and Granites: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503DB-C536-45D6-B435-560EB92B8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460"/>
            <a:ext cx="10515600" cy="524130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Sarkar et al. (1993) reported single zircon U-Pb age of 3509 +14/−7 Ma from the </a:t>
            </a:r>
            <a:r>
              <a:rPr lang="en-GB" dirty="0" err="1"/>
              <a:t>trodhjemite</a:t>
            </a:r>
            <a:r>
              <a:rPr lang="en-GB" dirty="0"/>
              <a:t>-tonalite from </a:t>
            </a:r>
            <a:r>
              <a:rPr lang="en-GB" dirty="0" err="1"/>
              <a:t>Markampara</a:t>
            </a:r>
            <a:r>
              <a:rPr lang="en-GB" dirty="0"/>
              <a:t> in the southern part of the Protocontinent. </a:t>
            </a:r>
          </a:p>
          <a:p>
            <a:r>
              <a:rPr lang="en-GB" dirty="0"/>
              <a:t>Ghosh (2004) reported 3562±2 Ma </a:t>
            </a:r>
            <a:r>
              <a:rPr lang="en-GB" baseline="30000" dirty="0"/>
              <a:t>207</a:t>
            </a:r>
            <a:r>
              <a:rPr lang="en-GB" dirty="0"/>
              <a:t>Pb/</a:t>
            </a:r>
            <a:r>
              <a:rPr lang="en-GB" baseline="30000" dirty="0"/>
              <a:t>206</a:t>
            </a:r>
            <a:r>
              <a:rPr lang="en-GB" dirty="0"/>
              <a:t>Pb zircon-</a:t>
            </a:r>
            <a:r>
              <a:rPr lang="en-GB" dirty="0" err="1"/>
              <a:t>concordia</a:t>
            </a:r>
            <a:r>
              <a:rPr lang="en-GB" dirty="0"/>
              <a:t> age from the tonalite (tonalite-trondhjemite gneiss) from the central part of the Protocontinent. </a:t>
            </a:r>
          </a:p>
          <a:p>
            <a:r>
              <a:rPr lang="en-GB" dirty="0"/>
              <a:t>Rajesh et al. (2009) reported 3582.6 ± 4 Ma U-Pb zircon </a:t>
            </a:r>
            <a:r>
              <a:rPr lang="en-GB" dirty="0" err="1"/>
              <a:t>concordia</a:t>
            </a:r>
            <a:r>
              <a:rPr lang="en-GB" dirty="0"/>
              <a:t> age from the low-K tonalite–trondhjemite–granodiorite rocks the Dalli-</a:t>
            </a:r>
            <a:r>
              <a:rPr lang="en-GB" dirty="0" err="1"/>
              <a:t>Rajhara</a:t>
            </a:r>
            <a:r>
              <a:rPr lang="en-GB" dirty="0"/>
              <a:t> region in the central part of the </a:t>
            </a:r>
            <a:r>
              <a:rPr lang="en-GB" dirty="0" err="1"/>
              <a:t>Bastar</a:t>
            </a:r>
            <a:r>
              <a:rPr lang="en-GB" dirty="0"/>
              <a:t> Protocontinent. </a:t>
            </a:r>
          </a:p>
          <a:p>
            <a:r>
              <a:rPr lang="en-GB" dirty="0"/>
              <a:t>The younger well-constrained ages of granite-gneiss complex point to two different late/end-Archaean events. These are 3018 ± 61 Ma Pb-Pb isotope age of granite intrusive into the </a:t>
            </a:r>
            <a:r>
              <a:rPr lang="en-GB" dirty="0" err="1"/>
              <a:t>Sukma</a:t>
            </a:r>
            <a:r>
              <a:rPr lang="en-GB" dirty="0"/>
              <a:t> Gneiss, and 2573 ± 139 Ma </a:t>
            </a:r>
            <a:r>
              <a:rPr lang="en-GB" dirty="0" err="1"/>
              <a:t>Rb</a:t>
            </a:r>
            <a:r>
              <a:rPr lang="en-GB" dirty="0"/>
              <a:t>/Sr isochron age of the youngest (end-Archaean) intrusive leucocratic granite which include the </a:t>
            </a:r>
            <a:r>
              <a:rPr lang="en-GB" dirty="0" err="1"/>
              <a:t>Malanjkhand</a:t>
            </a:r>
            <a:r>
              <a:rPr lang="en-GB" dirty="0"/>
              <a:t> Granite hosting Andean-type Porphyry Copper-Molybdenum deposits (Stein et al., 2004).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2541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3AD10-A06D-4A90-8AFF-91A16E92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287"/>
          </a:xfrm>
        </p:spPr>
        <p:txBody>
          <a:bodyPr>
            <a:normAutofit fontScale="90000"/>
          </a:bodyPr>
          <a:lstStyle/>
          <a:p>
            <a:r>
              <a:rPr lang="en-IN" dirty="0"/>
              <a:t>Granulites: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182B6-72FB-41A4-9D69-A8EA67EFB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4656"/>
            <a:ext cx="10515600" cy="559009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Intermingling of granulites and gneisses is quite common in the belt of </a:t>
            </a:r>
            <a:r>
              <a:rPr lang="en-GB" dirty="0" err="1"/>
              <a:t>Tirodi</a:t>
            </a:r>
            <a:r>
              <a:rPr lang="en-GB" dirty="0"/>
              <a:t> Gneiss.</a:t>
            </a:r>
          </a:p>
          <a:p>
            <a:r>
              <a:rPr lang="en-GB" dirty="0"/>
              <a:t>Petrologically, these include mafic granulite, porphyritic </a:t>
            </a:r>
            <a:r>
              <a:rPr lang="en-GB" dirty="0" err="1"/>
              <a:t>charnockite</a:t>
            </a:r>
            <a:r>
              <a:rPr lang="en-GB" dirty="0"/>
              <a:t>, cordierite granulite and amphibolites, all occurring as rafts and </a:t>
            </a:r>
            <a:r>
              <a:rPr lang="en-GB" dirty="0" err="1"/>
              <a:t>lensoid</a:t>
            </a:r>
            <a:r>
              <a:rPr lang="en-GB" dirty="0"/>
              <a:t> bodies within the gneissic complex. </a:t>
            </a:r>
          </a:p>
          <a:p>
            <a:r>
              <a:rPr lang="en-GB" dirty="0"/>
              <a:t>The oldest age from these granulite lenses is 2672 ± 54 Ma (Roy et al. 2006), which is thought as the age of the basement (represented by </a:t>
            </a:r>
            <a:r>
              <a:rPr lang="en-GB" dirty="0" err="1"/>
              <a:t>Tirodi</a:t>
            </a:r>
            <a:r>
              <a:rPr lang="en-GB" dirty="0"/>
              <a:t> Gneiss) of the overlying </a:t>
            </a:r>
            <a:r>
              <a:rPr lang="en-GB" dirty="0" err="1"/>
              <a:t>Sausar</a:t>
            </a:r>
            <a:r>
              <a:rPr lang="en-GB" dirty="0"/>
              <a:t> Group.  </a:t>
            </a:r>
            <a:endParaRPr lang="en-IN" dirty="0"/>
          </a:p>
          <a:p>
            <a:r>
              <a:rPr lang="en-GB" dirty="0"/>
              <a:t>Two more granulite belts are reported in the </a:t>
            </a:r>
            <a:r>
              <a:rPr lang="en-GB" dirty="0" err="1"/>
              <a:t>Bastar</a:t>
            </a:r>
            <a:r>
              <a:rPr lang="en-GB" dirty="0"/>
              <a:t> Protocontinent.</a:t>
            </a:r>
          </a:p>
          <a:p>
            <a:pPr marL="514350" indent="-514350">
              <a:buAutoNum type="arabicPeriod"/>
            </a:pPr>
            <a:r>
              <a:rPr lang="en-GB" dirty="0" err="1"/>
              <a:t>Bhopalpatnam</a:t>
            </a:r>
            <a:r>
              <a:rPr lang="en-GB" dirty="0"/>
              <a:t> granulite belt at the northern shoulder of Godavari Rift </a:t>
            </a:r>
            <a:r>
              <a:rPr lang="en-GB" dirty="0" err="1"/>
              <a:t>Basin.An</a:t>
            </a:r>
            <a:r>
              <a:rPr lang="en-GB" dirty="0"/>
              <a:t> age range between 1.6–1.9 Ga (Santosh et al., 2004). </a:t>
            </a:r>
          </a:p>
          <a:p>
            <a:pPr marL="514350" indent="-514350">
              <a:buAutoNum type="arabicPeriod"/>
            </a:pPr>
            <a:r>
              <a:rPr lang="en-GB" dirty="0" err="1"/>
              <a:t>Kondagaon</a:t>
            </a:r>
            <a:r>
              <a:rPr lang="en-GB" dirty="0"/>
              <a:t> granulite belt occurring in the middle of the Protocontinent. Charnockite and </a:t>
            </a:r>
            <a:r>
              <a:rPr lang="en-GB" dirty="0" err="1"/>
              <a:t>leptynite</a:t>
            </a:r>
            <a:r>
              <a:rPr lang="en-GB" dirty="0"/>
              <a:t> dominate especially in the western part of this granulite body. An age of around 2.6 Ga (</a:t>
            </a:r>
            <a:r>
              <a:rPr lang="en-GB" dirty="0" err="1"/>
              <a:t>Vansutre</a:t>
            </a:r>
            <a:r>
              <a:rPr lang="en-GB" dirty="0"/>
              <a:t> and Hari, 2010).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9606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5784-E042-4404-AAC4-F1F06D00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2. Archaean Greenstone Belts: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08323-4EF1-470A-A13F-FB0BE6BB6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Overlying the granite-gneiss ensemble whose antiquity dates back to ~3.6 Ga occur a series of greenstone belts formed at different times.</a:t>
            </a:r>
          </a:p>
          <a:p>
            <a:r>
              <a:rPr lang="en-GB" dirty="0"/>
              <a:t> Four different groups of greenstone belts of different ages are known in the </a:t>
            </a:r>
            <a:r>
              <a:rPr lang="en-GB" dirty="0" err="1"/>
              <a:t>Bastar</a:t>
            </a:r>
            <a:r>
              <a:rPr lang="en-GB" dirty="0"/>
              <a:t> Protocontinent. These are from oldest to the youngest: 1. </a:t>
            </a:r>
            <a:r>
              <a:rPr lang="en-GB" dirty="0" err="1"/>
              <a:t>Sukma</a:t>
            </a:r>
            <a:r>
              <a:rPr lang="en-GB" dirty="0"/>
              <a:t> Greenstone Belt; </a:t>
            </a:r>
          </a:p>
          <a:p>
            <a:r>
              <a:rPr lang="en-GB" dirty="0"/>
              <a:t>2. </a:t>
            </a:r>
            <a:r>
              <a:rPr lang="en-GB" dirty="0" err="1"/>
              <a:t>Bengpal</a:t>
            </a:r>
            <a:r>
              <a:rPr lang="en-GB" dirty="0"/>
              <a:t> Greenstone Belt;</a:t>
            </a:r>
          </a:p>
          <a:p>
            <a:r>
              <a:rPr lang="en-GB" dirty="0"/>
              <a:t>3. </a:t>
            </a:r>
            <a:r>
              <a:rPr lang="en-GB" dirty="0" err="1"/>
              <a:t>Bailadila</a:t>
            </a:r>
            <a:r>
              <a:rPr lang="en-GB" dirty="0"/>
              <a:t> Greenstone Belt;</a:t>
            </a:r>
          </a:p>
          <a:p>
            <a:r>
              <a:rPr lang="en-GB" dirty="0"/>
              <a:t>4. </a:t>
            </a:r>
            <a:r>
              <a:rPr lang="en-GB" dirty="0" err="1"/>
              <a:t>Kotri-Dungargarh</a:t>
            </a:r>
            <a:r>
              <a:rPr lang="en-GB" dirty="0"/>
              <a:t> / </a:t>
            </a:r>
            <a:r>
              <a:rPr lang="en-GB" dirty="0" err="1"/>
              <a:t>Sakoli</a:t>
            </a:r>
            <a:r>
              <a:rPr lang="en-GB" dirty="0"/>
              <a:t> / </a:t>
            </a:r>
            <a:r>
              <a:rPr lang="en-GB" dirty="0" err="1"/>
              <a:t>Sonakhan</a:t>
            </a:r>
            <a:r>
              <a:rPr lang="en-GB" dirty="0"/>
              <a:t> Greenstone Belts.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35296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34EBC-6C26-4F67-AE77-76130896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Sukma</a:t>
            </a:r>
            <a:r>
              <a:rPr lang="en-IN" dirty="0"/>
              <a:t> Greenstone Belt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A8B9A-22EC-4BFB-BBF1-0677DA830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338"/>
            <a:ext cx="10515600" cy="545812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Several discontinuous, widespread bodies of the </a:t>
            </a:r>
            <a:r>
              <a:rPr lang="en-GB" dirty="0" err="1"/>
              <a:t>Sukma</a:t>
            </a:r>
            <a:r>
              <a:rPr lang="en-GB" dirty="0"/>
              <a:t> Group, occur within the oldest gneissic basement locally known as the </a:t>
            </a:r>
            <a:r>
              <a:rPr lang="en-GB" dirty="0" err="1"/>
              <a:t>Sukma</a:t>
            </a:r>
            <a:r>
              <a:rPr lang="en-GB" dirty="0"/>
              <a:t> Gneiss.</a:t>
            </a:r>
          </a:p>
          <a:p>
            <a:r>
              <a:rPr lang="en-GB" dirty="0"/>
              <a:t> The main lithological unit of this ensemble includes sillimanite-bearing quartzite, calc-silicate gneiss and amphibolite, cordierite-anthophyllite schist, cordierite-biotite-sillimanite-garnet schist and banded iron formation. </a:t>
            </a:r>
          </a:p>
          <a:p>
            <a:r>
              <a:rPr lang="en-GB" dirty="0"/>
              <a:t>The basal unit of the </a:t>
            </a:r>
            <a:r>
              <a:rPr lang="en-GB" dirty="0" err="1"/>
              <a:t>Sukma</a:t>
            </a:r>
            <a:r>
              <a:rPr lang="en-GB" dirty="0"/>
              <a:t> Group is sillimanite bearing quartzite with or without fuchsite, corundum and graphite. The association of high-alumina minerals in the quartzite is significant suggesting derivation from sialic source and may be interpreted as alumina-rich palaeosols. </a:t>
            </a:r>
          </a:p>
          <a:p>
            <a:r>
              <a:rPr lang="en-GB" dirty="0"/>
              <a:t>The presence of fuchsite in the sequence further indicates that the source rocks also included chromium-bearing ultramafic protoliths.</a:t>
            </a:r>
          </a:p>
          <a:p>
            <a:r>
              <a:rPr lang="en-GB" dirty="0"/>
              <a:t>The presence of graphite indicates a reducing ‘oxygen-deficient’ condition of the depositional environment. </a:t>
            </a:r>
          </a:p>
          <a:p>
            <a:r>
              <a:rPr lang="en-GB" dirty="0"/>
              <a:t>The </a:t>
            </a:r>
            <a:r>
              <a:rPr lang="en-GB" dirty="0" err="1"/>
              <a:t>Sukma</a:t>
            </a:r>
            <a:r>
              <a:rPr lang="en-GB" dirty="0"/>
              <a:t> Basin was evolved on the tonalite-trondhjemite-granodiorite gneiss. The oldest age of the basement is cited by Sarkar et al. (1993), the single zircon U-Pb age of 3509 +14/−7 Ma of the </a:t>
            </a:r>
            <a:r>
              <a:rPr lang="en-GB" dirty="0" err="1"/>
              <a:t>trodhjemite</a:t>
            </a:r>
            <a:r>
              <a:rPr lang="en-GB" dirty="0"/>
              <a:t>-tonalite gneisses of </a:t>
            </a:r>
            <a:r>
              <a:rPr lang="en-GB" dirty="0" err="1"/>
              <a:t>Markampara</a:t>
            </a:r>
            <a:r>
              <a:rPr lang="en-GB" dirty="0"/>
              <a:t>.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05284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D9B38-FBFB-4602-9138-8395F88E2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2" y="643125"/>
            <a:ext cx="10904304" cy="5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5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0665-B32C-4861-94B1-DCA8FE023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677"/>
          </a:xfrm>
        </p:spPr>
        <p:txBody>
          <a:bodyPr>
            <a:normAutofit fontScale="90000"/>
          </a:bodyPr>
          <a:lstStyle/>
          <a:p>
            <a:r>
              <a:rPr lang="en-IN" dirty="0" err="1"/>
              <a:t>Bengpal</a:t>
            </a:r>
            <a:r>
              <a:rPr lang="en-IN" dirty="0"/>
              <a:t> Greenstone Belt: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CF4A6-FB2C-41FD-86BC-63DD669B8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3827"/>
            <a:ext cx="10935878" cy="578805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The rocks occurs in a NNW-SSE trending band which extends from </a:t>
            </a:r>
            <a:r>
              <a:rPr lang="en-GB" dirty="0" err="1"/>
              <a:t>Bailadilla</a:t>
            </a:r>
            <a:r>
              <a:rPr lang="en-GB" dirty="0"/>
              <a:t> Hills in the central </a:t>
            </a:r>
            <a:r>
              <a:rPr lang="en-GB" dirty="0" err="1"/>
              <a:t>Bastar</a:t>
            </a:r>
            <a:r>
              <a:rPr lang="en-GB" dirty="0"/>
              <a:t> to </a:t>
            </a:r>
            <a:r>
              <a:rPr lang="en-GB" dirty="0" err="1"/>
              <a:t>Tulsi</a:t>
            </a:r>
            <a:r>
              <a:rPr lang="en-GB" dirty="0"/>
              <a:t> </a:t>
            </a:r>
            <a:r>
              <a:rPr lang="en-GB" dirty="0" err="1"/>
              <a:t>Dongar</a:t>
            </a:r>
            <a:r>
              <a:rPr lang="en-GB" dirty="0"/>
              <a:t> Hills close to the Eastern Ghats Granulite Belt</a:t>
            </a:r>
          </a:p>
          <a:p>
            <a:r>
              <a:rPr lang="en-GB" dirty="0"/>
              <a:t> In the eastern part the outcrops show more continuous presence than in the western part where the outcrops are relatively sparse. </a:t>
            </a:r>
          </a:p>
          <a:p>
            <a:r>
              <a:rPr lang="en-GB" dirty="0" err="1"/>
              <a:t>Lithologically</a:t>
            </a:r>
            <a:r>
              <a:rPr lang="en-GB" dirty="0"/>
              <a:t>, it is similar to that of the </a:t>
            </a:r>
            <a:r>
              <a:rPr lang="en-GB" dirty="0" err="1"/>
              <a:t>Sukma</a:t>
            </a:r>
            <a:r>
              <a:rPr lang="en-GB" dirty="0"/>
              <a:t> Group. The main constituents include sericite quartzite interlayered with </a:t>
            </a:r>
            <a:r>
              <a:rPr lang="en-GB" dirty="0" err="1"/>
              <a:t>amygdular</a:t>
            </a:r>
            <a:r>
              <a:rPr lang="en-GB" dirty="0"/>
              <a:t> meta-basalt and tuff, ferruginous quartz schist, banded iron formation and some isolated bodies of conglomerate. </a:t>
            </a:r>
          </a:p>
          <a:p>
            <a:r>
              <a:rPr lang="en-GB" dirty="0"/>
              <a:t>The meta-basalts are interlayered with immature arkose grading to orthoquartzite quartz-wacke/lithic wacke, meta-</a:t>
            </a:r>
            <a:r>
              <a:rPr lang="en-GB" dirty="0" err="1"/>
              <a:t>pelites</a:t>
            </a:r>
            <a:r>
              <a:rPr lang="en-GB" dirty="0"/>
              <a:t> and banded iron formation.</a:t>
            </a:r>
          </a:p>
          <a:p>
            <a:r>
              <a:rPr lang="en-GB" dirty="0"/>
              <a:t>There are several enclaves of rocks associated with andalusite-</a:t>
            </a:r>
            <a:r>
              <a:rPr lang="en-GB" dirty="0" err="1"/>
              <a:t>chiastolite</a:t>
            </a:r>
            <a:r>
              <a:rPr lang="en-GB" dirty="0"/>
              <a:t> schist, andalusite quartzite and chloritoid schist, which formed during an event of thermal metamorphism induced by intrusion of granitic bodies. </a:t>
            </a:r>
          </a:p>
          <a:p>
            <a:r>
              <a:rPr lang="en-GB" dirty="0"/>
              <a:t>Ramakrishnan (1990) has reported an angular unconformity between the </a:t>
            </a:r>
            <a:r>
              <a:rPr lang="en-GB" dirty="0" err="1"/>
              <a:t>Bengpal</a:t>
            </a:r>
            <a:r>
              <a:rPr lang="en-GB" dirty="0"/>
              <a:t> Group and the underlying </a:t>
            </a:r>
            <a:r>
              <a:rPr lang="en-GB" dirty="0" err="1"/>
              <a:t>Sukma</a:t>
            </a:r>
            <a:r>
              <a:rPr lang="en-GB" dirty="0"/>
              <a:t> Group from the </a:t>
            </a:r>
            <a:r>
              <a:rPr lang="en-GB" dirty="0" err="1"/>
              <a:t>Gadmari-Chandenar</a:t>
            </a:r>
            <a:r>
              <a:rPr lang="en-GB" dirty="0"/>
              <a:t> area in the northern part of the Southern </a:t>
            </a:r>
            <a:r>
              <a:rPr lang="en-GB" dirty="0" err="1"/>
              <a:t>Bastar</a:t>
            </a:r>
            <a:r>
              <a:rPr lang="en-GB" dirty="0"/>
              <a:t>. </a:t>
            </a:r>
          </a:p>
          <a:p>
            <a:r>
              <a:rPr lang="en-GB" dirty="0"/>
              <a:t>The </a:t>
            </a:r>
            <a:r>
              <a:rPr lang="en-GB" dirty="0" err="1"/>
              <a:t>Sukma</a:t>
            </a:r>
            <a:r>
              <a:rPr lang="en-GB" dirty="0"/>
              <a:t> Group with respect to the </a:t>
            </a:r>
            <a:r>
              <a:rPr lang="en-GB" dirty="0" err="1"/>
              <a:t>Bengpal</a:t>
            </a:r>
            <a:r>
              <a:rPr lang="en-GB" dirty="0"/>
              <a:t> Group is indicated in the nature of the outcrops of the former making a girdle like pattern of the isolated outcrops compared to the straight-running band-like appearance of the </a:t>
            </a:r>
            <a:r>
              <a:rPr lang="en-GB" dirty="0" err="1"/>
              <a:t>Bengpal</a:t>
            </a:r>
            <a:r>
              <a:rPr lang="en-GB" dirty="0"/>
              <a:t> outcrops.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7672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BD858-7E8F-4B16-8279-C4D595608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02" y="917532"/>
            <a:ext cx="8356478" cy="519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1BC54-3E8C-4B09-831B-6C29BC8E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Bailadila</a:t>
            </a:r>
            <a:r>
              <a:rPr lang="en-IN" dirty="0"/>
              <a:t> Greenstone Belt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E9E5E-522F-4B91-9CD9-D22BB2D17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4911"/>
            <a:ext cx="10515600" cy="545812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components of the greenstone belt includes an ensemble of mildly metamorphosed, dominantly ferruginous sedimentary rocks.</a:t>
            </a:r>
          </a:p>
          <a:p>
            <a:r>
              <a:rPr lang="en-GB" dirty="0"/>
              <a:t>The </a:t>
            </a:r>
            <a:r>
              <a:rPr lang="en-GB" dirty="0" err="1"/>
              <a:t>Bailadila</a:t>
            </a:r>
            <a:r>
              <a:rPr lang="en-GB" dirty="0"/>
              <a:t> Hills, representing the type area for the </a:t>
            </a:r>
            <a:r>
              <a:rPr lang="en-GB" dirty="0" err="1"/>
              <a:t>Bailadila</a:t>
            </a:r>
            <a:r>
              <a:rPr lang="en-GB" dirty="0"/>
              <a:t> Group, form the southernmost part of the </a:t>
            </a:r>
            <a:r>
              <a:rPr lang="en-GB" dirty="0" err="1"/>
              <a:t>Kotri-Dongargarh</a:t>
            </a:r>
            <a:r>
              <a:rPr lang="en-GB" dirty="0"/>
              <a:t> belt. </a:t>
            </a:r>
            <a:endParaRPr lang="en-IN" dirty="0"/>
          </a:p>
          <a:p>
            <a:r>
              <a:rPr lang="en-GB" dirty="0"/>
              <a:t>The iron ore deposits extend from the north of </a:t>
            </a:r>
            <a:r>
              <a:rPr lang="en-GB" dirty="0" err="1"/>
              <a:t>Bailadila</a:t>
            </a:r>
            <a:r>
              <a:rPr lang="en-GB" dirty="0"/>
              <a:t> to </a:t>
            </a:r>
            <a:r>
              <a:rPr lang="en-GB" dirty="0" err="1"/>
              <a:t>Rowghat</a:t>
            </a:r>
            <a:r>
              <a:rPr lang="en-GB" dirty="0"/>
              <a:t> and </a:t>
            </a:r>
            <a:r>
              <a:rPr lang="en-GB" dirty="0" err="1"/>
              <a:t>Delli-Rajhara</a:t>
            </a:r>
            <a:r>
              <a:rPr lang="en-GB" dirty="0"/>
              <a:t>.</a:t>
            </a:r>
          </a:p>
          <a:p>
            <a:r>
              <a:rPr lang="en-GB" dirty="0"/>
              <a:t>The </a:t>
            </a:r>
            <a:r>
              <a:rPr lang="en-GB" dirty="0" err="1"/>
              <a:t>Bailadila</a:t>
            </a:r>
            <a:r>
              <a:rPr lang="en-GB" dirty="0"/>
              <a:t> ores are considered similar to the Superior-type banded iron ore formation occurring in association with the fine </a:t>
            </a:r>
            <a:r>
              <a:rPr lang="en-GB" dirty="0" err="1"/>
              <a:t>clastics</a:t>
            </a:r>
            <a:r>
              <a:rPr lang="en-GB" dirty="0"/>
              <a:t>, tuffs and some minor mafic volcanics.</a:t>
            </a:r>
          </a:p>
          <a:p>
            <a:r>
              <a:rPr lang="en-GB" dirty="0"/>
              <a:t>The </a:t>
            </a:r>
            <a:r>
              <a:rPr lang="en-GB" dirty="0" err="1"/>
              <a:t>Sukma</a:t>
            </a:r>
            <a:r>
              <a:rPr lang="en-GB" dirty="0"/>
              <a:t> Group forms a garland like outcrops of around the north-south trending </a:t>
            </a:r>
            <a:r>
              <a:rPr lang="en-GB" dirty="0" err="1"/>
              <a:t>Bailadila</a:t>
            </a:r>
            <a:r>
              <a:rPr lang="en-GB" dirty="0"/>
              <a:t> Hills.  The predominantly east-west trend of the </a:t>
            </a:r>
            <a:r>
              <a:rPr lang="en-GB" dirty="0" err="1"/>
              <a:t>Sukma</a:t>
            </a:r>
            <a:r>
              <a:rPr lang="en-GB" dirty="0"/>
              <a:t> Group as well as the west north-south trending </a:t>
            </a:r>
            <a:r>
              <a:rPr lang="en-GB" dirty="0" err="1"/>
              <a:t>Bengpal</a:t>
            </a:r>
            <a:r>
              <a:rPr lang="en-GB" dirty="0"/>
              <a:t> Group have been swept in parallelism with the north trending </a:t>
            </a:r>
            <a:r>
              <a:rPr lang="en-GB" dirty="0" err="1"/>
              <a:t>Bailadila</a:t>
            </a:r>
            <a:r>
              <a:rPr lang="en-GB" dirty="0"/>
              <a:t> Group.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67683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DF59B-F473-43A3-942F-84D6DE367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54" y="0"/>
            <a:ext cx="4786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35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9B88EA-55D9-4AC3-BBF1-42EDE959D116}"/>
              </a:ext>
            </a:extLst>
          </p:cNvPr>
          <p:cNvSpPr/>
          <p:nvPr/>
        </p:nvSpPr>
        <p:spPr>
          <a:xfrm>
            <a:off x="1888502" y="576282"/>
            <a:ext cx="8273591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Stratigraphic succession of the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Bailadila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Group (After Khan and Bhattacharyya, 1993) </a:t>
            </a:r>
            <a:endParaRPr lang="en-I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48E7A6B-6BE9-4D20-8CD3-9B080EF1C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596918"/>
              </p:ext>
            </p:extLst>
          </p:nvPr>
        </p:nvGraphicFramePr>
        <p:xfrm>
          <a:off x="1888502" y="1366887"/>
          <a:ext cx="8763787" cy="3440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7825">
                  <a:extLst>
                    <a:ext uri="{9D8B030D-6E8A-4147-A177-3AD203B41FA5}">
                      <a16:colId xmlns:a16="http://schemas.microsoft.com/office/drawing/2014/main" val="1587191936"/>
                    </a:ext>
                  </a:extLst>
                </a:gridCol>
                <a:gridCol w="5395962">
                  <a:extLst>
                    <a:ext uri="{9D8B030D-6E8A-4147-A177-3AD203B41FA5}">
                      <a16:colId xmlns:a16="http://schemas.microsoft.com/office/drawing/2014/main" val="3452070986"/>
                    </a:ext>
                  </a:extLst>
                </a:gridCol>
              </a:tblGrid>
              <a:tr h="2497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Formation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Lithology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931817"/>
                  </a:ext>
                </a:extLst>
              </a:tr>
              <a:tr h="3191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Kailashnagar Formation 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(200-500 m)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Loa Formation 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(5-150 m)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East Ridge Formation  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(206-639 m)</a:t>
                      </a:r>
                      <a:endParaRPr lang="en-IN" sz="1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Bacheli Formation  </a:t>
                      </a:r>
                      <a:endParaRPr lang="en-IN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(240-335 m)</a:t>
                      </a:r>
                      <a:endParaRPr lang="en-IN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Bansi Formation  </a:t>
                      </a:r>
                      <a:endParaRPr lang="en-IN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(600-1,000 m)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Banded </a:t>
                      </a:r>
                      <a:r>
                        <a:rPr lang="en-GB" sz="1000" dirty="0" err="1">
                          <a:effectLst/>
                        </a:rPr>
                        <a:t>heamatite</a:t>
                      </a:r>
                      <a:r>
                        <a:rPr lang="en-GB" sz="1000" dirty="0">
                          <a:effectLst/>
                        </a:rPr>
                        <a:t> quartzite, banded magnetite quartzite with pockets of iron ore deposits.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Upper horizon: Intensely </a:t>
                      </a:r>
                      <a:r>
                        <a:rPr lang="en-GB" sz="1000" dirty="0" err="1">
                          <a:effectLst/>
                        </a:rPr>
                        <a:t>lateritized</a:t>
                      </a:r>
                      <a:r>
                        <a:rPr lang="en-GB" sz="1000" dirty="0">
                          <a:effectLst/>
                        </a:rPr>
                        <a:t> ferruginous shale.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Lower horizon:  Polymictic conglomerate in silt and sand.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Ferruginous </a:t>
                      </a:r>
                      <a:r>
                        <a:rPr lang="en-GB" sz="1000" dirty="0" err="1">
                          <a:effectLst/>
                        </a:rPr>
                        <a:t>tuffaceous</a:t>
                      </a:r>
                      <a:r>
                        <a:rPr lang="en-GB" sz="1000" dirty="0">
                          <a:effectLst/>
                        </a:rPr>
                        <a:t> shale interbedded with ferruginous chert, banded ferruginous chert/</a:t>
                      </a:r>
                      <a:r>
                        <a:rPr lang="en-GB" sz="1000" dirty="0" err="1">
                          <a:effectLst/>
                        </a:rPr>
                        <a:t>jaspillite</a:t>
                      </a:r>
                      <a:r>
                        <a:rPr lang="en-GB" sz="1000" dirty="0">
                          <a:effectLst/>
                        </a:rPr>
                        <a:t> and carbonaceous phyllite.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Graded bedded </a:t>
                      </a:r>
                      <a:r>
                        <a:rPr lang="en-GB" sz="1000" dirty="0" err="1">
                          <a:effectLst/>
                        </a:rPr>
                        <a:t>wackes</a:t>
                      </a:r>
                      <a:r>
                        <a:rPr lang="en-GB" sz="1000" dirty="0">
                          <a:effectLst/>
                        </a:rPr>
                        <a:t> and cross bedded arenite with intercalations of shale.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Chlorite-mica phyllite with or without porphyroblasts of andalusite. </a:t>
                      </a:r>
                      <a:r>
                        <a:rPr lang="en-GB" sz="1000" dirty="0" err="1">
                          <a:effectLst/>
                        </a:rPr>
                        <a:t>Amydular</a:t>
                      </a:r>
                      <a:r>
                        <a:rPr lang="en-GB" sz="1000" dirty="0">
                          <a:effectLst/>
                        </a:rPr>
                        <a:t> basalt.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4469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345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3A77-93F7-4890-B8FD-564B78ED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Bastar</a:t>
            </a:r>
            <a:r>
              <a:rPr lang="en-IN" dirty="0"/>
              <a:t> Protocontinent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45E89-50EB-41AA-AAC1-DBCD83D5C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765"/>
            <a:ext cx="10515600" cy="542041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</a:t>
            </a:r>
            <a:r>
              <a:rPr lang="en-GB" dirty="0" err="1"/>
              <a:t>Bastar</a:t>
            </a:r>
            <a:r>
              <a:rPr lang="en-GB" dirty="0"/>
              <a:t> Protocontinent occupies a quadrangular area bounded by the Narmada-Son Lineament in the NW, the Godavari Lineament (Rift basin) in the SW, the Mahanadi Lineament (Rift basin) in the NE and the Eastern Ghats Granulite Belt in the SE. </a:t>
            </a:r>
          </a:p>
          <a:p>
            <a:r>
              <a:rPr lang="en-GB" dirty="0" err="1"/>
              <a:t>Lithologically</a:t>
            </a:r>
            <a:r>
              <a:rPr lang="en-GB" dirty="0"/>
              <a:t>, the Protocontinent comprises patches of Archaean supracrustal rocks (greenstone belts) developed over a vast expanse of gneiss-granite ensembles of various ages. </a:t>
            </a:r>
          </a:p>
          <a:p>
            <a:r>
              <a:rPr lang="en-GB" dirty="0"/>
              <a:t>The post-Archaean (Proterozoic) supracrustals include the </a:t>
            </a:r>
            <a:r>
              <a:rPr lang="en-GB" dirty="0" err="1"/>
              <a:t>Sausar</a:t>
            </a:r>
            <a:r>
              <a:rPr lang="en-GB" dirty="0"/>
              <a:t> Group in the north and the intra-</a:t>
            </a:r>
            <a:r>
              <a:rPr lang="en-GB" dirty="0" err="1"/>
              <a:t>cratonic</a:t>
            </a:r>
            <a:r>
              <a:rPr lang="en-GB" dirty="0"/>
              <a:t> </a:t>
            </a:r>
            <a:r>
              <a:rPr lang="en-GB" dirty="0" err="1"/>
              <a:t>platformal</a:t>
            </a:r>
            <a:r>
              <a:rPr lang="en-GB" dirty="0"/>
              <a:t> successions of the </a:t>
            </a:r>
            <a:r>
              <a:rPr lang="en-GB" dirty="0" err="1"/>
              <a:t>Chattisgarh</a:t>
            </a:r>
            <a:r>
              <a:rPr lang="en-GB" dirty="0"/>
              <a:t> Group and its equivalents in the south. </a:t>
            </a:r>
          </a:p>
          <a:p>
            <a:r>
              <a:rPr lang="en-GB" dirty="0"/>
              <a:t>All these cover successions occur over the sialic Archaean basement. The Deccan Trap covers a considerable part of the </a:t>
            </a:r>
            <a:r>
              <a:rPr lang="en-GB" dirty="0" err="1"/>
              <a:t>Bastar</a:t>
            </a:r>
            <a:r>
              <a:rPr lang="en-GB" dirty="0"/>
              <a:t> Protocontinent in the north.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9769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D045C-7AC1-43AD-BCB5-865A33E3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4116"/>
          </a:xfrm>
        </p:spPr>
        <p:txBody>
          <a:bodyPr>
            <a:normAutofit fontScale="90000"/>
          </a:bodyPr>
          <a:lstStyle/>
          <a:p>
            <a:r>
              <a:rPr lang="en-IN" dirty="0" err="1"/>
              <a:t>Sakoli</a:t>
            </a:r>
            <a:r>
              <a:rPr lang="en-IN" dirty="0"/>
              <a:t> Greenstone Belt (end-Archaean)(~</a:t>
            </a:r>
            <a:r>
              <a:rPr lang="en-IN" dirty="0" err="1"/>
              <a:t>Donagrah</a:t>
            </a:r>
            <a:r>
              <a:rPr lang="en-IN" dirty="0"/>
              <a:t> Group)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D7F4A-417C-47BF-B627-E6137CBAA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6058"/>
            <a:ext cx="10515600" cy="543926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It covers an area of about 350 sq. km forming a triangular outcrop pattern (the </a:t>
            </a:r>
            <a:r>
              <a:rPr lang="en-GB" dirty="0" err="1"/>
              <a:t>Bhandara</a:t>
            </a:r>
            <a:r>
              <a:rPr lang="en-GB" dirty="0"/>
              <a:t> Triangle of Naqvi and Rogers, 1986) </a:t>
            </a:r>
          </a:p>
          <a:p>
            <a:r>
              <a:rPr lang="en-GB" dirty="0"/>
              <a:t>It constitutes the westernmost ensemble of the end-Archaean greenstone belts in the </a:t>
            </a:r>
            <a:r>
              <a:rPr lang="en-GB" dirty="0" err="1"/>
              <a:t>Bastar</a:t>
            </a:r>
            <a:r>
              <a:rPr lang="en-GB" dirty="0"/>
              <a:t> Protocontinent. </a:t>
            </a:r>
          </a:p>
          <a:p>
            <a:r>
              <a:rPr lang="en-GB" dirty="0"/>
              <a:t>The ensemble consists of low-grade metamorphic rocks comprising dominantly of a volcano-sedimentary sequence made of slates, phyllites, bimodal volcanic suite including </a:t>
            </a:r>
            <a:r>
              <a:rPr lang="en-GB" dirty="0" err="1"/>
              <a:t>metabasalts</a:t>
            </a:r>
            <a:r>
              <a:rPr lang="en-GB" dirty="0"/>
              <a:t>, along with meta-chert, conglomerate and banded iron formation. </a:t>
            </a:r>
          </a:p>
          <a:p>
            <a:r>
              <a:rPr lang="en-GB" dirty="0"/>
              <a:t>The slate and phyllite dominate the rock assemblages covering about 80% of the area.  The rest 20% of the outcrops belong to the felsic to mafic bimodal volcanics. </a:t>
            </a:r>
          </a:p>
          <a:p>
            <a:r>
              <a:rPr lang="en-GB" dirty="0"/>
              <a:t>The </a:t>
            </a:r>
            <a:r>
              <a:rPr lang="en-GB" dirty="0" err="1"/>
              <a:t>Amgaon</a:t>
            </a:r>
            <a:r>
              <a:rPr lang="en-GB" dirty="0"/>
              <a:t> Gneiss constitute the basement of the </a:t>
            </a:r>
            <a:r>
              <a:rPr lang="en-GB" dirty="0" err="1"/>
              <a:t>Sakoli</a:t>
            </a:r>
            <a:r>
              <a:rPr lang="en-GB" dirty="0"/>
              <a:t> Group.  </a:t>
            </a:r>
            <a:endParaRPr lang="en-IN" dirty="0"/>
          </a:p>
          <a:p>
            <a:r>
              <a:rPr lang="x-none" dirty="0"/>
              <a:t>The Sakoli Group does not host any major mineral deposit except the reported occurrence of gold in the felsic volcanic suites. </a:t>
            </a:r>
            <a:endParaRPr lang="en-IN" b="1" i="1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2300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A4755-58CD-4225-B9F3-BB7DCF08F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28" y="67818"/>
            <a:ext cx="8010144" cy="67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63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26E73-FBB4-4058-AAB6-9103FCDF8146}"/>
              </a:ext>
            </a:extLst>
          </p:cNvPr>
          <p:cNvSpPr/>
          <p:nvPr/>
        </p:nvSpPr>
        <p:spPr>
          <a:xfrm>
            <a:off x="3367170" y="548268"/>
            <a:ext cx="4307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Stratigraphic succession of the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Sakoli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 Group</a:t>
            </a:r>
            <a:endParaRPr lang="en-IN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C429134-8BDD-4A4E-A28A-60CA8C2CB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564861"/>
              </p:ext>
            </p:extLst>
          </p:nvPr>
        </p:nvGraphicFramePr>
        <p:xfrm>
          <a:off x="2066041" y="1894789"/>
          <a:ext cx="8059917" cy="2601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0611">
                  <a:extLst>
                    <a:ext uri="{9D8B030D-6E8A-4147-A177-3AD203B41FA5}">
                      <a16:colId xmlns:a16="http://schemas.microsoft.com/office/drawing/2014/main" val="996515231"/>
                    </a:ext>
                  </a:extLst>
                </a:gridCol>
                <a:gridCol w="6279306">
                  <a:extLst>
                    <a:ext uri="{9D8B030D-6E8A-4147-A177-3AD203B41FA5}">
                      <a16:colId xmlns:a16="http://schemas.microsoft.com/office/drawing/2014/main" val="2920232803"/>
                    </a:ext>
                  </a:extLst>
                </a:gridCol>
              </a:tblGrid>
              <a:tr h="2092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Formation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Lithology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0056853"/>
                  </a:ext>
                </a:extLst>
              </a:tr>
              <a:tr h="23925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Pawni Formation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Bhiwapur Formation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Dhabetekri Formation 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Gaikhuri Formation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Slate, phyllite, arkose, quartz-arenite, and conglomerate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Mainly meta-</a:t>
                      </a:r>
                      <a:r>
                        <a:rPr lang="en-GB" sz="1000" dirty="0" err="1">
                          <a:effectLst/>
                        </a:rPr>
                        <a:t>pelites</a:t>
                      </a:r>
                      <a:r>
                        <a:rPr lang="en-GB" sz="1000" dirty="0">
                          <a:effectLst/>
                        </a:rPr>
                        <a:t> (±chloritoid, andalusite, garnet, staurolite) with </a:t>
                      </a:r>
                      <a:r>
                        <a:rPr lang="en-GB" sz="1000" dirty="0" err="1">
                          <a:effectLst/>
                        </a:rPr>
                        <a:t>interbands</a:t>
                      </a:r>
                      <a:r>
                        <a:rPr lang="en-GB" sz="1000" dirty="0">
                          <a:effectLst/>
                        </a:rPr>
                        <a:t> of felsic volcanic/tuffs and exhalative sediments (coticules, </a:t>
                      </a:r>
                      <a:r>
                        <a:rPr lang="en-GB" sz="1000" dirty="0" err="1">
                          <a:effectLst/>
                        </a:rPr>
                        <a:t>tourmalinites</a:t>
                      </a:r>
                      <a:r>
                        <a:rPr lang="en-GB" sz="1000" dirty="0">
                          <a:effectLst/>
                        </a:rPr>
                        <a:t>, chlorites, banded iron formation, rare basalts; and Zn-Cu-gold and scheelite mineralization. 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Mainly </a:t>
                      </a:r>
                      <a:r>
                        <a:rPr lang="en-GB" sz="1000" dirty="0" err="1">
                          <a:effectLst/>
                        </a:rPr>
                        <a:t>metabasalts</a:t>
                      </a:r>
                      <a:r>
                        <a:rPr lang="en-GB" sz="1000" dirty="0">
                          <a:effectLst/>
                        </a:rPr>
                        <a:t> with minor ultramafics, cherts, metapelites and banded iron formation. 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Conglomerate, coarse arenite, arkose, minor </a:t>
                      </a:r>
                      <a:r>
                        <a:rPr lang="en-GB" sz="1000" dirty="0" err="1">
                          <a:effectLst/>
                        </a:rPr>
                        <a:t>pelites</a:t>
                      </a:r>
                      <a:r>
                        <a:rPr lang="en-GB" sz="1000" dirty="0">
                          <a:effectLst/>
                        </a:rPr>
                        <a:t> (partly carbonaceous) and banded iron formation.</a:t>
                      </a:r>
                      <a:endParaRPr lang="en-IN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4094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207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4F77D-8333-4F22-A9CE-6CEC8586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7555"/>
          </a:xfrm>
        </p:spPr>
        <p:txBody>
          <a:bodyPr>
            <a:normAutofit fontScale="90000"/>
          </a:bodyPr>
          <a:lstStyle/>
          <a:p>
            <a:r>
              <a:rPr lang="en-IN" dirty="0" err="1"/>
              <a:t>Kotri-Donagarh</a:t>
            </a:r>
            <a:r>
              <a:rPr lang="en-IN" dirty="0"/>
              <a:t> Belt (~</a:t>
            </a:r>
            <a:r>
              <a:rPr lang="en-IN" dirty="0" err="1"/>
              <a:t>Sakoli</a:t>
            </a:r>
            <a:r>
              <a:rPr lang="en-IN" dirty="0"/>
              <a:t> Group)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12396-FF5C-41A4-BF3D-D695C2245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7840"/>
            <a:ext cx="10515600" cy="592003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Sarkar (1958) introduced a new stratigraphic entity in the </a:t>
            </a:r>
            <a:r>
              <a:rPr lang="en-GB" dirty="0" err="1"/>
              <a:t>Kotri-Dongarh</a:t>
            </a:r>
            <a:r>
              <a:rPr lang="en-GB" dirty="0"/>
              <a:t> region in the north-central part of the </a:t>
            </a:r>
            <a:r>
              <a:rPr lang="en-GB" dirty="0" err="1"/>
              <a:t>Bastar</a:t>
            </a:r>
            <a:r>
              <a:rPr lang="en-GB" dirty="0"/>
              <a:t> Protocontinent, which he named the </a:t>
            </a:r>
            <a:r>
              <a:rPr lang="en-GB" dirty="0" err="1"/>
              <a:t>Dongargarh</a:t>
            </a:r>
            <a:r>
              <a:rPr lang="en-GB" dirty="0"/>
              <a:t> Group.</a:t>
            </a:r>
          </a:p>
          <a:p>
            <a:r>
              <a:rPr lang="en-GB" dirty="0"/>
              <a:t> The newly recognised </a:t>
            </a:r>
            <a:r>
              <a:rPr lang="en-GB" dirty="0" err="1"/>
              <a:t>Dungargarh</a:t>
            </a:r>
            <a:r>
              <a:rPr lang="en-GB" dirty="0"/>
              <a:t> Group were earlier considered a part of the pristine ‘</a:t>
            </a:r>
            <a:r>
              <a:rPr lang="en-GB" dirty="0" err="1"/>
              <a:t>Sakoli</a:t>
            </a:r>
            <a:r>
              <a:rPr lang="en-GB" dirty="0"/>
              <a:t> system’ (Pascoe, 1973). </a:t>
            </a:r>
            <a:endParaRPr lang="en-IN" dirty="0"/>
          </a:p>
          <a:p>
            <a:r>
              <a:rPr lang="en-GB" dirty="0"/>
              <a:t>Sandwiched between the </a:t>
            </a:r>
            <a:r>
              <a:rPr lang="en-GB" dirty="0" err="1"/>
              <a:t>Sakoli</a:t>
            </a:r>
            <a:r>
              <a:rPr lang="en-GB" dirty="0"/>
              <a:t> Belt and the granite-gneiss (</a:t>
            </a:r>
            <a:r>
              <a:rPr lang="en-GB" dirty="0" err="1"/>
              <a:t>Amgaon</a:t>
            </a:r>
            <a:r>
              <a:rPr lang="en-GB" dirty="0"/>
              <a:t> Gneiss) on the west and the late Proterozoic </a:t>
            </a:r>
            <a:r>
              <a:rPr lang="en-GB" dirty="0" err="1"/>
              <a:t>Chattisgarh</a:t>
            </a:r>
            <a:r>
              <a:rPr lang="en-GB" dirty="0"/>
              <a:t> Basin on the east, the broadly linear outcrops of the </a:t>
            </a:r>
            <a:r>
              <a:rPr lang="en-GB" dirty="0" err="1"/>
              <a:t>Dongargarh</a:t>
            </a:r>
            <a:r>
              <a:rPr lang="en-GB" dirty="0"/>
              <a:t> Group extend for about 300 km in the north-south direction.</a:t>
            </a:r>
          </a:p>
          <a:p>
            <a:r>
              <a:rPr lang="en-GB" dirty="0"/>
              <a:t>The </a:t>
            </a:r>
            <a:r>
              <a:rPr lang="en-GB" dirty="0" err="1"/>
              <a:t>Dongargarh</a:t>
            </a:r>
            <a:r>
              <a:rPr lang="en-GB" dirty="0"/>
              <a:t> Group consists of </a:t>
            </a:r>
            <a:r>
              <a:rPr lang="en-GB" dirty="0" err="1"/>
              <a:t>pyroclastics</a:t>
            </a:r>
            <a:r>
              <a:rPr lang="en-GB" dirty="0"/>
              <a:t> and volcanics which also include volcano-clastic arenite and </a:t>
            </a:r>
            <a:r>
              <a:rPr lang="en-GB" dirty="0" err="1"/>
              <a:t>arkosic</a:t>
            </a:r>
            <a:r>
              <a:rPr lang="en-GB" dirty="0"/>
              <a:t> </a:t>
            </a:r>
            <a:r>
              <a:rPr lang="en-GB" dirty="0" err="1"/>
              <a:t>wackes</a:t>
            </a:r>
            <a:r>
              <a:rPr lang="en-GB" dirty="0"/>
              <a:t>. </a:t>
            </a:r>
          </a:p>
          <a:p>
            <a:r>
              <a:rPr lang="en-GB" dirty="0" err="1"/>
              <a:t>Sensarma</a:t>
            </a:r>
            <a:r>
              <a:rPr lang="en-GB" dirty="0"/>
              <a:t> and Mukhopadhyay (2014) proposed a revision of </a:t>
            </a:r>
            <a:r>
              <a:rPr lang="en-GB" dirty="0" err="1"/>
              <a:t>Dongargarh</a:t>
            </a:r>
            <a:r>
              <a:rPr lang="en-GB" dirty="0"/>
              <a:t> stratigraphy defining a continuous stratigraphic succession with only minor breaks between different lithostratigraphic formations.</a:t>
            </a:r>
          </a:p>
          <a:p>
            <a:r>
              <a:rPr lang="en-GB" dirty="0"/>
              <a:t>The </a:t>
            </a:r>
            <a:r>
              <a:rPr lang="en-GB" dirty="0" err="1"/>
              <a:t>Dongargarh</a:t>
            </a:r>
            <a:r>
              <a:rPr lang="en-GB" dirty="0"/>
              <a:t> succession shows a weakly developed regional </a:t>
            </a:r>
            <a:r>
              <a:rPr lang="en-GB" dirty="0" err="1"/>
              <a:t>synformal</a:t>
            </a:r>
            <a:r>
              <a:rPr lang="en-GB" dirty="0"/>
              <a:t> structure (</a:t>
            </a:r>
            <a:r>
              <a:rPr lang="en-GB" dirty="0" err="1"/>
              <a:t>Sitagota</a:t>
            </a:r>
            <a:r>
              <a:rPr lang="en-GB" dirty="0"/>
              <a:t> Syncline) which has a low 20° plunge towards north.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543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A085FE-FA8D-4A3B-948F-AA9EBCAEE03E}"/>
              </a:ext>
            </a:extLst>
          </p:cNvPr>
          <p:cNvSpPr/>
          <p:nvPr/>
        </p:nvSpPr>
        <p:spPr>
          <a:xfrm>
            <a:off x="2020479" y="492420"/>
            <a:ext cx="9178564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Stratigraphic succession of the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Dongargarh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Group (After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Sensarma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and Mukhopadhyay, 2014).</a:t>
            </a:r>
            <a:endParaRPr lang="en-I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28C77D3-7CE0-4152-AA82-4100AC8D80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784764"/>
              </p:ext>
            </p:extLst>
          </p:nvPr>
        </p:nvGraphicFramePr>
        <p:xfrm>
          <a:off x="2020479" y="1696825"/>
          <a:ext cx="8895760" cy="2941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6735">
                  <a:extLst>
                    <a:ext uri="{9D8B030D-6E8A-4147-A177-3AD203B41FA5}">
                      <a16:colId xmlns:a16="http://schemas.microsoft.com/office/drawing/2014/main" val="3468103397"/>
                    </a:ext>
                  </a:extLst>
                </a:gridCol>
                <a:gridCol w="5729025">
                  <a:extLst>
                    <a:ext uri="{9D8B030D-6E8A-4147-A177-3AD203B41FA5}">
                      <a16:colId xmlns:a16="http://schemas.microsoft.com/office/drawing/2014/main" val="628201531"/>
                    </a:ext>
                  </a:extLst>
                </a:gridCol>
              </a:tblGrid>
              <a:tr h="3235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Group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Formation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6927862"/>
                  </a:ext>
                </a:extLst>
              </a:tr>
              <a:tr h="26176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Dongargarh Group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7432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    </a:t>
                      </a:r>
                      <a:r>
                        <a:rPr lang="en-GB" sz="1400" dirty="0" err="1">
                          <a:effectLst/>
                        </a:rPr>
                        <a:t>Mangikhuta</a:t>
                      </a:r>
                      <a:r>
                        <a:rPr lang="en-GB" sz="1400" dirty="0">
                          <a:effectLst/>
                        </a:rPr>
                        <a:t> Volcanics</a:t>
                      </a:r>
                      <a:endParaRPr lang="en-IN" sz="1100" dirty="0">
                        <a:effectLst/>
                      </a:endParaRPr>
                    </a:p>
                    <a:p>
                      <a:pPr marL="27432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    </a:t>
                      </a:r>
                      <a:r>
                        <a:rPr lang="en-GB" sz="1400" dirty="0" err="1">
                          <a:effectLst/>
                        </a:rPr>
                        <a:t>Karutola</a:t>
                      </a:r>
                      <a:r>
                        <a:rPr lang="en-GB" sz="1400" dirty="0">
                          <a:effectLst/>
                        </a:rPr>
                        <a:t> Formation</a:t>
                      </a:r>
                      <a:endParaRPr lang="en-IN" sz="1100" dirty="0">
                        <a:effectLst/>
                      </a:endParaRPr>
                    </a:p>
                    <a:p>
                      <a:pPr marL="27432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    </a:t>
                      </a:r>
                      <a:r>
                        <a:rPr lang="en-GB" sz="1400" dirty="0" err="1">
                          <a:effectLst/>
                        </a:rPr>
                        <a:t>Sitagota</a:t>
                      </a:r>
                      <a:r>
                        <a:rPr lang="en-GB" sz="1400" dirty="0">
                          <a:effectLst/>
                        </a:rPr>
                        <a:t> volcanics</a:t>
                      </a:r>
                      <a:endParaRPr lang="en-IN" sz="1100" dirty="0">
                        <a:effectLst/>
                      </a:endParaRPr>
                    </a:p>
                    <a:p>
                      <a:pPr marL="27432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    </a:t>
                      </a:r>
                      <a:r>
                        <a:rPr lang="en-GB" sz="1400" dirty="0" err="1">
                          <a:effectLst/>
                        </a:rPr>
                        <a:t>Chandsuraj</a:t>
                      </a:r>
                      <a:r>
                        <a:rPr lang="en-GB" sz="1400" dirty="0">
                          <a:effectLst/>
                        </a:rPr>
                        <a:t> Formation</a:t>
                      </a:r>
                      <a:endParaRPr lang="en-IN" sz="1100" dirty="0">
                        <a:effectLst/>
                      </a:endParaRPr>
                    </a:p>
                    <a:p>
                      <a:pPr marL="27432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    </a:t>
                      </a:r>
                      <a:r>
                        <a:rPr lang="en-GB" sz="1400" dirty="0" err="1">
                          <a:effectLst/>
                        </a:rPr>
                        <a:t>Pitepani</a:t>
                      </a:r>
                      <a:r>
                        <a:rPr lang="en-GB" sz="1400" dirty="0">
                          <a:effectLst/>
                        </a:rPr>
                        <a:t> Volcanics</a:t>
                      </a:r>
                      <a:endParaRPr lang="en-IN" sz="1100" dirty="0">
                        <a:effectLst/>
                      </a:endParaRPr>
                    </a:p>
                    <a:p>
                      <a:pPr marL="27432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    Bijli Rhyolites (including </a:t>
                      </a:r>
                      <a:r>
                        <a:rPr lang="en-GB" sz="1400" dirty="0" err="1">
                          <a:effectLst/>
                        </a:rPr>
                        <a:t>Habitola</a:t>
                      </a:r>
                      <a:r>
                        <a:rPr lang="en-GB" sz="1400" dirty="0">
                          <a:effectLst/>
                        </a:rPr>
                        <a:t> rhyolitic breccia-        conglomerate)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188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541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0A94B-F9E3-461F-BB4D-76CD8951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5580"/>
          </a:xfrm>
        </p:spPr>
        <p:txBody>
          <a:bodyPr>
            <a:normAutofit fontScale="90000"/>
          </a:bodyPr>
          <a:lstStyle/>
          <a:p>
            <a:r>
              <a:rPr lang="en-IN" dirty="0"/>
              <a:t>Geochronology of </a:t>
            </a:r>
            <a:r>
              <a:rPr lang="en-IN" dirty="0" err="1"/>
              <a:t>Donagarh</a:t>
            </a:r>
            <a:r>
              <a:rPr lang="en-IN" dirty="0"/>
              <a:t>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52297-DDB8-45BC-89CC-734CE39BC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0706"/>
            <a:ext cx="11171548" cy="604729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The study of Rb-Sr systematics of the Bijli </a:t>
            </a:r>
            <a:r>
              <a:rPr lang="en-GB" dirty="0" err="1"/>
              <a:t>Rhyolite,which</a:t>
            </a:r>
            <a:r>
              <a:rPr lang="en-GB" dirty="0"/>
              <a:t>  vary between 2180 ± 25 Ma (Sarkar et al. 1981) and 2503 ± 35 Ma (Krishnamurthy et al. 1990). </a:t>
            </a:r>
          </a:p>
          <a:p>
            <a:r>
              <a:rPr lang="en-GB" dirty="0"/>
              <a:t>Such a wide variation in ages, according to </a:t>
            </a:r>
            <a:r>
              <a:rPr lang="en-GB" dirty="0" err="1"/>
              <a:t>Sensarma</a:t>
            </a:r>
            <a:r>
              <a:rPr lang="en-GB" dirty="0"/>
              <a:t> and Mukhopadhyay (2014), could be the result of mere thermal disturbance on the isotope system at different times. </a:t>
            </a:r>
          </a:p>
          <a:p>
            <a:r>
              <a:rPr lang="en-GB" dirty="0"/>
              <a:t>On the other hand, the dating based on U-Pb single-crystal zircon study (Ghosh, 2004) indicates ~2530 Ma age of the oldest rhyolite in the </a:t>
            </a:r>
            <a:r>
              <a:rPr lang="en-GB" dirty="0" err="1"/>
              <a:t>Kotri</a:t>
            </a:r>
            <a:r>
              <a:rPr lang="en-GB" dirty="0"/>
              <a:t> belt.  </a:t>
            </a:r>
          </a:p>
          <a:p>
            <a:r>
              <a:rPr lang="en-GB" dirty="0"/>
              <a:t>The granites intrusive into the components of the </a:t>
            </a:r>
            <a:r>
              <a:rPr lang="en-GB" dirty="0" err="1"/>
              <a:t>Dungargarh</a:t>
            </a:r>
            <a:r>
              <a:rPr lang="en-GB" dirty="0"/>
              <a:t> Group show younger range age. </a:t>
            </a:r>
          </a:p>
          <a:p>
            <a:r>
              <a:rPr lang="en-GB" dirty="0"/>
              <a:t>(</a:t>
            </a:r>
            <a:r>
              <a:rPr lang="en-GB" dirty="0" err="1"/>
              <a:t>i</a:t>
            </a:r>
            <a:r>
              <a:rPr lang="en-GB" dirty="0"/>
              <a:t>) 2465 ± 22 Ma (</a:t>
            </a:r>
            <a:r>
              <a:rPr lang="en-GB" dirty="0" err="1"/>
              <a:t>Dongargarh</a:t>
            </a:r>
            <a:r>
              <a:rPr lang="en-GB" dirty="0"/>
              <a:t> Granite) (Rb-Sr whole rock age, Krishnamurthy et al. 1988); </a:t>
            </a:r>
          </a:p>
          <a:p>
            <a:r>
              <a:rPr lang="en-GB" dirty="0"/>
              <a:t>(ii) 2405 ± 63Ma (</a:t>
            </a:r>
            <a:r>
              <a:rPr lang="en-GB" dirty="0" err="1"/>
              <a:t>Malanjkhand</a:t>
            </a:r>
            <a:r>
              <a:rPr lang="en-GB" dirty="0"/>
              <a:t> Grey-Gneiss)(Rb-Sr whole rock  age, </a:t>
            </a:r>
            <a:r>
              <a:rPr lang="en-GB" dirty="0" err="1"/>
              <a:t>Panigrahi</a:t>
            </a:r>
            <a:r>
              <a:rPr lang="en-GB" dirty="0"/>
              <a:t> et al. 1993)  </a:t>
            </a:r>
          </a:p>
          <a:p>
            <a:r>
              <a:rPr lang="en-GB" dirty="0"/>
              <a:t>(iii) 2467 ± 38  </a:t>
            </a:r>
            <a:r>
              <a:rPr lang="en-GB" dirty="0" err="1"/>
              <a:t>Malanjkhand</a:t>
            </a:r>
            <a:r>
              <a:rPr lang="en-GB" dirty="0"/>
              <a:t> Granite  (Rb-Sr whole rock age, </a:t>
            </a:r>
            <a:r>
              <a:rPr lang="en-GB" dirty="0" err="1"/>
              <a:t>Panigrahi</a:t>
            </a:r>
            <a:r>
              <a:rPr lang="en-GB" dirty="0"/>
              <a:t> et al. 1993)</a:t>
            </a:r>
          </a:p>
          <a:p>
            <a:r>
              <a:rPr lang="en-GB" dirty="0"/>
              <a:t> (iv) 2478 ± 9 (Re-</a:t>
            </a:r>
            <a:r>
              <a:rPr lang="en-GB" dirty="0" err="1"/>
              <a:t>Os</a:t>
            </a:r>
            <a:r>
              <a:rPr lang="en-GB" dirty="0"/>
              <a:t> age, Stein et al. 2004); and</a:t>
            </a:r>
          </a:p>
          <a:p>
            <a:r>
              <a:rPr lang="en-GB" dirty="0"/>
              <a:t> (v) 2490 ± 8 (U-Pb single zircon age, </a:t>
            </a:r>
            <a:r>
              <a:rPr lang="en-GB" dirty="0" err="1"/>
              <a:t>Panigrahi</a:t>
            </a:r>
            <a:r>
              <a:rPr lang="en-GB" dirty="0"/>
              <a:t> et al. 2002). </a:t>
            </a:r>
          </a:p>
          <a:p>
            <a:r>
              <a:rPr lang="en-GB" dirty="0"/>
              <a:t>All the above cited ages confirm a virtual conformable end-Archaean evolution of the granites which intruded into the </a:t>
            </a:r>
            <a:r>
              <a:rPr lang="en-GB" dirty="0" err="1"/>
              <a:t>Dongarhgarh</a:t>
            </a:r>
            <a:r>
              <a:rPr lang="en-GB" dirty="0"/>
              <a:t> Group, marking the culmination of the Archaean crustal evolutionary history  of the belt.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46015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D5E8C-56EC-4252-87AB-21A3F78C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7555"/>
          </a:xfrm>
        </p:spPr>
        <p:txBody>
          <a:bodyPr>
            <a:normAutofit fontScale="90000"/>
          </a:bodyPr>
          <a:lstStyle/>
          <a:p>
            <a:r>
              <a:rPr lang="en-IN" dirty="0" err="1"/>
              <a:t>Sonakhan</a:t>
            </a:r>
            <a:r>
              <a:rPr lang="en-IN" dirty="0"/>
              <a:t> Greenstone Belt: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D2A4-AF9B-47D4-883C-2F9BB1B5A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29560"/>
            <a:ext cx="10945305" cy="586347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It covers an area of about 1200 sq. km extending in NNW-SSE for about 40 km from </a:t>
            </a:r>
            <a:r>
              <a:rPr lang="en-GB" dirty="0" err="1"/>
              <a:t>Sonakhan</a:t>
            </a:r>
            <a:r>
              <a:rPr lang="en-GB" dirty="0"/>
              <a:t> in the north to </a:t>
            </a:r>
            <a:r>
              <a:rPr lang="en-GB" dirty="0" err="1"/>
              <a:t>Remra</a:t>
            </a:r>
            <a:r>
              <a:rPr lang="en-GB" dirty="0"/>
              <a:t> in the south having maximum width of 40 km in the central part. </a:t>
            </a:r>
          </a:p>
          <a:p>
            <a:r>
              <a:rPr lang="en-GB" dirty="0"/>
              <a:t>The belt exposes a bimodal volcanics-sedimentary sequence which unconformably overlies the basement gneissic complex locally known as the </a:t>
            </a:r>
            <a:r>
              <a:rPr lang="en-GB" dirty="0" err="1"/>
              <a:t>Baya</a:t>
            </a:r>
            <a:r>
              <a:rPr lang="en-GB" dirty="0"/>
              <a:t> Gneiss. </a:t>
            </a:r>
            <a:endParaRPr lang="en-IN" dirty="0"/>
          </a:p>
          <a:p>
            <a:r>
              <a:rPr lang="en-GB" dirty="0"/>
              <a:t>The </a:t>
            </a:r>
            <a:r>
              <a:rPr lang="en-GB" dirty="0" err="1"/>
              <a:t>Sonakhan</a:t>
            </a:r>
            <a:r>
              <a:rPr lang="en-GB" dirty="0"/>
              <a:t> Group comprises three formations (</a:t>
            </a:r>
            <a:r>
              <a:rPr lang="en-GB" dirty="0" err="1"/>
              <a:t>i</a:t>
            </a:r>
            <a:r>
              <a:rPr lang="en-GB" dirty="0"/>
              <a:t>) </a:t>
            </a:r>
            <a:r>
              <a:rPr lang="en-GB" dirty="0" err="1"/>
              <a:t>Baghmara</a:t>
            </a:r>
            <a:r>
              <a:rPr lang="en-GB" dirty="0"/>
              <a:t> Formation and (ii) </a:t>
            </a:r>
            <a:r>
              <a:rPr lang="en-GB" dirty="0" err="1"/>
              <a:t>Arjuni</a:t>
            </a:r>
            <a:r>
              <a:rPr lang="en-GB" dirty="0"/>
              <a:t> Formation, and (iii) </a:t>
            </a:r>
            <a:r>
              <a:rPr lang="en-GB" dirty="0" err="1"/>
              <a:t>Bilari</a:t>
            </a:r>
            <a:r>
              <a:rPr lang="en-GB" dirty="0"/>
              <a:t> Formation. </a:t>
            </a:r>
          </a:p>
          <a:p>
            <a:r>
              <a:rPr lang="en-GB" dirty="0"/>
              <a:t>The oldest </a:t>
            </a:r>
            <a:r>
              <a:rPr lang="en-GB" dirty="0" err="1"/>
              <a:t>Baghmara</a:t>
            </a:r>
            <a:r>
              <a:rPr lang="en-GB" dirty="0"/>
              <a:t> Formation consists dominantly of meta-ultramafics, meta-basalt, meta-gabbro, </a:t>
            </a:r>
            <a:r>
              <a:rPr lang="en-GB" dirty="0" err="1"/>
              <a:t>pyroclastics</a:t>
            </a:r>
            <a:r>
              <a:rPr lang="en-GB" dirty="0"/>
              <a:t> of intermediate to basic composition, ignimbrite, rhyolite, acid tuff, pebbly tremolite-actinolite schist, and banded iron formation. </a:t>
            </a:r>
          </a:p>
          <a:p>
            <a:r>
              <a:rPr lang="en-GB" dirty="0"/>
              <a:t>The </a:t>
            </a:r>
            <a:r>
              <a:rPr lang="en-GB" dirty="0" err="1"/>
              <a:t>Arjuni</a:t>
            </a:r>
            <a:r>
              <a:rPr lang="en-GB" dirty="0"/>
              <a:t> Formation constitutes a thick sedimentary pile interspersed with minor volcanics overlies the basal </a:t>
            </a:r>
            <a:r>
              <a:rPr lang="en-GB" dirty="0" err="1"/>
              <a:t>Baghmara</a:t>
            </a:r>
            <a:r>
              <a:rPr lang="en-GB" dirty="0"/>
              <a:t> Formation.  The polymictic conglomerate member the </a:t>
            </a:r>
            <a:r>
              <a:rPr lang="en-GB" dirty="0" err="1"/>
              <a:t>Arjuni</a:t>
            </a:r>
            <a:r>
              <a:rPr lang="en-GB" dirty="0"/>
              <a:t> Formation is known as the </a:t>
            </a:r>
            <a:r>
              <a:rPr lang="en-GB" dirty="0" err="1"/>
              <a:t>Jonk</a:t>
            </a:r>
            <a:r>
              <a:rPr lang="en-GB" dirty="0"/>
              <a:t> Conglomerate includes mixtures of boulders and large-sized pebbles and blocks of protolith rocks. </a:t>
            </a:r>
          </a:p>
          <a:p>
            <a:r>
              <a:rPr lang="en-GB" dirty="0"/>
              <a:t>The very nature of the </a:t>
            </a:r>
            <a:r>
              <a:rPr lang="en-GB" dirty="0" err="1"/>
              <a:t>Jonk</a:t>
            </a:r>
            <a:r>
              <a:rPr lang="en-GB" dirty="0"/>
              <a:t> Conglomerate suggests characters of fluvio-glacial origin of the conglomerate body. </a:t>
            </a:r>
          </a:p>
          <a:p>
            <a:r>
              <a:rPr lang="en-GB" dirty="0"/>
              <a:t>The youngest</a:t>
            </a:r>
            <a:r>
              <a:rPr lang="en-GB" b="1" dirty="0"/>
              <a:t> </a:t>
            </a:r>
            <a:r>
              <a:rPr lang="en-GB" dirty="0" err="1"/>
              <a:t>Bilari</a:t>
            </a:r>
            <a:r>
              <a:rPr lang="en-GB" dirty="0"/>
              <a:t> Group comprises both felsic and mafic intrusive and extrusive bodies like the </a:t>
            </a:r>
            <a:r>
              <a:rPr lang="en-GB" dirty="0" err="1"/>
              <a:t>Arangi</a:t>
            </a:r>
            <a:r>
              <a:rPr lang="en-GB" dirty="0"/>
              <a:t> mafic volcanics, meta-basalt and </a:t>
            </a:r>
            <a:r>
              <a:rPr lang="en-GB" dirty="0" err="1"/>
              <a:t>pyroclastics</a:t>
            </a:r>
            <a:r>
              <a:rPr lang="en-GB" dirty="0"/>
              <a:t> along with rhyolite.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28094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2FF5B-8EE4-48F7-ACB4-182AE0B33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30" y="778434"/>
            <a:ext cx="9191134" cy="54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66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0183-5284-40B9-95B5-974DB606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Palaeoproterozoic </a:t>
            </a:r>
            <a:r>
              <a:rPr lang="en-IN" dirty="0" err="1"/>
              <a:t>Sausar</a:t>
            </a:r>
            <a:r>
              <a:rPr lang="en-IN" dirty="0"/>
              <a:t> Group/Thrust Belt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454E4-2D34-4C84-AEFA-EB9C43732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</a:t>
            </a:r>
            <a:r>
              <a:rPr lang="en-GB" dirty="0" err="1"/>
              <a:t>Sausar</a:t>
            </a:r>
            <a:r>
              <a:rPr lang="en-GB" dirty="0"/>
              <a:t> Fold Belt extends from the N of Nagpur to the NE of Bilaspur.</a:t>
            </a:r>
          </a:p>
          <a:p>
            <a:r>
              <a:rPr lang="en-GB" dirty="0"/>
              <a:t>Forms a narrow, about 32 km wide, arcuate zone spanning over 215 km between </a:t>
            </a:r>
            <a:r>
              <a:rPr lang="en-GB" dirty="0" err="1"/>
              <a:t>Ramakona</a:t>
            </a:r>
            <a:r>
              <a:rPr lang="en-GB" dirty="0"/>
              <a:t> in the east and </a:t>
            </a:r>
            <a:r>
              <a:rPr lang="en-GB" dirty="0" err="1"/>
              <a:t>Baihar</a:t>
            </a:r>
            <a:r>
              <a:rPr lang="en-GB" dirty="0"/>
              <a:t> in the west.</a:t>
            </a:r>
          </a:p>
          <a:p>
            <a:r>
              <a:rPr lang="en-GB" dirty="0"/>
              <a:t> </a:t>
            </a:r>
            <a:r>
              <a:rPr lang="en-GB" dirty="0" err="1"/>
              <a:t>Lithostratigraphically</a:t>
            </a:r>
            <a:r>
              <a:rPr lang="en-GB" dirty="0"/>
              <a:t>, the different components show intimate intermixing with gneisses and granites of different ages (</a:t>
            </a:r>
            <a:r>
              <a:rPr lang="en-GB" dirty="0" err="1"/>
              <a:t>Tirodi</a:t>
            </a:r>
            <a:r>
              <a:rPr lang="en-GB" dirty="0"/>
              <a:t> Gneiss and younger granites).</a:t>
            </a:r>
          </a:p>
          <a:p>
            <a:r>
              <a:rPr lang="en-GB" dirty="0" err="1"/>
              <a:t>Sausar</a:t>
            </a:r>
            <a:r>
              <a:rPr lang="en-GB" dirty="0"/>
              <a:t> Group is made up primarily of metamorphosed rocks of the sand-shale-carbonate association hosting rich manganese ore deposits (</a:t>
            </a:r>
            <a:r>
              <a:rPr lang="en-GB" dirty="0" err="1"/>
              <a:t>Fermor</a:t>
            </a:r>
            <a:r>
              <a:rPr lang="en-GB" dirty="0"/>
              <a:t>, 1909, 1936). The calcareous sedimentary formations are better developed in the north and west, whereas the </a:t>
            </a:r>
            <a:r>
              <a:rPr lang="en-GB" dirty="0" err="1"/>
              <a:t>argillaeous</a:t>
            </a:r>
            <a:r>
              <a:rPr lang="en-GB" dirty="0"/>
              <a:t> formations dominate in the south and east of the belt.  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1562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EA72A-93C6-4AA4-A31D-89EE2E2EE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65" y="0"/>
            <a:ext cx="7356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6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EA72A-93C6-4AA4-A31D-89EE2E2EE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65" y="0"/>
            <a:ext cx="7356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90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6DB1D-1DCB-4228-A11B-F21FADBFE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76" y="621030"/>
            <a:ext cx="9223248" cy="561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07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2B20C-56C5-40EA-8E30-4F8F1C7E2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70"/>
          </a:xfrm>
        </p:spPr>
        <p:txBody>
          <a:bodyPr>
            <a:normAutofit fontScale="90000"/>
          </a:bodyPr>
          <a:lstStyle/>
          <a:p>
            <a:r>
              <a:rPr lang="en-IN" dirty="0"/>
              <a:t>Stratigraphic scheme issues: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DFA43-CF43-4C18-92BA-E466EB7B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2425"/>
            <a:ext cx="10879318" cy="594831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 complex deformation pattern resulting from the development of large recumbent folding and thrusting which greatly inhibited proper understanding of the normal stratigraphic order of the constituent rocks.  </a:t>
            </a:r>
            <a:endParaRPr lang="en-IN" dirty="0"/>
          </a:p>
          <a:p>
            <a:r>
              <a:rPr lang="en-GB" dirty="0"/>
              <a:t>Absence of indubitable field evidence for determining the basement-cover relationship over the major part of the area. </a:t>
            </a:r>
            <a:endParaRPr lang="en-IN" dirty="0"/>
          </a:p>
          <a:p>
            <a:r>
              <a:rPr lang="en-GB" dirty="0"/>
              <a:t>In spite of the reported occurrences of polymictic conglomerate in different parts, there is little evidence to prove that these are ‘basal’ conglomerates formed during the basin opening of the </a:t>
            </a:r>
            <a:r>
              <a:rPr lang="en-GB" dirty="0" err="1"/>
              <a:t>Sausar</a:t>
            </a:r>
            <a:r>
              <a:rPr lang="en-GB" dirty="0"/>
              <a:t> Group </a:t>
            </a:r>
            <a:endParaRPr lang="en-IN" dirty="0"/>
          </a:p>
          <a:p>
            <a:r>
              <a:rPr lang="en-GB" dirty="0"/>
              <a:t>Widespread sedimentary facies variation in highly dismembered rocks. </a:t>
            </a:r>
          </a:p>
          <a:p>
            <a:r>
              <a:rPr lang="en-GB" dirty="0"/>
              <a:t> The scheme proposed by Narayanaswamy et al. (1963) is being thought as a ‘workable’ stratigraphic succession in a highly tectonized belt in the northern part of the </a:t>
            </a:r>
            <a:r>
              <a:rPr lang="en-GB" dirty="0" err="1"/>
              <a:t>Bastar</a:t>
            </a:r>
            <a:r>
              <a:rPr lang="en-GB" dirty="0"/>
              <a:t> Protocontinent. The stratigraphic succession does not differ significantly from that which was originally proposed by L. L. </a:t>
            </a:r>
            <a:r>
              <a:rPr lang="en-GB" dirty="0" err="1"/>
              <a:t>Fermor</a:t>
            </a:r>
            <a:r>
              <a:rPr lang="en-GB" dirty="0"/>
              <a:t>  and W.D. West about seven decades ago.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6921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764C9-986A-4C17-B933-EF9A7B6B8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Stratigraphic succession of </a:t>
            </a:r>
            <a:r>
              <a:rPr lang="en-GB" dirty="0" err="1"/>
              <a:t>Sausar</a:t>
            </a:r>
            <a:r>
              <a:rPr lang="en-GB" dirty="0"/>
              <a:t> Group (After Narayanaswamy et al. 1963)</a:t>
            </a: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6CA0A6-4557-4C98-A319-16D36EAD28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64585" y="2027459"/>
          <a:ext cx="4862830" cy="3949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7570">
                  <a:extLst>
                    <a:ext uri="{9D8B030D-6E8A-4147-A177-3AD203B41FA5}">
                      <a16:colId xmlns:a16="http://schemas.microsoft.com/office/drawing/2014/main" val="4181955273"/>
                    </a:ext>
                  </a:extLst>
                </a:gridCol>
                <a:gridCol w="3985260">
                  <a:extLst>
                    <a:ext uri="{9D8B030D-6E8A-4147-A177-3AD203B41FA5}">
                      <a16:colId xmlns:a16="http://schemas.microsoft.com/office/drawing/2014/main" val="349516849"/>
                    </a:ext>
                  </a:extLst>
                </a:gridCol>
              </a:tblGrid>
              <a:tr h="1911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Formation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Lithology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2908482"/>
                  </a:ext>
                </a:extLst>
              </a:tr>
              <a:tr h="21551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Bichua 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Junewani 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Chorbaoli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Mansar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Lohangi      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Sitasaongi         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Dolomite, serpentine-bearing marble, calc-silicate granulite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Muscovite-biotite-quartz schists, granulite and gneisses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Quartzite, micaceous and feldspathic quartz schist, (local) conglomerate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Mica schist and graphite phyllite and quartzite hosting manganese ores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Three inter-digitating members: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Lohangi Member: Calcareous dolomite and marble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Utiketa Member: Calc-silicate granulite and gneisses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Kadbikhera Member: Quartz-biotite granulite and gneisses</a:t>
                      </a:r>
                      <a:endParaRPr lang="en-IN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Quartz-muscovite feldspar schist and intercalated quartzite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983709"/>
                  </a:ext>
                </a:extLst>
              </a:tr>
              <a:tr h="25717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Tirodi</a:t>
                      </a:r>
                      <a:r>
                        <a:rPr lang="en-GB" sz="1200" dirty="0">
                          <a:effectLst/>
                        </a:rPr>
                        <a:t> Gneiss (Basement)</a:t>
                      </a:r>
                      <a:endParaRPr lang="en-I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695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9796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3F9E-2110-4AFC-B03D-0BCDF45E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important points to understand the </a:t>
            </a:r>
            <a:r>
              <a:rPr lang="en-GB" dirty="0" err="1"/>
              <a:t>Sausar</a:t>
            </a:r>
            <a:r>
              <a:rPr lang="en-GB" dirty="0"/>
              <a:t> lithostratigraphy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177B1-477E-42A9-92AC-756A530B0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first is that the </a:t>
            </a:r>
            <a:r>
              <a:rPr lang="en-GB" dirty="0" err="1"/>
              <a:t>Sausar</a:t>
            </a:r>
            <a:r>
              <a:rPr lang="en-GB" dirty="0"/>
              <a:t> Group does not comprise only the meta-sedimentary rocks but also include volcanic rocks especially in the basal part (Mohanty, 2006). </a:t>
            </a:r>
          </a:p>
          <a:p>
            <a:r>
              <a:rPr lang="en-GB" dirty="0"/>
              <a:t>A suggestion has been made about the glaciogenic origin for the </a:t>
            </a:r>
            <a:r>
              <a:rPr lang="en-GB" dirty="0" err="1"/>
              <a:t>diamictites</a:t>
            </a:r>
            <a:r>
              <a:rPr lang="en-GB" dirty="0"/>
              <a:t> that occur in the lower part of the succession (Mohanty et al. 2015). </a:t>
            </a:r>
          </a:p>
          <a:p>
            <a:r>
              <a:rPr lang="en-GB" dirty="0"/>
              <a:t>Added to these is the discovery of palaeosols from the contact of the </a:t>
            </a:r>
            <a:r>
              <a:rPr lang="en-GB" dirty="0" err="1"/>
              <a:t>Sausar</a:t>
            </a:r>
            <a:r>
              <a:rPr lang="en-GB" dirty="0"/>
              <a:t> Group and its basement, the </a:t>
            </a:r>
            <a:r>
              <a:rPr lang="en-GB" dirty="0" err="1"/>
              <a:t>Tirodi</a:t>
            </a:r>
            <a:r>
              <a:rPr lang="en-GB" dirty="0"/>
              <a:t> Gneiss (Mohanty and Nanda, 2016). 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43683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8886-063B-41A4-967A-33693920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Glaciogenic </a:t>
            </a:r>
            <a:r>
              <a:rPr lang="en-IN" dirty="0" err="1"/>
              <a:t>diamictic</a:t>
            </a:r>
            <a:r>
              <a:rPr lang="en-IN" dirty="0"/>
              <a:t> conglomerate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780A7F-C72B-446F-83D7-DB5D7E696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67" y="2721575"/>
            <a:ext cx="4338316" cy="32559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78C0A1-C336-460F-8E18-52197633D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21" y="2683868"/>
            <a:ext cx="4098856" cy="313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86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3A6A-1DC7-4155-8E5C-E390F4E0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665"/>
          </a:xfrm>
        </p:spPr>
        <p:txBody>
          <a:bodyPr/>
          <a:lstStyle/>
          <a:p>
            <a:r>
              <a:rPr lang="en-IN" dirty="0"/>
              <a:t>Structures in </a:t>
            </a:r>
            <a:r>
              <a:rPr lang="en-IN" dirty="0" err="1"/>
              <a:t>Sausar</a:t>
            </a:r>
            <a:r>
              <a:rPr lang="en-IN" dirty="0"/>
              <a:t>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75C80-6FAB-4E64-A9AA-0B398A1F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7204"/>
            <a:ext cx="10515600" cy="549582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</a:t>
            </a:r>
            <a:r>
              <a:rPr lang="en-GB" dirty="0" err="1"/>
              <a:t>Sausar</a:t>
            </a:r>
            <a:r>
              <a:rPr lang="en-GB" dirty="0"/>
              <a:t> Fold-Thrust Belt is bounded between two very prominent northerly dipping shear zones. The southern Shear Zone separates the high-grade </a:t>
            </a:r>
            <a:r>
              <a:rPr lang="en-GB" dirty="0" err="1"/>
              <a:t>Sausar</a:t>
            </a:r>
            <a:r>
              <a:rPr lang="en-GB" dirty="0"/>
              <a:t> metasediments in the north from the dominantly low-grade end-Archaean greenstone belts in the south. </a:t>
            </a:r>
            <a:endParaRPr lang="en-IN" dirty="0"/>
          </a:p>
          <a:p>
            <a:r>
              <a:rPr lang="en-GB" dirty="0"/>
              <a:t>In early literatures, the </a:t>
            </a:r>
            <a:r>
              <a:rPr lang="en-GB" dirty="0" err="1"/>
              <a:t>Sausar</a:t>
            </a:r>
            <a:r>
              <a:rPr lang="en-GB" dirty="0"/>
              <a:t> Group rocks have been described as stacks of complexly folded sequence (Pascoe 1973). The complexity of structure finds expression in the outcrop pattern of this fold-thrust belt (Figure 5.13a, b). </a:t>
            </a:r>
          </a:p>
          <a:p>
            <a:r>
              <a:rPr lang="en-GB" dirty="0"/>
              <a:t>According to </a:t>
            </a:r>
            <a:r>
              <a:rPr lang="en-GB" dirty="0" err="1"/>
              <a:t>Fermor</a:t>
            </a:r>
            <a:r>
              <a:rPr lang="en-GB" dirty="0"/>
              <a:t> (1909), the reversal of rock sequence from the northern to the southern part is because of the development of large recumbent folding.  </a:t>
            </a:r>
          </a:p>
          <a:p>
            <a:r>
              <a:rPr lang="en-GB" dirty="0"/>
              <a:t>The major recumbent fold which occurs as a large fold-thrust nappe is called the </a:t>
            </a:r>
            <a:r>
              <a:rPr lang="en-GB" dirty="0" err="1"/>
              <a:t>Deolapar</a:t>
            </a:r>
            <a:r>
              <a:rPr lang="en-GB" dirty="0"/>
              <a:t> Nappe (West, 1936). The development of thrust slices in the form of nappes in the </a:t>
            </a:r>
            <a:r>
              <a:rPr lang="en-GB" dirty="0" err="1"/>
              <a:t>Sausar</a:t>
            </a:r>
            <a:r>
              <a:rPr lang="en-GB" dirty="0"/>
              <a:t> Belt has also been compared with the Alpine tectonics by the early nineteenth century geologists (Pascoe, 1973). 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6516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8890D-96BE-4A3D-9F25-0F87B27E5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11" y="2198354"/>
            <a:ext cx="5899638" cy="2985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4D6E27-79C8-450C-BD06-DB8ACF3CC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4" y="1872140"/>
            <a:ext cx="4843522" cy="33118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7147E6-1731-4C4B-A0A0-30C8D46D8579}"/>
              </a:ext>
            </a:extLst>
          </p:cNvPr>
          <p:cNvSpPr/>
          <p:nvPr/>
        </p:nvSpPr>
        <p:spPr>
          <a:xfrm>
            <a:off x="2981205" y="897059"/>
            <a:ext cx="62295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Sheared and dissected isoclinal folds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983941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051DB-42E6-4F2D-A193-88716827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372"/>
          </a:xfrm>
        </p:spPr>
        <p:txBody>
          <a:bodyPr/>
          <a:lstStyle/>
          <a:p>
            <a:r>
              <a:rPr lang="en-IN" dirty="0"/>
              <a:t>Ages of basement in </a:t>
            </a:r>
            <a:r>
              <a:rPr lang="en-IN" dirty="0" err="1"/>
              <a:t>Sausar</a:t>
            </a:r>
            <a:r>
              <a:rPr lang="en-IN" dirty="0"/>
              <a:t>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C6BC6-249E-42A0-B512-AFD2D8AA0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91472"/>
            <a:ext cx="11152695" cy="5410986"/>
          </a:xfrm>
        </p:spPr>
        <p:txBody>
          <a:bodyPr/>
          <a:lstStyle/>
          <a:p>
            <a:r>
              <a:rPr lang="en-GB" dirty="0"/>
              <a:t>Close intermingling of the bodies of granulites and the granite-gneisses described as the </a:t>
            </a:r>
            <a:r>
              <a:rPr lang="en-GB" dirty="0" err="1"/>
              <a:t>Tirodi</a:t>
            </a:r>
            <a:r>
              <a:rPr lang="en-GB" dirty="0"/>
              <a:t> Gneiss.</a:t>
            </a:r>
          </a:p>
          <a:p>
            <a:r>
              <a:rPr lang="en-GB" dirty="0"/>
              <a:t> The granulite bodies occur as rafts and ‘lens-shaped’ outcrops of different sizes on either side of the </a:t>
            </a:r>
            <a:r>
              <a:rPr lang="en-GB" dirty="0" err="1"/>
              <a:t>Sausar</a:t>
            </a:r>
            <a:r>
              <a:rPr lang="en-GB" dirty="0"/>
              <a:t> belt rocks. The oldest age of these granulite lenses is 2672 ± 54 Ma which is thought as the age of the </a:t>
            </a:r>
            <a:r>
              <a:rPr lang="en-GB" dirty="0" err="1"/>
              <a:t>Tirodi</a:t>
            </a:r>
            <a:r>
              <a:rPr lang="en-GB" dirty="0"/>
              <a:t> Gneiss representing the basement on which the overlies </a:t>
            </a:r>
            <a:r>
              <a:rPr lang="en-GB" dirty="0" err="1"/>
              <a:t>Sausar</a:t>
            </a:r>
            <a:r>
              <a:rPr lang="en-GB" dirty="0"/>
              <a:t> Group.</a:t>
            </a:r>
          </a:p>
          <a:p>
            <a:r>
              <a:rPr lang="en-GB" dirty="0"/>
              <a:t>Several isotope age data are known from different parts which suggest that the Archaean Crust forming processes in the </a:t>
            </a:r>
            <a:r>
              <a:rPr lang="en-GB" dirty="0" err="1"/>
              <a:t>Bastar</a:t>
            </a:r>
            <a:r>
              <a:rPr lang="en-GB" dirty="0"/>
              <a:t> Protocontinent did not culminate precisely at 2500 Ma, but the </a:t>
            </a:r>
            <a:r>
              <a:rPr lang="en-GB" dirty="0" err="1"/>
              <a:t>tectonothermal</a:t>
            </a:r>
            <a:r>
              <a:rPr lang="en-GB" dirty="0"/>
              <a:t> activity continued beyond this landmark date. e.g. 2465 ± 22 Ma is </a:t>
            </a:r>
            <a:r>
              <a:rPr lang="en-GB" dirty="0" err="1"/>
              <a:t>Dongargarh</a:t>
            </a:r>
            <a:r>
              <a:rPr lang="en-GB" dirty="0"/>
              <a:t> Granite, 2405 ± 63 Ma is </a:t>
            </a:r>
            <a:r>
              <a:rPr lang="en-GB" dirty="0" err="1"/>
              <a:t>Malanjkhand</a:t>
            </a:r>
            <a:r>
              <a:rPr lang="en-GB" dirty="0"/>
              <a:t> Granite</a:t>
            </a:r>
          </a:p>
          <a:p>
            <a:r>
              <a:rPr lang="en-GB" dirty="0"/>
              <a:t>The </a:t>
            </a:r>
            <a:r>
              <a:rPr lang="en-GB" dirty="0" err="1"/>
              <a:t>Sausar</a:t>
            </a:r>
            <a:r>
              <a:rPr lang="en-GB" dirty="0"/>
              <a:t> Group did not get fully </a:t>
            </a:r>
            <a:r>
              <a:rPr lang="en-GB" dirty="0" err="1"/>
              <a:t>cratonized</a:t>
            </a:r>
            <a:r>
              <a:rPr lang="en-GB" dirty="0"/>
              <a:t> at least before ~2450 Ma.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54899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C5ADF-D954-43AE-A6FE-530911457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Age brackets for </a:t>
            </a:r>
            <a:r>
              <a:rPr lang="en-IN" dirty="0" err="1"/>
              <a:t>Sausar</a:t>
            </a:r>
            <a:r>
              <a:rPr lang="en-IN" dirty="0"/>
              <a:t>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2197D-091B-4490-B618-C15A44A93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765"/>
            <a:ext cx="10515600" cy="5533534"/>
          </a:xfrm>
        </p:spPr>
        <p:txBody>
          <a:bodyPr>
            <a:normAutofit fontScale="92500"/>
          </a:bodyPr>
          <a:lstStyle/>
          <a:p>
            <a:r>
              <a:rPr lang="en-GB" dirty="0"/>
              <a:t>The depositional age of the </a:t>
            </a:r>
            <a:r>
              <a:rPr lang="en-GB" dirty="0" err="1"/>
              <a:t>Sausar</a:t>
            </a:r>
            <a:r>
              <a:rPr lang="en-GB" dirty="0"/>
              <a:t> Group is not known precisely.</a:t>
            </a:r>
          </a:p>
          <a:p>
            <a:r>
              <a:rPr lang="en-GB" dirty="0"/>
              <a:t>The occurrence of palaeosols over the peneplained basement (Mohanty and Nanda, 2016) provides an indication of a prolonged period of erosion, weathering and non-deposition subsequent to the date of cratonization of the youngest Archaean basement, which in the case of </a:t>
            </a:r>
            <a:r>
              <a:rPr lang="en-GB" dirty="0" err="1"/>
              <a:t>Bastar</a:t>
            </a:r>
            <a:r>
              <a:rPr lang="en-GB" dirty="0"/>
              <a:t> Protocontinent could not have been earlier than ~2450 Ma.  </a:t>
            </a:r>
          </a:p>
          <a:p>
            <a:r>
              <a:rPr lang="en-GB" dirty="0"/>
              <a:t>The peneplanation is a very slow process, it may be rationally presumed that the </a:t>
            </a:r>
            <a:r>
              <a:rPr lang="en-GB" dirty="0" err="1"/>
              <a:t>Sausar</a:t>
            </a:r>
            <a:r>
              <a:rPr lang="en-GB" dirty="0"/>
              <a:t> Basin did not open at least before 2350 Ma. </a:t>
            </a:r>
          </a:p>
          <a:p>
            <a:r>
              <a:rPr lang="en-GB" dirty="0"/>
              <a:t>Some information on the possible age of the basin formation comes from the reported evidence of ‘snowball’ Earth from the basal succession of the </a:t>
            </a:r>
            <a:r>
              <a:rPr lang="en-GB" dirty="0" err="1"/>
              <a:t>Sausar</a:t>
            </a:r>
            <a:r>
              <a:rPr lang="en-GB" dirty="0"/>
              <a:t> Group (Mohanty et al. 2015).  Globally, this Palaeoproterozoic snowball event is broadly known as the </a:t>
            </a:r>
            <a:r>
              <a:rPr lang="en-GB" dirty="0" err="1"/>
              <a:t>Huronian</a:t>
            </a:r>
            <a:r>
              <a:rPr lang="en-GB" dirty="0"/>
              <a:t> glaciation which spans between 2400 and 2100 Ma. In this context the occurrence of sedimentary manganese deposits in </a:t>
            </a:r>
            <a:r>
              <a:rPr lang="en-GB" dirty="0" err="1"/>
              <a:t>Sausar</a:t>
            </a:r>
            <a:r>
              <a:rPr lang="en-GB" dirty="0"/>
              <a:t> Group assume importance.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5320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64E4-2F30-4092-8C26-4A8D6B071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1823"/>
          </a:xfrm>
        </p:spPr>
        <p:txBody>
          <a:bodyPr>
            <a:normAutofit fontScale="90000"/>
          </a:bodyPr>
          <a:lstStyle/>
          <a:p>
            <a:r>
              <a:rPr lang="en-IN" dirty="0"/>
              <a:t>Summary of Crustal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1145B-2344-4250-86AA-7D67C37B8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460"/>
            <a:ext cx="10515600" cy="5297864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The </a:t>
            </a:r>
            <a:r>
              <a:rPr lang="en-GB" dirty="0" err="1"/>
              <a:t>Bastar</a:t>
            </a:r>
            <a:r>
              <a:rPr lang="en-GB" dirty="0"/>
              <a:t> Protocontinent is endowed with well-preserved records of Precambrian evolutionary history that spans over two and a half billion years before present.  </a:t>
            </a:r>
          </a:p>
          <a:p>
            <a:r>
              <a:rPr lang="en-GB" dirty="0"/>
              <a:t>Four different stages of crustal growth beginning with the development of the earliest sialic Crust over which were deposited the successive supracrustals ensembles.  </a:t>
            </a:r>
          </a:p>
          <a:p>
            <a:r>
              <a:rPr lang="en-GB" dirty="0"/>
              <a:t>The growth history of the Precambrian Crust was initiated with the development granite gneisses which are compositionally comparable with the tonalite-</a:t>
            </a:r>
            <a:r>
              <a:rPr lang="en-GB" dirty="0" err="1"/>
              <a:t>tronjhemite</a:t>
            </a:r>
            <a:r>
              <a:rPr lang="en-GB" dirty="0"/>
              <a:t>-granodiorite gneisses that characterize the oldest basement.</a:t>
            </a:r>
          </a:p>
          <a:p>
            <a:r>
              <a:rPr lang="en-GB" dirty="0"/>
              <a:t>The available geochronologic data indicate that the oldest sialic Crust in the </a:t>
            </a:r>
            <a:r>
              <a:rPr lang="en-GB" dirty="0" err="1"/>
              <a:t>Bastar</a:t>
            </a:r>
            <a:r>
              <a:rPr lang="en-GB" dirty="0"/>
              <a:t> Protocontinent formed at ~3.56 Ga before present.  The older supracrustal formations which evolved over this sialic basement included greenstone sequences formed during the mid-Archaean to the late-Archaean time. </a:t>
            </a:r>
          </a:p>
          <a:p>
            <a:r>
              <a:rPr lang="en-GB" dirty="0"/>
              <a:t>The most primitive of these was the lithostratigraphic ensemble called the </a:t>
            </a:r>
            <a:r>
              <a:rPr lang="en-GB" dirty="0" err="1"/>
              <a:t>Sukma</a:t>
            </a:r>
            <a:r>
              <a:rPr lang="en-GB" dirty="0"/>
              <a:t> Group.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92464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B6E9-7C1C-4919-BBB1-BBC592D6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1. Basement rocks and younger Granites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4D89B-D6A5-4C58-B7F5-978ED3E5C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oldest supracrustals which occur predominantly in the southern part show features of dismembered greenstone sequences enclosed within the vast stretch of the sialic basement rocks.  </a:t>
            </a:r>
          </a:p>
          <a:p>
            <a:r>
              <a:rPr lang="en-GB" dirty="0"/>
              <a:t>The most primitive basement rocks evolved at ~ 3.6 Ga. A number of episodes of reconstitution of basement rocks have been reported from the different parts of the </a:t>
            </a:r>
            <a:r>
              <a:rPr lang="en-GB" dirty="0" err="1"/>
              <a:t>Bastar</a:t>
            </a:r>
            <a:r>
              <a:rPr lang="en-GB" dirty="0"/>
              <a:t> Protocontinent. </a:t>
            </a:r>
          </a:p>
          <a:p>
            <a:r>
              <a:rPr lang="en-GB" dirty="0"/>
              <a:t>The youngest ones occur as irregular massive bodies of granites often enclosing relics of the foliated gneissic rocks. </a:t>
            </a:r>
            <a:endParaRPr lang="en-IN" dirty="0"/>
          </a:p>
          <a:p>
            <a:r>
              <a:rPr lang="en-GB" dirty="0"/>
              <a:t>Some patches of granulite-facies rocks occur in this Precambrian crustal block along with granites formed during different periods in the Archaean.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37328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27EAE-1F4E-45E1-9026-F2701E15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104"/>
          </a:xfrm>
        </p:spPr>
        <p:txBody>
          <a:bodyPr/>
          <a:lstStyle/>
          <a:p>
            <a:r>
              <a:rPr lang="en-IN" dirty="0"/>
              <a:t>Summary Contd.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F9D4B-9DE9-47F1-9D0E-972A39189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6120"/>
            <a:ext cx="11030146" cy="577863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No precise date is available about the formation of the </a:t>
            </a:r>
            <a:r>
              <a:rPr lang="en-GB" dirty="0" err="1"/>
              <a:t>Sukma</a:t>
            </a:r>
            <a:r>
              <a:rPr lang="en-GB" dirty="0"/>
              <a:t> Group. But conventionally it is taken to have developed before the intrusion of the 3.00 Ga old granitic rocks. </a:t>
            </a:r>
          </a:p>
          <a:p>
            <a:r>
              <a:rPr lang="en-GB" dirty="0"/>
              <a:t>Lithologic formations of </a:t>
            </a:r>
            <a:r>
              <a:rPr lang="en-GB" dirty="0" err="1"/>
              <a:t>Sukma</a:t>
            </a:r>
            <a:r>
              <a:rPr lang="en-GB" dirty="0"/>
              <a:t> Group show dominance of aluminous silicate minerals in the succession. Apart from that there are some localized pockets of high-alumina deposits which may be interpreted as alumina rich palaeosols.   </a:t>
            </a:r>
          </a:p>
          <a:p>
            <a:r>
              <a:rPr lang="en-GB" dirty="0"/>
              <a:t>The next greenstone sequence is the </a:t>
            </a:r>
            <a:r>
              <a:rPr lang="en-GB" dirty="0" err="1"/>
              <a:t>Bengapal</a:t>
            </a:r>
            <a:r>
              <a:rPr lang="en-GB" dirty="0"/>
              <a:t> Group which overlies the </a:t>
            </a:r>
            <a:r>
              <a:rPr lang="en-GB" dirty="0" err="1"/>
              <a:t>Sukma</a:t>
            </a:r>
            <a:r>
              <a:rPr lang="en-GB" dirty="0"/>
              <a:t> Group with a profound angular unconformity in between.</a:t>
            </a:r>
          </a:p>
          <a:p>
            <a:r>
              <a:rPr lang="en-GB" dirty="0" err="1"/>
              <a:t>Lithologically</a:t>
            </a:r>
            <a:r>
              <a:rPr lang="en-GB" dirty="0"/>
              <a:t> the </a:t>
            </a:r>
            <a:r>
              <a:rPr lang="en-GB" dirty="0" err="1"/>
              <a:t>Bengapal</a:t>
            </a:r>
            <a:r>
              <a:rPr lang="en-GB" dirty="0"/>
              <a:t> formations show considerable similarity with the older </a:t>
            </a:r>
            <a:r>
              <a:rPr lang="en-GB" dirty="0" err="1"/>
              <a:t>Sukma</a:t>
            </a:r>
            <a:r>
              <a:rPr lang="en-GB" dirty="0"/>
              <a:t> Group rocks.  </a:t>
            </a:r>
          </a:p>
          <a:p>
            <a:r>
              <a:rPr lang="en-GB" dirty="0"/>
              <a:t>The </a:t>
            </a:r>
            <a:r>
              <a:rPr lang="en-GB" dirty="0" err="1"/>
              <a:t>Bailadila</a:t>
            </a:r>
            <a:r>
              <a:rPr lang="en-GB" dirty="0"/>
              <a:t> Group, which comes next in the succession, includes an ensemble of mildly metamorphosed, dominantly ferruginous sedimentary rocks in the </a:t>
            </a:r>
            <a:r>
              <a:rPr lang="en-GB" dirty="0" err="1"/>
              <a:t>Bastar</a:t>
            </a:r>
            <a:r>
              <a:rPr lang="en-GB" dirty="0"/>
              <a:t> Protocontinent. </a:t>
            </a:r>
          </a:p>
          <a:p>
            <a:r>
              <a:rPr lang="en-GB" dirty="0"/>
              <a:t>The </a:t>
            </a:r>
            <a:r>
              <a:rPr lang="en-GB" dirty="0" err="1"/>
              <a:t>Bailadila</a:t>
            </a:r>
            <a:r>
              <a:rPr lang="en-GB" dirty="0"/>
              <a:t> Hills, representing the type area for the </a:t>
            </a:r>
            <a:r>
              <a:rPr lang="en-GB" dirty="0" err="1"/>
              <a:t>Bailadila</a:t>
            </a:r>
            <a:r>
              <a:rPr lang="en-GB" dirty="0"/>
              <a:t> Group  host rich iron ore deposits that are considered similar to the Superior-type banded iron ore formation occurring in association with the fine </a:t>
            </a:r>
            <a:r>
              <a:rPr lang="en-GB" dirty="0" err="1"/>
              <a:t>clastics</a:t>
            </a:r>
            <a:r>
              <a:rPr lang="en-GB" dirty="0"/>
              <a:t> and tuffs, with minor mafic volcanics.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30587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3748-A4D4-4E2F-81CC-B3B9F7B56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5007"/>
          </a:xfrm>
        </p:spPr>
        <p:txBody>
          <a:bodyPr>
            <a:normAutofit fontScale="90000"/>
          </a:bodyPr>
          <a:lstStyle/>
          <a:p>
            <a:r>
              <a:rPr lang="en-IN" dirty="0"/>
              <a:t>Summary contd.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329F4-D28B-46F6-86E2-A6A56E1AE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0132"/>
            <a:ext cx="10515600" cy="5356831"/>
          </a:xfrm>
        </p:spPr>
        <p:txBody>
          <a:bodyPr>
            <a:normAutofit fontScale="92500"/>
          </a:bodyPr>
          <a:lstStyle/>
          <a:p>
            <a:r>
              <a:rPr lang="en-GB" dirty="0"/>
              <a:t>The greenstone belts that occur north of the north-south running linear </a:t>
            </a:r>
            <a:r>
              <a:rPr lang="en-GB" dirty="0" err="1"/>
              <a:t>Bailadila</a:t>
            </a:r>
            <a:r>
              <a:rPr lang="en-GB" dirty="0"/>
              <a:t> Greenstone Belt are described as the end-Archaean greenstone belts. These include 1.  the </a:t>
            </a:r>
            <a:r>
              <a:rPr lang="en-GB" dirty="0" err="1"/>
              <a:t>Sakoli</a:t>
            </a:r>
            <a:r>
              <a:rPr lang="en-GB" dirty="0"/>
              <a:t> Belt in the west, 2. the </a:t>
            </a:r>
            <a:r>
              <a:rPr lang="en-GB" dirty="0" err="1"/>
              <a:t>Kotri-Dongargarh</a:t>
            </a:r>
            <a:r>
              <a:rPr lang="en-GB" dirty="0"/>
              <a:t> Belt in the middle and the </a:t>
            </a:r>
            <a:r>
              <a:rPr lang="en-GB" dirty="0" err="1"/>
              <a:t>Sonakhan</a:t>
            </a:r>
            <a:r>
              <a:rPr lang="en-GB" dirty="0"/>
              <a:t> Belt in the east. </a:t>
            </a:r>
            <a:endParaRPr lang="en-IN" dirty="0"/>
          </a:p>
          <a:p>
            <a:r>
              <a:rPr lang="en-GB" dirty="0"/>
              <a:t>The </a:t>
            </a:r>
            <a:r>
              <a:rPr lang="en-GB" dirty="0" err="1"/>
              <a:t>Sakoli</a:t>
            </a:r>
            <a:r>
              <a:rPr lang="en-GB" dirty="0"/>
              <a:t> Group consists of low-grade volcano-sedimentary sequence with meta-chert, conglomerate and banded iron formation. The complex structural geometry of the </a:t>
            </a:r>
            <a:r>
              <a:rPr lang="en-GB" dirty="0" err="1"/>
              <a:t>Sakoli</a:t>
            </a:r>
            <a:r>
              <a:rPr lang="en-GB" dirty="0"/>
              <a:t> Group is thought to have developed due to repeated folding of the intricately framed initial basin geometry.</a:t>
            </a:r>
          </a:p>
          <a:p>
            <a:r>
              <a:rPr lang="en-GB" dirty="0"/>
              <a:t>A new stratigraphic entity in the </a:t>
            </a:r>
            <a:r>
              <a:rPr lang="en-GB" dirty="0" err="1"/>
              <a:t>Kotri-Dongarh</a:t>
            </a:r>
            <a:r>
              <a:rPr lang="en-GB" dirty="0"/>
              <a:t> Belt, the newly defined </a:t>
            </a:r>
            <a:r>
              <a:rPr lang="en-GB" dirty="0" err="1"/>
              <a:t>Dongargarh</a:t>
            </a:r>
            <a:r>
              <a:rPr lang="en-GB" dirty="0"/>
              <a:t> Group include, meta-</a:t>
            </a:r>
            <a:r>
              <a:rPr lang="en-GB" dirty="0" err="1"/>
              <a:t>pelites</a:t>
            </a:r>
            <a:r>
              <a:rPr lang="en-GB" dirty="0"/>
              <a:t>, quartz arenite, with minor ultramafic rocks, felsic volcanics  and the banded iron formation. Available isotope data confirm the end-Archaean age of the </a:t>
            </a:r>
            <a:r>
              <a:rPr lang="en-GB" dirty="0" err="1"/>
              <a:t>Dongarhgarh</a:t>
            </a:r>
            <a:r>
              <a:rPr lang="en-GB" dirty="0"/>
              <a:t> Group. The intrusion of granites marks the culmination of the </a:t>
            </a:r>
            <a:r>
              <a:rPr lang="en-GB" dirty="0" err="1"/>
              <a:t>Dongargarh</a:t>
            </a:r>
            <a:r>
              <a:rPr lang="en-GB" dirty="0"/>
              <a:t> </a:t>
            </a:r>
            <a:r>
              <a:rPr lang="en-GB" dirty="0" err="1"/>
              <a:t>tectonothermal</a:t>
            </a:r>
            <a:r>
              <a:rPr lang="en-GB" dirty="0"/>
              <a:t> cycle.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75347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9D05-68CD-4EEA-87E9-C2ABFC41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2141"/>
          </a:xfrm>
        </p:spPr>
        <p:txBody>
          <a:bodyPr>
            <a:normAutofit fontScale="90000"/>
          </a:bodyPr>
          <a:lstStyle/>
          <a:p>
            <a:r>
              <a:rPr lang="en-IN" dirty="0"/>
              <a:t>Summary Contd.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A1253-74F8-4E44-ACF3-3DFB10D71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80388"/>
            <a:ext cx="11058427" cy="566550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The </a:t>
            </a:r>
            <a:r>
              <a:rPr lang="en-GB" dirty="0" err="1"/>
              <a:t>Sonakhan</a:t>
            </a:r>
            <a:r>
              <a:rPr lang="en-GB" dirty="0"/>
              <a:t> Group includes a bimodal volcano-sedimentary sequence overlying the basement gneissic complex locally known as </a:t>
            </a:r>
            <a:r>
              <a:rPr lang="en-GB" dirty="0" err="1"/>
              <a:t>Baya</a:t>
            </a:r>
            <a:r>
              <a:rPr lang="en-GB" dirty="0"/>
              <a:t> Gneiss.  An important component of the </a:t>
            </a:r>
            <a:r>
              <a:rPr lang="en-GB" dirty="0" err="1"/>
              <a:t>Sonakhan</a:t>
            </a:r>
            <a:r>
              <a:rPr lang="en-GB" dirty="0"/>
              <a:t> Group is known as the </a:t>
            </a:r>
            <a:r>
              <a:rPr lang="en-GB" dirty="0" err="1"/>
              <a:t>Jonk</a:t>
            </a:r>
            <a:r>
              <a:rPr lang="en-GB" dirty="0"/>
              <a:t> conglomerate, which includes mixtures of boulders and large-sized pebbles and blocks and chunks of protolith rocks simulating the characters of fluvio-glacial deposits. </a:t>
            </a:r>
            <a:endParaRPr lang="en-IN" dirty="0"/>
          </a:p>
          <a:p>
            <a:r>
              <a:rPr lang="en-GB" dirty="0"/>
              <a:t>The Proterozoic </a:t>
            </a:r>
            <a:r>
              <a:rPr lang="en-GB" dirty="0" err="1"/>
              <a:t>Sausar</a:t>
            </a:r>
            <a:r>
              <a:rPr lang="en-GB" dirty="0"/>
              <a:t> Group occurs intimately intermingled with granite-gneiss complexes of different ages and bodies of granulites. It is made up primarily of metamorphosed rocks of the sand-shale-carbonate association hosting rich manganese ore deposits.</a:t>
            </a:r>
          </a:p>
          <a:p>
            <a:r>
              <a:rPr lang="en-GB" dirty="0"/>
              <a:t>The basal succession of the </a:t>
            </a:r>
            <a:r>
              <a:rPr lang="en-GB" dirty="0" err="1"/>
              <a:t>Sausar</a:t>
            </a:r>
            <a:r>
              <a:rPr lang="en-GB" dirty="0"/>
              <a:t> Group comprises some </a:t>
            </a:r>
            <a:r>
              <a:rPr lang="en-GB" dirty="0" err="1"/>
              <a:t>diamictites</a:t>
            </a:r>
            <a:r>
              <a:rPr lang="en-GB" dirty="0"/>
              <a:t> of glaciogenic origin.  The </a:t>
            </a:r>
            <a:r>
              <a:rPr lang="en-GB" dirty="0" err="1"/>
              <a:t>Sausar</a:t>
            </a:r>
            <a:r>
              <a:rPr lang="en-GB" dirty="0"/>
              <a:t> Group occurs as stacks of complexly folded sequence showing development of thrust slices in the form of nappes which have been compared with the Alpine Nappes of the central Europe.</a:t>
            </a:r>
          </a:p>
          <a:p>
            <a:r>
              <a:rPr lang="en-GB" dirty="0"/>
              <a:t>Based on scanty data on geochronology collating with the different depositional features the age of </a:t>
            </a:r>
            <a:r>
              <a:rPr lang="en-GB" dirty="0" err="1"/>
              <a:t>Sausar</a:t>
            </a:r>
            <a:r>
              <a:rPr lang="en-GB" dirty="0"/>
              <a:t> Group may be tentatively set at 2.2 to 2.1 Ga before present.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1587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B14E67-57B4-4A8B-817B-3DBC6DD14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0994" y="-636456"/>
            <a:ext cx="5990014" cy="7639998"/>
          </a:xfrm>
        </p:spPr>
      </p:pic>
    </p:spTree>
    <p:extLst>
      <p:ext uri="{BB962C8B-B14F-4D97-AF65-F5344CB8AC3E}">
        <p14:creationId xmlns:p14="http://schemas.microsoft.com/office/powerpoint/2010/main" val="1122915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C2995-F929-449C-B851-19F4BA29F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844"/>
            <a:ext cx="12192000" cy="6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15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88E5F-C682-40EF-B885-10DA1BA4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092"/>
            <a:ext cx="12192000" cy="53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91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DAC04-9913-4822-A492-6B8717624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497"/>
            <a:ext cx="12192000" cy="42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319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1DA64-B4FE-4842-B5F5-85C81B281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273"/>
            <a:ext cx="12192000" cy="531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64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CBF2A-4719-49DB-93E5-B41F96730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25" y="1115504"/>
            <a:ext cx="6182121" cy="37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00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7A2F3-B82D-434E-9365-F0E54121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Gneisses, Granites and Granulites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F06FF-BD43-4AEF-BFD9-CD2B20EE3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gneissic rocks in the </a:t>
            </a:r>
            <a:r>
              <a:rPr lang="en-GB" dirty="0" err="1"/>
              <a:t>Bastar</a:t>
            </a:r>
            <a:r>
              <a:rPr lang="en-GB" dirty="0"/>
              <a:t> Protocontinent are similar to the Peninsular Gneiss of the </a:t>
            </a:r>
            <a:r>
              <a:rPr lang="en-GB" dirty="0" err="1"/>
              <a:t>Dharwar</a:t>
            </a:r>
            <a:r>
              <a:rPr lang="en-GB" dirty="0"/>
              <a:t> Protocontinent. </a:t>
            </a:r>
          </a:p>
          <a:p>
            <a:r>
              <a:rPr lang="en-GB" dirty="0"/>
              <a:t>Three different gneissic bodies are recognised which occupy distinctly different geographic domains. These are:</a:t>
            </a:r>
            <a:endParaRPr lang="en-IN" dirty="0"/>
          </a:p>
          <a:p>
            <a:pPr marL="0" indent="0">
              <a:buNone/>
            </a:pPr>
            <a:r>
              <a:rPr lang="en-GB" dirty="0"/>
              <a:t>1. </a:t>
            </a:r>
            <a:r>
              <a:rPr lang="en-GB" dirty="0" err="1"/>
              <a:t>Tirodi</a:t>
            </a:r>
            <a:r>
              <a:rPr lang="en-GB" dirty="0"/>
              <a:t> Gneiss forming the basement for the Palaeoproterozoic </a:t>
            </a:r>
            <a:r>
              <a:rPr lang="en-GB" dirty="0" err="1"/>
              <a:t>Sausar</a:t>
            </a:r>
            <a:r>
              <a:rPr lang="en-GB" dirty="0"/>
              <a:t> Group, in north of what has been described as “Central Indian </a:t>
            </a:r>
            <a:r>
              <a:rPr lang="en-GB" dirty="0" err="1"/>
              <a:t>TectonicZone</a:t>
            </a:r>
            <a:r>
              <a:rPr lang="en-GB" dirty="0"/>
              <a:t>”</a:t>
            </a:r>
            <a:endParaRPr lang="en-IN" dirty="0"/>
          </a:p>
          <a:p>
            <a:pPr marL="0" indent="0">
              <a:buNone/>
            </a:pPr>
            <a:r>
              <a:rPr lang="en-GB" dirty="0"/>
              <a:t>2. </a:t>
            </a:r>
            <a:r>
              <a:rPr lang="en-GB" dirty="0" err="1"/>
              <a:t>Amgaon</a:t>
            </a:r>
            <a:r>
              <a:rPr lang="en-GB" dirty="0"/>
              <a:t> Gneiss occupying the triangular area around the </a:t>
            </a:r>
            <a:r>
              <a:rPr lang="en-GB" dirty="0" err="1"/>
              <a:t>Sakoli</a:t>
            </a:r>
            <a:r>
              <a:rPr lang="en-GB" dirty="0"/>
              <a:t> Group outcrops in the northwest; and </a:t>
            </a:r>
            <a:endParaRPr lang="en-IN" dirty="0"/>
          </a:p>
          <a:p>
            <a:pPr marL="0" indent="0">
              <a:buNone/>
            </a:pPr>
            <a:r>
              <a:rPr lang="en-GB" dirty="0"/>
              <a:t>3. </a:t>
            </a:r>
            <a:r>
              <a:rPr lang="en-GB" dirty="0" err="1"/>
              <a:t>Sukma</a:t>
            </a:r>
            <a:r>
              <a:rPr lang="en-GB" dirty="0"/>
              <a:t> Gneiss occurring in the southern part of the Protocontinent.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64770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AD957-5732-43BE-B013-FEF8857A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Gneisses contd.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73CA5-7EDE-4596-A2D6-B362377D6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Apart from the larger bodies of tonalite-</a:t>
            </a:r>
            <a:r>
              <a:rPr lang="en-GB" dirty="0" err="1"/>
              <a:t>trodhjemite</a:t>
            </a:r>
            <a:r>
              <a:rPr lang="en-GB" dirty="0"/>
              <a:t>-granodiorite gneisses with ill-defined boundaries, several patches and enclaves of gneisses also occur within the outcrops of granites of diverse composition. </a:t>
            </a:r>
          </a:p>
          <a:p>
            <a:r>
              <a:rPr lang="en-GB" dirty="0"/>
              <a:t>One such is the </a:t>
            </a:r>
            <a:r>
              <a:rPr lang="en-GB" dirty="0" err="1"/>
              <a:t>Baya</a:t>
            </a:r>
            <a:r>
              <a:rPr lang="en-GB" dirty="0"/>
              <a:t> Gneiss forming the base of the </a:t>
            </a:r>
            <a:r>
              <a:rPr lang="en-GB" dirty="0" err="1"/>
              <a:t>Sonakhan</a:t>
            </a:r>
            <a:r>
              <a:rPr lang="en-GB" dirty="0"/>
              <a:t> Greenstone Belt in the northeast. </a:t>
            </a:r>
            <a:endParaRPr lang="en-IN" dirty="0"/>
          </a:p>
          <a:p>
            <a:r>
              <a:rPr lang="en-GB" dirty="0"/>
              <a:t>Unlike the typical ‘Archaean’ banded gneiss of the </a:t>
            </a:r>
            <a:r>
              <a:rPr lang="en-GB" dirty="0" err="1"/>
              <a:t>Baya</a:t>
            </a:r>
            <a:r>
              <a:rPr lang="en-GB" dirty="0"/>
              <a:t> Gneiss ‘type’, the gneissic rocks which constitute the basement for the younger Palaeoproterozoic </a:t>
            </a:r>
            <a:r>
              <a:rPr lang="en-GB" dirty="0" err="1"/>
              <a:t>Sausar</a:t>
            </a:r>
            <a:r>
              <a:rPr lang="en-GB" dirty="0"/>
              <a:t> belt looks more like a </a:t>
            </a:r>
            <a:r>
              <a:rPr lang="en-GB" dirty="0" err="1"/>
              <a:t>mylonite</a:t>
            </a:r>
            <a:r>
              <a:rPr lang="en-GB" dirty="0"/>
              <a:t> gneiss (‘streaky gneiss’, Pascoe, 1973) that usually develop in sheared rocks.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6034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BE3E7-E051-4600-9DB0-243308B9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Banded Gneiss and </a:t>
            </a:r>
            <a:r>
              <a:rPr lang="en-IN" dirty="0" err="1"/>
              <a:t>Mylonite</a:t>
            </a:r>
            <a:r>
              <a:rPr lang="en-IN" dirty="0"/>
              <a:t>/Streaky Gneiss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D3BE10-147F-4C6F-9B6F-F392B8E68A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2408297"/>
            <a:ext cx="4652175" cy="318179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F8BF01-9D21-4667-AFB7-4595DBADEA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73" y="2488677"/>
            <a:ext cx="5501090" cy="3070628"/>
          </a:xfrm>
        </p:spPr>
      </p:pic>
    </p:spTree>
    <p:extLst>
      <p:ext uri="{BB962C8B-B14F-4D97-AF65-F5344CB8AC3E}">
        <p14:creationId xmlns:p14="http://schemas.microsoft.com/office/powerpoint/2010/main" val="1365486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1F52-07A9-44D9-8355-7D1755B2A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Granites: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3A325-9204-4DD4-AF9B-D615AAF58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Several bodies of massive granite which vary in composition from k-granites to granodiorite, trondhjemite and tonalite at different parts of the Protocontinents. </a:t>
            </a:r>
          </a:p>
          <a:p>
            <a:r>
              <a:rPr lang="en-GB" dirty="0"/>
              <a:t>The major bodies of granite include </a:t>
            </a:r>
            <a:r>
              <a:rPr lang="en-GB" dirty="0" err="1"/>
              <a:t>Dongargarh</a:t>
            </a:r>
            <a:r>
              <a:rPr lang="en-GB" dirty="0"/>
              <a:t>, </a:t>
            </a:r>
            <a:r>
              <a:rPr lang="en-GB" dirty="0" err="1"/>
              <a:t>Malanjkhand</a:t>
            </a:r>
            <a:r>
              <a:rPr lang="en-GB" dirty="0"/>
              <a:t> and </a:t>
            </a:r>
            <a:r>
              <a:rPr lang="en-GB" dirty="0" err="1"/>
              <a:t>Kanker</a:t>
            </a:r>
            <a:r>
              <a:rPr lang="en-GB" dirty="0"/>
              <a:t> Granites (Ramachandra and Roy, 1998). </a:t>
            </a:r>
          </a:p>
          <a:p>
            <a:r>
              <a:rPr lang="en-GB" dirty="0" err="1"/>
              <a:t>Wanjari</a:t>
            </a:r>
            <a:r>
              <a:rPr lang="en-GB" dirty="0"/>
              <a:t> et al. (2005) reported occurrence of at least four phases of granite that also include high-Al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3 </a:t>
            </a:r>
            <a:r>
              <a:rPr lang="en-GB" dirty="0"/>
              <a:t>trondhjemite from the “</a:t>
            </a:r>
            <a:r>
              <a:rPr lang="en-GB" dirty="0" err="1"/>
              <a:t>Amgaon</a:t>
            </a:r>
            <a:r>
              <a:rPr lang="en-GB" dirty="0"/>
              <a:t> Gneissic Complex” in the northern part (</a:t>
            </a:r>
            <a:r>
              <a:rPr lang="en-GB" dirty="0" err="1"/>
              <a:t>Sausar</a:t>
            </a:r>
            <a:r>
              <a:rPr lang="en-GB" dirty="0"/>
              <a:t> Belt) of the </a:t>
            </a:r>
            <a:r>
              <a:rPr lang="en-GB" dirty="0" err="1"/>
              <a:t>Bastar</a:t>
            </a:r>
            <a:r>
              <a:rPr lang="en-GB" dirty="0"/>
              <a:t> Protocontinent.</a:t>
            </a:r>
          </a:p>
          <a:p>
            <a:r>
              <a:rPr lang="en-GB" dirty="0"/>
              <a:t> These granites, according to the authors, represent lower-crustal and mid-crustal level anatexis of tonalities (tonalite-</a:t>
            </a:r>
            <a:r>
              <a:rPr lang="en-GB" dirty="0" err="1"/>
              <a:t>trondjhemite</a:t>
            </a:r>
            <a:r>
              <a:rPr lang="en-GB" dirty="0"/>
              <a:t>-granodiorite) interlayered with metasediments along shear zones that supplied both heat and fluids.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98327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4181</Words>
  <Application>Microsoft Office PowerPoint</Application>
  <PresentationFormat>Widescreen</PresentationFormat>
  <Paragraphs>246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Office Theme</vt:lpstr>
      <vt:lpstr>Bastar Protocontinent</vt:lpstr>
      <vt:lpstr>Bastar Protocontinent</vt:lpstr>
      <vt:lpstr>PowerPoint Presentation</vt:lpstr>
      <vt:lpstr>1. Basement rocks and younger Granites</vt:lpstr>
      <vt:lpstr>PowerPoint Presentation</vt:lpstr>
      <vt:lpstr>Gneisses, Granites and Granulites</vt:lpstr>
      <vt:lpstr>Gneisses contd.</vt:lpstr>
      <vt:lpstr>Banded Gneiss and Mylonite/Streaky Gneiss</vt:lpstr>
      <vt:lpstr>Granites:</vt:lpstr>
      <vt:lpstr>Geochonology of Gneisses and Granites:</vt:lpstr>
      <vt:lpstr>Granulites:</vt:lpstr>
      <vt:lpstr>2. Archaean Greenstone Belts:</vt:lpstr>
      <vt:lpstr>Sukma Greenstone Belt</vt:lpstr>
      <vt:lpstr>PowerPoint Presentation</vt:lpstr>
      <vt:lpstr>Bengpal Greenstone Belt:</vt:lpstr>
      <vt:lpstr>PowerPoint Presentation</vt:lpstr>
      <vt:lpstr>Bailadila Greenstone Belt</vt:lpstr>
      <vt:lpstr>PowerPoint Presentation</vt:lpstr>
      <vt:lpstr>PowerPoint Presentation</vt:lpstr>
      <vt:lpstr>Sakoli Greenstone Belt (end-Archaean)(~Donagrah Group)</vt:lpstr>
      <vt:lpstr>PowerPoint Presentation</vt:lpstr>
      <vt:lpstr>PowerPoint Presentation</vt:lpstr>
      <vt:lpstr>Kotri-Donagarh Belt (~Sakoli Group)</vt:lpstr>
      <vt:lpstr>PowerPoint Presentation</vt:lpstr>
      <vt:lpstr>Geochronology of Donagarh Group</vt:lpstr>
      <vt:lpstr>Sonakhan Greenstone Belt:</vt:lpstr>
      <vt:lpstr>PowerPoint Presentation</vt:lpstr>
      <vt:lpstr>Palaeoproterozoic Sausar Group/Thrust Belt</vt:lpstr>
      <vt:lpstr>PowerPoint Presentation</vt:lpstr>
      <vt:lpstr>PowerPoint Presentation</vt:lpstr>
      <vt:lpstr>Stratigraphic scheme issues:</vt:lpstr>
      <vt:lpstr>Stratigraphic succession of Sausar Group (After Narayanaswamy et al. 1963)</vt:lpstr>
      <vt:lpstr>Some important points to understand the Sausar lithostratigraphy</vt:lpstr>
      <vt:lpstr>Glaciogenic diamictic conglomerate</vt:lpstr>
      <vt:lpstr>Structures in Sausar Group</vt:lpstr>
      <vt:lpstr>PowerPoint Presentation</vt:lpstr>
      <vt:lpstr>Ages of basement in Sausar Group</vt:lpstr>
      <vt:lpstr>Age brackets for Sausar Group</vt:lpstr>
      <vt:lpstr>Summary of Crustal Evolution</vt:lpstr>
      <vt:lpstr>Summary Contd.</vt:lpstr>
      <vt:lpstr>Summary contd.</vt:lpstr>
      <vt:lpstr>Summary Contd.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Bastar Protocontinent</dc:title>
  <dc:creator>Ritesh Purohit</dc:creator>
  <cp:lastModifiedBy>Ritesh Purohit</cp:lastModifiedBy>
  <cp:revision>21</cp:revision>
  <dcterms:created xsi:type="dcterms:W3CDTF">2020-07-03T05:23:56Z</dcterms:created>
  <dcterms:modified xsi:type="dcterms:W3CDTF">2020-07-06T16:14:59Z</dcterms:modified>
</cp:coreProperties>
</file>