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8" r:id="rId23"/>
    <p:sldId id="279" r:id="rId24"/>
    <p:sldId id="280" r:id="rId25"/>
    <p:sldId id="281"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AAFD-ED79-4738-BFC6-E7F0EE7729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4A9A6C1-06F3-4799-A335-FF600CEC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8C99133-CF40-4D2C-8740-FFA8006654B3}"/>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C934DCE7-0AC5-4EFC-B713-C352E384F4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D588A4-94E9-45F5-A304-9EF4D602F8A7}"/>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46935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5F6B-3F25-4894-ADBA-31FF3A33819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071D091-5E91-4D64-9E07-2E4628AB7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715661-DF70-430A-8A51-2379CE2B2BC6}"/>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686D6B9A-2D31-4D4A-B43D-0304EC6696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7C42AC3-0AF3-4F9E-94EF-D8F93321E78A}"/>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383346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8ED301-D524-426B-9B10-4E0C45B06A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9B68EAB-9525-4411-8A49-13589F84A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E42285-5B52-448B-834B-0905BBF4C489}"/>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7046A5F3-1B53-4ECB-9F73-381E90BE10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B32776F-F4D9-41A6-8712-9AAAAC87C590}"/>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17315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8015-ACA4-4F8D-953B-1BC5B8232D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C2B5788-7D98-460C-8C71-D0C0785B68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1DB2757-D972-400A-974C-A05AD37F13FE}"/>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02D50B61-CABD-41A7-9E5B-0F20126E54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6AFCD5A-9E5C-4F8B-9020-B3F7BF71BF94}"/>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4256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5DB5-26E2-400E-8055-4BF82EDFC8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8EA76AE-7605-476D-B93C-4A3AC8050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159B6-348E-447B-B1DA-BE09770873C7}"/>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BDD0B83E-0D65-44E3-870E-B5C4A5DAE7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8556CE-39DE-448D-ABA3-9E265AB5CFCF}"/>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171256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169B-003C-496B-9B21-DFD4CA7B1DC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661D118-8DE3-46C4-8FFF-04F1AFEBB3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58D7672-E3C1-4675-90D5-B087B62A94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F3AA47-3393-4DC0-B08C-678C3F8DFC67}"/>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6" name="Footer Placeholder 5">
            <a:extLst>
              <a:ext uri="{FF2B5EF4-FFF2-40B4-BE49-F238E27FC236}">
                <a16:creationId xmlns:a16="http://schemas.microsoft.com/office/drawing/2014/main" id="{2B505C81-3DD4-4F0F-A1FC-3278FE12480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159D52-24A8-4B29-B260-8B916A9D8C12}"/>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139214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562C-894B-46C8-9604-204B2BBDECF3}"/>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DFC9C7-3BAC-4F19-873B-5FEB9FD237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8C7C07-7219-474B-81CD-DAA84D4AB2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78934-CDE4-49B4-8289-D54B6FF85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7D72EE-F44F-4BEC-A0E1-96A71248E2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8A833621-8CCC-4741-A95D-664E21597D7D}"/>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8" name="Footer Placeholder 7">
            <a:extLst>
              <a:ext uri="{FF2B5EF4-FFF2-40B4-BE49-F238E27FC236}">
                <a16:creationId xmlns:a16="http://schemas.microsoft.com/office/drawing/2014/main" id="{7C0ED0BD-97A4-4438-AC83-FB26419D162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C19464E-40AE-46E7-9092-7DA7B39634FF}"/>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343772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CA3-0659-445A-B33E-CED59D74C8B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31BC000-68E1-4C03-89E0-CB71532EFCEE}"/>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4" name="Footer Placeholder 3">
            <a:extLst>
              <a:ext uri="{FF2B5EF4-FFF2-40B4-BE49-F238E27FC236}">
                <a16:creationId xmlns:a16="http://schemas.microsoft.com/office/drawing/2014/main" id="{814465E8-A428-408B-91EB-00D44CC67BA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4079981-B03D-4BE3-9A31-99C10BC6F59C}"/>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34227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35811A-2E7C-4A46-A453-F98CA4B9F6B9}"/>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3" name="Footer Placeholder 2">
            <a:extLst>
              <a:ext uri="{FF2B5EF4-FFF2-40B4-BE49-F238E27FC236}">
                <a16:creationId xmlns:a16="http://schemas.microsoft.com/office/drawing/2014/main" id="{E81DE5E5-FAE7-4282-BFED-D64119D66B5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5B542B0-51AA-47F1-B638-FB71F12F97A2}"/>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396802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FFE8-7D8B-4EA8-A4F5-87097E542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19DC178-284D-4282-B397-690EFCE31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D9BE6D3-213D-418C-9A69-5674CD4C7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A64EF-326C-4D5D-A8FE-E64538FFD79D}"/>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6" name="Footer Placeholder 5">
            <a:extLst>
              <a:ext uri="{FF2B5EF4-FFF2-40B4-BE49-F238E27FC236}">
                <a16:creationId xmlns:a16="http://schemas.microsoft.com/office/drawing/2014/main" id="{528BB94D-EA1E-452A-986C-BC3BFF163F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447FC29-C32D-4ECE-B193-53FA3677C4B5}"/>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389982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E6EE-2074-4A6D-BD13-3754A36FED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AE185E7-63C2-4D6A-B64D-3D150AEAE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5BC0854-950D-4174-8CC1-61BFE080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9203B-6DB6-49F6-8C6A-B61659677B5C}"/>
              </a:ext>
            </a:extLst>
          </p:cNvPr>
          <p:cNvSpPr>
            <a:spLocks noGrp="1"/>
          </p:cNvSpPr>
          <p:nvPr>
            <p:ph type="dt" sz="half" idx="10"/>
          </p:nvPr>
        </p:nvSpPr>
        <p:spPr/>
        <p:txBody>
          <a:bodyPr/>
          <a:lstStyle/>
          <a:p>
            <a:fld id="{339104BF-8232-49DE-8565-93D43B3A0F13}" type="datetimeFigureOut">
              <a:rPr lang="en-IN" smtClean="0"/>
              <a:t>22-07-2020</a:t>
            </a:fld>
            <a:endParaRPr lang="en-IN"/>
          </a:p>
        </p:txBody>
      </p:sp>
      <p:sp>
        <p:nvSpPr>
          <p:cNvPr id="6" name="Footer Placeholder 5">
            <a:extLst>
              <a:ext uri="{FF2B5EF4-FFF2-40B4-BE49-F238E27FC236}">
                <a16:creationId xmlns:a16="http://schemas.microsoft.com/office/drawing/2014/main" id="{C03098D6-69C7-42FC-9ED6-7FB23CAFE14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36F027-EF37-47AD-9914-E1FE6DE29FE4}"/>
              </a:ext>
            </a:extLst>
          </p:cNvPr>
          <p:cNvSpPr>
            <a:spLocks noGrp="1"/>
          </p:cNvSpPr>
          <p:nvPr>
            <p:ph type="sldNum" sz="quarter" idx="12"/>
          </p:nvPr>
        </p:nvSpPr>
        <p:spPr/>
        <p:txBody>
          <a:bodyPr/>
          <a:lstStyle/>
          <a:p>
            <a:fld id="{571C2F42-4CDA-4611-B757-B682D6672E08}" type="slidenum">
              <a:rPr lang="en-IN" smtClean="0"/>
              <a:t>‹#›</a:t>
            </a:fld>
            <a:endParaRPr lang="en-IN"/>
          </a:p>
        </p:txBody>
      </p:sp>
    </p:spTree>
    <p:extLst>
      <p:ext uri="{BB962C8B-B14F-4D97-AF65-F5344CB8AC3E}">
        <p14:creationId xmlns:p14="http://schemas.microsoft.com/office/powerpoint/2010/main" val="62559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743E0-4F93-42DD-BF55-4D66823B5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92B1305-071A-47DD-97E9-FC79C0E53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EB381B9-5D8C-47DB-9F10-4836DFDE5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04BF-8232-49DE-8565-93D43B3A0F13}" type="datetimeFigureOut">
              <a:rPr lang="en-IN" smtClean="0"/>
              <a:t>22-07-2020</a:t>
            </a:fld>
            <a:endParaRPr lang="en-IN"/>
          </a:p>
        </p:txBody>
      </p:sp>
      <p:sp>
        <p:nvSpPr>
          <p:cNvPr id="5" name="Footer Placeholder 4">
            <a:extLst>
              <a:ext uri="{FF2B5EF4-FFF2-40B4-BE49-F238E27FC236}">
                <a16:creationId xmlns:a16="http://schemas.microsoft.com/office/drawing/2014/main" id="{7AFEF8E0-B41C-4F89-8DB0-A78ECD17A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6E22BEA-14EE-4EF0-AE13-0DB7815E8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C2F42-4CDA-4611-B757-B682D6672E08}" type="slidenum">
              <a:rPr lang="en-IN" smtClean="0"/>
              <a:t>‹#›</a:t>
            </a:fld>
            <a:endParaRPr lang="en-IN"/>
          </a:p>
        </p:txBody>
      </p:sp>
    </p:spTree>
    <p:extLst>
      <p:ext uri="{BB962C8B-B14F-4D97-AF65-F5344CB8AC3E}">
        <p14:creationId xmlns:p14="http://schemas.microsoft.com/office/powerpoint/2010/main" val="2152902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2F25-39C0-492E-A86E-B1AFD0FF40DB}"/>
              </a:ext>
            </a:extLst>
          </p:cNvPr>
          <p:cNvSpPr>
            <a:spLocks noGrp="1"/>
          </p:cNvSpPr>
          <p:nvPr>
            <p:ph type="ctrTitle"/>
          </p:nvPr>
        </p:nvSpPr>
        <p:spPr/>
        <p:txBody>
          <a:bodyPr/>
          <a:lstStyle/>
          <a:p>
            <a:r>
              <a:rPr lang="en-IN" dirty="0"/>
              <a:t>Bundelkhand Protocontinent</a:t>
            </a:r>
          </a:p>
        </p:txBody>
      </p:sp>
      <p:sp>
        <p:nvSpPr>
          <p:cNvPr id="3" name="Subtitle 2">
            <a:extLst>
              <a:ext uri="{FF2B5EF4-FFF2-40B4-BE49-F238E27FC236}">
                <a16:creationId xmlns:a16="http://schemas.microsoft.com/office/drawing/2014/main" id="{09E73C77-0240-4771-90CD-9EE2A94325CF}"/>
              </a:ext>
            </a:extLst>
          </p:cNvPr>
          <p:cNvSpPr>
            <a:spLocks noGrp="1"/>
          </p:cNvSpPr>
          <p:nvPr>
            <p:ph type="subTitle" idx="1"/>
          </p:nvPr>
        </p:nvSpPr>
        <p:spPr/>
        <p:txBody>
          <a:bodyPr/>
          <a:lstStyle/>
          <a:p>
            <a:r>
              <a:rPr lang="en-IN" dirty="0"/>
              <a:t>Presentation By</a:t>
            </a:r>
          </a:p>
          <a:p>
            <a:r>
              <a:rPr lang="en-IN" dirty="0"/>
              <a:t>Ritesh Purohit</a:t>
            </a:r>
          </a:p>
        </p:txBody>
      </p:sp>
    </p:spTree>
    <p:extLst>
      <p:ext uri="{BB962C8B-B14F-4D97-AF65-F5344CB8AC3E}">
        <p14:creationId xmlns:p14="http://schemas.microsoft.com/office/powerpoint/2010/main" val="965904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C53D-204B-4AD6-BF9A-7C00B9026C0E}"/>
              </a:ext>
            </a:extLst>
          </p:cNvPr>
          <p:cNvSpPr>
            <a:spLocks noGrp="1"/>
          </p:cNvSpPr>
          <p:nvPr>
            <p:ph type="title"/>
          </p:nvPr>
        </p:nvSpPr>
        <p:spPr/>
        <p:txBody>
          <a:bodyPr/>
          <a:lstStyle/>
          <a:p>
            <a:r>
              <a:rPr lang="en-US" dirty="0"/>
              <a:t>Greenstone Belt Association</a:t>
            </a:r>
            <a:endParaRPr lang="en-IN" dirty="0"/>
          </a:p>
        </p:txBody>
      </p:sp>
      <p:sp>
        <p:nvSpPr>
          <p:cNvPr id="3" name="Content Placeholder 2">
            <a:extLst>
              <a:ext uri="{FF2B5EF4-FFF2-40B4-BE49-F238E27FC236}">
                <a16:creationId xmlns:a16="http://schemas.microsoft.com/office/drawing/2014/main" id="{157D5828-1737-47B9-9E01-2D7A79B1DF7C}"/>
              </a:ext>
            </a:extLst>
          </p:cNvPr>
          <p:cNvSpPr>
            <a:spLocks noGrp="1"/>
          </p:cNvSpPr>
          <p:nvPr>
            <p:ph idx="1"/>
          </p:nvPr>
        </p:nvSpPr>
        <p:spPr>
          <a:xfrm>
            <a:off x="838200" y="1338606"/>
            <a:ext cx="10515600" cy="5326145"/>
          </a:xfrm>
        </p:spPr>
        <p:txBody>
          <a:bodyPr>
            <a:normAutofit/>
          </a:bodyPr>
          <a:lstStyle/>
          <a:p>
            <a:r>
              <a:rPr lang="en-GB" dirty="0"/>
              <a:t>Some dismembered greenstone belts are:</a:t>
            </a:r>
          </a:p>
          <a:p>
            <a:r>
              <a:rPr lang="en-GB" dirty="0"/>
              <a:t>(</a:t>
            </a:r>
            <a:r>
              <a:rPr lang="en-GB" dirty="0" err="1"/>
              <a:t>i</a:t>
            </a:r>
            <a:r>
              <a:rPr lang="en-GB" dirty="0"/>
              <a:t>) the </a:t>
            </a:r>
            <a:r>
              <a:rPr lang="en-GB" dirty="0" err="1"/>
              <a:t>Babina-Kuraicha-Mauranipur-Mahoba</a:t>
            </a:r>
            <a:r>
              <a:rPr lang="en-GB" dirty="0"/>
              <a:t> Belt in the central part</a:t>
            </a:r>
          </a:p>
          <a:p>
            <a:pPr marL="0" indent="0">
              <a:buNone/>
            </a:pPr>
            <a:r>
              <a:rPr lang="en-GB" dirty="0"/>
              <a:t>   (ii) the </a:t>
            </a:r>
            <a:r>
              <a:rPr lang="en-GB" dirty="0" err="1"/>
              <a:t>Madawra</a:t>
            </a:r>
            <a:r>
              <a:rPr lang="en-GB" dirty="0"/>
              <a:t> to </a:t>
            </a:r>
            <a:r>
              <a:rPr lang="en-GB" dirty="0" err="1"/>
              <a:t>Baraitha</a:t>
            </a:r>
            <a:r>
              <a:rPr lang="en-GB" dirty="0"/>
              <a:t> belt through </a:t>
            </a:r>
            <a:r>
              <a:rPr lang="en-GB" dirty="0" err="1"/>
              <a:t>Girar</a:t>
            </a:r>
            <a:r>
              <a:rPr lang="en-GB" dirty="0"/>
              <a:t> in south.</a:t>
            </a:r>
          </a:p>
          <a:p>
            <a:r>
              <a:rPr lang="en-GB" dirty="0"/>
              <a:t> The dominant metasedimentary constituent of these greenstone belts is the banded iron formation which occurs in association with amphibolite and ultramafic schist along with quartzite (generally fuchsite bearing), metapelite and marble. </a:t>
            </a:r>
          </a:p>
          <a:p>
            <a:r>
              <a:rPr lang="en-GB" dirty="0"/>
              <a:t>The ultramafic rocks include peridotite, </a:t>
            </a:r>
            <a:r>
              <a:rPr lang="en-GB" dirty="0" err="1"/>
              <a:t>dunite</a:t>
            </a:r>
            <a:r>
              <a:rPr lang="en-GB" dirty="0"/>
              <a:t>, pyroxenite and gabbro in close association with </a:t>
            </a:r>
            <a:r>
              <a:rPr lang="en-GB" dirty="0" err="1"/>
              <a:t>metabasics</a:t>
            </a:r>
            <a:r>
              <a:rPr lang="en-GB" dirty="0"/>
              <a:t>. Veinlets of chrysotile asbestos are noted in the ultramafic rocks. At places, smaller bodies of felsic </a:t>
            </a:r>
            <a:r>
              <a:rPr lang="en-GB" dirty="0" err="1"/>
              <a:t>volcanics</a:t>
            </a:r>
            <a:r>
              <a:rPr lang="en-GB" dirty="0"/>
              <a:t> of dacite-rhyolite composition have also been reported. </a:t>
            </a:r>
            <a:endParaRPr lang="en-IN" dirty="0"/>
          </a:p>
          <a:p>
            <a:endParaRPr lang="en-IN" dirty="0"/>
          </a:p>
        </p:txBody>
      </p:sp>
    </p:spTree>
    <p:extLst>
      <p:ext uri="{BB962C8B-B14F-4D97-AF65-F5344CB8AC3E}">
        <p14:creationId xmlns:p14="http://schemas.microsoft.com/office/powerpoint/2010/main" val="2345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508724-7CF1-4173-8A95-F35ED2E35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970" y="2645517"/>
            <a:ext cx="4855118" cy="3566748"/>
          </a:xfrm>
          <a:prstGeom prst="rect">
            <a:avLst/>
          </a:prstGeom>
        </p:spPr>
      </p:pic>
      <p:pic>
        <p:nvPicPr>
          <p:cNvPr id="5" name="Picture 4">
            <a:extLst>
              <a:ext uri="{FF2B5EF4-FFF2-40B4-BE49-F238E27FC236}">
                <a16:creationId xmlns:a16="http://schemas.microsoft.com/office/drawing/2014/main" id="{7151C6FF-570C-4CB2-AD58-23CD118C4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720" y="2642403"/>
            <a:ext cx="4880787" cy="3569862"/>
          </a:xfrm>
          <a:prstGeom prst="rect">
            <a:avLst/>
          </a:prstGeom>
        </p:spPr>
      </p:pic>
      <p:sp>
        <p:nvSpPr>
          <p:cNvPr id="6" name="Rectangle 5">
            <a:extLst>
              <a:ext uri="{FF2B5EF4-FFF2-40B4-BE49-F238E27FC236}">
                <a16:creationId xmlns:a16="http://schemas.microsoft.com/office/drawing/2014/main" id="{49247AB6-8B7B-4D25-8F4E-F81F40C0323C}"/>
              </a:ext>
            </a:extLst>
          </p:cNvPr>
          <p:cNvSpPr/>
          <p:nvPr/>
        </p:nvSpPr>
        <p:spPr>
          <a:xfrm>
            <a:off x="1112363" y="435859"/>
            <a:ext cx="9407950" cy="709233"/>
          </a:xfrm>
          <a:prstGeom prst="rect">
            <a:avLst/>
          </a:prstGeom>
        </p:spPr>
        <p:txBody>
          <a:bodyPr wrap="square">
            <a:spAutoFit/>
          </a:bodyPr>
          <a:lstStyle/>
          <a:p>
            <a:pPr marL="342900" indent="-342900" algn="just">
              <a:lnSpc>
                <a:spcPct val="115000"/>
              </a:lnSpc>
              <a:spcAft>
                <a:spcPts val="0"/>
              </a:spcAft>
              <a:buAutoNum type="alphaLcParenBoth"/>
            </a:pPr>
            <a:r>
              <a:rPr lang="en-GB" dirty="0">
                <a:latin typeface="Times New Roman" panose="02020603050405020304" pitchFamily="18" charset="0"/>
                <a:ea typeface="Calibri" panose="020F0502020204030204" pitchFamily="34" charset="0"/>
                <a:cs typeface="Mangal" panose="02040503050203030202" pitchFamily="18" charset="0"/>
              </a:rPr>
              <a:t>Outcrop of banded iron formation from the </a:t>
            </a:r>
            <a:r>
              <a:rPr lang="en-GB" dirty="0" err="1">
                <a:latin typeface="Times New Roman" panose="02020603050405020304" pitchFamily="18" charset="0"/>
                <a:ea typeface="Calibri" panose="020F0502020204030204" pitchFamily="34" charset="0"/>
                <a:cs typeface="Mangal" panose="02040503050203030202" pitchFamily="18" charset="0"/>
              </a:rPr>
              <a:t>Babina</a:t>
            </a:r>
            <a:r>
              <a:rPr lang="en-GB" dirty="0">
                <a:latin typeface="Times New Roman" panose="02020603050405020304" pitchFamily="18" charset="0"/>
                <a:ea typeface="Calibri" panose="020F0502020204030204" pitchFamily="34" charset="0"/>
                <a:cs typeface="Mangal" panose="02040503050203030202" pitchFamily="18" charset="0"/>
              </a:rPr>
              <a:t> region. </a:t>
            </a:r>
          </a:p>
          <a:p>
            <a:pPr marL="342900" indent="-342900" algn="just">
              <a:lnSpc>
                <a:spcPct val="115000"/>
              </a:lnSpc>
              <a:spcAft>
                <a:spcPts val="0"/>
              </a:spcAft>
              <a:buAutoNum type="alphaLcParenBoth"/>
            </a:pPr>
            <a:r>
              <a:rPr lang="en-GB" dirty="0">
                <a:latin typeface="Times New Roman" panose="02020603050405020304" pitchFamily="18" charset="0"/>
                <a:ea typeface="Calibri" panose="020F0502020204030204" pitchFamily="34" charset="0"/>
                <a:cs typeface="Mangal" panose="02040503050203030202" pitchFamily="18" charset="0"/>
              </a:rPr>
              <a:t>Fuchsite bearing quartzite from the green stone belt near Jhansi (courtesy Vinod Singh)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59570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FE3F-106E-4C72-A309-CDFDE2807203}"/>
              </a:ext>
            </a:extLst>
          </p:cNvPr>
          <p:cNvSpPr>
            <a:spLocks noGrp="1"/>
          </p:cNvSpPr>
          <p:nvPr>
            <p:ph type="title"/>
          </p:nvPr>
        </p:nvSpPr>
        <p:spPr>
          <a:xfrm>
            <a:off x="838200" y="365125"/>
            <a:ext cx="11114988" cy="1325563"/>
          </a:xfrm>
        </p:spPr>
        <p:txBody>
          <a:bodyPr>
            <a:noAutofit/>
          </a:bodyPr>
          <a:lstStyle/>
          <a:p>
            <a:r>
              <a:rPr lang="en-GB" sz="2800" dirty="0"/>
              <a:t>Geological map between </a:t>
            </a:r>
            <a:r>
              <a:rPr lang="en-GB" sz="2800" dirty="0" err="1"/>
              <a:t>Babina</a:t>
            </a:r>
            <a:r>
              <a:rPr lang="en-GB" sz="2800" dirty="0"/>
              <a:t> and </a:t>
            </a:r>
            <a:r>
              <a:rPr lang="en-GB" sz="2800" dirty="0" err="1"/>
              <a:t>Prithvipur</a:t>
            </a:r>
            <a:r>
              <a:rPr lang="en-GB" sz="2800" dirty="0"/>
              <a:t> southeast of Jhansi showing disposition of rock assemblages. Modified after Singh and </a:t>
            </a:r>
            <a:r>
              <a:rPr lang="en-GB" sz="2800" dirty="0" err="1"/>
              <a:t>Slabunov</a:t>
            </a:r>
            <a:r>
              <a:rPr lang="en-GB" sz="2800" dirty="0"/>
              <a:t> (2015).</a:t>
            </a:r>
            <a:br>
              <a:rPr lang="en-IN" sz="2800" dirty="0"/>
            </a:br>
            <a:endParaRPr lang="en-IN" sz="2800" dirty="0"/>
          </a:p>
        </p:txBody>
      </p:sp>
      <p:pic>
        <p:nvPicPr>
          <p:cNvPr id="5" name="Content Placeholder 4">
            <a:extLst>
              <a:ext uri="{FF2B5EF4-FFF2-40B4-BE49-F238E27FC236}">
                <a16:creationId xmlns:a16="http://schemas.microsoft.com/office/drawing/2014/main" id="{180A3D24-23A1-4C23-A9C9-3F904BF64B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7158" y="2012864"/>
            <a:ext cx="9360227" cy="4592141"/>
          </a:xfrm>
        </p:spPr>
      </p:pic>
    </p:spTree>
    <p:extLst>
      <p:ext uri="{BB962C8B-B14F-4D97-AF65-F5344CB8AC3E}">
        <p14:creationId xmlns:p14="http://schemas.microsoft.com/office/powerpoint/2010/main" val="2491288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FBB9-B90F-4BF8-B199-7442C08A094F}"/>
              </a:ext>
            </a:extLst>
          </p:cNvPr>
          <p:cNvSpPr>
            <a:spLocks noGrp="1"/>
          </p:cNvSpPr>
          <p:nvPr>
            <p:ph type="title"/>
          </p:nvPr>
        </p:nvSpPr>
        <p:spPr/>
        <p:txBody>
          <a:bodyPr/>
          <a:lstStyle/>
          <a:p>
            <a:r>
              <a:rPr lang="en-US" dirty="0"/>
              <a:t>Deformation and ages</a:t>
            </a:r>
            <a:endParaRPr lang="en-IN" dirty="0"/>
          </a:p>
        </p:txBody>
      </p:sp>
      <p:sp>
        <p:nvSpPr>
          <p:cNvPr id="3" name="Content Placeholder 2">
            <a:extLst>
              <a:ext uri="{FF2B5EF4-FFF2-40B4-BE49-F238E27FC236}">
                <a16:creationId xmlns:a16="http://schemas.microsoft.com/office/drawing/2014/main" id="{BB91E14A-C425-42C4-BC70-EFAD1355ECB1}"/>
              </a:ext>
            </a:extLst>
          </p:cNvPr>
          <p:cNvSpPr>
            <a:spLocks noGrp="1"/>
          </p:cNvSpPr>
          <p:nvPr>
            <p:ph idx="1"/>
          </p:nvPr>
        </p:nvSpPr>
        <p:spPr>
          <a:xfrm>
            <a:off x="838200" y="1470581"/>
            <a:ext cx="10515600" cy="4706382"/>
          </a:xfrm>
        </p:spPr>
        <p:txBody>
          <a:bodyPr>
            <a:normAutofit fontScale="92500" lnSpcReduction="10000"/>
          </a:bodyPr>
          <a:lstStyle/>
          <a:p>
            <a:r>
              <a:rPr lang="en-GB" dirty="0"/>
              <a:t>The </a:t>
            </a:r>
            <a:r>
              <a:rPr lang="en-GB" dirty="0" err="1"/>
              <a:t>Babina-Kuraicha-Mauranipur-Mahoba</a:t>
            </a:r>
            <a:r>
              <a:rPr lang="en-GB" dirty="0"/>
              <a:t> greenstone belt generally shows an east-west linear trend bounded between parallel shear zones. Even the contact between different components of the greenstone belts appears tectonic, marked by development of ductile shear zones. </a:t>
            </a:r>
            <a:endParaRPr lang="en-IN" dirty="0"/>
          </a:p>
          <a:p>
            <a:r>
              <a:rPr lang="en-GB" dirty="0"/>
              <a:t>The U-Pb zircon age of early felsic </a:t>
            </a:r>
            <a:r>
              <a:rPr lang="en-GB" dirty="0" err="1"/>
              <a:t>volcanics</a:t>
            </a:r>
            <a:r>
              <a:rPr lang="en-GB" dirty="0"/>
              <a:t> in the </a:t>
            </a:r>
            <a:r>
              <a:rPr lang="en-GB" dirty="0" err="1"/>
              <a:t>Babina</a:t>
            </a:r>
            <a:r>
              <a:rPr lang="en-GB" dirty="0"/>
              <a:t> area is 2813±20 Ma (Singh and </a:t>
            </a:r>
            <a:r>
              <a:rPr lang="en-GB" dirty="0" err="1"/>
              <a:t>Slabunov</a:t>
            </a:r>
            <a:r>
              <a:rPr lang="en-GB" dirty="0"/>
              <a:t>, 2015).  </a:t>
            </a:r>
          </a:p>
          <a:p>
            <a:r>
              <a:rPr lang="en-GB" dirty="0"/>
              <a:t>Similar, ~2.8 Ga age is also reported for the banded iron formation and amphibolite of the </a:t>
            </a:r>
            <a:r>
              <a:rPr lang="en-GB" dirty="0" err="1"/>
              <a:t>Babina-Karaicha-Mauranipur-Mahoba</a:t>
            </a:r>
            <a:r>
              <a:rPr lang="en-GB" dirty="0"/>
              <a:t> belt (Singh and </a:t>
            </a:r>
            <a:r>
              <a:rPr lang="en-GB" dirty="0" err="1"/>
              <a:t>Slabunov</a:t>
            </a:r>
            <a:r>
              <a:rPr lang="en-GB" dirty="0"/>
              <a:t>, 2015). </a:t>
            </a:r>
          </a:p>
          <a:p>
            <a:r>
              <a:rPr lang="en-GB" dirty="0"/>
              <a:t>There are some monazite and zircon ages which vary in  age between 2.73 and 2.54 Ga in the </a:t>
            </a:r>
            <a:r>
              <a:rPr lang="en-GB" dirty="0" err="1"/>
              <a:t>Babina</a:t>
            </a:r>
            <a:r>
              <a:rPr lang="en-GB" dirty="0"/>
              <a:t> area (</a:t>
            </a:r>
            <a:r>
              <a:rPr lang="en-GB" dirty="0" err="1"/>
              <a:t>Saha</a:t>
            </a:r>
            <a:r>
              <a:rPr lang="en-GB" dirty="0"/>
              <a:t> et al., 2011; Singh and </a:t>
            </a:r>
            <a:r>
              <a:rPr lang="en-GB" dirty="0" err="1"/>
              <a:t>Slabunov</a:t>
            </a:r>
            <a:r>
              <a:rPr lang="en-GB" dirty="0"/>
              <a:t>, 2015). The younger ages could have resulted from the overprinting in the younger thermal events. </a:t>
            </a:r>
            <a:endParaRPr lang="en-IN" dirty="0"/>
          </a:p>
          <a:p>
            <a:endParaRPr lang="en-IN" dirty="0"/>
          </a:p>
        </p:txBody>
      </p:sp>
    </p:spTree>
    <p:extLst>
      <p:ext uri="{BB962C8B-B14F-4D97-AF65-F5344CB8AC3E}">
        <p14:creationId xmlns:p14="http://schemas.microsoft.com/office/powerpoint/2010/main" val="4160046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86C42-2ED6-4723-A885-152FE6066D5E}"/>
              </a:ext>
            </a:extLst>
          </p:cNvPr>
          <p:cNvSpPr>
            <a:spLocks noGrp="1"/>
          </p:cNvSpPr>
          <p:nvPr>
            <p:ph type="title"/>
          </p:nvPr>
        </p:nvSpPr>
        <p:spPr/>
        <p:txBody>
          <a:bodyPr/>
          <a:lstStyle/>
          <a:p>
            <a:r>
              <a:rPr lang="en-US" dirty="0"/>
              <a:t>Bundelkhand Granite</a:t>
            </a:r>
            <a:endParaRPr lang="en-IN" dirty="0"/>
          </a:p>
        </p:txBody>
      </p:sp>
      <p:sp>
        <p:nvSpPr>
          <p:cNvPr id="3" name="Content Placeholder 2">
            <a:extLst>
              <a:ext uri="{FF2B5EF4-FFF2-40B4-BE49-F238E27FC236}">
                <a16:creationId xmlns:a16="http://schemas.microsoft.com/office/drawing/2014/main" id="{CB8184C7-08C2-44D9-8C86-EF298B97D5F4}"/>
              </a:ext>
            </a:extLst>
          </p:cNvPr>
          <p:cNvSpPr>
            <a:spLocks noGrp="1"/>
          </p:cNvSpPr>
          <p:nvPr>
            <p:ph idx="1"/>
          </p:nvPr>
        </p:nvSpPr>
        <p:spPr>
          <a:xfrm>
            <a:off x="838200" y="1348032"/>
            <a:ext cx="10888744" cy="5269583"/>
          </a:xfrm>
        </p:spPr>
        <p:txBody>
          <a:bodyPr>
            <a:normAutofit fontScale="92500" lnSpcReduction="10000"/>
          </a:bodyPr>
          <a:lstStyle/>
          <a:p>
            <a:r>
              <a:rPr lang="en-GB" dirty="0"/>
              <a:t>The major component of the Bundelkhand Craton is the Bundelkhand Granite described as a vast plutonic complex of ‘batholithic dimension’ and so better known as a ‘granite country’ marked by rounded outcrops, ranging from small mounds and tors of granite to large dome-shaped hillocks. </a:t>
            </a:r>
            <a:endParaRPr lang="en-IN" dirty="0"/>
          </a:p>
          <a:p>
            <a:r>
              <a:rPr lang="en-GB" dirty="0"/>
              <a:t>Bundelkhand Granite have been classified into four different categories: (</a:t>
            </a:r>
            <a:r>
              <a:rPr lang="en-GB" dirty="0" err="1"/>
              <a:t>i</a:t>
            </a:r>
            <a:r>
              <a:rPr lang="en-GB" dirty="0"/>
              <a:t>) hornblende granite, (ii) biotite granite, (iii) hornblende-biotite granite and (iv) leucogranite. The leucogranite, apart from occurring in diverse shades between grey and pink, shows wide variation in grain size from fine to very coarse. </a:t>
            </a:r>
          </a:p>
          <a:p>
            <a:r>
              <a:rPr lang="en-GB" dirty="0"/>
              <a:t>Some of these show coarse porphyritic character in which large grains of feldspar crystals (usually pink coloured k-feldspar) occur within a fine grained matrix. The most granitoid types belong to the uniformed textured, medium-grained pink varieties of biotite granite and the leucogranite, which are used as building stones. </a:t>
            </a:r>
            <a:endParaRPr lang="en-IN" dirty="0"/>
          </a:p>
          <a:p>
            <a:endParaRPr lang="en-IN" dirty="0"/>
          </a:p>
        </p:txBody>
      </p:sp>
    </p:spTree>
    <p:extLst>
      <p:ext uri="{BB962C8B-B14F-4D97-AF65-F5344CB8AC3E}">
        <p14:creationId xmlns:p14="http://schemas.microsoft.com/office/powerpoint/2010/main" val="575322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F8310-F20B-4A31-8A46-569133C4D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53" y="1658304"/>
            <a:ext cx="5669612" cy="3846949"/>
          </a:xfrm>
          <a:prstGeom prst="rect">
            <a:avLst/>
          </a:prstGeom>
        </p:spPr>
      </p:pic>
      <p:pic>
        <p:nvPicPr>
          <p:cNvPr id="5" name="Picture 4">
            <a:extLst>
              <a:ext uri="{FF2B5EF4-FFF2-40B4-BE49-F238E27FC236}">
                <a16:creationId xmlns:a16="http://schemas.microsoft.com/office/drawing/2014/main" id="{22263201-E6CF-4444-B45B-0C47B0745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957" y="1696011"/>
            <a:ext cx="5220860" cy="3846949"/>
          </a:xfrm>
          <a:prstGeom prst="rect">
            <a:avLst/>
          </a:prstGeom>
        </p:spPr>
      </p:pic>
      <p:sp>
        <p:nvSpPr>
          <p:cNvPr id="6" name="Rectangle 5">
            <a:extLst>
              <a:ext uri="{FF2B5EF4-FFF2-40B4-BE49-F238E27FC236}">
                <a16:creationId xmlns:a16="http://schemas.microsoft.com/office/drawing/2014/main" id="{BD13A25D-D9AE-4D83-86DC-D72A32B05C0F}"/>
              </a:ext>
            </a:extLst>
          </p:cNvPr>
          <p:cNvSpPr/>
          <p:nvPr/>
        </p:nvSpPr>
        <p:spPr>
          <a:xfrm>
            <a:off x="716437" y="311972"/>
            <a:ext cx="11156380" cy="1027782"/>
          </a:xfrm>
          <a:prstGeom prst="rect">
            <a:avLst/>
          </a:prstGeom>
        </p:spPr>
        <p:txBody>
          <a:bodyPr wrap="square">
            <a:spAutoFit/>
          </a:bodyPr>
          <a:lstStyle/>
          <a:p>
            <a:pPr marL="342900" indent="-342900" algn="just">
              <a:lnSpc>
                <a:spcPct val="115000"/>
              </a:lnSpc>
              <a:spcAft>
                <a:spcPts val="0"/>
              </a:spcAft>
              <a:buAutoNum type="alphaLcParenBoth"/>
            </a:pPr>
            <a:r>
              <a:rPr lang="en-GB" dirty="0">
                <a:solidFill>
                  <a:srgbClr val="000000"/>
                </a:solidFill>
                <a:latin typeface="Times New Roman" panose="02020603050405020304" pitchFamily="18" charset="0"/>
                <a:ea typeface="Calibri" panose="020F0502020204030204" pitchFamily="34" charset="0"/>
                <a:cs typeface="Mangal" panose="02040503050203030202" pitchFamily="18" charset="0"/>
              </a:rPr>
              <a:t>The granite country is marked by rounded outcrops, ranging from small mounds and tors of granite. Photo courtesy </a:t>
            </a:r>
            <a:r>
              <a:rPr lang="en-GB"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Erfan</a:t>
            </a:r>
            <a:r>
              <a:rPr lang="en-GB" dirty="0">
                <a:solidFill>
                  <a:srgbClr val="000000"/>
                </a:solidFill>
                <a:latin typeface="Times New Roman" panose="02020603050405020304" pitchFamily="18" charset="0"/>
                <a:ea typeface="Calibri" panose="020F0502020204030204" pitchFamily="34" charset="0"/>
                <a:cs typeface="Mangal" panose="02040503050203030202" pitchFamily="18" charset="0"/>
              </a:rPr>
              <a:t> Mondal. </a:t>
            </a:r>
          </a:p>
          <a:p>
            <a:pPr marL="342900" indent="-342900" algn="just">
              <a:lnSpc>
                <a:spcPct val="115000"/>
              </a:lnSpc>
              <a:spcAft>
                <a:spcPts val="0"/>
              </a:spcAft>
              <a:buAutoNum type="alphaLcParenBoth"/>
            </a:pPr>
            <a:r>
              <a:rPr lang="en-GB" dirty="0">
                <a:latin typeface="Times New Roman" panose="02020603050405020304" pitchFamily="18" charset="0"/>
                <a:ea typeface="Times New Roman" panose="02020603050405020304" pitchFamily="18" charset="0"/>
                <a:cs typeface="Mangal" panose="02040503050203030202" pitchFamily="18" charset="0"/>
              </a:rPr>
              <a:t>The polished slabs of pink biotite granite from the Bundelkhand Granite.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59836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2EBBA-C33D-4FC1-8ECE-22C60A245772}"/>
              </a:ext>
            </a:extLst>
          </p:cNvPr>
          <p:cNvSpPr>
            <a:spLocks noGrp="1"/>
          </p:cNvSpPr>
          <p:nvPr>
            <p:ph idx="1"/>
          </p:nvPr>
        </p:nvSpPr>
        <p:spPr>
          <a:xfrm>
            <a:off x="838200" y="226242"/>
            <a:ext cx="11114988" cy="6631757"/>
          </a:xfrm>
        </p:spPr>
        <p:txBody>
          <a:bodyPr>
            <a:normAutofit fontScale="92500" lnSpcReduction="10000"/>
          </a:bodyPr>
          <a:lstStyle/>
          <a:p>
            <a:r>
              <a:rPr lang="en-GB" dirty="0"/>
              <a:t>Based on the cross-cutting field relationship, the hornblende bearing granitoids have been classified as the oldest granitoid bodies (Mondal and Zainuddin, 1996). </a:t>
            </a:r>
          </a:p>
          <a:p>
            <a:r>
              <a:rPr lang="en-GB" dirty="0"/>
              <a:t>The youngest ones are represented by the coarse porphyritic leucogranites. </a:t>
            </a:r>
          </a:p>
          <a:p>
            <a:r>
              <a:rPr lang="en-GB" dirty="0"/>
              <a:t>The granitoids range between quartz diorite to ‘normal’ k-feldspar bearing granite. These granitoids are having calc-alkaline trend showing meta-aluminous character.  </a:t>
            </a:r>
            <a:endParaRPr lang="en-IN" dirty="0"/>
          </a:p>
          <a:p>
            <a:r>
              <a:rPr lang="en-GB" dirty="0"/>
              <a:t>All the granitic bodies are undeformed and unmetamorphosed in character; often containing small, angular enclaves of older rocks. Presence of faint traces of planar fabric defined by the traces of dark and lighter shades even within the massive varieties is not uncommon in the massive granitoids. </a:t>
            </a:r>
          </a:p>
          <a:p>
            <a:r>
              <a:rPr lang="en-GB" dirty="0"/>
              <a:t>Studies on </a:t>
            </a:r>
            <a:r>
              <a:rPr lang="en-GB" baseline="30000" dirty="0"/>
              <a:t>207</a:t>
            </a:r>
            <a:r>
              <a:rPr lang="en-GB" dirty="0"/>
              <a:t>Pb/</a:t>
            </a:r>
            <a:r>
              <a:rPr lang="en-GB" baseline="30000" dirty="0"/>
              <a:t>206</a:t>
            </a:r>
            <a:r>
              <a:rPr lang="en-GB" dirty="0"/>
              <a:t>Pb zircon geochronology (Mondal et al. 2002) indicated 2516 ± 4 Ma age of the hornblende bearing quartz diorite. </a:t>
            </a:r>
          </a:p>
          <a:p>
            <a:r>
              <a:rPr lang="en-GB" dirty="0"/>
              <a:t>Virtually similar 2521 ± 7 Ma has been ascribed to the age of the biotite bearing granitoids (Mondal et al. 1998). The </a:t>
            </a:r>
            <a:r>
              <a:rPr lang="en-GB" dirty="0" err="1"/>
              <a:t>leucogranitoids</a:t>
            </a:r>
            <a:r>
              <a:rPr lang="en-GB" dirty="0"/>
              <a:t> from the Bundelkhand Granite yielded 2492 ± 10 Ma age. </a:t>
            </a:r>
          </a:p>
          <a:p>
            <a:r>
              <a:rPr lang="en-GB" dirty="0"/>
              <a:t>The emplacement of these end-Archaean, undeformed and unmetamorphosed granitoids marks the </a:t>
            </a:r>
            <a:r>
              <a:rPr lang="en-GB" dirty="0" err="1"/>
              <a:t>cratonization</a:t>
            </a:r>
            <a:r>
              <a:rPr lang="en-GB" dirty="0"/>
              <a:t> of the Archaean Crust in the region. </a:t>
            </a:r>
            <a:endParaRPr lang="en-IN" dirty="0"/>
          </a:p>
          <a:p>
            <a:endParaRPr lang="en-IN" dirty="0"/>
          </a:p>
        </p:txBody>
      </p:sp>
    </p:spTree>
    <p:extLst>
      <p:ext uri="{BB962C8B-B14F-4D97-AF65-F5344CB8AC3E}">
        <p14:creationId xmlns:p14="http://schemas.microsoft.com/office/powerpoint/2010/main" val="2545716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CE74-003C-459F-99D0-CEF52F2444E8}"/>
              </a:ext>
            </a:extLst>
          </p:cNvPr>
          <p:cNvSpPr>
            <a:spLocks noGrp="1"/>
          </p:cNvSpPr>
          <p:nvPr>
            <p:ph type="title"/>
          </p:nvPr>
        </p:nvSpPr>
        <p:spPr>
          <a:xfrm>
            <a:off x="838200" y="365126"/>
            <a:ext cx="10515600" cy="413088"/>
          </a:xfrm>
        </p:spPr>
        <p:txBody>
          <a:bodyPr>
            <a:normAutofit fontScale="90000"/>
          </a:bodyPr>
          <a:lstStyle/>
          <a:p>
            <a:r>
              <a:rPr lang="en-US" dirty="0"/>
              <a:t>Quartz Reefs and Dolerite Dykes</a:t>
            </a:r>
            <a:endParaRPr lang="en-IN" dirty="0"/>
          </a:p>
        </p:txBody>
      </p:sp>
      <p:sp>
        <p:nvSpPr>
          <p:cNvPr id="5" name="Content Placeholder 4">
            <a:extLst>
              <a:ext uri="{FF2B5EF4-FFF2-40B4-BE49-F238E27FC236}">
                <a16:creationId xmlns:a16="http://schemas.microsoft.com/office/drawing/2014/main" id="{381CBE91-9B1E-4DC8-90B0-E211F715739D}"/>
              </a:ext>
            </a:extLst>
          </p:cNvPr>
          <p:cNvSpPr>
            <a:spLocks noGrp="1"/>
          </p:cNvSpPr>
          <p:nvPr>
            <p:ph idx="1"/>
          </p:nvPr>
        </p:nvSpPr>
        <p:spPr>
          <a:xfrm>
            <a:off x="838200" y="961534"/>
            <a:ext cx="10888744" cy="5740924"/>
          </a:xfrm>
        </p:spPr>
        <p:txBody>
          <a:bodyPr>
            <a:normAutofit fontScale="92500" lnSpcReduction="20000"/>
          </a:bodyPr>
          <a:lstStyle/>
          <a:p>
            <a:r>
              <a:rPr lang="en-GB" dirty="0"/>
              <a:t>The quartz reefs and the dolerite dykes are two key features that show cross cutting relationship making an obtuse angle of about 105⁰ in the easterly direction. </a:t>
            </a:r>
          </a:p>
          <a:p>
            <a:r>
              <a:rPr lang="en-GB" dirty="0"/>
              <a:t> </a:t>
            </a:r>
            <a:r>
              <a:rPr lang="en-US" dirty="0"/>
              <a:t>They form a series of wall-like topographic feature abruptly rising to the formidable heights, at places about 175 m above the ground level. </a:t>
            </a:r>
          </a:p>
          <a:p>
            <a:r>
              <a:rPr lang="en-US" dirty="0" err="1"/>
              <a:t>Basu</a:t>
            </a:r>
            <a:r>
              <a:rPr lang="en-US" dirty="0"/>
              <a:t> (1986) has recorded about 11 major reefs in the entire region, spaced at 12.5 to 19 km apart. The longest reef runs for about 100 km. There are numerous smaller bodies of quartz reefs which are spaced at an average of 6 km. </a:t>
            </a:r>
          </a:p>
          <a:p>
            <a:r>
              <a:rPr lang="en-US" dirty="0"/>
              <a:t>The average trend of the reefs is N35⁰E–S35⁰W. </a:t>
            </a:r>
          </a:p>
          <a:p>
            <a:r>
              <a:rPr lang="en-US" dirty="0"/>
              <a:t>The vein-like reefs are composed almost essentially of coarse-grained quartz having diffused grain boundaries. Less than 5% of the composition is made of impurities like hematite and pyrite.  </a:t>
            </a:r>
          </a:p>
          <a:p>
            <a:r>
              <a:rPr lang="en-US" dirty="0"/>
              <a:t>The veins show virtually monotonous grey-white </a:t>
            </a:r>
            <a:r>
              <a:rPr lang="en-US" dirty="0" err="1"/>
              <a:t>colour</a:t>
            </a:r>
            <a:r>
              <a:rPr lang="en-US" dirty="0"/>
              <a:t>. Though generally strain-free, evidence of shearing is noted along the margin of the veins with the host bodies at some places. </a:t>
            </a:r>
            <a:endParaRPr lang="en-GB" dirty="0"/>
          </a:p>
        </p:txBody>
      </p:sp>
    </p:spTree>
    <p:extLst>
      <p:ext uri="{BB962C8B-B14F-4D97-AF65-F5344CB8AC3E}">
        <p14:creationId xmlns:p14="http://schemas.microsoft.com/office/powerpoint/2010/main" val="2946797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35CC8-0677-48D6-92AF-781C3F35C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61" y="639672"/>
            <a:ext cx="6958676" cy="5578656"/>
          </a:xfrm>
          <a:prstGeom prst="rect">
            <a:avLst/>
          </a:prstGeom>
        </p:spPr>
      </p:pic>
    </p:spTree>
    <p:extLst>
      <p:ext uri="{BB962C8B-B14F-4D97-AF65-F5344CB8AC3E}">
        <p14:creationId xmlns:p14="http://schemas.microsoft.com/office/powerpoint/2010/main" val="493977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8D28-4971-42A9-90D6-B1B80FC72BBF}"/>
              </a:ext>
            </a:extLst>
          </p:cNvPr>
          <p:cNvSpPr>
            <a:spLocks noGrp="1"/>
          </p:cNvSpPr>
          <p:nvPr>
            <p:ph type="title"/>
          </p:nvPr>
        </p:nvSpPr>
        <p:spPr>
          <a:xfrm>
            <a:off x="838200" y="365125"/>
            <a:ext cx="10515600" cy="530421"/>
          </a:xfrm>
        </p:spPr>
        <p:txBody>
          <a:bodyPr>
            <a:normAutofit fontScale="90000"/>
          </a:bodyPr>
          <a:lstStyle/>
          <a:p>
            <a:r>
              <a:rPr lang="en-US" dirty="0"/>
              <a:t>Reefs and Dykes contd.</a:t>
            </a:r>
            <a:endParaRPr lang="en-IN" dirty="0"/>
          </a:p>
        </p:txBody>
      </p:sp>
      <p:sp>
        <p:nvSpPr>
          <p:cNvPr id="3" name="Content Placeholder 2">
            <a:extLst>
              <a:ext uri="{FF2B5EF4-FFF2-40B4-BE49-F238E27FC236}">
                <a16:creationId xmlns:a16="http://schemas.microsoft.com/office/drawing/2014/main" id="{0A9A60A9-FC5D-472A-9675-47B58817AEE6}"/>
              </a:ext>
            </a:extLst>
          </p:cNvPr>
          <p:cNvSpPr>
            <a:spLocks noGrp="1"/>
          </p:cNvSpPr>
          <p:nvPr>
            <p:ph idx="1"/>
          </p:nvPr>
        </p:nvSpPr>
        <p:spPr>
          <a:xfrm>
            <a:off x="838200" y="895546"/>
            <a:ext cx="10515600" cy="5769205"/>
          </a:xfrm>
        </p:spPr>
        <p:txBody>
          <a:bodyPr>
            <a:normAutofit fontScale="92500" lnSpcReduction="10000"/>
          </a:bodyPr>
          <a:lstStyle/>
          <a:p>
            <a:r>
              <a:rPr lang="en-GB" dirty="0"/>
              <a:t>The dolerite dykes like the quartz reefs are so numerous that some authors described these </a:t>
            </a:r>
            <a:r>
              <a:rPr lang="en-GB" dirty="0" err="1"/>
              <a:t>intrusives</a:t>
            </a:r>
            <a:r>
              <a:rPr lang="en-GB" dirty="0"/>
              <a:t> as the ‘mafic dyke swarms’. The dykes, unlike the quartz reefs, do not form local topographic highs but generally occur in levelled ground. </a:t>
            </a:r>
            <a:endParaRPr lang="en-IN" dirty="0"/>
          </a:p>
          <a:p>
            <a:r>
              <a:rPr lang="en-GB" dirty="0"/>
              <a:t>Like the quartz reefs, most of the dykes are discontinuous and run for variable lengths. Many dykes instead being a single band occur in a number of parallel bands having different widths. </a:t>
            </a:r>
          </a:p>
          <a:p>
            <a:r>
              <a:rPr lang="en-GB" dirty="0"/>
              <a:t>The maximum width of the dykes is around 45 m in SW corner of the Bundelkhand Craton. The dolerite dykes generally show dark, greyish green colour in the exposed surfaces.  </a:t>
            </a:r>
          </a:p>
          <a:p>
            <a:r>
              <a:rPr lang="en-GB" dirty="0"/>
              <a:t>Like quartz reefs, the dykes also maintain a very persistent trend. The average trend of these dykes is N40⁰W-S40⁰E. </a:t>
            </a:r>
          </a:p>
          <a:p>
            <a:r>
              <a:rPr lang="en-GB" dirty="0"/>
              <a:t>At some localities, the dolerite dykes are seen to cut across the quartz reefs. The reverse relationship has not been observed in the field.  The information indicates that the quartz reefs were formed earlier than the intrusion of the dolerite dykes.</a:t>
            </a:r>
            <a:endParaRPr lang="en-IN" dirty="0"/>
          </a:p>
        </p:txBody>
      </p:sp>
    </p:spTree>
    <p:extLst>
      <p:ext uri="{BB962C8B-B14F-4D97-AF65-F5344CB8AC3E}">
        <p14:creationId xmlns:p14="http://schemas.microsoft.com/office/powerpoint/2010/main" val="216046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33E7-D0E2-460E-8B51-1398270EE1D8}"/>
              </a:ext>
            </a:extLst>
          </p:cNvPr>
          <p:cNvSpPr>
            <a:spLocks noGrp="1"/>
          </p:cNvSpPr>
          <p:nvPr>
            <p:ph type="title"/>
          </p:nvPr>
        </p:nvSpPr>
        <p:spPr>
          <a:xfrm>
            <a:off x="838200" y="365125"/>
            <a:ext cx="10515600" cy="643543"/>
          </a:xfrm>
        </p:spPr>
        <p:txBody>
          <a:bodyPr>
            <a:normAutofit fontScale="90000"/>
          </a:bodyPr>
          <a:lstStyle/>
          <a:p>
            <a:r>
              <a:rPr lang="en-IN" dirty="0"/>
              <a:t>Introduction</a:t>
            </a:r>
          </a:p>
        </p:txBody>
      </p:sp>
      <p:sp>
        <p:nvSpPr>
          <p:cNvPr id="3" name="Content Placeholder 2">
            <a:extLst>
              <a:ext uri="{FF2B5EF4-FFF2-40B4-BE49-F238E27FC236}">
                <a16:creationId xmlns:a16="http://schemas.microsoft.com/office/drawing/2014/main" id="{806FB897-58E4-43F9-A02B-22AA638212AF}"/>
              </a:ext>
            </a:extLst>
          </p:cNvPr>
          <p:cNvSpPr>
            <a:spLocks noGrp="1"/>
          </p:cNvSpPr>
          <p:nvPr>
            <p:ph idx="1"/>
          </p:nvPr>
        </p:nvSpPr>
        <p:spPr>
          <a:xfrm>
            <a:off x="838200" y="1102936"/>
            <a:ext cx="10515600" cy="5524107"/>
          </a:xfrm>
        </p:spPr>
        <p:txBody>
          <a:bodyPr>
            <a:normAutofit lnSpcReduction="10000"/>
          </a:bodyPr>
          <a:lstStyle/>
          <a:p>
            <a:r>
              <a:rPr lang="en-GB" dirty="0"/>
              <a:t>The Bundelkhand Protocontinent occurring between the Aravalli Protocontinent in the west and southwest and the Narmada-Son Lineament in the south and southeast constitutes a distinctive Precambrian crustal block in the northern part of the Peninsular Indian Shield. </a:t>
            </a:r>
          </a:p>
          <a:p>
            <a:r>
              <a:rPr lang="en-GB" dirty="0"/>
              <a:t>The major Precambrian constituents comprise the semi-circular granitoid-dominated terrane and the Vindhyan Supergroup which virtually encircle it except in the alluvial covered northern part. </a:t>
            </a:r>
          </a:p>
          <a:p>
            <a:r>
              <a:rPr lang="en-GB" dirty="0"/>
              <a:t>Much of the Precambrian geology of the Protocontinent is also obscured because of the cover of Deccan </a:t>
            </a:r>
            <a:r>
              <a:rPr lang="en-GB" dirty="0" err="1"/>
              <a:t>Volcanics</a:t>
            </a:r>
            <a:r>
              <a:rPr lang="en-GB" dirty="0"/>
              <a:t> in the southern and southwestern part. </a:t>
            </a:r>
          </a:p>
          <a:p>
            <a:r>
              <a:rPr lang="en-GB" dirty="0"/>
              <a:t>Some isolated patches of the Vindhyan rocks occur as ‘inliers’, mostly in the </a:t>
            </a:r>
            <a:r>
              <a:rPr lang="en-GB" dirty="0" err="1"/>
              <a:t>southeastern</a:t>
            </a:r>
            <a:r>
              <a:rPr lang="en-GB" dirty="0"/>
              <a:t> parts, which help in defining the extent of the Vindhyan Basin in the south. </a:t>
            </a:r>
            <a:endParaRPr lang="en-IN" dirty="0"/>
          </a:p>
          <a:p>
            <a:endParaRPr lang="en-IN" dirty="0"/>
          </a:p>
        </p:txBody>
      </p:sp>
    </p:spTree>
    <p:extLst>
      <p:ext uri="{BB962C8B-B14F-4D97-AF65-F5344CB8AC3E}">
        <p14:creationId xmlns:p14="http://schemas.microsoft.com/office/powerpoint/2010/main" val="346470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2350D-1D95-4FD1-9177-15E08DBABA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30" y="2146058"/>
            <a:ext cx="5179554" cy="3651425"/>
          </a:xfrm>
          <a:prstGeom prst="rect">
            <a:avLst/>
          </a:prstGeom>
        </p:spPr>
      </p:pic>
      <p:pic>
        <p:nvPicPr>
          <p:cNvPr id="5" name="Picture 4">
            <a:extLst>
              <a:ext uri="{FF2B5EF4-FFF2-40B4-BE49-F238E27FC236}">
                <a16:creationId xmlns:a16="http://schemas.microsoft.com/office/drawing/2014/main" id="{3EC3CACE-C7FA-4E57-AFF0-F20783C3B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3710" y="2146058"/>
            <a:ext cx="5180307" cy="3651425"/>
          </a:xfrm>
          <a:prstGeom prst="rect">
            <a:avLst/>
          </a:prstGeom>
        </p:spPr>
      </p:pic>
      <p:sp>
        <p:nvSpPr>
          <p:cNvPr id="6" name="Rectangle 5">
            <a:extLst>
              <a:ext uri="{FF2B5EF4-FFF2-40B4-BE49-F238E27FC236}">
                <a16:creationId xmlns:a16="http://schemas.microsoft.com/office/drawing/2014/main" id="{E2AB5C13-DF38-4D2A-8BA0-1D2F59BE4E75}"/>
              </a:ext>
            </a:extLst>
          </p:cNvPr>
          <p:cNvSpPr/>
          <p:nvPr/>
        </p:nvSpPr>
        <p:spPr>
          <a:xfrm>
            <a:off x="514531" y="334128"/>
            <a:ext cx="11089486" cy="1027782"/>
          </a:xfrm>
          <a:prstGeom prst="rect">
            <a:avLst/>
          </a:prstGeom>
        </p:spPr>
        <p:txBody>
          <a:bodyPr wrap="square">
            <a:spAutoFit/>
          </a:bodyPr>
          <a:lstStyle/>
          <a:p>
            <a:pPr marL="342900" indent="-342900">
              <a:lnSpc>
                <a:spcPct val="115000"/>
              </a:lnSpc>
              <a:spcAft>
                <a:spcPts val="0"/>
              </a:spcAft>
              <a:buAutoNum type="alphaLcParenBoth"/>
            </a:pPr>
            <a:r>
              <a:rPr lang="en-GB" dirty="0">
                <a:latin typeface="Times New Roman" panose="02020603050405020304" pitchFamily="18" charset="0"/>
                <a:ea typeface="Calibri" panose="020F0502020204030204" pitchFamily="34" charset="0"/>
                <a:cs typeface="Mangal" panose="02040503050203030202" pitchFamily="18" charset="0"/>
              </a:rPr>
              <a:t>Scattered boulders of dolerite occurring almost at the ground level near </a:t>
            </a:r>
            <a:r>
              <a:rPr lang="en-GB" dirty="0">
                <a:solidFill>
                  <a:srgbClr val="000000"/>
                </a:solidFill>
                <a:latin typeface="Times New Roman" panose="02020603050405020304" pitchFamily="18" charset="0"/>
                <a:ea typeface="Calibri" panose="020F0502020204030204" pitchFamily="34" charset="0"/>
                <a:cs typeface="Mangal" panose="02040503050203030202" pitchFamily="18" charset="0"/>
              </a:rPr>
              <a:t>Lalitpur-</a:t>
            </a:r>
            <a:r>
              <a:rPr lang="en-GB"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Mehrauni</a:t>
            </a:r>
            <a:r>
              <a:rPr lang="en-GB" dirty="0">
                <a:solidFill>
                  <a:srgbClr val="000000"/>
                </a:solidFill>
                <a:latin typeface="Times New Roman" panose="02020603050405020304" pitchFamily="18" charset="0"/>
                <a:ea typeface="Calibri" panose="020F0502020204030204" pitchFamily="34" charset="0"/>
                <a:cs typeface="Mangal" panose="02040503050203030202" pitchFamily="18" charset="0"/>
              </a:rPr>
              <a:t> road near </a:t>
            </a:r>
            <a:r>
              <a:rPr lang="en-GB" dirty="0" err="1">
                <a:solidFill>
                  <a:srgbClr val="000000"/>
                </a:solidFill>
                <a:latin typeface="Times New Roman" panose="02020603050405020304" pitchFamily="18" charset="0"/>
                <a:ea typeface="Calibri" panose="020F0502020204030204" pitchFamily="34" charset="0"/>
                <a:cs typeface="Mangal" panose="02040503050203030202" pitchFamily="18" charset="0"/>
              </a:rPr>
              <a:t>Chapru</a:t>
            </a:r>
            <a:r>
              <a:rPr lang="en-GB" dirty="0">
                <a:latin typeface="Times New Roman" panose="02020603050405020304" pitchFamily="18" charset="0"/>
                <a:ea typeface="Calibri" panose="020F0502020204030204" pitchFamily="34" charset="0"/>
                <a:cs typeface="Mangal" panose="02040503050203030202" pitchFamily="18" charset="0"/>
              </a:rPr>
              <a:t>. Photo reproduced from Kaur et al. (2016).</a:t>
            </a:r>
          </a:p>
          <a:p>
            <a:pPr marL="342900" indent="-342900">
              <a:lnSpc>
                <a:spcPct val="115000"/>
              </a:lnSpc>
              <a:spcAft>
                <a:spcPts val="0"/>
              </a:spcAft>
              <a:buAutoNum type="alphaLcParenBoth"/>
            </a:pPr>
            <a:r>
              <a:rPr lang="en-GB" dirty="0">
                <a:latin typeface="Times New Roman" panose="02020603050405020304" pitchFamily="18" charset="0"/>
                <a:ea typeface="Calibri" panose="020F0502020204030204" pitchFamily="34" charset="0"/>
                <a:cs typeface="Mangal" panose="02040503050203030202" pitchFamily="18" charset="0"/>
              </a:rPr>
              <a:t>Several set of thin, parallel dolerite dykes intruding into Bundelkhand Granite. Photo courtesy </a:t>
            </a:r>
            <a:r>
              <a:rPr lang="en-GB" dirty="0" err="1">
                <a:latin typeface="Times New Roman" panose="02020603050405020304" pitchFamily="18" charset="0"/>
                <a:ea typeface="Calibri" panose="020F0502020204030204" pitchFamily="34" charset="0"/>
                <a:cs typeface="Mangal" panose="02040503050203030202" pitchFamily="18" charset="0"/>
              </a:rPr>
              <a:t>Erfan</a:t>
            </a:r>
            <a:r>
              <a:rPr lang="en-GB" dirty="0">
                <a:latin typeface="Times New Roman" panose="02020603050405020304" pitchFamily="18" charset="0"/>
                <a:ea typeface="Calibri" panose="020F0502020204030204" pitchFamily="34" charset="0"/>
                <a:cs typeface="Mangal" panose="02040503050203030202" pitchFamily="18" charset="0"/>
              </a:rPr>
              <a:t> Mondal. </a:t>
            </a:r>
            <a:endParaRPr lang="en-IN" sz="16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026520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3A463-91F1-45D6-9DDD-D877A784F235}"/>
              </a:ext>
            </a:extLst>
          </p:cNvPr>
          <p:cNvSpPr>
            <a:spLocks noGrp="1"/>
          </p:cNvSpPr>
          <p:nvPr>
            <p:ph idx="1"/>
          </p:nvPr>
        </p:nvSpPr>
        <p:spPr>
          <a:xfrm>
            <a:off x="838200" y="254524"/>
            <a:ext cx="10515600" cy="5922439"/>
          </a:xfrm>
        </p:spPr>
        <p:txBody>
          <a:bodyPr>
            <a:normAutofit fontScale="92500" lnSpcReduction="10000"/>
          </a:bodyPr>
          <a:lstStyle/>
          <a:p>
            <a:r>
              <a:rPr lang="en-GB" dirty="0"/>
              <a:t>Petrologically, most of the dolerite dykes are typically tholeiites and quartz normative types (</a:t>
            </a:r>
            <a:r>
              <a:rPr lang="en-GB" dirty="0" err="1"/>
              <a:t>Mallikajuna</a:t>
            </a:r>
            <a:r>
              <a:rPr lang="en-GB" dirty="0"/>
              <a:t> Rao et al., 2005). The ultramafic types are komatiite or basaltic komatiite in composition and show olivine normative character.</a:t>
            </a:r>
          </a:p>
          <a:p>
            <a:r>
              <a:rPr lang="en-GB" dirty="0"/>
              <a:t>  </a:t>
            </a:r>
            <a:r>
              <a:rPr lang="en-GB" baseline="30000" dirty="0"/>
              <a:t>40</a:t>
            </a:r>
            <a:r>
              <a:rPr lang="en-GB" dirty="0"/>
              <a:t>Ar/</a:t>
            </a:r>
            <a:r>
              <a:rPr lang="en-GB" baseline="30000" dirty="0"/>
              <a:t>39</a:t>
            </a:r>
            <a:r>
              <a:rPr lang="en-GB" dirty="0"/>
              <a:t>Ar determinations of the dolerite suggest two phases of dyke activity at ca. 2150 Ma and 2000 Ma. A polyphase evolution of the mafic-ultramafic dykes is also supported by the Palaeomagnetic study of these dykes (</a:t>
            </a:r>
            <a:r>
              <a:rPr lang="en-GB" dirty="0" err="1"/>
              <a:t>Mallikajurna</a:t>
            </a:r>
            <a:r>
              <a:rPr lang="en-GB" dirty="0"/>
              <a:t> Rao et al., 2005). </a:t>
            </a:r>
            <a:endParaRPr lang="en-IN" dirty="0"/>
          </a:p>
          <a:p>
            <a:r>
              <a:rPr lang="en-GB" dirty="0"/>
              <a:t>Some dykes, rarely though, show different orientations like the prominent </a:t>
            </a:r>
            <a:r>
              <a:rPr lang="en-GB" dirty="0" err="1"/>
              <a:t>Mahobha</a:t>
            </a:r>
            <a:r>
              <a:rPr lang="en-GB" dirty="0"/>
              <a:t> dyke which runs for about 20 km in the ENE-WSW direction.  Petrochemically, the ENE-WSW oriented </a:t>
            </a:r>
            <a:r>
              <a:rPr lang="en-GB" dirty="0" err="1"/>
              <a:t>Mahoba</a:t>
            </a:r>
            <a:r>
              <a:rPr lang="en-GB" dirty="0"/>
              <a:t> dyke is said to be similar to the WNW-ESE trending dykes. </a:t>
            </a:r>
          </a:p>
          <a:p>
            <a:r>
              <a:rPr lang="en-GB" dirty="0"/>
              <a:t>Detailed field studies, however, indicated occurrence of dykes of diverse </a:t>
            </a:r>
            <a:r>
              <a:rPr lang="en-GB" dirty="0" err="1"/>
              <a:t>petro</a:t>
            </a:r>
            <a:r>
              <a:rPr lang="en-GB" dirty="0"/>
              <a:t>-chemical character irrespective of their orientation. Palaeomagnetic studies indicated occurrences of number of phases of mafic-ultramafic dyke intrusion in the Bundelkhand Craton (</a:t>
            </a:r>
            <a:r>
              <a:rPr lang="en-GB" dirty="0" err="1"/>
              <a:t>Mallikharjuna</a:t>
            </a:r>
            <a:r>
              <a:rPr lang="en-GB" dirty="0"/>
              <a:t> Rao et al., 2005).</a:t>
            </a:r>
            <a:endParaRPr lang="en-IN" dirty="0"/>
          </a:p>
        </p:txBody>
      </p:sp>
    </p:spTree>
    <p:extLst>
      <p:ext uri="{BB962C8B-B14F-4D97-AF65-F5344CB8AC3E}">
        <p14:creationId xmlns:p14="http://schemas.microsoft.com/office/powerpoint/2010/main" val="321055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3686-7677-4ED2-AD3D-AF38F5B4262F}"/>
              </a:ext>
            </a:extLst>
          </p:cNvPr>
          <p:cNvSpPr>
            <a:spLocks noGrp="1"/>
          </p:cNvSpPr>
          <p:nvPr>
            <p:ph type="title"/>
          </p:nvPr>
        </p:nvSpPr>
        <p:spPr/>
        <p:txBody>
          <a:bodyPr/>
          <a:lstStyle/>
          <a:p>
            <a:r>
              <a:rPr lang="en-US" dirty="0"/>
              <a:t>Younger </a:t>
            </a:r>
            <a:r>
              <a:rPr lang="en-US" dirty="0" err="1"/>
              <a:t>Supracrustals</a:t>
            </a:r>
            <a:r>
              <a:rPr lang="en-US" dirty="0"/>
              <a:t>: </a:t>
            </a:r>
            <a:r>
              <a:rPr lang="en-US" dirty="0" err="1"/>
              <a:t>Bijawar</a:t>
            </a:r>
            <a:r>
              <a:rPr lang="en-US" dirty="0"/>
              <a:t> Group</a:t>
            </a:r>
            <a:endParaRPr lang="en-IN" dirty="0"/>
          </a:p>
        </p:txBody>
      </p:sp>
      <p:sp>
        <p:nvSpPr>
          <p:cNvPr id="3" name="Content Placeholder 2">
            <a:extLst>
              <a:ext uri="{FF2B5EF4-FFF2-40B4-BE49-F238E27FC236}">
                <a16:creationId xmlns:a16="http://schemas.microsoft.com/office/drawing/2014/main" id="{1268975E-EB7D-4F4B-A3E6-F870DF2CE574}"/>
              </a:ext>
            </a:extLst>
          </p:cNvPr>
          <p:cNvSpPr>
            <a:spLocks noGrp="1"/>
          </p:cNvSpPr>
          <p:nvPr>
            <p:ph idx="1"/>
          </p:nvPr>
        </p:nvSpPr>
        <p:spPr>
          <a:xfrm>
            <a:off x="838200" y="1366888"/>
            <a:ext cx="10515600" cy="5491112"/>
          </a:xfrm>
        </p:spPr>
        <p:txBody>
          <a:bodyPr>
            <a:normAutofit lnSpcReduction="10000"/>
          </a:bodyPr>
          <a:lstStyle/>
          <a:p>
            <a:r>
              <a:rPr lang="en-GB" dirty="0"/>
              <a:t>The </a:t>
            </a:r>
            <a:r>
              <a:rPr lang="en-GB" dirty="0" err="1"/>
              <a:t>Bijawar</a:t>
            </a:r>
            <a:r>
              <a:rPr lang="en-GB" dirty="0"/>
              <a:t> Basin is a ENE-WSW trending, about 100 km long, narrow basin in the </a:t>
            </a:r>
            <a:r>
              <a:rPr lang="en-GB" dirty="0" err="1"/>
              <a:t>southeastern</a:t>
            </a:r>
            <a:r>
              <a:rPr lang="en-GB" dirty="0"/>
              <a:t> part of the Bundelkhand Craton­.</a:t>
            </a:r>
          </a:p>
          <a:p>
            <a:r>
              <a:rPr lang="en-GB" dirty="0"/>
              <a:t>The </a:t>
            </a:r>
            <a:r>
              <a:rPr lang="en-GB" dirty="0" err="1"/>
              <a:t>Bijawar</a:t>
            </a:r>
            <a:r>
              <a:rPr lang="en-GB" dirty="0"/>
              <a:t> sediments with some </a:t>
            </a:r>
            <a:r>
              <a:rPr lang="en-GB" dirty="0" err="1"/>
              <a:t>volcanics</a:t>
            </a:r>
            <a:r>
              <a:rPr lang="en-GB" dirty="0"/>
              <a:t> were deposited on the eroded surfaces of the gneiss-granite complex of the Bundelkhand Craton. </a:t>
            </a:r>
          </a:p>
          <a:p>
            <a:r>
              <a:rPr lang="en-GB" dirty="0"/>
              <a:t>At </a:t>
            </a:r>
            <a:r>
              <a:rPr lang="en-GB" dirty="0" err="1"/>
              <a:t>Girar</a:t>
            </a:r>
            <a:r>
              <a:rPr lang="en-GB" dirty="0"/>
              <a:t>, in the southern part of the Craton, however, the </a:t>
            </a:r>
            <a:r>
              <a:rPr lang="en-GB" dirty="0" err="1"/>
              <a:t>Bijawar</a:t>
            </a:r>
            <a:r>
              <a:rPr lang="en-GB" dirty="0"/>
              <a:t> sediments lie over the BIF of the greenstone assemblage. </a:t>
            </a:r>
          </a:p>
          <a:p>
            <a:r>
              <a:rPr lang="en-GB" dirty="0"/>
              <a:t>The </a:t>
            </a:r>
            <a:r>
              <a:rPr lang="en-GB" dirty="0" err="1"/>
              <a:t>Bijawar</a:t>
            </a:r>
            <a:r>
              <a:rPr lang="en-GB" dirty="0"/>
              <a:t> rocks which generally have gently dipping beds, locally show folding and faulting. </a:t>
            </a:r>
          </a:p>
          <a:p>
            <a:r>
              <a:rPr lang="en-GB" dirty="0"/>
              <a:t>The basal succession starts with quartz pebble conglomerate overlain by thick pile of mafic lava. The next overlying unit includes stromatolite bearing dolomitic limestone. The youngest succession consists of ferruginous sandstone and shale. Some lenses of conglomerate occur in the upper section.</a:t>
            </a:r>
            <a:endParaRPr lang="en-IN" dirty="0"/>
          </a:p>
        </p:txBody>
      </p:sp>
    </p:spTree>
    <p:extLst>
      <p:ext uri="{BB962C8B-B14F-4D97-AF65-F5344CB8AC3E}">
        <p14:creationId xmlns:p14="http://schemas.microsoft.com/office/powerpoint/2010/main" val="161693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4B70-468A-4469-BFD9-529700AE85C0}"/>
              </a:ext>
            </a:extLst>
          </p:cNvPr>
          <p:cNvSpPr>
            <a:spLocks noGrp="1"/>
          </p:cNvSpPr>
          <p:nvPr>
            <p:ph type="title"/>
          </p:nvPr>
        </p:nvSpPr>
        <p:spPr/>
        <p:txBody>
          <a:bodyPr/>
          <a:lstStyle/>
          <a:p>
            <a:r>
              <a:rPr lang="en-US" dirty="0"/>
              <a:t>Stratigraphic succession</a:t>
            </a:r>
            <a:endParaRPr lang="en-IN" dirty="0"/>
          </a:p>
        </p:txBody>
      </p:sp>
      <p:sp>
        <p:nvSpPr>
          <p:cNvPr id="3" name="Content Placeholder 2">
            <a:extLst>
              <a:ext uri="{FF2B5EF4-FFF2-40B4-BE49-F238E27FC236}">
                <a16:creationId xmlns:a16="http://schemas.microsoft.com/office/drawing/2014/main" id="{C0BD1537-D4F7-41A8-9ABE-01CAFBFCBBF0}"/>
              </a:ext>
            </a:extLst>
          </p:cNvPr>
          <p:cNvSpPr>
            <a:spLocks noGrp="1"/>
          </p:cNvSpPr>
          <p:nvPr>
            <p:ph idx="1"/>
          </p:nvPr>
        </p:nvSpPr>
        <p:spPr/>
        <p:txBody>
          <a:bodyPr>
            <a:normAutofit fontScale="92500" lnSpcReduction="10000"/>
          </a:bodyPr>
          <a:lstStyle/>
          <a:p>
            <a:r>
              <a:rPr lang="en-GB" dirty="0"/>
              <a:t>Kumar et al. (1990) have suggested the following stratigraphic succession of the </a:t>
            </a:r>
            <a:r>
              <a:rPr lang="en-GB" dirty="0" err="1"/>
              <a:t>Bijawar</a:t>
            </a:r>
            <a:r>
              <a:rPr lang="en-GB" dirty="0"/>
              <a:t> Group:  </a:t>
            </a:r>
            <a:endParaRPr lang="en-IN" dirty="0"/>
          </a:p>
          <a:p>
            <a:r>
              <a:rPr lang="en-GB" dirty="0"/>
              <a:t>Karri Sandstone</a:t>
            </a:r>
            <a:endParaRPr lang="en-IN" dirty="0"/>
          </a:p>
          <a:p>
            <a:r>
              <a:rPr lang="en-GB" dirty="0" err="1"/>
              <a:t>Hirapur</a:t>
            </a:r>
            <a:r>
              <a:rPr lang="en-GB" dirty="0"/>
              <a:t> Phosphorite</a:t>
            </a:r>
            <a:endParaRPr lang="en-IN" dirty="0"/>
          </a:p>
          <a:p>
            <a:r>
              <a:rPr lang="en-GB" dirty="0" err="1"/>
              <a:t>Malehra</a:t>
            </a:r>
            <a:r>
              <a:rPr lang="en-GB" dirty="0"/>
              <a:t> Chert-Breccia</a:t>
            </a:r>
            <a:endParaRPr lang="en-IN" dirty="0"/>
          </a:p>
          <a:p>
            <a:r>
              <a:rPr lang="en-GB" dirty="0" err="1"/>
              <a:t>Pukhra</a:t>
            </a:r>
            <a:r>
              <a:rPr lang="en-GB" dirty="0"/>
              <a:t> Sandstone</a:t>
            </a:r>
            <a:endParaRPr lang="en-IN" dirty="0"/>
          </a:p>
          <a:p>
            <a:r>
              <a:rPr lang="en-GB" dirty="0" err="1"/>
              <a:t>Dargaowan</a:t>
            </a:r>
            <a:r>
              <a:rPr lang="en-GB" dirty="0"/>
              <a:t> Sill</a:t>
            </a:r>
            <a:endParaRPr lang="en-IN" dirty="0"/>
          </a:p>
          <a:p>
            <a:r>
              <a:rPr lang="en-GB" dirty="0" err="1"/>
              <a:t>Bajno</a:t>
            </a:r>
            <a:r>
              <a:rPr lang="en-GB" dirty="0"/>
              <a:t> Dolomite</a:t>
            </a:r>
            <a:endParaRPr lang="en-IN" dirty="0"/>
          </a:p>
          <a:p>
            <a:r>
              <a:rPr lang="en-GB" dirty="0" err="1"/>
              <a:t>Bhusar</a:t>
            </a:r>
            <a:r>
              <a:rPr lang="en-GB" dirty="0"/>
              <a:t> Basalt</a:t>
            </a:r>
            <a:endParaRPr lang="en-IN" dirty="0"/>
          </a:p>
          <a:p>
            <a:r>
              <a:rPr lang="en-GB" dirty="0"/>
              <a:t>Kawar Conglomerate</a:t>
            </a:r>
            <a:endParaRPr lang="en-IN" dirty="0"/>
          </a:p>
          <a:p>
            <a:endParaRPr lang="en-IN" dirty="0"/>
          </a:p>
        </p:txBody>
      </p:sp>
    </p:spTree>
    <p:extLst>
      <p:ext uri="{BB962C8B-B14F-4D97-AF65-F5344CB8AC3E}">
        <p14:creationId xmlns:p14="http://schemas.microsoft.com/office/powerpoint/2010/main" val="350689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C3713-2FC4-40FB-8AB2-9E2B08A32D02}"/>
              </a:ext>
            </a:extLst>
          </p:cNvPr>
          <p:cNvSpPr>
            <a:spLocks noGrp="1"/>
          </p:cNvSpPr>
          <p:nvPr>
            <p:ph type="title"/>
          </p:nvPr>
        </p:nvSpPr>
        <p:spPr/>
        <p:txBody>
          <a:bodyPr/>
          <a:lstStyle/>
          <a:p>
            <a:r>
              <a:rPr lang="en-US" dirty="0"/>
              <a:t>Stratigraphy and age</a:t>
            </a:r>
            <a:endParaRPr lang="en-IN" dirty="0"/>
          </a:p>
        </p:txBody>
      </p:sp>
      <p:sp>
        <p:nvSpPr>
          <p:cNvPr id="3" name="Content Placeholder 2">
            <a:extLst>
              <a:ext uri="{FF2B5EF4-FFF2-40B4-BE49-F238E27FC236}">
                <a16:creationId xmlns:a16="http://schemas.microsoft.com/office/drawing/2014/main" id="{149B4709-F577-463D-9261-DB89B749A83B}"/>
              </a:ext>
            </a:extLst>
          </p:cNvPr>
          <p:cNvSpPr>
            <a:spLocks noGrp="1"/>
          </p:cNvSpPr>
          <p:nvPr>
            <p:ph idx="1"/>
          </p:nvPr>
        </p:nvSpPr>
        <p:spPr/>
        <p:txBody>
          <a:bodyPr>
            <a:normAutofit/>
          </a:bodyPr>
          <a:lstStyle/>
          <a:p>
            <a:r>
              <a:rPr lang="en-GB" dirty="0"/>
              <a:t>The suggested stratigraphic framework may need revision in view of the possibility that the repetition of beds shown in succession might be fault controlled, and do not due to repetitive depositional events. </a:t>
            </a:r>
            <a:endParaRPr lang="en-IN" dirty="0"/>
          </a:p>
          <a:p>
            <a:r>
              <a:rPr lang="en-GB" dirty="0"/>
              <a:t>No well-constrained data are available for the </a:t>
            </a:r>
            <a:r>
              <a:rPr lang="en-GB" dirty="0" err="1"/>
              <a:t>Bijawar</a:t>
            </a:r>
            <a:r>
              <a:rPr lang="en-GB" dirty="0"/>
              <a:t> rocks except the age data for the </a:t>
            </a:r>
            <a:r>
              <a:rPr lang="en-GB" dirty="0" err="1"/>
              <a:t>Bijawar</a:t>
            </a:r>
            <a:r>
              <a:rPr lang="en-GB" dirty="0"/>
              <a:t> basalt (</a:t>
            </a:r>
            <a:r>
              <a:rPr lang="en-GB" dirty="0" err="1"/>
              <a:t>Dargawan</a:t>
            </a:r>
            <a:r>
              <a:rPr lang="en-GB" dirty="0"/>
              <a:t> Sill) which indicate 1989 ± 71 Ma, and that of the </a:t>
            </a:r>
            <a:r>
              <a:rPr lang="en-GB" dirty="0" err="1"/>
              <a:t>Kurat</a:t>
            </a:r>
            <a:r>
              <a:rPr lang="en-GB" dirty="0"/>
              <a:t> lava indicate 1691 ± 16 Ma.</a:t>
            </a:r>
          </a:p>
          <a:p>
            <a:r>
              <a:rPr lang="en-GB" dirty="0"/>
              <a:t>However, in spite of very high error factor, the age of the </a:t>
            </a:r>
            <a:r>
              <a:rPr lang="en-GB" dirty="0" err="1"/>
              <a:t>Bijawar</a:t>
            </a:r>
            <a:r>
              <a:rPr lang="en-GB" dirty="0"/>
              <a:t> Group is presumed to be between 1700 and 1800 Ma (</a:t>
            </a:r>
            <a:r>
              <a:rPr lang="en-GB" dirty="0" err="1"/>
              <a:t>Haldar</a:t>
            </a:r>
            <a:r>
              <a:rPr lang="en-GB" dirty="0"/>
              <a:t> and Ghosh, 2000). </a:t>
            </a:r>
            <a:endParaRPr lang="en-IN" dirty="0"/>
          </a:p>
          <a:p>
            <a:r>
              <a:rPr lang="en-GB" dirty="0"/>
              <a:t> </a:t>
            </a:r>
            <a:endParaRPr lang="en-IN" dirty="0"/>
          </a:p>
          <a:p>
            <a:endParaRPr lang="en-IN" dirty="0"/>
          </a:p>
        </p:txBody>
      </p:sp>
    </p:spTree>
    <p:extLst>
      <p:ext uri="{BB962C8B-B14F-4D97-AF65-F5344CB8AC3E}">
        <p14:creationId xmlns:p14="http://schemas.microsoft.com/office/powerpoint/2010/main" val="2436588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79929-7A79-4297-A4FD-C712B1DC8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5554" y="1553734"/>
            <a:ext cx="7897176" cy="4067288"/>
          </a:xfrm>
          <a:prstGeom prst="rect">
            <a:avLst/>
          </a:prstGeom>
        </p:spPr>
      </p:pic>
      <p:sp>
        <p:nvSpPr>
          <p:cNvPr id="4" name="Rectangle 3">
            <a:extLst>
              <a:ext uri="{FF2B5EF4-FFF2-40B4-BE49-F238E27FC236}">
                <a16:creationId xmlns:a16="http://schemas.microsoft.com/office/drawing/2014/main" id="{ADC27064-21D2-4CE2-933F-AF0C7B5C568A}"/>
              </a:ext>
            </a:extLst>
          </p:cNvPr>
          <p:cNvSpPr/>
          <p:nvPr/>
        </p:nvSpPr>
        <p:spPr>
          <a:xfrm>
            <a:off x="2147412" y="720854"/>
            <a:ext cx="7279392" cy="369332"/>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Geological map of the </a:t>
            </a:r>
            <a:r>
              <a:rPr lang="en-GB" dirty="0" err="1">
                <a:latin typeface="Times New Roman" panose="02020603050405020304" pitchFamily="18" charset="0"/>
                <a:ea typeface="Calibri" panose="020F0502020204030204" pitchFamily="34" charset="0"/>
              </a:rPr>
              <a:t>Bijawar</a:t>
            </a:r>
            <a:r>
              <a:rPr lang="en-GB" dirty="0">
                <a:latin typeface="Times New Roman" panose="02020603050405020304" pitchFamily="18" charset="0"/>
                <a:ea typeface="Calibri" panose="020F0502020204030204" pitchFamily="34" charset="0"/>
              </a:rPr>
              <a:t> Basin. Reproduced from Kumar et al. (1990)</a:t>
            </a:r>
            <a:endParaRPr lang="en-IN" dirty="0"/>
          </a:p>
        </p:txBody>
      </p:sp>
    </p:spTree>
    <p:extLst>
      <p:ext uri="{BB962C8B-B14F-4D97-AF65-F5344CB8AC3E}">
        <p14:creationId xmlns:p14="http://schemas.microsoft.com/office/powerpoint/2010/main" val="191859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7614-1E90-439C-AB56-15D8A7A2D3EC}"/>
              </a:ext>
            </a:extLst>
          </p:cNvPr>
          <p:cNvSpPr>
            <a:spLocks noGrp="1"/>
          </p:cNvSpPr>
          <p:nvPr>
            <p:ph type="title"/>
          </p:nvPr>
        </p:nvSpPr>
        <p:spPr/>
        <p:txBody>
          <a:bodyPr/>
          <a:lstStyle/>
          <a:p>
            <a:r>
              <a:rPr lang="en-IN"/>
              <a:t>Gwalior Group</a:t>
            </a:r>
          </a:p>
        </p:txBody>
      </p:sp>
      <p:sp>
        <p:nvSpPr>
          <p:cNvPr id="3" name="Content Placeholder 2">
            <a:extLst>
              <a:ext uri="{FF2B5EF4-FFF2-40B4-BE49-F238E27FC236}">
                <a16:creationId xmlns:a16="http://schemas.microsoft.com/office/drawing/2014/main" id="{4F856EA1-EAB4-4812-938C-373CDF04C160}"/>
              </a:ext>
            </a:extLst>
          </p:cNvPr>
          <p:cNvSpPr>
            <a:spLocks noGrp="1"/>
          </p:cNvSpPr>
          <p:nvPr>
            <p:ph idx="1"/>
          </p:nvPr>
        </p:nvSpPr>
        <p:spPr>
          <a:xfrm>
            <a:off x="838200" y="1253764"/>
            <a:ext cx="10515600" cy="5401559"/>
          </a:xfrm>
        </p:spPr>
        <p:txBody>
          <a:bodyPr>
            <a:normAutofit fontScale="92500" lnSpcReduction="10000"/>
          </a:bodyPr>
          <a:lstStyle/>
          <a:p>
            <a:r>
              <a:rPr lang="en-GB" dirty="0"/>
              <a:t>The Gwalior Basin, occurring in the NW part, is a narrow basin unconformably overlying the </a:t>
            </a:r>
            <a:r>
              <a:rPr lang="en-GB" dirty="0" err="1"/>
              <a:t>Budelkhand</a:t>
            </a:r>
            <a:r>
              <a:rPr lang="en-GB" dirty="0"/>
              <a:t> Craton.  </a:t>
            </a:r>
          </a:p>
          <a:p>
            <a:r>
              <a:rPr lang="en-GB" dirty="0"/>
              <a:t>It consists of a basal sequence (Par Formation) comprising grit and conglomerate grading upward into glauconitic sandstone and layers of </a:t>
            </a:r>
            <a:r>
              <a:rPr lang="en-GB" dirty="0" err="1"/>
              <a:t>stromatolitic</a:t>
            </a:r>
            <a:r>
              <a:rPr lang="en-GB" dirty="0"/>
              <a:t> limestone. </a:t>
            </a:r>
          </a:p>
          <a:p>
            <a:r>
              <a:rPr lang="en-GB" dirty="0"/>
              <a:t>The overlying </a:t>
            </a:r>
            <a:r>
              <a:rPr lang="en-GB" dirty="0" err="1"/>
              <a:t>Morar</a:t>
            </a:r>
            <a:r>
              <a:rPr lang="en-GB" dirty="0"/>
              <a:t> Formation includes siliceous and ferruginous shale, chert, banded red jasper, limestone and sandstone; the latter having some volcanic contributions. In addition, several layers of tholeiite basalt and </a:t>
            </a:r>
            <a:r>
              <a:rPr lang="en-GB" dirty="0" err="1"/>
              <a:t>grabboic</a:t>
            </a:r>
            <a:r>
              <a:rPr lang="en-GB" dirty="0"/>
              <a:t> sills are present in the </a:t>
            </a:r>
            <a:r>
              <a:rPr lang="en-GB" dirty="0" err="1"/>
              <a:t>Morar</a:t>
            </a:r>
            <a:r>
              <a:rPr lang="en-GB" dirty="0"/>
              <a:t> Formation. </a:t>
            </a:r>
            <a:endParaRPr lang="en-IN" dirty="0"/>
          </a:p>
          <a:p>
            <a:r>
              <a:rPr lang="en-GB" dirty="0"/>
              <a:t>There are ill-constrained Rb-Sr isotope ages for the Gwalior Group lava is 1830±200 Ma. The combined Rb-Sr and K-</a:t>
            </a:r>
            <a:r>
              <a:rPr lang="en-GB" dirty="0" err="1"/>
              <a:t>Ar</a:t>
            </a:r>
            <a:r>
              <a:rPr lang="en-GB" dirty="0"/>
              <a:t> studies indicate ~1800 Ma ages of mafic dykes. </a:t>
            </a:r>
          </a:p>
          <a:p>
            <a:r>
              <a:rPr lang="en-GB" dirty="0"/>
              <a:t>Age-wise, therefore, the </a:t>
            </a:r>
            <a:r>
              <a:rPr lang="en-GB" dirty="0" err="1"/>
              <a:t>Bijawar</a:t>
            </a:r>
            <a:r>
              <a:rPr lang="en-GB" dirty="0"/>
              <a:t> and the Gwalior Groups appear to be broadly contemporaneous. </a:t>
            </a:r>
            <a:endParaRPr lang="en-IN" dirty="0"/>
          </a:p>
          <a:p>
            <a:endParaRPr lang="en-IN" dirty="0"/>
          </a:p>
        </p:txBody>
      </p:sp>
    </p:spTree>
    <p:extLst>
      <p:ext uri="{BB962C8B-B14F-4D97-AF65-F5344CB8AC3E}">
        <p14:creationId xmlns:p14="http://schemas.microsoft.com/office/powerpoint/2010/main" val="373135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BD4A59-6FFA-4325-A9A4-B08373666EAB}"/>
              </a:ext>
            </a:extLst>
          </p:cNvPr>
          <p:cNvGraphicFramePr>
            <a:graphicFrameLocks noGrp="1"/>
          </p:cNvGraphicFramePr>
          <p:nvPr>
            <p:extLst>
              <p:ext uri="{D42A27DB-BD31-4B8C-83A1-F6EECF244321}">
                <p14:modId xmlns:p14="http://schemas.microsoft.com/office/powerpoint/2010/main" val="3489481442"/>
              </p:ext>
            </p:extLst>
          </p:nvPr>
        </p:nvGraphicFramePr>
        <p:xfrm>
          <a:off x="2564164" y="1760891"/>
          <a:ext cx="7063672" cy="3866912"/>
        </p:xfrm>
        <a:graphic>
          <a:graphicData uri="http://schemas.openxmlformats.org/drawingml/2006/table">
            <a:tbl>
              <a:tblPr firstRow="1" firstCol="1" bandRow="1">
                <a:tableStyleId>{5C22544A-7EE6-4342-B048-85BDC9FD1C3A}</a:tableStyleId>
              </a:tblPr>
              <a:tblGrid>
                <a:gridCol w="2626047">
                  <a:extLst>
                    <a:ext uri="{9D8B030D-6E8A-4147-A177-3AD203B41FA5}">
                      <a16:colId xmlns:a16="http://schemas.microsoft.com/office/drawing/2014/main" val="1868937673"/>
                    </a:ext>
                  </a:extLst>
                </a:gridCol>
                <a:gridCol w="4437625">
                  <a:extLst>
                    <a:ext uri="{9D8B030D-6E8A-4147-A177-3AD203B41FA5}">
                      <a16:colId xmlns:a16="http://schemas.microsoft.com/office/drawing/2014/main" val="1221180370"/>
                    </a:ext>
                  </a:extLst>
                </a:gridCol>
              </a:tblGrid>
              <a:tr h="394284">
                <a:tc>
                  <a:txBody>
                    <a:bodyPr/>
                    <a:lstStyle/>
                    <a:p>
                      <a:pPr algn="ctr">
                        <a:lnSpc>
                          <a:spcPct val="115000"/>
                        </a:lnSpc>
                        <a:spcAft>
                          <a:spcPts val="0"/>
                        </a:spcAft>
                      </a:pPr>
                      <a:r>
                        <a:rPr lang="en-GB" sz="1200">
                          <a:effectLst/>
                        </a:rPr>
                        <a:t>1850-1800 Ma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200">
                          <a:effectLst/>
                        </a:rPr>
                        <a:t>Deposition of Bijawar and Gwalior Groups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586737887"/>
                  </a:ext>
                </a:extLst>
              </a:tr>
              <a:tr h="654425">
                <a:tc>
                  <a:txBody>
                    <a:bodyPr/>
                    <a:lstStyle/>
                    <a:p>
                      <a:pPr algn="ctr">
                        <a:lnSpc>
                          <a:spcPct val="115000"/>
                        </a:lnSpc>
                        <a:spcAft>
                          <a:spcPts val="0"/>
                        </a:spcAft>
                      </a:pPr>
                      <a:r>
                        <a:rPr lang="en-GB" sz="1200">
                          <a:effectLst/>
                        </a:rPr>
                        <a:t>2150 to 2000 Ma</a:t>
                      </a:r>
                      <a:endParaRPr lang="en-IN" sz="1100">
                        <a:effectLst/>
                      </a:endParaRPr>
                    </a:p>
                    <a:p>
                      <a:pPr>
                        <a:lnSpc>
                          <a:spcPct val="115000"/>
                        </a:lnSpc>
                        <a:spcAft>
                          <a:spcPts val="0"/>
                        </a:spcAft>
                      </a:pPr>
                      <a:r>
                        <a:rPr lang="en-GB" sz="1200">
                          <a:effectLst/>
                        </a:rPr>
                        <a:t>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15000"/>
                        </a:lnSpc>
                        <a:spcAft>
                          <a:spcPts val="0"/>
                        </a:spcAft>
                      </a:pPr>
                      <a:r>
                        <a:rPr lang="en-GB" sz="1200">
                          <a:effectLst/>
                        </a:rPr>
                        <a:t>Intrusion of dolerite &amp; other mafic dykes</a:t>
                      </a:r>
                      <a:endParaRPr lang="en-IN" sz="1100">
                        <a:effectLst/>
                      </a:endParaRPr>
                    </a:p>
                    <a:p>
                      <a:pPr algn="just">
                        <a:lnSpc>
                          <a:spcPct val="115000"/>
                        </a:lnSpc>
                        <a:spcAft>
                          <a:spcPts val="0"/>
                        </a:spcAft>
                      </a:pPr>
                      <a:r>
                        <a:rPr lang="en-GB" sz="1200">
                          <a:effectLst/>
                        </a:rPr>
                        <a:t>Formation of Quartz reefs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876622863"/>
                  </a:ext>
                </a:extLst>
              </a:tr>
              <a:tr h="383698">
                <a:tc gridSpan="2">
                  <a:txBody>
                    <a:bodyPr/>
                    <a:lstStyle/>
                    <a:p>
                      <a:pPr algn="ctr">
                        <a:lnSpc>
                          <a:spcPct val="115000"/>
                        </a:lnSpc>
                        <a:spcAft>
                          <a:spcPts val="0"/>
                        </a:spcAft>
                      </a:pPr>
                      <a:r>
                        <a:rPr lang="en-GB" sz="1200">
                          <a:effectLst/>
                        </a:rPr>
                        <a:t>Development of post cratonization fractures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val="3151157735"/>
                  </a:ext>
                </a:extLst>
              </a:tr>
              <a:tr h="654425">
                <a:tc>
                  <a:txBody>
                    <a:bodyPr/>
                    <a:lstStyle/>
                    <a:p>
                      <a:pPr marL="457200" algn="just">
                        <a:lnSpc>
                          <a:spcPct val="150000"/>
                        </a:lnSpc>
                        <a:spcAft>
                          <a:spcPts val="1000"/>
                        </a:spcAft>
                      </a:pPr>
                      <a:r>
                        <a:rPr lang="en-GB" sz="1200">
                          <a:effectLst/>
                        </a:rPr>
                        <a:t>2500 Ma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15000"/>
                        </a:lnSpc>
                        <a:spcAft>
                          <a:spcPts val="0"/>
                        </a:spcAft>
                      </a:pPr>
                      <a:r>
                        <a:rPr lang="en-GB" sz="1200">
                          <a:effectLst/>
                        </a:rPr>
                        <a:t>Emplacement of Bundelkhand Granite </a:t>
                      </a:r>
                      <a:endParaRPr lang="en-IN" sz="1100">
                        <a:effectLst/>
                      </a:endParaRPr>
                    </a:p>
                    <a:p>
                      <a:pPr algn="just">
                        <a:lnSpc>
                          <a:spcPct val="115000"/>
                        </a:lnSpc>
                        <a:spcAft>
                          <a:spcPts val="0"/>
                        </a:spcAft>
                      </a:pPr>
                      <a:r>
                        <a:rPr lang="en-GB" sz="1200">
                          <a:effectLst/>
                        </a:rPr>
                        <a:t>   &amp;  Cratonization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52835365"/>
                  </a:ext>
                </a:extLst>
              </a:tr>
              <a:tr h="394284">
                <a:tc>
                  <a:txBody>
                    <a:bodyPr/>
                    <a:lstStyle/>
                    <a:p>
                      <a:pPr marL="457200" algn="just">
                        <a:lnSpc>
                          <a:spcPct val="150000"/>
                        </a:lnSpc>
                        <a:spcAft>
                          <a:spcPts val="0"/>
                        </a:spcAft>
                      </a:pPr>
                      <a:r>
                        <a:rPr lang="en-GB" sz="1200">
                          <a:effectLst/>
                        </a:rPr>
                        <a:t>2800 Ma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200">
                          <a:effectLst/>
                        </a:rPr>
                        <a:t>Evolution of the Greenstones belts</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180931812"/>
                  </a:ext>
                </a:extLst>
              </a:tr>
              <a:tr h="991512">
                <a:tc>
                  <a:txBody>
                    <a:bodyPr/>
                    <a:lstStyle/>
                    <a:p>
                      <a:pPr algn="just">
                        <a:lnSpc>
                          <a:spcPct val="115000"/>
                        </a:lnSpc>
                        <a:spcAft>
                          <a:spcPts val="0"/>
                        </a:spcAft>
                      </a:pPr>
                      <a:r>
                        <a:rPr lang="en-GB" sz="1200">
                          <a:effectLst/>
                        </a:rPr>
                        <a:t>            3200 Ma </a:t>
                      </a:r>
                      <a:endParaRPr lang="en-IN" sz="1100">
                        <a:effectLst/>
                      </a:endParaRPr>
                    </a:p>
                    <a:p>
                      <a:pPr algn="just">
                        <a:lnSpc>
                          <a:spcPct val="115000"/>
                        </a:lnSpc>
                        <a:spcAft>
                          <a:spcPts val="0"/>
                        </a:spcAft>
                      </a:pPr>
                      <a:r>
                        <a:rPr lang="en-GB" sz="1200">
                          <a:effectLst/>
                        </a:rPr>
                        <a:t>                to </a:t>
                      </a:r>
                      <a:endParaRPr lang="en-IN" sz="1100">
                        <a:effectLst/>
                      </a:endParaRPr>
                    </a:p>
                    <a:p>
                      <a:pPr algn="just">
                        <a:lnSpc>
                          <a:spcPct val="115000"/>
                        </a:lnSpc>
                        <a:spcAft>
                          <a:spcPts val="0"/>
                        </a:spcAft>
                      </a:pPr>
                      <a:r>
                        <a:rPr lang="en-GB" sz="1200">
                          <a:effectLst/>
                        </a:rPr>
                        <a:t>            3550 Ma</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15000"/>
                        </a:lnSpc>
                        <a:spcAft>
                          <a:spcPts val="0"/>
                        </a:spcAft>
                      </a:pPr>
                      <a:r>
                        <a:rPr lang="en-GB" sz="1200">
                          <a:effectLst/>
                        </a:rPr>
                        <a:t>Formation of Bundelkhand granite-gneiss</a:t>
                      </a:r>
                      <a:endParaRPr lang="en-IN" sz="1100">
                        <a:effectLst/>
                      </a:endParaRPr>
                    </a:p>
                    <a:p>
                      <a:pPr algn="just">
                        <a:lnSpc>
                          <a:spcPct val="115000"/>
                        </a:lnSpc>
                        <a:spcAft>
                          <a:spcPts val="0"/>
                        </a:spcAft>
                      </a:pPr>
                      <a:r>
                        <a:rPr lang="en-GB" sz="1200">
                          <a:effectLst/>
                        </a:rPr>
                        <a:t>              (the basement)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254364073"/>
                  </a:ext>
                </a:extLst>
              </a:tr>
              <a:tr h="394284">
                <a:tc>
                  <a:txBody>
                    <a:bodyPr/>
                    <a:lstStyle/>
                    <a:p>
                      <a:pPr marL="457200" algn="just">
                        <a:lnSpc>
                          <a:spcPct val="150000"/>
                        </a:lnSpc>
                        <a:spcAft>
                          <a:spcPts val="0"/>
                        </a:spcAft>
                      </a:pPr>
                      <a:r>
                        <a:rPr lang="en-GB" sz="1200">
                          <a:effectLst/>
                        </a:rPr>
                        <a:t>3800  Ma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just">
                        <a:lnSpc>
                          <a:spcPct val="150000"/>
                        </a:lnSpc>
                        <a:spcAft>
                          <a:spcPts val="0"/>
                        </a:spcAft>
                      </a:pPr>
                      <a:r>
                        <a:rPr lang="en-GB" sz="1200" dirty="0">
                          <a:effectLst/>
                        </a:rPr>
                        <a:t>Growth of early Crust </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759159857"/>
                  </a:ext>
                </a:extLst>
              </a:tr>
            </a:tbl>
          </a:graphicData>
        </a:graphic>
      </p:graphicFrame>
      <p:sp>
        <p:nvSpPr>
          <p:cNvPr id="5" name="Rectangle 4">
            <a:extLst>
              <a:ext uri="{FF2B5EF4-FFF2-40B4-BE49-F238E27FC236}">
                <a16:creationId xmlns:a16="http://schemas.microsoft.com/office/drawing/2014/main" id="{02ABF9A3-B203-48DE-A54F-EA41FBE656C7}"/>
              </a:ext>
            </a:extLst>
          </p:cNvPr>
          <p:cNvSpPr/>
          <p:nvPr/>
        </p:nvSpPr>
        <p:spPr>
          <a:xfrm>
            <a:off x="2790335" y="1001210"/>
            <a:ext cx="7729978" cy="369332"/>
          </a:xfrm>
          <a:prstGeom prst="rect">
            <a:avLst/>
          </a:prstGeom>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rPr>
              <a:t> Table showing tectonostratigraphic evolution of the Bundelkhand Craton</a:t>
            </a:r>
            <a:endParaRPr lang="en-IN" dirty="0"/>
          </a:p>
        </p:txBody>
      </p:sp>
    </p:spTree>
    <p:extLst>
      <p:ext uri="{BB962C8B-B14F-4D97-AF65-F5344CB8AC3E}">
        <p14:creationId xmlns:p14="http://schemas.microsoft.com/office/powerpoint/2010/main" val="2641699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BB30-1D3A-45BA-8314-5B655A2E1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932" y="861265"/>
            <a:ext cx="7094135" cy="4763017"/>
          </a:xfrm>
          <a:prstGeom prst="rect">
            <a:avLst/>
          </a:prstGeom>
        </p:spPr>
      </p:pic>
    </p:spTree>
    <p:extLst>
      <p:ext uri="{BB962C8B-B14F-4D97-AF65-F5344CB8AC3E}">
        <p14:creationId xmlns:p14="http://schemas.microsoft.com/office/powerpoint/2010/main" val="4068588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ACC34-F2FF-4F80-90D2-FF99D782E763}"/>
              </a:ext>
            </a:extLst>
          </p:cNvPr>
          <p:cNvSpPr>
            <a:spLocks noGrp="1"/>
          </p:cNvSpPr>
          <p:nvPr>
            <p:ph type="title"/>
          </p:nvPr>
        </p:nvSpPr>
        <p:spPr>
          <a:xfrm>
            <a:off x="838200" y="365126"/>
            <a:ext cx="10515600" cy="464434"/>
          </a:xfrm>
        </p:spPr>
        <p:txBody>
          <a:bodyPr>
            <a:normAutofit fontScale="90000"/>
          </a:bodyPr>
          <a:lstStyle/>
          <a:p>
            <a:r>
              <a:rPr lang="en-IN" dirty="0"/>
              <a:t>General Geology</a:t>
            </a:r>
          </a:p>
        </p:txBody>
      </p:sp>
      <p:sp>
        <p:nvSpPr>
          <p:cNvPr id="3" name="Content Placeholder 2">
            <a:extLst>
              <a:ext uri="{FF2B5EF4-FFF2-40B4-BE49-F238E27FC236}">
                <a16:creationId xmlns:a16="http://schemas.microsoft.com/office/drawing/2014/main" id="{042A7085-1B35-49C0-BF99-0B9AF1E107DE}"/>
              </a:ext>
            </a:extLst>
          </p:cNvPr>
          <p:cNvSpPr>
            <a:spLocks noGrp="1"/>
          </p:cNvSpPr>
          <p:nvPr>
            <p:ph idx="1"/>
          </p:nvPr>
        </p:nvSpPr>
        <p:spPr>
          <a:xfrm>
            <a:off x="838200" y="914400"/>
            <a:ext cx="10515600" cy="5712643"/>
          </a:xfrm>
        </p:spPr>
        <p:txBody>
          <a:bodyPr>
            <a:normAutofit fontScale="92500" lnSpcReduction="10000"/>
          </a:bodyPr>
          <a:lstStyle/>
          <a:p>
            <a:r>
              <a:rPr lang="en-GB" b="1" dirty="0"/>
              <a:t>T</a:t>
            </a:r>
            <a:r>
              <a:rPr lang="en-GB" dirty="0"/>
              <a:t>he dominant lithology is the granitoids of diverse composition and textural characters. </a:t>
            </a:r>
          </a:p>
          <a:p>
            <a:r>
              <a:rPr lang="en-GB" dirty="0"/>
              <a:t>The terrane includes outcrops of some volcano-sedimentary rocks representing dismembered greenstone belts along with the isolated outcrops of granite gneiss that constitutes the oldest Archaean basement.</a:t>
            </a:r>
          </a:p>
          <a:p>
            <a:r>
              <a:rPr lang="en-GB" dirty="0"/>
              <a:t> The dominantly granitoid terrane is bounded both in the northwest and in the southeast by two major sedimentary basins named the Gwalior and </a:t>
            </a:r>
            <a:r>
              <a:rPr lang="en-GB" dirty="0" err="1"/>
              <a:t>Bijawar</a:t>
            </a:r>
            <a:r>
              <a:rPr lang="en-GB" dirty="0"/>
              <a:t> Basins, respectively. </a:t>
            </a:r>
          </a:p>
          <a:p>
            <a:r>
              <a:rPr lang="en-GB" dirty="0"/>
              <a:t>The Sonrai Basin occurring south of </a:t>
            </a:r>
            <a:r>
              <a:rPr lang="en-GB" dirty="0" err="1"/>
              <a:t>Girar</a:t>
            </a:r>
            <a:r>
              <a:rPr lang="en-GB" dirty="0"/>
              <a:t> in all likelihood occurs in continuation of the larger </a:t>
            </a:r>
            <a:r>
              <a:rPr lang="en-GB" dirty="0" err="1"/>
              <a:t>Bijawar</a:t>
            </a:r>
            <a:r>
              <a:rPr lang="en-GB" dirty="0"/>
              <a:t> Basin in the northeast.  </a:t>
            </a:r>
          </a:p>
          <a:p>
            <a:r>
              <a:rPr lang="en-GB" dirty="0"/>
              <a:t>The geological depiction of the Bundelkhand Craton would be incomplete without the mention of two other rather ‘unique’ features</a:t>
            </a:r>
          </a:p>
          <a:p>
            <a:r>
              <a:rPr lang="en-GB" dirty="0"/>
              <a:t> (</a:t>
            </a:r>
            <a:r>
              <a:rPr lang="en-GB" dirty="0" err="1"/>
              <a:t>i</a:t>
            </a:r>
            <a:r>
              <a:rPr lang="en-GB" dirty="0"/>
              <a:t>) the northeast-southwest trending Quartz reefs and </a:t>
            </a:r>
          </a:p>
          <a:p>
            <a:r>
              <a:rPr lang="en-GB" dirty="0"/>
              <a:t>(ii) the WNW – ESE trending mafic dykes cross-cutting the reefs.  </a:t>
            </a:r>
            <a:endParaRPr lang="en-IN" dirty="0"/>
          </a:p>
          <a:p>
            <a:endParaRPr lang="en-IN" dirty="0"/>
          </a:p>
        </p:txBody>
      </p:sp>
    </p:spTree>
    <p:extLst>
      <p:ext uri="{BB962C8B-B14F-4D97-AF65-F5344CB8AC3E}">
        <p14:creationId xmlns:p14="http://schemas.microsoft.com/office/powerpoint/2010/main" val="335324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3D127-420F-4583-8920-FA302F956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562" y="725523"/>
            <a:ext cx="7175535" cy="5021387"/>
          </a:xfrm>
          <a:prstGeom prst="rect">
            <a:avLst/>
          </a:prstGeom>
        </p:spPr>
      </p:pic>
    </p:spTree>
    <p:extLst>
      <p:ext uri="{BB962C8B-B14F-4D97-AF65-F5344CB8AC3E}">
        <p14:creationId xmlns:p14="http://schemas.microsoft.com/office/powerpoint/2010/main" val="286454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93D0-A1DB-48CB-BEF5-A9C8D02B6234}"/>
              </a:ext>
            </a:extLst>
          </p:cNvPr>
          <p:cNvSpPr>
            <a:spLocks noGrp="1"/>
          </p:cNvSpPr>
          <p:nvPr>
            <p:ph type="title"/>
          </p:nvPr>
        </p:nvSpPr>
        <p:spPr/>
        <p:txBody>
          <a:bodyPr/>
          <a:lstStyle/>
          <a:p>
            <a:r>
              <a:rPr lang="en-IN" dirty="0"/>
              <a:t>Banded Granite Gneiss: Basement Complex</a:t>
            </a:r>
          </a:p>
        </p:txBody>
      </p:sp>
      <p:sp>
        <p:nvSpPr>
          <p:cNvPr id="3" name="Content Placeholder 2">
            <a:extLst>
              <a:ext uri="{FF2B5EF4-FFF2-40B4-BE49-F238E27FC236}">
                <a16:creationId xmlns:a16="http://schemas.microsoft.com/office/drawing/2014/main" id="{6ABC48B0-CC92-408B-8F56-3DBF57F9DB36}"/>
              </a:ext>
            </a:extLst>
          </p:cNvPr>
          <p:cNvSpPr>
            <a:spLocks noGrp="1"/>
          </p:cNvSpPr>
          <p:nvPr>
            <p:ph idx="1"/>
          </p:nvPr>
        </p:nvSpPr>
        <p:spPr>
          <a:xfrm>
            <a:off x="838200" y="1414021"/>
            <a:ext cx="10515600" cy="5250730"/>
          </a:xfrm>
        </p:spPr>
        <p:txBody>
          <a:bodyPr>
            <a:normAutofit/>
          </a:bodyPr>
          <a:lstStyle/>
          <a:p>
            <a:r>
              <a:rPr lang="en-GB" dirty="0"/>
              <a:t>The oldest rocks recorded in the Bundelkhand Craton include a group of gneisses of diverse composition and character, which occur as slivers, rafts and enclaves in the Bundelkhand Granite. </a:t>
            </a:r>
          </a:p>
          <a:p>
            <a:r>
              <a:rPr lang="en-GB" dirty="0"/>
              <a:t>The most characteristic feature in these rocks is the gneissic banding, which in certain instances show complex deformation features.</a:t>
            </a:r>
          </a:p>
          <a:p>
            <a:r>
              <a:rPr lang="en-GB" dirty="0"/>
              <a:t>Large, linear, E–W trending outcrops of banded granite gneisses with mafic enclaves occur in different parts of the massif around </a:t>
            </a:r>
            <a:r>
              <a:rPr lang="en-GB" dirty="0" err="1"/>
              <a:t>Mahoba</a:t>
            </a:r>
            <a:r>
              <a:rPr lang="en-GB" dirty="0"/>
              <a:t>, </a:t>
            </a:r>
            <a:r>
              <a:rPr lang="en-GB" dirty="0" err="1"/>
              <a:t>Kuraicha</a:t>
            </a:r>
            <a:r>
              <a:rPr lang="en-GB" dirty="0"/>
              <a:t>, </a:t>
            </a:r>
            <a:r>
              <a:rPr lang="en-GB" dirty="0" err="1"/>
              <a:t>Babina</a:t>
            </a:r>
            <a:r>
              <a:rPr lang="en-GB" dirty="0"/>
              <a:t> and </a:t>
            </a:r>
            <a:r>
              <a:rPr lang="en-GB" dirty="0" err="1"/>
              <a:t>Karera</a:t>
            </a:r>
            <a:r>
              <a:rPr lang="en-GB" dirty="0"/>
              <a:t>. </a:t>
            </a:r>
          </a:p>
          <a:p>
            <a:r>
              <a:rPr lang="en-GB" dirty="0"/>
              <a:t>Though occur mainly along east-west running bands within the younger granitoids, the foliation trend in the gneissic rocks is generally in the WNW-ESE direction. </a:t>
            </a:r>
            <a:endParaRPr lang="en-IN" dirty="0"/>
          </a:p>
          <a:p>
            <a:endParaRPr lang="en-IN" dirty="0"/>
          </a:p>
        </p:txBody>
      </p:sp>
    </p:spTree>
    <p:extLst>
      <p:ext uri="{BB962C8B-B14F-4D97-AF65-F5344CB8AC3E}">
        <p14:creationId xmlns:p14="http://schemas.microsoft.com/office/powerpoint/2010/main" val="3311691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7565-D59D-4458-9556-DFAF23B35102}"/>
              </a:ext>
            </a:extLst>
          </p:cNvPr>
          <p:cNvSpPr>
            <a:spLocks noGrp="1"/>
          </p:cNvSpPr>
          <p:nvPr>
            <p:ph type="title"/>
          </p:nvPr>
        </p:nvSpPr>
        <p:spPr>
          <a:xfrm>
            <a:off x="838200" y="365126"/>
            <a:ext cx="10515600" cy="315912"/>
          </a:xfrm>
        </p:spPr>
        <p:txBody>
          <a:bodyPr>
            <a:normAutofit fontScale="90000"/>
          </a:bodyPr>
          <a:lstStyle/>
          <a:p>
            <a:r>
              <a:rPr lang="en-US" dirty="0"/>
              <a:t>Petrology</a:t>
            </a:r>
            <a:endParaRPr lang="en-IN" dirty="0"/>
          </a:p>
        </p:txBody>
      </p:sp>
      <p:sp>
        <p:nvSpPr>
          <p:cNvPr id="3" name="Content Placeholder 2">
            <a:extLst>
              <a:ext uri="{FF2B5EF4-FFF2-40B4-BE49-F238E27FC236}">
                <a16:creationId xmlns:a16="http://schemas.microsoft.com/office/drawing/2014/main" id="{685A0BA4-EAC7-4B55-B0C0-18B75C141C90}"/>
              </a:ext>
            </a:extLst>
          </p:cNvPr>
          <p:cNvSpPr>
            <a:spLocks noGrp="1"/>
          </p:cNvSpPr>
          <p:nvPr>
            <p:ph idx="1"/>
          </p:nvPr>
        </p:nvSpPr>
        <p:spPr>
          <a:xfrm>
            <a:off x="838199" y="791852"/>
            <a:ext cx="11105561" cy="5910606"/>
          </a:xfrm>
        </p:spPr>
        <p:txBody>
          <a:bodyPr>
            <a:normAutofit fontScale="85000" lnSpcReduction="20000"/>
          </a:bodyPr>
          <a:lstStyle/>
          <a:p>
            <a:r>
              <a:rPr lang="en-GB" dirty="0"/>
              <a:t>Petrologically </a:t>
            </a:r>
            <a:r>
              <a:rPr lang="en-GB" dirty="0" err="1"/>
              <a:t>trondjhemite</a:t>
            </a:r>
            <a:r>
              <a:rPr lang="en-GB" dirty="0"/>
              <a:t>-tonalite-granodiorite gneiss that commonly occur in the Archaean basement complexes. Some of the dark coloured varieties represent quartz diorite.</a:t>
            </a:r>
          </a:p>
          <a:p>
            <a:r>
              <a:rPr lang="en-GB" dirty="0"/>
              <a:t>Shows highly fractionated REE patterns with HREE and </a:t>
            </a:r>
            <a:r>
              <a:rPr lang="en-GB" dirty="0" err="1"/>
              <a:t>Yb</a:t>
            </a:r>
            <a:r>
              <a:rPr lang="en-GB" dirty="0"/>
              <a:t> depletion and no significant Eu anomaly comparable well with the rocks described from the different Archaean terranes.  </a:t>
            </a:r>
            <a:endParaRPr lang="en-IN" dirty="0"/>
          </a:p>
          <a:p>
            <a:r>
              <a:rPr lang="en-GB" dirty="0"/>
              <a:t>There are reported occurrences of some high-aluminous rocks along with clinopyroxene bearing </a:t>
            </a:r>
            <a:r>
              <a:rPr lang="en-GB" dirty="0" err="1"/>
              <a:t>amphibolites</a:t>
            </a:r>
            <a:r>
              <a:rPr lang="en-GB" dirty="0"/>
              <a:t> in the basement gneisses. The common mineral assemblage of the high-aluminous </a:t>
            </a:r>
            <a:r>
              <a:rPr lang="en-GB" dirty="0" err="1"/>
              <a:t>metasediments</a:t>
            </a:r>
            <a:r>
              <a:rPr lang="en-GB" dirty="0"/>
              <a:t> includes K-feldspar, plagioclase, biotite, cordierite, sillimanite, ±garnet and quartz.</a:t>
            </a:r>
          </a:p>
          <a:p>
            <a:r>
              <a:rPr lang="en-GB" dirty="0"/>
              <a:t>It may be suggested that the occurrence of the high aluminous sediments in the basement association represent the localized zones of </a:t>
            </a:r>
            <a:r>
              <a:rPr lang="en-GB" dirty="0" err="1"/>
              <a:t>paleosols</a:t>
            </a:r>
            <a:r>
              <a:rPr lang="en-GB" dirty="0"/>
              <a:t> which formed on top of the exposed basement rocks, formed and metamorphosed at different times along with the associated rocks. </a:t>
            </a:r>
          </a:p>
          <a:p>
            <a:r>
              <a:rPr lang="en-GB" dirty="0"/>
              <a:t>A close association of the high aluminous </a:t>
            </a:r>
            <a:r>
              <a:rPr lang="en-GB" dirty="0" err="1"/>
              <a:t>metasediments</a:t>
            </a:r>
            <a:r>
              <a:rPr lang="en-GB" dirty="0"/>
              <a:t> with the ‘quartz-free Fe, Na-poor high-Mg schists has been reported from the Bundelkhand Craton. </a:t>
            </a:r>
          </a:p>
          <a:p>
            <a:r>
              <a:rPr lang="en-GB" dirty="0"/>
              <a:t>The association of such unusual metasedimentary rock association may be explained by assuming these as </a:t>
            </a:r>
            <a:r>
              <a:rPr lang="en-GB" dirty="0" err="1"/>
              <a:t>palaeosols</a:t>
            </a:r>
            <a:r>
              <a:rPr lang="en-GB" dirty="0"/>
              <a:t> drawing sediments from two different sources, the granitic as well as Mg rich ultramafic rocks. </a:t>
            </a:r>
            <a:endParaRPr lang="en-IN" dirty="0"/>
          </a:p>
        </p:txBody>
      </p:sp>
    </p:spTree>
    <p:extLst>
      <p:ext uri="{BB962C8B-B14F-4D97-AF65-F5344CB8AC3E}">
        <p14:creationId xmlns:p14="http://schemas.microsoft.com/office/powerpoint/2010/main" val="18218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4F016-D64B-4FCF-A6CD-4B7F282E5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36" y="1326504"/>
            <a:ext cx="5137876" cy="3832801"/>
          </a:xfrm>
          <a:prstGeom prst="rect">
            <a:avLst/>
          </a:prstGeom>
        </p:spPr>
      </p:pic>
      <p:pic>
        <p:nvPicPr>
          <p:cNvPr id="5" name="Picture 4">
            <a:extLst>
              <a:ext uri="{FF2B5EF4-FFF2-40B4-BE49-F238E27FC236}">
                <a16:creationId xmlns:a16="http://schemas.microsoft.com/office/drawing/2014/main" id="{F5BE7E0F-72C0-4CAC-862A-F6853CA2F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7923" y="1326504"/>
            <a:ext cx="4723096" cy="3810680"/>
          </a:xfrm>
          <a:prstGeom prst="rect">
            <a:avLst/>
          </a:prstGeom>
        </p:spPr>
      </p:pic>
      <p:sp>
        <p:nvSpPr>
          <p:cNvPr id="6" name="Rectangle 5">
            <a:extLst>
              <a:ext uri="{FF2B5EF4-FFF2-40B4-BE49-F238E27FC236}">
                <a16:creationId xmlns:a16="http://schemas.microsoft.com/office/drawing/2014/main" id="{05DB2017-6250-4814-A692-A75FFF440726}"/>
              </a:ext>
            </a:extLst>
          </p:cNvPr>
          <p:cNvSpPr/>
          <p:nvPr/>
        </p:nvSpPr>
        <p:spPr>
          <a:xfrm>
            <a:off x="3047999" y="485184"/>
            <a:ext cx="7019827" cy="369332"/>
          </a:xfrm>
          <a:prstGeom prst="rect">
            <a:avLst/>
          </a:prstGeom>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rPr>
              <a:t>Outcrops of the typical banded granitic gneiss from Bundelkhand</a:t>
            </a:r>
            <a:endParaRPr lang="en-IN" dirty="0"/>
          </a:p>
        </p:txBody>
      </p:sp>
    </p:spTree>
    <p:extLst>
      <p:ext uri="{BB962C8B-B14F-4D97-AF65-F5344CB8AC3E}">
        <p14:creationId xmlns:p14="http://schemas.microsoft.com/office/powerpoint/2010/main" val="64066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3E4E-F6E0-4E1A-8632-5B9947782C1F}"/>
              </a:ext>
            </a:extLst>
          </p:cNvPr>
          <p:cNvSpPr>
            <a:spLocks noGrp="1"/>
          </p:cNvSpPr>
          <p:nvPr>
            <p:ph type="title"/>
          </p:nvPr>
        </p:nvSpPr>
        <p:spPr/>
        <p:txBody>
          <a:bodyPr/>
          <a:lstStyle/>
          <a:p>
            <a:r>
              <a:rPr lang="en-US" dirty="0"/>
              <a:t>Geochronology</a:t>
            </a:r>
            <a:endParaRPr lang="en-IN" dirty="0"/>
          </a:p>
        </p:txBody>
      </p:sp>
      <p:sp>
        <p:nvSpPr>
          <p:cNvPr id="3" name="Content Placeholder 2">
            <a:extLst>
              <a:ext uri="{FF2B5EF4-FFF2-40B4-BE49-F238E27FC236}">
                <a16:creationId xmlns:a16="http://schemas.microsoft.com/office/drawing/2014/main" id="{1FFAF08D-B425-43A5-9928-93A8399EF52F}"/>
              </a:ext>
            </a:extLst>
          </p:cNvPr>
          <p:cNvSpPr>
            <a:spLocks noGrp="1"/>
          </p:cNvSpPr>
          <p:nvPr>
            <p:ph idx="1"/>
          </p:nvPr>
        </p:nvSpPr>
        <p:spPr>
          <a:xfrm>
            <a:off x="838200" y="1825625"/>
            <a:ext cx="10515600" cy="4773138"/>
          </a:xfrm>
        </p:spPr>
        <p:txBody>
          <a:bodyPr/>
          <a:lstStyle/>
          <a:p>
            <a:r>
              <a:rPr lang="en-GB" dirty="0"/>
              <a:t>The </a:t>
            </a:r>
            <a:r>
              <a:rPr lang="en-GB" baseline="30000" dirty="0"/>
              <a:t>207</a:t>
            </a:r>
            <a:r>
              <a:rPr lang="en-GB" dirty="0"/>
              <a:t>Pb/</a:t>
            </a:r>
            <a:r>
              <a:rPr lang="en-GB" baseline="30000" dirty="0"/>
              <a:t>206</a:t>
            </a:r>
            <a:r>
              <a:rPr lang="en-GB" dirty="0"/>
              <a:t>Pb zircon ages of the banded gneisses from the </a:t>
            </a:r>
            <a:r>
              <a:rPr lang="en-GB" dirty="0" err="1"/>
              <a:t>Kuraicha</a:t>
            </a:r>
            <a:r>
              <a:rPr lang="en-GB" dirty="0"/>
              <a:t> region yielded 3297±8 and 3270±8 Ma ages (Mondal et al. 2002). </a:t>
            </a:r>
          </a:p>
          <a:p>
            <a:r>
              <a:rPr lang="en-GB" dirty="0"/>
              <a:t>A mafic enclave within the banded gneiss from the adjacent </a:t>
            </a:r>
            <a:r>
              <a:rPr lang="en-GB" dirty="0" err="1"/>
              <a:t>Babina</a:t>
            </a:r>
            <a:r>
              <a:rPr lang="en-GB" dirty="0"/>
              <a:t> area yielded 3249±5 (Mondal et al., 2002). </a:t>
            </a:r>
          </a:p>
          <a:p>
            <a:r>
              <a:rPr lang="en-GB" dirty="0"/>
              <a:t>Kaur et al. (2014) based on LA-ICP-MS study using the combined U–Pb and Lu–Hf isotope of zircon from the similar gneissic rocks suggested 3551 ± 6 Ma and 3551 ± 30 Ma ages. </a:t>
            </a:r>
          </a:p>
          <a:p>
            <a:r>
              <a:rPr lang="en-GB" dirty="0"/>
              <a:t>A little older U–Pb and Lu–Hf isotope age of 3.59 Ga is reported by </a:t>
            </a:r>
            <a:r>
              <a:rPr lang="en-GB" dirty="0" err="1"/>
              <a:t>Saha</a:t>
            </a:r>
            <a:r>
              <a:rPr lang="en-GB" dirty="0"/>
              <a:t> et al. (2016) from the gneisses in the nearby area. </a:t>
            </a:r>
            <a:endParaRPr lang="en-IN" dirty="0"/>
          </a:p>
          <a:p>
            <a:endParaRPr lang="en-IN" dirty="0"/>
          </a:p>
        </p:txBody>
      </p:sp>
    </p:spTree>
    <p:extLst>
      <p:ext uri="{BB962C8B-B14F-4D97-AF65-F5344CB8AC3E}">
        <p14:creationId xmlns:p14="http://schemas.microsoft.com/office/powerpoint/2010/main" val="40214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2508</Words>
  <Application>Microsoft Office PowerPoint</Application>
  <PresentationFormat>Widescreen</PresentationFormat>
  <Paragraphs>128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Bundelkhand Protocontinent</vt:lpstr>
      <vt:lpstr>Introduction</vt:lpstr>
      <vt:lpstr>PowerPoint Presentation</vt:lpstr>
      <vt:lpstr>General Geology</vt:lpstr>
      <vt:lpstr>PowerPoint Presentation</vt:lpstr>
      <vt:lpstr>Banded Granite Gneiss: Basement Complex</vt:lpstr>
      <vt:lpstr>Petrology</vt:lpstr>
      <vt:lpstr>PowerPoint Presentation</vt:lpstr>
      <vt:lpstr>Geochronology</vt:lpstr>
      <vt:lpstr>Greenstone Belt Association</vt:lpstr>
      <vt:lpstr>PowerPoint Presentation</vt:lpstr>
      <vt:lpstr>Geological map between Babina and Prithvipur southeast of Jhansi showing disposition of rock assemblages. Modified after Singh and Slabunov (2015). </vt:lpstr>
      <vt:lpstr>Deformation and ages</vt:lpstr>
      <vt:lpstr>Bundelkhand Granite</vt:lpstr>
      <vt:lpstr>PowerPoint Presentation</vt:lpstr>
      <vt:lpstr>PowerPoint Presentation</vt:lpstr>
      <vt:lpstr>Quartz Reefs and Dolerite Dykes</vt:lpstr>
      <vt:lpstr>PowerPoint Presentation</vt:lpstr>
      <vt:lpstr>Reefs and Dykes contd.</vt:lpstr>
      <vt:lpstr>PowerPoint Presentation</vt:lpstr>
      <vt:lpstr>PowerPoint Presentation</vt:lpstr>
      <vt:lpstr>Younger Supracrustals: Bijawar Group</vt:lpstr>
      <vt:lpstr>Stratigraphic succession</vt:lpstr>
      <vt:lpstr>Stratigraphy and age</vt:lpstr>
      <vt:lpstr>PowerPoint Presentation</vt:lpstr>
      <vt:lpstr>Gwalior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Bundelkhand Protocontinent</dc:title>
  <dc:creator>Ritesh Purohit</dc:creator>
  <cp:lastModifiedBy>Ritesh Purohit</cp:lastModifiedBy>
  <cp:revision>16</cp:revision>
  <dcterms:created xsi:type="dcterms:W3CDTF">2020-07-18T04:46:08Z</dcterms:created>
  <dcterms:modified xsi:type="dcterms:W3CDTF">2020-07-22T04:26:56Z</dcterms:modified>
</cp:coreProperties>
</file>