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9B656-00CF-4052-B824-7ED7A11FB660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43573-E0D3-4A51-9CAE-52B9FCA4AC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43573-E0D3-4A51-9CAE-52B9FCA4AC5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26/10/2020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Dryers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81600"/>
            <a:ext cx="8077200" cy="149961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Dr. </a:t>
            </a:r>
            <a:r>
              <a:rPr lang="en-US" b="1" dirty="0" err="1" smtClean="0">
                <a:solidFill>
                  <a:srgbClr val="FF0000"/>
                </a:solidFill>
              </a:rPr>
              <a:t>Garima</a:t>
            </a:r>
            <a:r>
              <a:rPr lang="en-US" b="1" dirty="0" smtClean="0">
                <a:solidFill>
                  <a:srgbClr val="FF0000"/>
                </a:solidFill>
              </a:rPr>
              <a:t> Joshi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Assistant Professor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III </a:t>
            </a:r>
            <a:r>
              <a:rPr lang="en-US" b="1" dirty="0" err="1" smtClean="0">
                <a:solidFill>
                  <a:srgbClr val="FF0000"/>
                </a:solidFill>
              </a:rPr>
              <a:t>sem</a:t>
            </a:r>
            <a:r>
              <a:rPr lang="en-US" b="1" dirty="0" smtClean="0">
                <a:solidFill>
                  <a:srgbClr val="FF0000"/>
                </a:solidFill>
              </a:rPr>
              <a:t>, Unit operations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Wet solid is loaded into trays. Trays </a:t>
            </a:r>
            <a:r>
              <a:rPr lang="en-US" dirty="0" smtClean="0"/>
              <a:t>are placed </a:t>
            </a:r>
            <a:r>
              <a:rPr lang="en-US" dirty="0" smtClean="0"/>
              <a:t>in the chamber.</a:t>
            </a:r>
          </a:p>
          <a:p>
            <a:r>
              <a:rPr lang="en-US" dirty="0" smtClean="0"/>
              <a:t> </a:t>
            </a:r>
            <a:r>
              <a:rPr lang="en-US" dirty="0" smtClean="0"/>
              <a:t>Fresh air is introduced through inlet which</a:t>
            </a:r>
          </a:p>
          <a:p>
            <a:pPr>
              <a:buNone/>
            </a:pPr>
            <a:r>
              <a:rPr lang="en-US" dirty="0" smtClean="0"/>
              <a:t> passes </a:t>
            </a:r>
            <a:r>
              <a:rPr lang="en-US" dirty="0" smtClean="0"/>
              <a:t>through the heaters and heated up.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hot air is circulated by means of fans at 2</a:t>
            </a:r>
          </a:p>
          <a:p>
            <a:pPr>
              <a:buNone/>
            </a:pPr>
            <a:r>
              <a:rPr lang="en-US" dirty="0" smtClean="0"/>
              <a:t>to 5 meter per second.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water is picked up by air and moist air is</a:t>
            </a:r>
          </a:p>
          <a:p>
            <a:pPr>
              <a:buNone/>
            </a:pPr>
            <a:r>
              <a:rPr lang="en-US" dirty="0" smtClean="0"/>
              <a:t>removed from outlet.</a:t>
            </a:r>
          </a:p>
          <a:p>
            <a:r>
              <a:rPr lang="en-US" dirty="0" smtClean="0"/>
              <a:t> </a:t>
            </a:r>
            <a:r>
              <a:rPr lang="en-US" dirty="0" smtClean="0"/>
              <a:t>During the cycle of drying only 10 to 20 % of</a:t>
            </a:r>
          </a:p>
          <a:p>
            <a:pPr>
              <a:buNone/>
            </a:pPr>
            <a:r>
              <a:rPr lang="en-US" dirty="0" smtClean="0"/>
              <a:t>fresh air is introduced and 80 to 90% air is</a:t>
            </a:r>
          </a:p>
          <a:p>
            <a:pPr>
              <a:buNone/>
            </a:pPr>
            <a:r>
              <a:rPr lang="en-US" dirty="0" smtClean="0"/>
              <a:t>circulated back.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371600"/>
            <a:ext cx="914400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Dryers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6944" y="1774825"/>
            <a:ext cx="6170111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equipments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Drum dryer,</a:t>
            </a:r>
          </a:p>
          <a:p>
            <a:r>
              <a:rPr lang="en-US" dirty="0" smtClean="0"/>
              <a:t>Spray </a:t>
            </a:r>
            <a:r>
              <a:rPr lang="en-US" dirty="0" smtClean="0"/>
              <a:t>dryer,</a:t>
            </a:r>
          </a:p>
          <a:p>
            <a:r>
              <a:rPr lang="en-US" dirty="0" err="1" smtClean="0"/>
              <a:t>Fluidised</a:t>
            </a:r>
            <a:r>
              <a:rPr lang="en-US" dirty="0" smtClean="0"/>
              <a:t> </a:t>
            </a:r>
            <a:r>
              <a:rPr lang="en-US" dirty="0" smtClean="0"/>
              <a:t>bed dryer,</a:t>
            </a:r>
          </a:p>
          <a:p>
            <a:r>
              <a:rPr lang="en-US" dirty="0" smtClean="0"/>
              <a:t>Tray </a:t>
            </a:r>
            <a:r>
              <a:rPr lang="en-US" dirty="0" smtClean="0"/>
              <a:t>dryer,</a:t>
            </a:r>
          </a:p>
          <a:p>
            <a:r>
              <a:rPr lang="en-US" dirty="0" smtClean="0"/>
              <a:t>Tunnel </a:t>
            </a:r>
            <a:r>
              <a:rPr lang="en-US" dirty="0" smtClean="0"/>
              <a:t>dryer,</a:t>
            </a:r>
          </a:p>
          <a:p>
            <a:r>
              <a:rPr lang="en-US" dirty="0" smtClean="0"/>
              <a:t>Vacuum </a:t>
            </a:r>
            <a:r>
              <a:rPr lang="en-US" dirty="0" smtClean="0"/>
              <a:t>dryer,</a:t>
            </a:r>
          </a:p>
          <a:p>
            <a:r>
              <a:rPr lang="en-US" dirty="0" smtClean="0"/>
              <a:t>Microwave</a:t>
            </a:r>
            <a:r>
              <a:rPr lang="en-US" dirty="0" smtClean="0"/>
              <a:t>,</a:t>
            </a:r>
          </a:p>
          <a:p>
            <a:r>
              <a:rPr lang="en-US" dirty="0" smtClean="0"/>
              <a:t>Radiant </a:t>
            </a:r>
            <a:r>
              <a:rPr lang="en-US" dirty="0" smtClean="0"/>
              <a:t>heat dryer (infra red)</a:t>
            </a:r>
          </a:p>
          <a:p>
            <a:r>
              <a:rPr lang="en-US" dirty="0" smtClean="0"/>
              <a:t>Rotary </a:t>
            </a:r>
            <a:r>
              <a:rPr lang="en-US" dirty="0" smtClean="0"/>
              <a:t>dryer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Freeze dryer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Drum Dryer/ Film  dryer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Principle:</a:t>
            </a:r>
          </a:p>
          <a:p>
            <a:pPr>
              <a:buNone/>
            </a:pPr>
            <a:r>
              <a:rPr lang="en-US" dirty="0" smtClean="0"/>
              <a:t>In drum dryer heated hollow cylindrical drum</a:t>
            </a:r>
          </a:p>
          <a:p>
            <a:pPr>
              <a:buNone/>
            </a:pPr>
            <a:r>
              <a:rPr lang="en-US" dirty="0" smtClean="0"/>
              <a:t>is rotate on longitudinal </a:t>
            </a:r>
            <a:r>
              <a:rPr lang="en-US" dirty="0" err="1" smtClean="0"/>
              <a:t>axis,which</a:t>
            </a:r>
            <a:r>
              <a:rPr lang="en-US" dirty="0" smtClean="0"/>
              <a:t> is dipped</a:t>
            </a:r>
          </a:p>
          <a:p>
            <a:pPr>
              <a:buNone/>
            </a:pPr>
            <a:r>
              <a:rPr lang="en-US" dirty="0" smtClean="0"/>
              <a:t>into the solution to be dried.</a:t>
            </a:r>
          </a:p>
          <a:p>
            <a:pPr>
              <a:buNone/>
            </a:pPr>
            <a:r>
              <a:rPr lang="en-US" dirty="0" smtClean="0"/>
              <a:t>The solution is carried as a film on the</a:t>
            </a:r>
          </a:p>
          <a:p>
            <a:pPr>
              <a:buNone/>
            </a:pPr>
            <a:r>
              <a:rPr lang="en-US" dirty="0" smtClean="0"/>
              <a:t>surface of the dryer and dried to form a layer.</a:t>
            </a:r>
          </a:p>
          <a:p>
            <a:pPr>
              <a:buNone/>
            </a:pPr>
            <a:r>
              <a:rPr lang="en-US" dirty="0" smtClean="0"/>
              <a:t>Dried material is removed with the help of </a:t>
            </a:r>
            <a:r>
              <a:rPr lang="en-US" dirty="0" smtClean="0"/>
              <a:t>the knife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8862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consist </a:t>
            </a:r>
            <a:r>
              <a:rPr lang="en-US" dirty="0" smtClean="0"/>
              <a:t>of horizontally </a:t>
            </a:r>
            <a:r>
              <a:rPr lang="en-US" dirty="0" smtClean="0"/>
              <a:t>mounted</a:t>
            </a:r>
          </a:p>
          <a:p>
            <a:pPr>
              <a:buNone/>
            </a:pPr>
            <a:r>
              <a:rPr lang="en-US" dirty="0" smtClean="0"/>
              <a:t>hollow steel drum </a:t>
            </a:r>
            <a:r>
              <a:rPr lang="en-US" dirty="0" smtClean="0"/>
              <a:t>of 0.6 </a:t>
            </a:r>
            <a:r>
              <a:rPr lang="en-US" dirty="0" smtClean="0"/>
              <a:t>to 3m diameter and</a:t>
            </a:r>
          </a:p>
          <a:p>
            <a:pPr>
              <a:buNone/>
            </a:pPr>
            <a:r>
              <a:rPr lang="en-US" dirty="0" smtClean="0"/>
              <a:t> 0.6 </a:t>
            </a:r>
            <a:r>
              <a:rPr lang="en-US" dirty="0" smtClean="0"/>
              <a:t>to 4m length.</a:t>
            </a:r>
          </a:p>
          <a:p>
            <a:r>
              <a:rPr lang="en-US" dirty="0" smtClean="0"/>
              <a:t> </a:t>
            </a:r>
            <a:r>
              <a:rPr lang="en-US" dirty="0" smtClean="0"/>
              <a:t>Below the drum feed</a:t>
            </a:r>
          </a:p>
          <a:p>
            <a:pPr>
              <a:buNone/>
            </a:pPr>
            <a:r>
              <a:rPr lang="en-US" dirty="0" smtClean="0"/>
              <a:t> pan </a:t>
            </a:r>
            <a:r>
              <a:rPr lang="en-US" dirty="0" smtClean="0"/>
              <a:t>is placed in such a</a:t>
            </a:r>
          </a:p>
          <a:p>
            <a:pPr>
              <a:buNone/>
            </a:pPr>
            <a:r>
              <a:rPr lang="en-US" dirty="0" smtClean="0"/>
              <a:t>way that the drum dips</a:t>
            </a:r>
          </a:p>
          <a:p>
            <a:pPr>
              <a:buNone/>
            </a:pPr>
            <a:r>
              <a:rPr lang="en-US" dirty="0" smtClean="0"/>
              <a:t>partially into the feed.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One side of the drum</a:t>
            </a:r>
          </a:p>
          <a:p>
            <a:pPr>
              <a:buNone/>
            </a:pPr>
            <a:r>
              <a:rPr lang="en-US" dirty="0" smtClean="0"/>
              <a:t> spreader </a:t>
            </a:r>
            <a:r>
              <a:rPr lang="en-US" dirty="0" smtClean="0"/>
              <a:t>and other side</a:t>
            </a:r>
          </a:p>
          <a:p>
            <a:pPr>
              <a:buNone/>
            </a:pPr>
            <a:r>
              <a:rPr lang="en-US" dirty="0" smtClean="0"/>
              <a:t>knife is placed.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Storage bin is placed to</a:t>
            </a:r>
          </a:p>
          <a:p>
            <a:pPr>
              <a:buNone/>
            </a:pPr>
            <a:r>
              <a:rPr lang="en-US" dirty="0" smtClean="0"/>
              <a:t>collect the </a:t>
            </a:r>
            <a:r>
              <a:rPr lang="en-US" dirty="0" smtClean="0"/>
              <a:t>material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752600"/>
            <a:ext cx="3446102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Steam is passed inside the drum</a:t>
            </a:r>
          </a:p>
          <a:p>
            <a:r>
              <a:rPr lang="en-US" dirty="0" smtClean="0"/>
              <a:t>Drum is rotated at 1-10 rotations per minute</a:t>
            </a:r>
          </a:p>
          <a:p>
            <a:r>
              <a:rPr lang="en-US" dirty="0" smtClean="0"/>
              <a:t>The liquid present in feed pan adheres to the</a:t>
            </a:r>
          </a:p>
          <a:p>
            <a:r>
              <a:rPr lang="en-US" dirty="0" smtClean="0"/>
              <a:t>surface of drum.</a:t>
            </a:r>
          </a:p>
          <a:p>
            <a:r>
              <a:rPr lang="en-US" dirty="0" smtClean="0"/>
              <a:t>Material is dries during the rotation of drum</a:t>
            </a:r>
          </a:p>
          <a:p>
            <a:r>
              <a:rPr lang="en-US" dirty="0" smtClean="0"/>
              <a:t>and collected in storage bin by using knife.</a:t>
            </a:r>
          </a:p>
          <a:p>
            <a:r>
              <a:rPr lang="en-US" dirty="0" smtClean="0"/>
              <a:t>Note: Drying </a:t>
            </a:r>
            <a:r>
              <a:rPr lang="en-US" dirty="0" err="1" smtClean="0"/>
              <a:t>procees</a:t>
            </a:r>
            <a:r>
              <a:rPr lang="en-US" dirty="0" smtClean="0"/>
              <a:t> in drum dryer completes </a:t>
            </a:r>
            <a:r>
              <a:rPr lang="en-US" dirty="0" smtClean="0"/>
              <a:t>in less </a:t>
            </a:r>
            <a:r>
              <a:rPr lang="en-US" dirty="0" smtClean="0"/>
              <a:t>than one cycle so the time of contact </a:t>
            </a:r>
            <a:r>
              <a:rPr lang="en-US" dirty="0" smtClean="0"/>
              <a:t>of material </a:t>
            </a:r>
            <a:r>
              <a:rPr lang="en-US" dirty="0" smtClean="0"/>
              <a:t>with drum is only 6 to 15seconds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74825"/>
            <a:ext cx="807719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Tray Dryer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9012" y="1774825"/>
            <a:ext cx="462597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Principle and working of tray dryer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Principle:</a:t>
            </a:r>
          </a:p>
          <a:p>
            <a:r>
              <a:rPr lang="en-US" dirty="0" smtClean="0"/>
              <a:t>In tray dryer hot air </a:t>
            </a:r>
            <a:r>
              <a:rPr lang="en-US" dirty="0" smtClean="0"/>
              <a:t>is continuously passed over </a:t>
            </a:r>
            <a:r>
              <a:rPr lang="en-US" dirty="0" smtClean="0"/>
              <a:t>wet mass. </a:t>
            </a:r>
            <a:r>
              <a:rPr lang="en-US" dirty="0" smtClean="0"/>
              <a:t>Heat transfer </a:t>
            </a:r>
            <a:r>
              <a:rPr lang="en-US" dirty="0" smtClean="0"/>
              <a:t>takes </a:t>
            </a:r>
            <a:r>
              <a:rPr lang="en-US" dirty="0" smtClean="0"/>
              <a:t>place by </a:t>
            </a:r>
            <a:r>
              <a:rPr lang="en-US" dirty="0" smtClean="0"/>
              <a:t>forced convection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Construction: It </a:t>
            </a:r>
            <a:r>
              <a:rPr lang="en-US" dirty="0" smtClean="0"/>
              <a:t>consist </a:t>
            </a:r>
            <a:r>
              <a:rPr lang="en-US" dirty="0" smtClean="0"/>
              <a:t>of rectangular chamber whose </a:t>
            </a:r>
            <a:r>
              <a:rPr lang="en-US" dirty="0" smtClean="0"/>
              <a:t>wall </a:t>
            </a:r>
            <a:r>
              <a:rPr lang="en-US" dirty="0" smtClean="0"/>
              <a:t>is insulated</a:t>
            </a:r>
            <a:r>
              <a:rPr lang="en-US" dirty="0" smtClean="0"/>
              <a:t>. Trays </a:t>
            </a:r>
            <a:r>
              <a:rPr lang="en-US" dirty="0" smtClean="0"/>
              <a:t>are placed </a:t>
            </a:r>
            <a:r>
              <a:rPr lang="en-US" dirty="0" smtClean="0"/>
              <a:t>in </a:t>
            </a:r>
            <a:r>
              <a:rPr lang="en-US" dirty="0" smtClean="0"/>
              <a:t>the chamber </a:t>
            </a:r>
            <a:r>
              <a:rPr lang="en-US" dirty="0" smtClean="0"/>
              <a:t>according </a:t>
            </a:r>
            <a:r>
              <a:rPr lang="en-US" dirty="0" smtClean="0"/>
              <a:t>to need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387</Words>
  <Application>Microsoft Office PowerPoint</Application>
  <PresentationFormat>On-screen Show (4:3)</PresentationFormat>
  <Paragraphs>64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Module</vt:lpstr>
      <vt:lpstr>Dryers</vt:lpstr>
      <vt:lpstr>Dryers</vt:lpstr>
      <vt:lpstr>List of equipments</vt:lpstr>
      <vt:lpstr>Drum Dryer/ Film  dryer</vt:lpstr>
      <vt:lpstr>Construction: </vt:lpstr>
      <vt:lpstr>Working</vt:lpstr>
      <vt:lpstr>Uses</vt:lpstr>
      <vt:lpstr>Tray Dryer</vt:lpstr>
      <vt:lpstr> Principle and working of tray dryer</vt:lpstr>
      <vt:lpstr>Working</vt:lpstr>
      <vt:lpstr>Uses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Dryers</dc:title>
  <dc:creator>Garima</dc:creator>
  <cp:lastModifiedBy>Garima</cp:lastModifiedBy>
  <cp:revision>1</cp:revision>
  <dcterms:created xsi:type="dcterms:W3CDTF">2006-08-16T00:00:00Z</dcterms:created>
  <dcterms:modified xsi:type="dcterms:W3CDTF">2020-10-26T07:03:07Z</dcterms:modified>
</cp:coreProperties>
</file>