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Tunnel Dryer, Spray Dryer, Fluidized bed Dryer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8077200" cy="149961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Dr. </a:t>
            </a:r>
            <a:r>
              <a:rPr lang="en-US" sz="2400" b="1" dirty="0" err="1" smtClean="0">
                <a:solidFill>
                  <a:schemeClr val="bg1"/>
                </a:solidFill>
              </a:rPr>
              <a:t>Garima</a:t>
            </a:r>
            <a:r>
              <a:rPr lang="en-US" sz="2400" b="1" dirty="0" smtClean="0">
                <a:solidFill>
                  <a:schemeClr val="bg1"/>
                </a:solidFill>
              </a:rPr>
              <a:t> Joshi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Assistant Professor, MLSU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III </a:t>
            </a:r>
            <a:r>
              <a:rPr lang="en-US" sz="2400" b="1" dirty="0" err="1" smtClean="0">
                <a:solidFill>
                  <a:schemeClr val="bg1"/>
                </a:solidFill>
              </a:rPr>
              <a:t>sem</a:t>
            </a:r>
            <a:r>
              <a:rPr lang="en-US" sz="2400" b="1" dirty="0" smtClean="0">
                <a:solidFill>
                  <a:schemeClr val="bg1"/>
                </a:solidFill>
              </a:rPr>
              <a:t> -Unit operation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Fluidised</a:t>
            </a:r>
            <a:r>
              <a:rPr lang="en-US" dirty="0" smtClean="0"/>
              <a:t> bed dryer is available in two forms;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i) Horizontal FBD ii) Vertical FBD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dryer is made up of SS or plastic.</a:t>
            </a:r>
          </a:p>
          <a:p>
            <a:r>
              <a:rPr lang="en-US" dirty="0" smtClean="0"/>
              <a:t>A </a:t>
            </a:r>
            <a:r>
              <a:rPr lang="en-US" dirty="0" smtClean="0"/>
              <a:t>detachable perforated bowl is placed at the</a:t>
            </a:r>
          </a:p>
          <a:p>
            <a:pPr>
              <a:buNone/>
            </a:pPr>
            <a:r>
              <a:rPr lang="en-US" dirty="0" smtClean="0"/>
              <a:t>bottom of the dryer which is used for charging</a:t>
            </a:r>
          </a:p>
          <a:p>
            <a:pPr>
              <a:buNone/>
            </a:pPr>
            <a:r>
              <a:rPr lang="en-US" dirty="0" smtClean="0"/>
              <a:t>and discharging of </a:t>
            </a:r>
            <a:r>
              <a:rPr lang="en-US" dirty="0" smtClean="0"/>
              <a:t>material. A </a:t>
            </a:r>
            <a:r>
              <a:rPr lang="en-US" dirty="0" smtClean="0"/>
              <a:t>fan is mounted in the upper part for </a:t>
            </a:r>
            <a:r>
              <a:rPr lang="en-US" dirty="0" smtClean="0"/>
              <a:t>circulating hot </a:t>
            </a:r>
            <a:r>
              <a:rPr lang="en-US" dirty="0" smtClean="0"/>
              <a:t>air.</a:t>
            </a:r>
          </a:p>
          <a:p>
            <a:r>
              <a:rPr lang="en-US" dirty="0" smtClean="0"/>
              <a:t> </a:t>
            </a:r>
            <a:r>
              <a:rPr lang="en-US" dirty="0" smtClean="0"/>
              <a:t>Fresh air inlet, pre-filter and heat exchanger are</a:t>
            </a:r>
          </a:p>
          <a:p>
            <a:pPr>
              <a:buNone/>
            </a:pPr>
            <a:r>
              <a:rPr lang="en-US" dirty="0" smtClean="0"/>
              <a:t>connected serially to the required temperature.</a:t>
            </a:r>
          </a:p>
          <a:p>
            <a:r>
              <a:rPr lang="en-US" dirty="0" smtClean="0"/>
              <a:t>Bag </a:t>
            </a:r>
            <a:r>
              <a:rPr lang="en-US" dirty="0" smtClean="0"/>
              <a:t>filters are placed over bowl for recovery of</a:t>
            </a:r>
          </a:p>
          <a:p>
            <a:pPr>
              <a:buNone/>
            </a:pPr>
            <a:r>
              <a:rPr lang="en-US" dirty="0" smtClean="0"/>
              <a:t>fines.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wet granules to be dried are placed </a:t>
            </a:r>
            <a:r>
              <a:rPr lang="en-US" dirty="0" smtClean="0"/>
              <a:t>in detachable </a:t>
            </a:r>
            <a:r>
              <a:rPr lang="en-US" dirty="0" smtClean="0"/>
              <a:t>bowl and bowl is placed into the</a:t>
            </a:r>
          </a:p>
          <a:p>
            <a:pPr>
              <a:buNone/>
            </a:pPr>
            <a:r>
              <a:rPr lang="en-US" dirty="0" smtClean="0"/>
              <a:t>dryer.</a:t>
            </a:r>
          </a:p>
          <a:p>
            <a:r>
              <a:rPr lang="en-US" dirty="0" smtClean="0"/>
              <a:t> </a:t>
            </a:r>
            <a:r>
              <a:rPr lang="en-US" dirty="0" smtClean="0"/>
              <a:t>Fresh air is allowed to pass through pre-filter</a:t>
            </a:r>
          </a:p>
          <a:p>
            <a:pPr>
              <a:buNone/>
            </a:pPr>
            <a:r>
              <a:rPr lang="en-US" dirty="0" smtClean="0"/>
              <a:t>which subsequently gets heated by </a:t>
            </a:r>
            <a:r>
              <a:rPr lang="en-US" dirty="0" smtClean="0"/>
              <a:t>passing through </a:t>
            </a:r>
            <a:r>
              <a:rPr lang="en-US" dirty="0" smtClean="0"/>
              <a:t>heat exchanger.</a:t>
            </a:r>
          </a:p>
          <a:p>
            <a:r>
              <a:rPr lang="en-US" dirty="0" smtClean="0"/>
              <a:t>Hot </a:t>
            </a:r>
            <a:r>
              <a:rPr lang="en-US" dirty="0" smtClean="0"/>
              <a:t>air passed through bottom of bowl and</a:t>
            </a:r>
          </a:p>
          <a:p>
            <a:pPr>
              <a:buNone/>
            </a:pPr>
            <a:r>
              <a:rPr lang="en-US" dirty="0" smtClean="0"/>
              <a:t>fan is allowed to rotate.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granules rise in the container because of</a:t>
            </a:r>
          </a:p>
          <a:p>
            <a:pPr>
              <a:buNone/>
            </a:pPr>
            <a:r>
              <a:rPr lang="en-US" dirty="0" smtClean="0"/>
              <a:t>high velocity gas and later fall back </a:t>
            </a:r>
            <a:r>
              <a:rPr lang="en-US" dirty="0" smtClean="0"/>
              <a:t>in random </a:t>
            </a:r>
            <a:r>
              <a:rPr lang="en-US" dirty="0" smtClean="0"/>
              <a:t>motion.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/>
              <a:t>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gas surrounds every granule to completely</a:t>
            </a:r>
          </a:p>
          <a:p>
            <a:pPr>
              <a:buNone/>
            </a:pPr>
            <a:r>
              <a:rPr lang="en-US" dirty="0" smtClean="0"/>
              <a:t>dry them. The air leaves the dryer by </a:t>
            </a:r>
            <a:r>
              <a:rPr lang="en-US" dirty="0" smtClean="0"/>
              <a:t>passing through </a:t>
            </a:r>
            <a:r>
              <a:rPr lang="en-US" dirty="0" smtClean="0"/>
              <a:t>bag filter.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entrained particle remain adhere to </a:t>
            </a:r>
            <a:r>
              <a:rPr lang="en-US" dirty="0" smtClean="0"/>
              <a:t>the inside </a:t>
            </a:r>
            <a:r>
              <a:rPr lang="en-US" dirty="0" smtClean="0"/>
              <a:t>surface of bags. Periodically the bags </a:t>
            </a:r>
            <a:r>
              <a:rPr lang="en-US" dirty="0" smtClean="0"/>
              <a:t>are shaken </a:t>
            </a:r>
            <a:r>
              <a:rPr lang="en-US" dirty="0" smtClean="0"/>
              <a:t>to remove the particles.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material is collected after some time so as </a:t>
            </a:r>
            <a:r>
              <a:rPr lang="en-US" dirty="0" smtClean="0"/>
              <a:t>to reach </a:t>
            </a:r>
            <a:r>
              <a:rPr lang="en-US" dirty="0" smtClean="0"/>
              <a:t>the ambient temperature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3587"/>
            <a:ext cx="8229600" cy="420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Uses:</a:t>
            </a:r>
          </a:p>
          <a:p>
            <a:pPr>
              <a:buNone/>
            </a:pPr>
            <a:r>
              <a:rPr lang="en-US" dirty="0" smtClean="0"/>
              <a:t>For drying granules. It can be used for </a:t>
            </a:r>
            <a:r>
              <a:rPr lang="en-US" dirty="0" smtClean="0"/>
              <a:t>drying, mixing </a:t>
            </a:r>
            <a:r>
              <a:rPr lang="en-US" dirty="0" smtClean="0"/>
              <a:t>and granulation process. It is </a:t>
            </a:r>
            <a:r>
              <a:rPr lang="en-US" dirty="0" smtClean="0"/>
              <a:t>modified for </a:t>
            </a:r>
            <a:r>
              <a:rPr lang="en-US" dirty="0" smtClean="0"/>
              <a:t>coating of granules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03480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dryer is variant of tray dryer. In this type</a:t>
            </a:r>
          </a:p>
          <a:p>
            <a:pPr>
              <a:buNone/>
            </a:pPr>
            <a:r>
              <a:rPr lang="en-US" sz="2400" dirty="0" smtClean="0"/>
              <a:t>trucks are loaded with wet material at one end</a:t>
            </a:r>
          </a:p>
          <a:p>
            <a:pPr>
              <a:buNone/>
            </a:pPr>
            <a:r>
              <a:rPr lang="en-US" sz="2400" dirty="0" smtClean="0"/>
              <a:t>of tunnel.</a:t>
            </a:r>
          </a:p>
          <a:p>
            <a:r>
              <a:rPr lang="en-US" sz="2400" dirty="0" smtClean="0"/>
              <a:t>This </a:t>
            </a:r>
            <a:r>
              <a:rPr lang="en-US" sz="2400" dirty="0" smtClean="0"/>
              <a:t>tunnel comprised of a number of units </a:t>
            </a:r>
            <a:r>
              <a:rPr lang="en-US" sz="2400" dirty="0" smtClean="0"/>
              <a:t>each of </a:t>
            </a:r>
            <a:r>
              <a:rPr lang="en-US" sz="2400" dirty="0" smtClean="0"/>
              <a:t>which is electro-statically controlled.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solid gets dried and the product </a:t>
            </a:r>
            <a:r>
              <a:rPr lang="en-US" sz="2400" dirty="0" smtClean="0"/>
              <a:t>is discharged </a:t>
            </a:r>
            <a:r>
              <a:rPr lang="en-US" sz="2400" dirty="0" smtClean="0"/>
              <a:t>at the other end of the tunnel.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467225"/>
            <a:ext cx="5133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Principle: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spray dryer the fluid to be dried </a:t>
            </a:r>
            <a:r>
              <a:rPr lang="en-US" dirty="0" smtClean="0"/>
              <a:t>is atomized </a:t>
            </a:r>
            <a:r>
              <a:rPr lang="en-US" dirty="0" smtClean="0"/>
              <a:t>into fine droplets which are </a:t>
            </a:r>
            <a:r>
              <a:rPr lang="en-US" dirty="0" smtClean="0"/>
              <a:t>thrown </a:t>
            </a:r>
            <a:r>
              <a:rPr lang="en-US" dirty="0" err="1" smtClean="0"/>
              <a:t>radially</a:t>
            </a:r>
            <a:r>
              <a:rPr lang="en-US" dirty="0" smtClean="0"/>
              <a:t> </a:t>
            </a:r>
            <a:r>
              <a:rPr lang="en-US" dirty="0" smtClean="0"/>
              <a:t>into moving stream of hot gas.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temperature of the droplets is</a:t>
            </a:r>
          </a:p>
          <a:p>
            <a:pPr>
              <a:buNone/>
            </a:pPr>
            <a:r>
              <a:rPr lang="en-US" dirty="0" smtClean="0"/>
              <a:t>immediately increased and fine droplets get</a:t>
            </a:r>
          </a:p>
          <a:p>
            <a:pPr>
              <a:buNone/>
            </a:pPr>
            <a:r>
              <a:rPr lang="en-US" dirty="0" smtClean="0"/>
              <a:t>dried instantly in the form of spherical</a:t>
            </a:r>
          </a:p>
          <a:p>
            <a:pPr>
              <a:buNone/>
            </a:pPr>
            <a:r>
              <a:rPr lang="en-US" dirty="0" smtClean="0"/>
              <a:t>particles.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 dryer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685" y="1774825"/>
            <a:ext cx="734263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consist of large cylindrical drying chamber</a:t>
            </a:r>
          </a:p>
          <a:p>
            <a:pPr>
              <a:buNone/>
            </a:pPr>
            <a:r>
              <a:rPr lang="en-US" dirty="0" smtClean="0"/>
              <a:t>with a short conical bottom made up of</a:t>
            </a:r>
          </a:p>
          <a:p>
            <a:pPr>
              <a:buNone/>
            </a:pPr>
            <a:r>
              <a:rPr lang="en-US" dirty="0" smtClean="0"/>
              <a:t>stainless steel.(diameter 2.5 to 9.0 m and</a:t>
            </a:r>
          </a:p>
          <a:p>
            <a:pPr>
              <a:buNone/>
            </a:pPr>
            <a:r>
              <a:rPr lang="en-US" dirty="0" smtClean="0"/>
              <a:t>height 25 m or more)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An inlet for hot air placed in the roof and</a:t>
            </a:r>
          </a:p>
          <a:p>
            <a:pPr>
              <a:buNone/>
            </a:pPr>
            <a:r>
              <a:rPr lang="en-US" dirty="0" smtClean="0"/>
              <a:t>another inlet carrying spray disk atomizer is</a:t>
            </a:r>
          </a:p>
          <a:p>
            <a:pPr>
              <a:buNone/>
            </a:pPr>
            <a:r>
              <a:rPr lang="en-US" dirty="0" smtClean="0"/>
              <a:t>also set in the roof</a:t>
            </a:r>
            <a:r>
              <a:rPr lang="en-US" dirty="0" smtClean="0"/>
              <a:t>. </a:t>
            </a:r>
            <a:r>
              <a:rPr lang="en-US" dirty="0" smtClean="0"/>
              <a:t>The spray disk atomizer </a:t>
            </a:r>
            <a:r>
              <a:rPr lang="en-US" dirty="0" smtClean="0"/>
              <a:t>is about </a:t>
            </a:r>
            <a:r>
              <a:rPr lang="en-US" dirty="0" smtClean="0"/>
              <a:t>300 mm </a:t>
            </a:r>
            <a:r>
              <a:rPr lang="en-US" dirty="0" smtClean="0"/>
              <a:t>in diameter </a:t>
            </a:r>
            <a:r>
              <a:rPr lang="en-US" dirty="0" smtClean="0"/>
              <a:t>and rotates at a speed of 3000 </a:t>
            </a:r>
            <a:r>
              <a:rPr lang="en-US" dirty="0" smtClean="0"/>
              <a:t>to 50,000 </a:t>
            </a:r>
            <a:r>
              <a:rPr lang="en-US" dirty="0" smtClean="0"/>
              <a:t>rpm.</a:t>
            </a:r>
          </a:p>
          <a:p>
            <a:pPr>
              <a:buNone/>
            </a:pPr>
            <a:r>
              <a:rPr lang="en-US" dirty="0" smtClean="0"/>
              <a:t>Bottom </a:t>
            </a:r>
            <a:r>
              <a:rPr lang="en-US" dirty="0" smtClean="0"/>
              <a:t>of the dryer is connected to cyclone</a:t>
            </a:r>
          </a:p>
          <a:p>
            <a:pPr>
              <a:buNone/>
            </a:pPr>
            <a:r>
              <a:rPr lang="en-US" dirty="0" smtClean="0"/>
              <a:t>separator.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Drying of material in spray dryer involves </a:t>
            </a:r>
            <a:r>
              <a:rPr lang="en-US" sz="2400" dirty="0" smtClean="0"/>
              <a:t>3 stages;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1. Atomization of liquids: The feed is </a:t>
            </a:r>
            <a:r>
              <a:rPr lang="en-US" sz="2400" dirty="0" smtClean="0"/>
              <a:t>introduced through </a:t>
            </a:r>
            <a:r>
              <a:rPr lang="en-US" sz="2400" dirty="0" smtClean="0"/>
              <a:t>the atomizer either by gravity or </a:t>
            </a:r>
            <a:r>
              <a:rPr lang="en-US" sz="2400" dirty="0" smtClean="0"/>
              <a:t>using suitable </a:t>
            </a:r>
            <a:r>
              <a:rPr lang="en-US" sz="2400" dirty="0" smtClean="0"/>
              <a:t>pump.</a:t>
            </a:r>
          </a:p>
          <a:p>
            <a:pPr>
              <a:buNone/>
            </a:pPr>
            <a:r>
              <a:rPr lang="en-US" sz="2400" dirty="0" smtClean="0"/>
              <a:t>2. Drying of the liquid droplets: Fine droplets </a:t>
            </a:r>
            <a:r>
              <a:rPr lang="en-US" sz="2400" dirty="0" smtClean="0"/>
              <a:t>are dried </a:t>
            </a:r>
            <a:r>
              <a:rPr lang="en-US" sz="2400" dirty="0" smtClean="0"/>
              <a:t>in the drying chamber by supplying hot </a:t>
            </a:r>
            <a:r>
              <a:rPr lang="en-US" sz="2400" dirty="0" smtClean="0"/>
              <a:t>air through </a:t>
            </a:r>
            <a:r>
              <a:rPr lang="en-US" sz="2400" dirty="0" smtClean="0"/>
              <a:t>the inlet.</a:t>
            </a:r>
          </a:p>
          <a:p>
            <a:pPr>
              <a:buNone/>
            </a:pPr>
            <a:r>
              <a:rPr lang="en-US" sz="2400" dirty="0" smtClean="0"/>
              <a:t>3. Recovery of the dried product: Centrifugal force</a:t>
            </a:r>
          </a:p>
          <a:p>
            <a:pPr>
              <a:buNone/>
            </a:pPr>
            <a:r>
              <a:rPr lang="en-US" sz="2400" dirty="0" smtClean="0"/>
              <a:t>of atomizer drives the droplets to follow </a:t>
            </a:r>
            <a:r>
              <a:rPr lang="en-US" sz="2400" dirty="0" smtClean="0"/>
              <a:t>helical path. Particles </a:t>
            </a:r>
            <a:r>
              <a:rPr lang="en-US" sz="2400" dirty="0" smtClean="0"/>
              <a:t>are dried and collected at </a:t>
            </a:r>
            <a:r>
              <a:rPr lang="en-US" sz="2400" dirty="0" smtClean="0"/>
              <a:t>the conical </a:t>
            </a:r>
            <a:r>
              <a:rPr lang="en-US" sz="2400" dirty="0" smtClean="0"/>
              <a:t>bottom.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All these processes are completed in </a:t>
            </a:r>
            <a:r>
              <a:rPr lang="en-US" sz="2400" dirty="0" smtClean="0"/>
              <a:t>few seconds</a:t>
            </a:r>
            <a:r>
              <a:rPr lang="en-US" sz="2400" dirty="0" smtClean="0"/>
              <a:t>. </a:t>
            </a:r>
            <a:r>
              <a:rPr lang="en-US" sz="2400" dirty="0" smtClean="0"/>
              <a:t>Particle size </a:t>
            </a:r>
            <a:r>
              <a:rPr lang="en-US" sz="2400" dirty="0" smtClean="0"/>
              <a:t>obtained is ranging from </a:t>
            </a:r>
            <a:r>
              <a:rPr lang="en-US" sz="2400" dirty="0" smtClean="0"/>
              <a:t>2 to </a:t>
            </a:r>
            <a:r>
              <a:rPr lang="en-US" sz="2400" dirty="0" smtClean="0"/>
              <a:t>500 mm. maximum </a:t>
            </a:r>
            <a:r>
              <a:rPr lang="en-US" sz="2400" dirty="0" smtClean="0"/>
              <a:t>size of </a:t>
            </a:r>
            <a:r>
              <a:rPr lang="en-US" sz="2400" dirty="0" smtClean="0"/>
              <a:t>spray dryer </a:t>
            </a:r>
            <a:r>
              <a:rPr lang="en-US" sz="2400" dirty="0" smtClean="0"/>
              <a:t>has capacity </a:t>
            </a:r>
            <a:r>
              <a:rPr lang="en-US" sz="2400" dirty="0" smtClean="0"/>
              <a:t>of 2000 kg per hour.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229600" cy="248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9144000" cy="199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74825"/>
            <a:ext cx="800099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Principle: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fluidised</a:t>
            </a:r>
            <a:r>
              <a:rPr lang="en-US" dirty="0" smtClean="0"/>
              <a:t> bed dryer hot air is passed at high</a:t>
            </a:r>
          </a:p>
          <a:p>
            <a:pPr>
              <a:buNone/>
            </a:pPr>
            <a:r>
              <a:rPr lang="en-US" dirty="0" smtClean="0"/>
              <a:t>pressure through a perforated bottom of the</a:t>
            </a:r>
          </a:p>
          <a:p>
            <a:pPr>
              <a:buNone/>
            </a:pPr>
            <a:r>
              <a:rPr lang="en-US" dirty="0" smtClean="0"/>
              <a:t>container.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granules are lifted from the bottom and</a:t>
            </a:r>
          </a:p>
          <a:p>
            <a:pPr>
              <a:buNone/>
            </a:pPr>
            <a:r>
              <a:rPr lang="en-US" dirty="0" smtClean="0"/>
              <a:t>suspended in the stream of air, this condition</a:t>
            </a:r>
          </a:p>
          <a:p>
            <a:pPr>
              <a:buNone/>
            </a:pPr>
            <a:r>
              <a:rPr lang="en-US" dirty="0" smtClean="0"/>
              <a:t>is called as fluidized </a:t>
            </a:r>
            <a:r>
              <a:rPr lang="en-US" dirty="0" err="1" smtClean="0"/>
              <a:t>state.The</a:t>
            </a:r>
            <a:r>
              <a:rPr lang="en-US" dirty="0" smtClean="0"/>
              <a:t> </a:t>
            </a:r>
            <a:r>
              <a:rPr lang="en-US" dirty="0" smtClean="0"/>
              <a:t>hot </a:t>
            </a:r>
            <a:r>
              <a:rPr lang="en-US" dirty="0" smtClean="0"/>
              <a:t>gas surrounding </a:t>
            </a:r>
            <a:r>
              <a:rPr lang="en-US" dirty="0" smtClean="0"/>
              <a:t>every granule </a:t>
            </a:r>
            <a:r>
              <a:rPr lang="en-US" dirty="0" smtClean="0"/>
              <a:t>to completely </a:t>
            </a:r>
            <a:r>
              <a:rPr lang="en-US" dirty="0" smtClean="0"/>
              <a:t>dry them.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</TotalTime>
  <Words>643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Tunnel Dryer, Spray Dryer, Fluidized bed Dryer</vt:lpstr>
      <vt:lpstr>Tunnel Dryer</vt:lpstr>
      <vt:lpstr>Spray dryer</vt:lpstr>
      <vt:lpstr>Spray dryer</vt:lpstr>
      <vt:lpstr>Construction</vt:lpstr>
      <vt:lpstr>Working</vt:lpstr>
      <vt:lpstr>Uses</vt:lpstr>
      <vt:lpstr>Uses</vt:lpstr>
      <vt:lpstr>Slide 9</vt:lpstr>
      <vt:lpstr>Construction</vt:lpstr>
      <vt:lpstr>Working</vt:lpstr>
      <vt:lpstr>Working</vt:lpstr>
      <vt:lpstr>Advantages</vt:lpstr>
      <vt:lpstr>Uses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Tunnel Dryer, Spray Dryer, Fluidized bed Dryer, Vacuum Dryer, Freeze Dryer</dc:title>
  <dc:creator>Garima</dc:creator>
  <cp:lastModifiedBy>Garima</cp:lastModifiedBy>
  <cp:revision>3</cp:revision>
  <dcterms:created xsi:type="dcterms:W3CDTF">2006-08-16T00:00:00Z</dcterms:created>
  <dcterms:modified xsi:type="dcterms:W3CDTF">2020-11-02T07:39:10Z</dcterms:modified>
</cp:coreProperties>
</file>