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Vacuum Drying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8077200" cy="149961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</a:t>
            </a:r>
            <a:r>
              <a:rPr lang="en-US" b="1" dirty="0" err="1" smtClean="0">
                <a:solidFill>
                  <a:srgbClr val="FF0000"/>
                </a:solidFill>
              </a:rPr>
              <a:t>Garima</a:t>
            </a:r>
            <a:r>
              <a:rPr lang="en-US" b="1" dirty="0" smtClean="0">
                <a:solidFill>
                  <a:srgbClr val="FF0000"/>
                </a:solidFill>
              </a:rPr>
              <a:t> Joshi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Assistant Professor, MLSU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Unit operation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III Semester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involves following steps;</a:t>
            </a:r>
          </a:p>
          <a:p>
            <a:pPr>
              <a:buNone/>
            </a:pPr>
            <a:r>
              <a:rPr lang="en-US" dirty="0" smtClean="0"/>
              <a:t>1) Preparation and pretreatment</a:t>
            </a:r>
          </a:p>
          <a:p>
            <a:pPr>
              <a:buNone/>
            </a:pPr>
            <a:r>
              <a:rPr lang="en-US" dirty="0" smtClean="0"/>
              <a:t>2) Pre-freezing for solidifying water</a:t>
            </a:r>
          </a:p>
          <a:p>
            <a:pPr>
              <a:buNone/>
            </a:pPr>
            <a:r>
              <a:rPr lang="en-US" dirty="0" smtClean="0"/>
              <a:t>3) Primary drying (sublimation of ice)</a:t>
            </a:r>
          </a:p>
          <a:p>
            <a:pPr>
              <a:buNone/>
            </a:pPr>
            <a:r>
              <a:rPr lang="en-US" dirty="0" smtClean="0"/>
              <a:t>4) Secondary drying (removal of residual</a:t>
            </a:r>
          </a:p>
          <a:p>
            <a:pPr>
              <a:buNone/>
            </a:pPr>
            <a:r>
              <a:rPr lang="en-US" dirty="0" smtClean="0"/>
              <a:t>moisture)</a:t>
            </a:r>
          </a:p>
          <a:p>
            <a:pPr>
              <a:buNone/>
            </a:pPr>
            <a:r>
              <a:rPr lang="en-US" dirty="0" smtClean="0"/>
              <a:t>5) Packing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5126" y="1774825"/>
            <a:ext cx="651374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229600" cy="128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2895600"/>
            <a:ext cx="88392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2387"/>
            <a:ext cx="8229600" cy="42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dryer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Principle: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In vacuum dryer material is dried by the</a:t>
            </a:r>
          </a:p>
          <a:p>
            <a:pPr>
              <a:buNone/>
            </a:pPr>
            <a:r>
              <a:rPr lang="en-US" dirty="0" smtClean="0"/>
              <a:t>application of vacuum. When vacuum is created</a:t>
            </a:r>
          </a:p>
          <a:p>
            <a:pPr>
              <a:buNone/>
            </a:pPr>
            <a:r>
              <a:rPr lang="en-US" dirty="0" smtClean="0"/>
              <a:t>the pressure is lowered so that water boils at</a:t>
            </a:r>
          </a:p>
          <a:p>
            <a:pPr>
              <a:buNone/>
            </a:pPr>
            <a:r>
              <a:rPr lang="en-US" dirty="0" smtClean="0"/>
              <a:t>lower temperature. Hence evaporate faster.</a:t>
            </a:r>
          </a:p>
          <a:p>
            <a:r>
              <a:rPr lang="en-US" dirty="0" smtClean="0"/>
              <a:t> </a:t>
            </a:r>
            <a:r>
              <a:rPr lang="en-US" dirty="0" smtClean="0"/>
              <a:t>Construction:</a:t>
            </a:r>
          </a:p>
          <a:p>
            <a:pPr>
              <a:buNone/>
            </a:pPr>
            <a:r>
              <a:rPr lang="en-US" dirty="0" smtClean="0"/>
              <a:t>It </a:t>
            </a:r>
            <a:r>
              <a:rPr lang="en-US" dirty="0" smtClean="0"/>
              <a:t>is made up of cast iron heavy jacketed vessel.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enclosed space (approx. 1.5 meter cube) is</a:t>
            </a:r>
          </a:p>
          <a:p>
            <a:pPr>
              <a:buNone/>
            </a:pPr>
            <a:r>
              <a:rPr lang="en-US" dirty="0" smtClean="0"/>
              <a:t>divided into a number of portions by means of</a:t>
            </a:r>
          </a:p>
          <a:p>
            <a:pPr>
              <a:buNone/>
            </a:pPr>
            <a:r>
              <a:rPr lang="en-US" dirty="0" smtClean="0"/>
              <a:t>20 hollow shelves which are part of jacket.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shelves provide larger surface area (</a:t>
            </a:r>
            <a:r>
              <a:rPr lang="en-US" dirty="0" smtClean="0"/>
              <a:t>about 45 </a:t>
            </a:r>
            <a:r>
              <a:rPr lang="en-US" dirty="0" smtClean="0"/>
              <a:t>to 50 m2 ) for conduction of heat. Over </a:t>
            </a:r>
            <a:r>
              <a:rPr lang="en-US" dirty="0" smtClean="0"/>
              <a:t>these shelves </a:t>
            </a:r>
            <a:r>
              <a:rPr lang="en-US" dirty="0" smtClean="0"/>
              <a:t>metal trays are </a:t>
            </a:r>
            <a:r>
              <a:rPr lang="en-US" dirty="0" smtClean="0"/>
              <a:t>placed.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oven is connected to vacuum pump by</a:t>
            </a:r>
          </a:p>
          <a:p>
            <a:pPr>
              <a:buNone/>
            </a:pPr>
            <a:r>
              <a:rPr lang="en-US" dirty="0" smtClean="0"/>
              <a:t>placing condenser in between.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3671"/>
            <a:ext cx="8229600" cy="40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Material to be dried is placed on trays.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trays are placed on shelves and pressure</a:t>
            </a:r>
          </a:p>
          <a:p>
            <a:pPr>
              <a:buNone/>
            </a:pPr>
            <a:r>
              <a:rPr lang="en-US" dirty="0" smtClean="0"/>
              <a:t>is decreased up to 30 to 60 kilopascals.</a:t>
            </a:r>
          </a:p>
          <a:p>
            <a:pPr>
              <a:buNone/>
            </a:pPr>
            <a:r>
              <a:rPr lang="en-US" dirty="0" smtClean="0"/>
              <a:t>Steam </a:t>
            </a:r>
            <a:r>
              <a:rPr lang="en-US" dirty="0" smtClean="0"/>
              <a:t>or hot air is supplied into hollow</a:t>
            </a:r>
          </a:p>
          <a:p>
            <a:pPr>
              <a:buNone/>
            </a:pPr>
            <a:r>
              <a:rPr lang="en-US" dirty="0" smtClean="0"/>
              <a:t>space. Drying of material is done by presence</a:t>
            </a:r>
          </a:p>
          <a:p>
            <a:pPr>
              <a:buNone/>
            </a:pPr>
            <a:r>
              <a:rPr lang="en-US" dirty="0" smtClean="0"/>
              <a:t>of vacuum.</a:t>
            </a:r>
          </a:p>
          <a:p>
            <a:pPr>
              <a:buNone/>
            </a:pPr>
            <a:r>
              <a:rPr lang="en-US" dirty="0" smtClean="0"/>
              <a:t>Water </a:t>
            </a:r>
            <a:r>
              <a:rPr lang="en-US" dirty="0" err="1" smtClean="0"/>
              <a:t>vapour</a:t>
            </a:r>
            <a:r>
              <a:rPr lang="en-US" dirty="0" smtClean="0"/>
              <a:t> passes into the condenser</a:t>
            </a:r>
          </a:p>
          <a:p>
            <a:pPr>
              <a:buNone/>
            </a:pPr>
            <a:r>
              <a:rPr lang="en-US" dirty="0" smtClean="0"/>
              <a:t>where it is condensed.</a:t>
            </a:r>
          </a:p>
          <a:p>
            <a:pPr>
              <a:buNone/>
            </a:pPr>
            <a:r>
              <a:rPr lang="en-US" dirty="0" smtClean="0"/>
              <a:t>At </a:t>
            </a:r>
            <a:r>
              <a:rPr lang="en-US" dirty="0" smtClean="0"/>
              <a:t>the end of drying vacuum line is</a:t>
            </a:r>
          </a:p>
          <a:p>
            <a:pPr>
              <a:buNone/>
            </a:pPr>
            <a:r>
              <a:rPr lang="en-US" dirty="0" smtClean="0"/>
              <a:t>disconnected and material is collected from</a:t>
            </a:r>
          </a:p>
          <a:p>
            <a:pPr>
              <a:buNone/>
            </a:pPr>
            <a:r>
              <a:rPr lang="en-US" dirty="0" smtClean="0"/>
              <a:t>trays.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628" y="1774825"/>
            <a:ext cx="705074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845" y="1774825"/>
            <a:ext cx="706631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 dryer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Principle:</a:t>
            </a:r>
          </a:p>
          <a:p>
            <a:pPr>
              <a:buNone/>
            </a:pPr>
            <a:r>
              <a:rPr lang="en-US" dirty="0" smtClean="0"/>
              <a:t>In freeze drying water is removed from the</a:t>
            </a:r>
          </a:p>
          <a:p>
            <a:pPr>
              <a:buNone/>
            </a:pPr>
            <a:r>
              <a:rPr lang="en-US" dirty="0" smtClean="0"/>
              <a:t>frozen state by sublimation. (direct change of</a:t>
            </a:r>
          </a:p>
          <a:p>
            <a:pPr>
              <a:buNone/>
            </a:pPr>
            <a:r>
              <a:rPr lang="en-US" dirty="0" smtClean="0"/>
              <a:t>water from solid into </a:t>
            </a:r>
            <a:r>
              <a:rPr lang="en-US" dirty="0" err="1" smtClean="0"/>
              <a:t>vapour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Construction:</a:t>
            </a:r>
          </a:p>
          <a:p>
            <a:pPr>
              <a:buNone/>
            </a:pPr>
            <a:r>
              <a:rPr lang="en-US" dirty="0" smtClean="0"/>
              <a:t>Freeze dryer is consist of</a:t>
            </a:r>
          </a:p>
          <a:p>
            <a:pPr>
              <a:buNone/>
            </a:pPr>
            <a:r>
              <a:rPr lang="en-US" dirty="0" smtClean="0"/>
              <a:t>1) Drying chamber in which trays are loaded</a:t>
            </a:r>
          </a:p>
          <a:p>
            <a:pPr>
              <a:buNone/>
            </a:pPr>
            <a:r>
              <a:rPr lang="en-US" dirty="0" smtClean="0"/>
              <a:t>2) Heat supply in the form of radiation</a:t>
            </a:r>
          </a:p>
          <a:p>
            <a:pPr>
              <a:buNone/>
            </a:pPr>
            <a:r>
              <a:rPr lang="en-US" dirty="0" smtClean="0"/>
              <a:t>3) </a:t>
            </a:r>
            <a:r>
              <a:rPr lang="en-US" dirty="0" err="1" smtClean="0"/>
              <a:t>Vapour</a:t>
            </a:r>
            <a:r>
              <a:rPr lang="en-US" dirty="0" smtClean="0"/>
              <a:t> condensing or adsorption system</a:t>
            </a:r>
          </a:p>
          <a:p>
            <a:pPr>
              <a:buNone/>
            </a:pPr>
            <a:r>
              <a:rPr lang="en-US" dirty="0" smtClean="0"/>
              <a:t>4) Vacuum pump or steam jacket or both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433" y="1774825"/>
            <a:ext cx="735313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318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Vacuum Drying</vt:lpstr>
      <vt:lpstr>Vacuum dryer</vt:lpstr>
      <vt:lpstr>Slide 3</vt:lpstr>
      <vt:lpstr>Slide 4</vt:lpstr>
      <vt:lpstr>Working</vt:lpstr>
      <vt:lpstr>uses</vt:lpstr>
      <vt:lpstr>Advantages</vt:lpstr>
      <vt:lpstr>Freeze dryer</vt:lpstr>
      <vt:lpstr>Slide 9</vt:lpstr>
      <vt:lpstr>Working</vt:lpstr>
      <vt:lpstr>Slide 11</vt:lpstr>
      <vt:lpstr>Slide 12</vt:lpstr>
      <vt:lpstr>Uses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Drying</dc:title>
  <dc:creator>Garima</dc:creator>
  <cp:lastModifiedBy>Garima</cp:lastModifiedBy>
  <cp:revision>1</cp:revision>
  <dcterms:created xsi:type="dcterms:W3CDTF">2006-08-16T00:00:00Z</dcterms:created>
  <dcterms:modified xsi:type="dcterms:W3CDTF">2020-11-06T10:30:29Z</dcterms:modified>
</cp:coreProperties>
</file>