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18/11/2020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Distillation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181600"/>
            <a:ext cx="8077200" cy="1499616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Dr. </a:t>
            </a:r>
            <a:r>
              <a:rPr lang="en-US" b="1" dirty="0" err="1" smtClean="0">
                <a:solidFill>
                  <a:srgbClr val="FFFF00"/>
                </a:solidFill>
              </a:rPr>
              <a:t>Garima</a:t>
            </a:r>
            <a:r>
              <a:rPr lang="en-US" b="1" dirty="0" smtClean="0">
                <a:solidFill>
                  <a:srgbClr val="FFFF00"/>
                </a:solidFill>
              </a:rPr>
              <a:t> Joshi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Assistant Professor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Department of Pharmaceutical Sciences, MLSU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III </a:t>
            </a:r>
            <a:r>
              <a:rPr lang="en-US" b="1" dirty="0" err="1" smtClean="0">
                <a:solidFill>
                  <a:srgbClr val="FFFF00"/>
                </a:solidFill>
              </a:rPr>
              <a:t>Sem</a:t>
            </a:r>
            <a:r>
              <a:rPr lang="en-US" b="1" dirty="0" smtClean="0">
                <a:solidFill>
                  <a:srgbClr val="FFFF00"/>
                </a:solidFill>
              </a:rPr>
              <a:t>, Unit operation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Distillation is an unit operation which involves separation of a vaporizable component from a multi-component system and subsequent condensation of </a:t>
            </a:r>
            <a:r>
              <a:rPr lang="en-US" dirty="0" err="1" smtClean="0"/>
              <a:t>vapours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 It </a:t>
            </a:r>
            <a:r>
              <a:rPr lang="en-US" dirty="0" smtClean="0"/>
              <a:t>is a process of separating the component substances from a liquid mixture by selective evaporation and condensation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It is </a:t>
            </a:r>
            <a:r>
              <a:rPr lang="en-US" dirty="0" smtClean="0"/>
              <a:t>defined as the separation of the components of a liquid mixture by a process involving vaporization and subsequent condensation at another place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Applications/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082809"/>
          </a:xfrm>
        </p:spPr>
        <p:txBody>
          <a:bodyPr>
            <a:noAutofit/>
          </a:bodyPr>
          <a:lstStyle/>
          <a:p>
            <a:r>
              <a:rPr lang="en-US" sz="2800" dirty="0" smtClean="0"/>
              <a:t>Separation of volatile oils- cloves(</a:t>
            </a:r>
            <a:r>
              <a:rPr lang="en-US" sz="2800" dirty="0" err="1" smtClean="0"/>
              <a:t>Eugenol</a:t>
            </a:r>
            <a:r>
              <a:rPr lang="en-US" sz="2800" dirty="0" smtClean="0"/>
              <a:t> comprises </a:t>
            </a:r>
            <a:r>
              <a:rPr lang="en-US" sz="2800" dirty="0" smtClean="0"/>
              <a:t>72-90</a:t>
            </a:r>
            <a:r>
              <a:rPr lang="en-US" sz="2800" dirty="0" smtClean="0"/>
              <a:t>%, </a:t>
            </a:r>
            <a:r>
              <a:rPr lang="en-US" sz="2800" dirty="0" err="1" smtClean="0"/>
              <a:t>Vanilin</a:t>
            </a:r>
            <a:r>
              <a:rPr lang="en-US" sz="2800" dirty="0" smtClean="0"/>
              <a:t>, acetyl </a:t>
            </a:r>
            <a:r>
              <a:rPr lang="en-US" sz="2800" dirty="0" err="1" smtClean="0"/>
              <a:t>eugenol</a:t>
            </a:r>
            <a:r>
              <a:rPr lang="en-US" sz="2800" dirty="0" smtClean="0"/>
              <a:t>).</a:t>
            </a:r>
          </a:p>
          <a:p>
            <a:r>
              <a:rPr lang="en-US" sz="2800" dirty="0" smtClean="0"/>
              <a:t> Separation </a:t>
            </a:r>
            <a:r>
              <a:rPr lang="en-US" sz="2800" dirty="0" smtClean="0"/>
              <a:t>of drugs obtained from plant and animal sources- </a:t>
            </a:r>
            <a:r>
              <a:rPr lang="en-US" sz="2800" dirty="0" err="1" smtClean="0"/>
              <a:t>Vit</a:t>
            </a:r>
            <a:r>
              <a:rPr lang="en-US" sz="2800" dirty="0" smtClean="0"/>
              <a:t>. A from fish liver oil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 </a:t>
            </a:r>
            <a:r>
              <a:rPr lang="en-US" sz="2800" dirty="0" smtClean="0"/>
              <a:t>Purification of organic solvents-absolute alcohol (100</a:t>
            </a:r>
            <a:r>
              <a:rPr lang="en-US" sz="2800" dirty="0" smtClean="0"/>
              <a:t>%).</a:t>
            </a:r>
          </a:p>
          <a:p>
            <a:r>
              <a:rPr lang="en-US" sz="2800" dirty="0" smtClean="0"/>
              <a:t> Purification </a:t>
            </a:r>
            <a:r>
              <a:rPr lang="en-US" sz="2800" dirty="0" smtClean="0"/>
              <a:t>of drugs obtained from chemical process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Manufacture </a:t>
            </a:r>
            <a:r>
              <a:rPr lang="en-US" sz="2800" dirty="0" smtClean="0"/>
              <a:t>of official preparations -sprit of nitrous ether, sprit of ammonia, </a:t>
            </a:r>
            <a:r>
              <a:rPr lang="en-US" sz="2800" dirty="0" err="1" smtClean="0"/>
              <a:t>D.water</a:t>
            </a:r>
            <a:r>
              <a:rPr lang="en-US" sz="2800" dirty="0" smtClean="0"/>
              <a:t> and water for inj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 </a:t>
            </a:r>
            <a:r>
              <a:rPr lang="en-US" sz="2800" dirty="0" smtClean="0"/>
              <a:t>Quality control methods- Alcohol content in elixir(4-40</a:t>
            </a:r>
            <a:r>
              <a:rPr lang="en-US" sz="2800" dirty="0" smtClean="0"/>
              <a:t>%).</a:t>
            </a:r>
          </a:p>
          <a:p>
            <a:r>
              <a:rPr lang="en-US" sz="2800" dirty="0" smtClean="0"/>
              <a:t> Refining </a:t>
            </a:r>
            <a:r>
              <a:rPr lang="en-US" sz="2800" dirty="0" smtClean="0"/>
              <a:t>of petroleum products- Petroleum ether 60,80. </a:t>
            </a:r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dirty="0" smtClean="0"/>
              <a:t>Recovery of solvents- synthesis.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Ideal </a:t>
            </a:r>
            <a:r>
              <a:rPr lang="en-US" b="1" dirty="0" smtClean="0"/>
              <a:t>Solution (Perfect solution</a:t>
            </a:r>
            <a:r>
              <a:rPr lang="en-US" b="1" dirty="0" smtClean="0"/>
              <a:t>)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/>
              <a:t>Ideal solution is defined as the one in which </a:t>
            </a:r>
            <a:r>
              <a:rPr lang="en-US" dirty="0" smtClean="0"/>
              <a:t>there is </a:t>
            </a:r>
            <a:r>
              <a:rPr lang="en-US" dirty="0" smtClean="0"/>
              <a:t>no change in the properties of components other than dilution, when they mixed to form a solution. 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Property </a:t>
            </a:r>
            <a:r>
              <a:rPr lang="en-US" b="1" dirty="0" smtClean="0"/>
              <a:t>of ideal solution </a:t>
            </a:r>
          </a:p>
          <a:p>
            <a:pPr>
              <a:buNone/>
            </a:pPr>
            <a:r>
              <a:rPr lang="en-US" dirty="0" smtClean="0"/>
              <a:t>Total </a:t>
            </a:r>
            <a:r>
              <a:rPr lang="en-US" dirty="0" smtClean="0"/>
              <a:t>volume of solution is equal to sum </a:t>
            </a:r>
            <a:r>
              <a:rPr lang="en-US" dirty="0" smtClean="0"/>
              <a:t>of volumes of each </a:t>
            </a:r>
            <a:r>
              <a:rPr lang="en-US" dirty="0" smtClean="0"/>
              <a:t>component </a:t>
            </a:r>
            <a:r>
              <a:rPr lang="en-US" dirty="0" smtClean="0"/>
              <a:t>.No </a:t>
            </a:r>
            <a:r>
              <a:rPr lang="en-US" dirty="0" smtClean="0"/>
              <a:t>heat absorbed and No heat </a:t>
            </a:r>
            <a:r>
              <a:rPr lang="en-US" dirty="0" smtClean="0"/>
              <a:t>evolved.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No Chemical reaction </a:t>
            </a:r>
            <a:r>
              <a:rPr lang="en-US" dirty="0" smtClean="0"/>
              <a:t>in-between. Final </a:t>
            </a:r>
            <a:r>
              <a:rPr lang="en-US" dirty="0" smtClean="0"/>
              <a:t>volume of solution represents additive property of individual </a:t>
            </a:r>
            <a:r>
              <a:rPr lang="en-US" dirty="0" smtClean="0"/>
              <a:t>components.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Follow </a:t>
            </a:r>
            <a:r>
              <a:rPr lang="en-US" dirty="0" err="1" smtClean="0"/>
              <a:t>Raoult’s</a:t>
            </a:r>
            <a:r>
              <a:rPr lang="en-US" dirty="0" smtClean="0"/>
              <a:t> </a:t>
            </a:r>
            <a:r>
              <a:rPr lang="en-US" dirty="0" smtClean="0"/>
              <a:t>law 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Real </a:t>
            </a:r>
            <a:r>
              <a:rPr lang="en-US" b="1" dirty="0" smtClean="0"/>
              <a:t>Solution</a:t>
            </a:r>
          </a:p>
          <a:p>
            <a:r>
              <a:rPr lang="en-US" dirty="0" smtClean="0"/>
              <a:t>Most </a:t>
            </a:r>
            <a:r>
              <a:rPr lang="en-US" dirty="0" smtClean="0"/>
              <a:t>system shows varying degree of deviation from </a:t>
            </a:r>
            <a:r>
              <a:rPr lang="en-US" dirty="0" err="1" smtClean="0"/>
              <a:t>raoult’s</a:t>
            </a:r>
            <a:r>
              <a:rPr lang="en-US" dirty="0" smtClean="0"/>
              <a:t> law, depending on nature of liquids and temperature. These solution are known as real solution. </a:t>
            </a:r>
            <a:endParaRPr lang="en-US" dirty="0" smtClean="0"/>
          </a:p>
          <a:p>
            <a:r>
              <a:rPr lang="en-US" b="1" dirty="0" smtClean="0"/>
              <a:t>Property </a:t>
            </a:r>
            <a:r>
              <a:rPr lang="en-US" b="1" dirty="0" smtClean="0"/>
              <a:t>of Real solution </a:t>
            </a:r>
            <a:endParaRPr lang="en-US" b="1" dirty="0" smtClean="0"/>
          </a:p>
          <a:p>
            <a:r>
              <a:rPr lang="en-US" dirty="0" smtClean="0"/>
              <a:t> </a:t>
            </a:r>
            <a:r>
              <a:rPr lang="en-US" dirty="0" smtClean="0"/>
              <a:t>Heat may absorbed or </a:t>
            </a:r>
            <a:r>
              <a:rPr lang="en-US" dirty="0" smtClean="0"/>
              <a:t>evolved</a:t>
            </a:r>
          </a:p>
          <a:p>
            <a:r>
              <a:rPr lang="en-US" dirty="0" smtClean="0"/>
              <a:t>  </a:t>
            </a:r>
            <a:r>
              <a:rPr lang="en-US" dirty="0" smtClean="0"/>
              <a:t>Chemical reaction occurs </a:t>
            </a:r>
            <a:r>
              <a:rPr lang="en-US" dirty="0" smtClean="0"/>
              <a:t>in-between</a:t>
            </a:r>
          </a:p>
          <a:p>
            <a:r>
              <a:rPr lang="en-US" dirty="0" smtClean="0"/>
              <a:t>  </a:t>
            </a:r>
            <a:r>
              <a:rPr lang="en-US" dirty="0" smtClean="0"/>
              <a:t>Final volume of solution represents additive property of individual components </a:t>
            </a:r>
            <a:endParaRPr lang="en-US" dirty="0" smtClean="0"/>
          </a:p>
          <a:p>
            <a:r>
              <a:rPr lang="en-US" dirty="0" smtClean="0"/>
              <a:t>Don’t </a:t>
            </a:r>
            <a:r>
              <a:rPr lang="en-US" dirty="0" smtClean="0"/>
              <a:t>Follow </a:t>
            </a:r>
            <a:r>
              <a:rPr lang="en-US" dirty="0" err="1" smtClean="0"/>
              <a:t>Raoult’s</a:t>
            </a:r>
            <a:r>
              <a:rPr lang="en-US" dirty="0" smtClean="0"/>
              <a:t> </a:t>
            </a:r>
            <a:r>
              <a:rPr lang="en-US" dirty="0" smtClean="0"/>
              <a:t>law</a:t>
            </a:r>
          </a:p>
          <a:p>
            <a:r>
              <a:rPr lang="en-US" dirty="0" smtClean="0"/>
              <a:t> </a:t>
            </a:r>
            <a:r>
              <a:rPr lang="en-US" dirty="0" smtClean="0"/>
              <a:t>Example  Carbon tetra-chloride + </a:t>
            </a:r>
            <a:r>
              <a:rPr lang="en-US" dirty="0" err="1" smtClean="0"/>
              <a:t>Cyclohexane</a:t>
            </a:r>
            <a:r>
              <a:rPr lang="en-US" dirty="0" smtClean="0"/>
              <a:t>  </a:t>
            </a:r>
            <a:r>
              <a:rPr lang="en-US" dirty="0" err="1" smtClean="0"/>
              <a:t>Choroform</a:t>
            </a:r>
            <a:r>
              <a:rPr lang="en-US" dirty="0" smtClean="0"/>
              <a:t> + Acetone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Volatility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volatility of any substance in solution may be defined as the equilibrium partial pressure of substance in </a:t>
            </a:r>
            <a:r>
              <a:rPr lang="en-US" dirty="0" err="1" smtClean="0"/>
              <a:t>vapour</a:t>
            </a:r>
            <a:r>
              <a:rPr lang="en-US" dirty="0" smtClean="0"/>
              <a:t> phase divided by the mole fraction of substance in the solution.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 smtClean="0"/>
              <a:t>example, a substance A in a liquid mixture has partial pressure PA and its concentration in the mixture is XA on mole fraction scale. </a:t>
            </a:r>
            <a:endParaRPr lang="en-US" dirty="0" smtClean="0"/>
          </a:p>
          <a:p>
            <a:r>
              <a:rPr lang="en-US" dirty="0" smtClean="0"/>
              <a:t>Partial </a:t>
            </a:r>
            <a:r>
              <a:rPr lang="en-US" dirty="0" err="1" smtClean="0"/>
              <a:t>vapour</a:t>
            </a:r>
            <a:r>
              <a:rPr lang="en-US" dirty="0" smtClean="0"/>
              <a:t> pressure of A Volatility of component A, = Mole fraction XA of A in solution </a:t>
            </a:r>
            <a:r>
              <a:rPr lang="en-US" dirty="0" err="1" smtClean="0"/>
              <a:t>vA</a:t>
            </a:r>
            <a:r>
              <a:rPr lang="en-US" dirty="0" smtClean="0"/>
              <a:t> = PA/XA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volatility of a material in the pure state is equal to the </a:t>
            </a:r>
            <a:r>
              <a:rPr lang="en-US" dirty="0" err="1" smtClean="0"/>
              <a:t>vapour</a:t>
            </a:r>
            <a:r>
              <a:rPr lang="en-US" dirty="0" smtClean="0"/>
              <a:t> pressure of the material.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Volatility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</a:t>
            </a:r>
            <a:r>
              <a:rPr lang="en-US" dirty="0" smtClean="0"/>
              <a:t>a liquid mixture containing two component A and B, In such case, the volatility of one component is expressed in terms of second as below, </a:t>
            </a:r>
            <a:endParaRPr lang="en-US" dirty="0" smtClean="0"/>
          </a:p>
          <a:p>
            <a:r>
              <a:rPr lang="en-US" dirty="0" smtClean="0"/>
              <a:t>Relative </a:t>
            </a:r>
            <a:r>
              <a:rPr lang="en-US" dirty="0" smtClean="0"/>
              <a:t>Volatility ( ) = </a:t>
            </a:r>
            <a:r>
              <a:rPr lang="en-US" sz="2400" dirty="0" smtClean="0"/>
              <a:t>Volatility </a:t>
            </a:r>
            <a:r>
              <a:rPr lang="en-US" sz="2400" dirty="0" smtClean="0"/>
              <a:t>of </a:t>
            </a:r>
            <a:r>
              <a:rPr lang="en-US" sz="2400" dirty="0" smtClean="0"/>
              <a:t>component A (VA)          				     </a:t>
            </a:r>
            <a:r>
              <a:rPr lang="en-US" dirty="0" smtClean="0"/>
              <a:t>____________________ </a:t>
            </a:r>
          </a:p>
          <a:p>
            <a:pPr>
              <a:buNone/>
            </a:pPr>
            <a:r>
              <a:rPr lang="en-US" dirty="0" smtClean="0"/>
              <a:t>                                                 </a:t>
            </a:r>
            <a:r>
              <a:rPr lang="en-US" sz="2400" dirty="0" smtClean="0"/>
              <a:t>Volatility </a:t>
            </a:r>
            <a:r>
              <a:rPr lang="en-US" sz="2400" dirty="0" smtClean="0"/>
              <a:t>of component B (VB)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       = </a:t>
            </a:r>
            <a:r>
              <a:rPr lang="en-US" dirty="0" smtClean="0"/>
              <a:t>VA/VB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Vapour</a:t>
            </a:r>
            <a:r>
              <a:rPr lang="en-US" dirty="0" smtClean="0"/>
              <a:t>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Vapor pressure </a:t>
            </a:r>
            <a:r>
              <a:rPr lang="en-US" dirty="0" smtClean="0"/>
              <a:t>- </a:t>
            </a:r>
            <a:r>
              <a:rPr lang="en-US" dirty="0" smtClean="0"/>
              <a:t>It is defined as the pressure exerted by a vapor in thermodynamic equilibrium with its condensed phases (solid or liquid) at a given temperature in a closed system.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The equilibrium vapor pressure is an indication of a liquid's evaporation rate.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</TotalTime>
  <Words>534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Module</vt:lpstr>
      <vt:lpstr>Distillation</vt:lpstr>
      <vt:lpstr>General Introduction</vt:lpstr>
      <vt:lpstr>Applications/ need</vt:lpstr>
      <vt:lpstr>TERMINOLOGY</vt:lpstr>
      <vt:lpstr>Real solution</vt:lpstr>
      <vt:lpstr>Volatility</vt:lpstr>
      <vt:lpstr>Relative Volatility</vt:lpstr>
      <vt:lpstr>Vapour Pressure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Distillation</dc:title>
  <dc:creator>Garima</dc:creator>
  <cp:lastModifiedBy>Garima</cp:lastModifiedBy>
  <cp:revision>1</cp:revision>
  <dcterms:created xsi:type="dcterms:W3CDTF">2006-08-16T00:00:00Z</dcterms:created>
  <dcterms:modified xsi:type="dcterms:W3CDTF">2020-11-18T09:57:56Z</dcterms:modified>
</cp:coreProperties>
</file>