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Distillation equipments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105400"/>
            <a:ext cx="8077200" cy="1499616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Garima</a:t>
            </a:r>
            <a:r>
              <a:rPr lang="en-US" dirty="0" smtClean="0"/>
              <a:t> Joshi</a:t>
            </a:r>
          </a:p>
          <a:p>
            <a:r>
              <a:rPr lang="en-US" dirty="0" smtClean="0"/>
              <a:t>Assistant Professor, Department of Pharm Sciences, MLSU</a:t>
            </a:r>
          </a:p>
          <a:p>
            <a:r>
              <a:rPr lang="en-US" dirty="0" smtClean="0"/>
              <a:t>Unit operation III </a:t>
            </a:r>
            <a:r>
              <a:rPr lang="en-US" dirty="0" err="1" smtClean="0"/>
              <a:t>sem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consists of a distillation flask with a side arm sloping</a:t>
            </a:r>
          </a:p>
          <a:p>
            <a:r>
              <a:rPr lang="en-US" dirty="0" smtClean="0"/>
              <a:t>downwards.</a:t>
            </a:r>
          </a:p>
          <a:p>
            <a:r>
              <a:rPr lang="en-US" dirty="0" smtClean="0"/>
              <a:t>Condenser </a:t>
            </a:r>
            <a:r>
              <a:rPr lang="en-US" dirty="0" smtClean="0"/>
              <a:t>is fitted into the side arm by means of a cork.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condenser is usually water condenser, i.e., jacketed for</a:t>
            </a:r>
          </a:p>
          <a:p>
            <a:r>
              <a:rPr lang="en-US" dirty="0" smtClean="0"/>
              <a:t>circulation of water.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condenser is connected to a receiver flask using an adapter</a:t>
            </a:r>
          </a:p>
          <a:p>
            <a:r>
              <a:rPr lang="en-US" dirty="0" smtClean="0"/>
              <a:t>with ground glass joints.</a:t>
            </a:r>
          </a:p>
          <a:p>
            <a:r>
              <a:rPr lang="en-US" dirty="0" smtClean="0"/>
              <a:t>On </a:t>
            </a:r>
            <a:r>
              <a:rPr lang="en-US" dirty="0" smtClean="0"/>
              <a:t>a laboratory scale, the whole apparatus is made of glass.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 </a:t>
            </a:r>
            <a:r>
              <a:rPr lang="en-US" dirty="0" smtClean="0"/>
              <a:t>EQUIPMENT FOR DISTILLATION: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STILL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It is a vaporizing chamber and used to place the material</a:t>
            </a:r>
          </a:p>
          <a:p>
            <a:r>
              <a:rPr lang="en-US" dirty="0" smtClean="0"/>
              <a:t>to be distilled.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still is heated by a suitable means for vaporization of</a:t>
            </a:r>
          </a:p>
          <a:p>
            <a:r>
              <a:rPr lang="en-US" dirty="0" smtClean="0"/>
              <a:t>the volatile constituents.</a:t>
            </a:r>
          </a:p>
          <a:p>
            <a:r>
              <a:rPr lang="en-US" dirty="0" smtClean="0"/>
              <a:t>On </a:t>
            </a:r>
            <a:r>
              <a:rPr lang="en-US" dirty="0" smtClean="0"/>
              <a:t>laboratory scale round bottom flasks made of glass</a:t>
            </a:r>
          </a:p>
          <a:p>
            <a:r>
              <a:rPr lang="en-US" dirty="0" smtClean="0"/>
              <a:t>are used so that the progress of the distillation can be</a:t>
            </a:r>
          </a:p>
          <a:p>
            <a:r>
              <a:rPr lang="en-US" dirty="0" smtClean="0"/>
              <a:t>noticed.</a:t>
            </a:r>
          </a:p>
          <a:p>
            <a:r>
              <a:rPr lang="en-US" dirty="0" smtClean="0"/>
              <a:t>A </a:t>
            </a:r>
            <a:r>
              <a:rPr lang="en-US" dirty="0" smtClean="0"/>
              <a:t>condenser is attached to the still using appropriate</a:t>
            </a:r>
          </a:p>
          <a:p>
            <a:r>
              <a:rPr lang="en-US" dirty="0" smtClean="0"/>
              <a:t>joints. A trap is inserted between distillation flask and</a:t>
            </a:r>
          </a:p>
          <a:p>
            <a:r>
              <a:rPr lang="en-US" dirty="0" smtClean="0"/>
              <a:t>condenser.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Condenser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Used to condense the vapor</a:t>
            </a:r>
          </a:p>
          <a:p>
            <a:r>
              <a:rPr lang="en-US" dirty="0" smtClean="0"/>
              <a:t> It is kept cold by circulating water/air through jacket.</a:t>
            </a:r>
          </a:p>
          <a:p>
            <a:r>
              <a:rPr lang="en-US" dirty="0" smtClean="0"/>
              <a:t>Types:</a:t>
            </a:r>
          </a:p>
          <a:p>
            <a:r>
              <a:rPr lang="en-US" dirty="0" smtClean="0"/>
              <a:t> Single-surface condensers</a:t>
            </a:r>
          </a:p>
          <a:p>
            <a:r>
              <a:rPr lang="en-US" dirty="0" smtClean="0"/>
              <a:t>- Straight Tube</a:t>
            </a:r>
          </a:p>
          <a:p>
            <a:r>
              <a:rPr lang="en-US" dirty="0" smtClean="0"/>
              <a:t>- Bulb type</a:t>
            </a:r>
          </a:p>
          <a:p>
            <a:r>
              <a:rPr lang="en-US" dirty="0" smtClean="0"/>
              <a:t>- Spiral</a:t>
            </a:r>
          </a:p>
          <a:p>
            <a:r>
              <a:rPr lang="en-US" dirty="0" smtClean="0"/>
              <a:t>- Coiled type</a:t>
            </a:r>
          </a:p>
          <a:p>
            <a:r>
              <a:rPr lang="en-US" dirty="0" smtClean="0"/>
              <a:t> Double-surface condensers</a:t>
            </a:r>
          </a:p>
          <a:p>
            <a:r>
              <a:rPr lang="en-US" dirty="0" smtClean="0"/>
              <a:t> Multi-tubular condensers</a:t>
            </a:r>
          </a:p>
          <a:p>
            <a:r>
              <a:rPr lang="en-US" dirty="0" smtClean="0"/>
              <a:t>The condenser is connected to a receiver through a suitable</a:t>
            </a:r>
          </a:p>
          <a:p>
            <a:r>
              <a:rPr lang="en-US" dirty="0" smtClean="0"/>
              <a:t>adapter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11655" y="1774825"/>
            <a:ext cx="452069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RECEIVER 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 </a:t>
            </a:r>
            <a:r>
              <a:rPr lang="en-US" dirty="0" smtClean="0"/>
              <a:t>It is used to collect the distillate.</a:t>
            </a:r>
          </a:p>
          <a:p>
            <a:r>
              <a:rPr lang="en-US" dirty="0" smtClean="0"/>
              <a:t> It may be a simple flask.</a:t>
            </a:r>
          </a:p>
          <a:p>
            <a:r>
              <a:rPr lang="en-US" dirty="0" smtClean="0"/>
              <a:t> It immersed in ice-bath to minimize loss of volatile</a:t>
            </a:r>
          </a:p>
          <a:p>
            <a:r>
              <a:rPr lang="en-US" dirty="0" smtClean="0"/>
              <a:t>matter.</a:t>
            </a:r>
          </a:p>
          <a:p>
            <a:r>
              <a:rPr lang="en-US" dirty="0" smtClean="0"/>
              <a:t> Florentine receivers are used for the separation of</a:t>
            </a:r>
          </a:p>
          <a:p>
            <a:r>
              <a:rPr lang="en-US" dirty="0" smtClean="0"/>
              <a:t>oil and water.</a:t>
            </a:r>
          </a:p>
          <a:p>
            <a:r>
              <a:rPr lang="en-US" dirty="0" smtClean="0"/>
              <a:t>Types of Florentine receivers :</a:t>
            </a:r>
          </a:p>
          <a:p>
            <a:r>
              <a:rPr lang="en-US" dirty="0" smtClean="0"/>
              <a:t> Type-I :- for separation of oil heavier than water.</a:t>
            </a:r>
          </a:p>
          <a:p>
            <a:r>
              <a:rPr lang="en-US" dirty="0" smtClean="0"/>
              <a:t> Type-II :- for separation of oil lighter than water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Reciever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6437" y="2921000"/>
            <a:ext cx="51911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DISTILLATION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Simple Distillation (Differential distillation)</a:t>
            </a:r>
          </a:p>
          <a:p>
            <a:r>
              <a:rPr lang="en-US" dirty="0" smtClean="0"/>
              <a:t>II. Flash Distillation (Equilibrium distillation)</a:t>
            </a:r>
          </a:p>
          <a:p>
            <a:r>
              <a:rPr lang="en-US" dirty="0" smtClean="0"/>
              <a:t>III. Vacuum distillation (distillation under reduced pressure)</a:t>
            </a:r>
          </a:p>
          <a:p>
            <a:r>
              <a:rPr lang="en-US" dirty="0" smtClean="0"/>
              <a:t>IV. Molecular Distillation (Evaporation distillation or short path</a:t>
            </a:r>
          </a:p>
          <a:p>
            <a:r>
              <a:rPr lang="en-US" dirty="0" smtClean="0"/>
              <a:t>distillation.)</a:t>
            </a:r>
          </a:p>
          <a:p>
            <a:r>
              <a:rPr lang="en-US" dirty="0" smtClean="0"/>
              <a:t>V. Fractional Distillation (Rectification)</a:t>
            </a:r>
          </a:p>
          <a:p>
            <a:r>
              <a:rPr lang="en-US" dirty="0" smtClean="0"/>
              <a:t>VI. </a:t>
            </a:r>
            <a:r>
              <a:rPr lang="en-US" dirty="0" err="1" smtClean="0"/>
              <a:t>Aezotropic</a:t>
            </a:r>
            <a:r>
              <a:rPr lang="en-US" dirty="0" smtClean="0"/>
              <a:t> and extractive Distillation</a:t>
            </a:r>
          </a:p>
          <a:p>
            <a:r>
              <a:rPr lang="en-US" dirty="0" smtClean="0"/>
              <a:t>VII. Steam Distillation</a:t>
            </a:r>
          </a:p>
          <a:p>
            <a:r>
              <a:rPr lang="en-US" dirty="0" smtClean="0"/>
              <a:t>VIII. Destructive Distillation</a:t>
            </a:r>
          </a:p>
          <a:p>
            <a:r>
              <a:rPr lang="en-US" dirty="0" smtClean="0"/>
              <a:t>IX. Compression Distillation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DISTILLATION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Simple </a:t>
            </a:r>
            <a:r>
              <a:rPr lang="en-US" b="1" dirty="0" smtClean="0"/>
              <a:t>distillation is a process of converting a single</a:t>
            </a:r>
          </a:p>
          <a:p>
            <a:r>
              <a:rPr lang="en-US" dirty="0" smtClean="0"/>
              <a:t>constituent from a liquid (or mixture) into its </a:t>
            </a:r>
            <a:r>
              <a:rPr lang="en-US" dirty="0" err="1" smtClean="0"/>
              <a:t>vapour</a:t>
            </a:r>
            <a:r>
              <a:rPr lang="en-US" dirty="0" smtClean="0"/>
              <a:t>,</a:t>
            </a:r>
          </a:p>
          <a:p>
            <a:r>
              <a:rPr lang="en-US" dirty="0" smtClean="0"/>
              <a:t>transferring the </a:t>
            </a:r>
            <a:r>
              <a:rPr lang="en-US" dirty="0" err="1" smtClean="0"/>
              <a:t>vapour</a:t>
            </a:r>
            <a:r>
              <a:rPr lang="en-US" dirty="0" smtClean="0"/>
              <a:t> to another place and recovering</a:t>
            </a:r>
          </a:p>
          <a:p>
            <a:r>
              <a:rPr lang="en-US" dirty="0" smtClean="0"/>
              <a:t>the liquid by condensing the </a:t>
            </a:r>
            <a:r>
              <a:rPr lang="en-US" dirty="0" err="1" smtClean="0"/>
              <a:t>vapour</a:t>
            </a:r>
            <a:r>
              <a:rPr lang="en-US" dirty="0" smtClean="0"/>
              <a:t>, usually by allowing it</a:t>
            </a:r>
          </a:p>
          <a:p>
            <a:r>
              <a:rPr lang="en-US" dirty="0" smtClean="0"/>
              <a:t>to come in contact with a cold surface.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process is known </a:t>
            </a:r>
            <a:r>
              <a:rPr lang="en-US" b="1" dirty="0" smtClean="0"/>
              <a:t>differential distillation, as</a:t>
            </a:r>
          </a:p>
          <a:p>
            <a:r>
              <a:rPr lang="en-US" dirty="0" smtClean="0"/>
              <a:t>distillation is based on the differences in volatilities and</a:t>
            </a:r>
          </a:p>
          <a:p>
            <a:r>
              <a:rPr lang="en-US" dirty="0" err="1" smtClean="0"/>
              <a:t>vapour</a:t>
            </a:r>
            <a:r>
              <a:rPr lang="en-US" dirty="0" smtClean="0"/>
              <a:t> pressures of the components in the mixture.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Liquid boils when its </a:t>
            </a:r>
            <a:r>
              <a:rPr lang="en-US" dirty="0" err="1" smtClean="0"/>
              <a:t>vapour</a:t>
            </a:r>
            <a:r>
              <a:rPr lang="en-US" dirty="0" smtClean="0"/>
              <a:t> pressure is equal to atmospheric</a:t>
            </a:r>
          </a:p>
          <a:p>
            <a:r>
              <a:rPr lang="en-US" dirty="0" smtClean="0"/>
              <a:t>pressure. Simple distillation is </a:t>
            </a:r>
            <a:r>
              <a:rPr lang="en-US" b="1" dirty="0" smtClean="0"/>
              <a:t>conducted at its boiling point.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higher the relative volatility of a liquid, the better is the</a:t>
            </a:r>
          </a:p>
          <a:p>
            <a:r>
              <a:rPr lang="en-US" dirty="0" smtClean="0"/>
              <a:t>separation by simple distillation. Heat is supplied to the liquid so</a:t>
            </a:r>
          </a:p>
          <a:p>
            <a:r>
              <a:rPr lang="en-US" dirty="0" smtClean="0"/>
              <a:t>that it boils. The resulting </a:t>
            </a:r>
            <a:r>
              <a:rPr lang="en-US" dirty="0" err="1" smtClean="0"/>
              <a:t>vapour</a:t>
            </a:r>
            <a:r>
              <a:rPr lang="en-US" dirty="0" smtClean="0"/>
              <a:t> is transferred to a different</a:t>
            </a:r>
          </a:p>
          <a:p>
            <a:r>
              <a:rPr lang="en-US" dirty="0" smtClean="0"/>
              <a:t>place and condensed.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495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Distillation equipments</vt:lpstr>
      <vt:lpstr> GENERAL EQUIPMENT FOR DISTILLATION: </vt:lpstr>
      <vt:lpstr>Condenser</vt:lpstr>
      <vt:lpstr>Slide 4</vt:lpstr>
      <vt:lpstr>RECEIVER : </vt:lpstr>
      <vt:lpstr>Reciever</vt:lpstr>
      <vt:lpstr>CLASSIFICATION OF DISTILLATION METHODS</vt:lpstr>
      <vt:lpstr>SIMPLE DISTILLATION </vt:lpstr>
      <vt:lpstr>Principle</vt:lpstr>
      <vt:lpstr>Construction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Distillation equipments</dc:title>
  <dc:creator>Garima</dc:creator>
  <cp:lastModifiedBy>Garima</cp:lastModifiedBy>
  <cp:revision>1</cp:revision>
  <dcterms:created xsi:type="dcterms:W3CDTF">2006-08-16T00:00:00Z</dcterms:created>
  <dcterms:modified xsi:type="dcterms:W3CDTF">2020-11-23T06:44:30Z</dcterms:modified>
</cp:coreProperties>
</file>