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Fractional Distillation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</a:t>
            </a:r>
          </a:p>
          <a:p>
            <a:r>
              <a:rPr lang="en-US" dirty="0" smtClean="0"/>
              <a:t>NDDS VII SEM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Packed columns</a:t>
            </a:r>
          </a:p>
          <a:p>
            <a:r>
              <a:rPr lang="en-US" dirty="0" smtClean="0"/>
              <a:t>Some form of packing is used in the column to affect the</a:t>
            </a:r>
          </a:p>
          <a:p>
            <a:r>
              <a:rPr lang="en-US" dirty="0" smtClean="0"/>
              <a:t>necessary liquid/</a:t>
            </a:r>
            <a:r>
              <a:rPr lang="en-US" dirty="0" err="1" smtClean="0"/>
              <a:t>vapour</a:t>
            </a:r>
            <a:r>
              <a:rPr lang="en-US" dirty="0" smtClean="0"/>
              <a:t> contact. The packing may consist of</a:t>
            </a:r>
          </a:p>
          <a:p>
            <a:r>
              <a:rPr lang="en-US" dirty="0" smtClean="0"/>
              <a:t>single turn helices (spirals) of wire or glass, glass rings,</a:t>
            </a:r>
          </a:p>
          <a:p>
            <a:r>
              <a:rPr lang="en-US" dirty="0" smtClean="0"/>
              <a:t>cylindrical glass beads, stainless steel rings etc.</a:t>
            </a:r>
          </a:p>
          <a:p>
            <a:r>
              <a:rPr lang="en-US" b="1" i="1" dirty="0" smtClean="0"/>
              <a:t>Construction: Packed column consists of a tower containing a</a:t>
            </a:r>
          </a:p>
          <a:p>
            <a:r>
              <a:rPr lang="en-US" dirty="0" smtClean="0"/>
              <a:t>packing that becomes wetted with a film of liquid, which is</a:t>
            </a:r>
          </a:p>
          <a:p>
            <a:r>
              <a:rPr lang="en-US" dirty="0" smtClean="0"/>
              <a:t>brought into contact with the </a:t>
            </a:r>
            <a:r>
              <a:rPr lang="en-US" dirty="0" err="1" smtClean="0"/>
              <a:t>vapour</a:t>
            </a:r>
            <a:r>
              <a:rPr lang="en-US" dirty="0" smtClean="0"/>
              <a:t> in the intervening spaces.</a:t>
            </a:r>
          </a:p>
          <a:p>
            <a:r>
              <a:rPr lang="en-US" dirty="0" smtClean="0"/>
              <a:t>(a) A long fractionating column is necessary when the boiling</a:t>
            </a:r>
          </a:p>
          <a:p>
            <a:r>
              <a:rPr lang="en-US" dirty="0" smtClean="0"/>
              <a:t>points of the constituents are lying fairly close together.</a:t>
            </a:r>
          </a:p>
          <a:p>
            <a:r>
              <a:rPr lang="en-US" dirty="0" smtClean="0"/>
              <a:t>(b) A short fractionating column is necessary when the boiling</a:t>
            </a:r>
          </a:p>
          <a:p>
            <a:r>
              <a:rPr lang="en-US" dirty="0" smtClean="0"/>
              <a:t>point of the constituents differ considerably.</a:t>
            </a:r>
          </a:p>
          <a:p>
            <a:r>
              <a:rPr lang="en-US" b="1" i="1" dirty="0" smtClean="0"/>
              <a:t>Applications: Packing must be uniform so as to obtain proper</a:t>
            </a:r>
          </a:p>
          <a:p>
            <a:r>
              <a:rPr lang="en-US" dirty="0" smtClean="0"/>
              <a:t>channels. If packing is irregular, mass transfer becomes less</a:t>
            </a:r>
          </a:p>
          <a:p>
            <a:r>
              <a:rPr lang="en-US" dirty="0" smtClean="0"/>
              <a:t>effective.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 columns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0"/>
            <a:ext cx="4114799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9050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625609"/>
          </a:xfrm>
        </p:spPr>
        <p:txBody>
          <a:bodyPr>
            <a:noAutofit/>
          </a:bodyPr>
          <a:lstStyle/>
          <a:p>
            <a:r>
              <a:rPr lang="en-US" sz="2000" dirty="0" smtClean="0"/>
              <a:t>Plate columns</a:t>
            </a:r>
          </a:p>
          <a:p>
            <a:r>
              <a:rPr lang="en-US" sz="2000" dirty="0" smtClean="0"/>
              <a:t>Many forms of plates are used in the distillation using different columns. It can be divided </a:t>
            </a:r>
            <a:r>
              <a:rPr lang="en-US" sz="2000" dirty="0" smtClean="0"/>
              <a:t>into two </a:t>
            </a:r>
            <a:r>
              <a:rPr lang="en-US" sz="2000" dirty="0" smtClean="0"/>
              <a:t>types, which are commonly used in pharmacy.</a:t>
            </a:r>
          </a:p>
          <a:p>
            <a:r>
              <a:rPr lang="en-US" sz="2000" dirty="0" smtClean="0"/>
              <a:t>(a) Bubble cap plates</a:t>
            </a:r>
          </a:p>
          <a:p>
            <a:r>
              <a:rPr lang="en-US" sz="2000" dirty="0" smtClean="0"/>
              <a:t>(b) Turbo grid plates</a:t>
            </a:r>
          </a:p>
          <a:p>
            <a:r>
              <a:rPr lang="en-US" sz="2000" dirty="0" smtClean="0"/>
              <a:t>Bubble cap column is used in large distillation plants </a:t>
            </a:r>
          </a:p>
          <a:p>
            <a:r>
              <a:rPr lang="en-US" sz="2000" b="1" i="1" dirty="0" smtClean="0"/>
              <a:t>Construction: The column consists of a number of plates mounted one above the other. </a:t>
            </a:r>
            <a:r>
              <a:rPr lang="en-US" sz="2000" b="1" i="1" dirty="0" smtClean="0"/>
              <a:t>Caps </a:t>
            </a:r>
            <a:r>
              <a:rPr lang="en-US" sz="2000" dirty="0" smtClean="0"/>
              <a:t>are </a:t>
            </a:r>
            <a:r>
              <a:rPr lang="en-US" sz="2000" dirty="0" smtClean="0"/>
              <a:t>present on each plate, which allow the </a:t>
            </a:r>
            <a:r>
              <a:rPr lang="en-US" sz="2000" dirty="0" err="1" smtClean="0"/>
              <a:t>vapour</a:t>
            </a:r>
            <a:r>
              <a:rPr lang="en-US" sz="2000" dirty="0" smtClean="0"/>
              <a:t> to escape by bubbling through the liquid.</a:t>
            </a:r>
          </a:p>
          <a:p>
            <a:r>
              <a:rPr lang="en-US" sz="2000" b="1" i="1" dirty="0" smtClean="0"/>
              <a:t>Working: Ascending </a:t>
            </a:r>
            <a:r>
              <a:rPr lang="en-US" sz="2000" b="1" i="1" dirty="0" err="1" smtClean="0"/>
              <a:t>vapour</a:t>
            </a:r>
            <a:r>
              <a:rPr lang="en-US" sz="2000" b="1" i="1" dirty="0" smtClean="0"/>
              <a:t> from the still passes through the bubble-caps on plate A and </a:t>
            </a:r>
            <a:r>
              <a:rPr lang="en-US" sz="2000" b="1" i="1" dirty="0" smtClean="0"/>
              <a:t>the </a:t>
            </a:r>
            <a:r>
              <a:rPr lang="en-US" sz="2000" dirty="0" smtClean="0"/>
              <a:t>rising </a:t>
            </a:r>
            <a:r>
              <a:rPr lang="en-US" sz="2000" dirty="0" err="1" smtClean="0"/>
              <a:t>vapour</a:t>
            </a:r>
            <a:r>
              <a:rPr lang="en-US" sz="2000" dirty="0" smtClean="0"/>
              <a:t> will be richer in the more volatile component. This </a:t>
            </a:r>
            <a:r>
              <a:rPr lang="en-US" sz="2000" dirty="0" err="1" smtClean="0"/>
              <a:t>vapour</a:t>
            </a:r>
            <a:r>
              <a:rPr lang="en-US" sz="2000" dirty="0" smtClean="0"/>
              <a:t> passes through </a:t>
            </a:r>
            <a:r>
              <a:rPr lang="en-US" sz="2000" dirty="0" smtClean="0"/>
              <a:t>the liquid </a:t>
            </a:r>
            <a:r>
              <a:rPr lang="en-US" sz="2000" dirty="0" smtClean="0"/>
              <a:t>on plate B and partially condensed. The heat of condensation partially vaporizes the</a:t>
            </a:r>
          </a:p>
          <a:p>
            <a:r>
              <a:rPr lang="en-US" sz="2000" dirty="0" smtClean="0"/>
              <a:t>liquid. The process of condensation and </a:t>
            </a:r>
            <a:r>
              <a:rPr lang="en-US" sz="2000" dirty="0" err="1" smtClean="0"/>
              <a:t>vaporisation</a:t>
            </a:r>
            <a:r>
              <a:rPr lang="en-US" sz="2000" dirty="0" smtClean="0"/>
              <a:t> will be repeated at plate C and so on </a:t>
            </a:r>
            <a:r>
              <a:rPr lang="en-US" sz="2000" dirty="0" smtClean="0"/>
              <a:t>all the </a:t>
            </a:r>
            <a:r>
              <a:rPr lang="en-US" sz="2000" dirty="0" smtClean="0"/>
              <a:t>way up the column. Each bubble-cap plate has the same effect as a separate still.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method is also known as </a:t>
            </a:r>
            <a:r>
              <a:rPr lang="en-US" b="1" i="1" dirty="0" smtClean="0"/>
              <a:t>rectification, because a part of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vapour</a:t>
            </a:r>
            <a:r>
              <a:rPr lang="en-US" b="1" dirty="0" smtClean="0"/>
              <a:t> is condensed and returned as a liquid.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This method is used to separate </a:t>
            </a:r>
            <a:r>
              <a:rPr lang="en-US" b="1" dirty="0" smtClean="0"/>
              <a:t>miscible volatile liquids,</a:t>
            </a:r>
          </a:p>
          <a:p>
            <a:r>
              <a:rPr lang="en-US" dirty="0" smtClean="0"/>
              <a:t>whose </a:t>
            </a:r>
            <a:r>
              <a:rPr lang="en-US" b="1" dirty="0" smtClean="0"/>
              <a:t>boiling points are close, by means of a fractionating</a:t>
            </a:r>
          </a:p>
          <a:p>
            <a:r>
              <a:rPr lang="en-US" dirty="0" smtClean="0"/>
              <a:t>column.</a:t>
            </a:r>
          </a:p>
          <a:p>
            <a:r>
              <a:rPr lang="en-US" dirty="0" smtClean="0"/>
              <a:t> </a:t>
            </a:r>
            <a:r>
              <a:rPr lang="en-US" i="1" dirty="0" smtClean="0"/>
              <a:t>Fractional distillation is a process in which </a:t>
            </a:r>
            <a:r>
              <a:rPr lang="en-US" i="1" dirty="0" err="1" smtClean="0"/>
              <a:t>vaporisation</a:t>
            </a:r>
            <a:r>
              <a:rPr lang="en-US" i="1" dirty="0" smtClean="0"/>
              <a:t> of liquid</a:t>
            </a:r>
          </a:p>
          <a:p>
            <a:r>
              <a:rPr lang="en-US" dirty="0" smtClean="0"/>
              <a:t>mixture gives rise to a mixture of constituents from which the</a:t>
            </a:r>
          </a:p>
          <a:p>
            <a:r>
              <a:rPr lang="en-US" dirty="0" smtClean="0"/>
              <a:t>desired one is separated in pure form.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85550" y="1774825"/>
            <a:ext cx="6372899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</a:t>
            </a:r>
            <a:r>
              <a:rPr lang="en-US" dirty="0" smtClean="0"/>
              <a:t>Distillation Vs Fractional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simple </a:t>
            </a:r>
            <a:r>
              <a:rPr lang="en-US" dirty="0" smtClean="0"/>
              <a:t>distillation, </a:t>
            </a:r>
            <a:r>
              <a:rPr lang="en-US" dirty="0" err="1" smtClean="0"/>
              <a:t>vapour</a:t>
            </a:r>
            <a:r>
              <a:rPr lang="en-US" dirty="0" smtClean="0"/>
              <a:t> </a:t>
            </a:r>
            <a:r>
              <a:rPr lang="en-US" dirty="0" smtClean="0"/>
              <a:t>is directly passed</a:t>
            </a:r>
          </a:p>
          <a:p>
            <a:pPr>
              <a:buNone/>
            </a:pPr>
            <a:r>
              <a:rPr lang="en-US" dirty="0" smtClean="0"/>
              <a:t>through the condenser</a:t>
            </a:r>
            <a:r>
              <a:rPr lang="en-US" dirty="0" smtClean="0"/>
              <a:t>. </a:t>
            </a:r>
            <a:r>
              <a:rPr lang="en-US" dirty="0" smtClean="0"/>
              <a:t>Condensate is </a:t>
            </a:r>
            <a:r>
              <a:rPr lang="en-US" dirty="0" smtClean="0"/>
              <a:t>collected directly into </a:t>
            </a:r>
            <a:r>
              <a:rPr lang="en-US" dirty="0" smtClean="0"/>
              <a:t>the receiver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 fractional distillation the </a:t>
            </a:r>
            <a:r>
              <a:rPr lang="en-US" dirty="0" err="1" smtClean="0"/>
              <a:t>vapour</a:t>
            </a:r>
            <a:r>
              <a:rPr lang="en-US" dirty="0" smtClean="0"/>
              <a:t> must </a:t>
            </a:r>
            <a:r>
              <a:rPr lang="en-US" dirty="0" smtClean="0"/>
              <a:t>pass through a </a:t>
            </a:r>
            <a:r>
              <a:rPr lang="en-US" dirty="0" smtClean="0"/>
              <a:t>fractionating column </a:t>
            </a:r>
            <a:r>
              <a:rPr lang="en-US" dirty="0" smtClean="0"/>
              <a:t>in which partial </a:t>
            </a:r>
            <a:r>
              <a:rPr lang="en-US" dirty="0" smtClean="0"/>
              <a:t>condensation of </a:t>
            </a:r>
            <a:r>
              <a:rPr lang="en-US" dirty="0" err="1" smtClean="0"/>
              <a:t>vapour</a:t>
            </a:r>
            <a:r>
              <a:rPr lang="en-US" dirty="0" smtClean="0"/>
              <a:t> is allowed to </a:t>
            </a:r>
            <a:r>
              <a:rPr lang="en-US" dirty="0" smtClean="0"/>
              <a:t>occur.</a:t>
            </a:r>
          </a:p>
          <a:p>
            <a:r>
              <a:rPr lang="en-US" dirty="0" smtClean="0"/>
              <a:t>Condensation </a:t>
            </a:r>
            <a:r>
              <a:rPr lang="en-US" dirty="0" smtClean="0"/>
              <a:t>takes place in </a:t>
            </a:r>
            <a:r>
              <a:rPr lang="en-US" dirty="0" smtClean="0"/>
              <a:t>the fractionating </a:t>
            </a:r>
            <a:r>
              <a:rPr lang="en-US" dirty="0" smtClean="0"/>
              <a:t>column, so that a part </a:t>
            </a:r>
            <a:r>
              <a:rPr lang="en-US" dirty="0" smtClean="0"/>
              <a:t>of the </a:t>
            </a:r>
            <a:r>
              <a:rPr lang="en-US" dirty="0" smtClean="0"/>
              <a:t>condensing </a:t>
            </a:r>
            <a:r>
              <a:rPr lang="en-US" dirty="0" err="1" smtClean="0"/>
              <a:t>vapour</a:t>
            </a:r>
            <a:r>
              <a:rPr lang="en-US" dirty="0" smtClean="0"/>
              <a:t> returns to </a:t>
            </a:r>
            <a:r>
              <a:rPr lang="en-US" dirty="0" smtClean="0"/>
              <a:t>the still.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When a liquid mixture is distilled, the partial condensation of </a:t>
            </a:r>
            <a:r>
              <a:rPr lang="en-US" dirty="0" smtClean="0"/>
              <a:t>the </a:t>
            </a:r>
            <a:r>
              <a:rPr lang="en-US" dirty="0" err="1" smtClean="0"/>
              <a:t>vapour</a:t>
            </a:r>
            <a:r>
              <a:rPr lang="en-US" dirty="0" smtClean="0"/>
              <a:t> </a:t>
            </a:r>
            <a:r>
              <a:rPr lang="en-US" dirty="0" smtClean="0"/>
              <a:t>is allowed to occur in a fractionating column.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 the column, ascending </a:t>
            </a:r>
            <a:r>
              <a:rPr lang="en-US" dirty="0" err="1" smtClean="0"/>
              <a:t>vapour</a:t>
            </a:r>
            <a:r>
              <a:rPr lang="en-US" dirty="0" smtClean="0"/>
              <a:t> from the still is allowed to </a:t>
            </a:r>
            <a:r>
              <a:rPr lang="en-US" dirty="0" smtClean="0"/>
              <a:t>come in </a:t>
            </a:r>
            <a:r>
              <a:rPr lang="en-US" dirty="0" smtClean="0"/>
              <a:t>contact with the condensing </a:t>
            </a:r>
            <a:r>
              <a:rPr lang="en-US" dirty="0" err="1" smtClean="0"/>
              <a:t>vapour</a:t>
            </a:r>
            <a:r>
              <a:rPr lang="en-US" dirty="0" smtClean="0"/>
              <a:t> returning to the still.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results is enrichment of the </a:t>
            </a:r>
            <a:r>
              <a:rPr lang="en-US" dirty="0" err="1" smtClean="0"/>
              <a:t>vapour</a:t>
            </a:r>
            <a:r>
              <a:rPr lang="en-US" dirty="0" smtClean="0"/>
              <a:t> with the </a:t>
            </a:r>
            <a:r>
              <a:rPr lang="en-US" dirty="0" smtClean="0"/>
              <a:t>more volatile component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By </a:t>
            </a:r>
            <a:r>
              <a:rPr lang="en-US" dirty="0" smtClean="0"/>
              <a:t>condensing the </a:t>
            </a:r>
            <a:r>
              <a:rPr lang="en-US" dirty="0" err="1" smtClean="0"/>
              <a:t>vapour</a:t>
            </a:r>
            <a:r>
              <a:rPr lang="en-US" dirty="0" smtClean="0"/>
              <a:t> and reheating the liquid </a:t>
            </a:r>
            <a:r>
              <a:rPr lang="en-US" dirty="0" smtClean="0"/>
              <a:t>repeatedly, equilibrium </a:t>
            </a:r>
            <a:r>
              <a:rPr lang="en-US" dirty="0" smtClean="0"/>
              <a:t>between liquid and </a:t>
            </a:r>
            <a:r>
              <a:rPr lang="en-US" dirty="0" err="1" smtClean="0"/>
              <a:t>vapour</a:t>
            </a:r>
            <a:r>
              <a:rPr lang="en-US" dirty="0" smtClean="0"/>
              <a:t> is set up at each stage, </a:t>
            </a:r>
            <a:r>
              <a:rPr lang="en-US" dirty="0" smtClean="0"/>
              <a:t>which ultimately </a:t>
            </a:r>
            <a:r>
              <a:rPr lang="en-US" dirty="0" smtClean="0"/>
              <a:t>results in the separation of a more volatile component.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Applications:</a:t>
            </a:r>
          </a:p>
          <a:p>
            <a:r>
              <a:rPr lang="en-US" dirty="0" smtClean="0"/>
              <a:t>Fractional distillation is used for the separation of volatile miscible liquids with</a:t>
            </a:r>
          </a:p>
          <a:p>
            <a:r>
              <a:rPr lang="en-US" dirty="0" smtClean="0"/>
              <a:t>near boiling point such as</a:t>
            </a:r>
          </a:p>
          <a:p>
            <a:r>
              <a:rPr lang="en-US" dirty="0" smtClean="0"/>
              <a:t>•Acetone and water</a:t>
            </a:r>
          </a:p>
          <a:p>
            <a:r>
              <a:rPr lang="en-US" dirty="0" smtClean="0"/>
              <a:t>•Chloroform and benzene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Fractionating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fractional distillation, special type of still-heads are required so that</a:t>
            </a:r>
          </a:p>
          <a:p>
            <a:r>
              <a:rPr lang="en-US" dirty="0" smtClean="0"/>
              <a:t>condensation and re-</a:t>
            </a:r>
            <a:r>
              <a:rPr lang="en-US" dirty="0" err="1" smtClean="0"/>
              <a:t>vaporisation</a:t>
            </a:r>
            <a:r>
              <a:rPr lang="en-US" dirty="0" smtClean="0"/>
              <a:t> are affected continuously.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These are known </a:t>
            </a:r>
            <a:r>
              <a:rPr lang="en-US" i="1" dirty="0" smtClean="0"/>
              <a:t>as fractionating columns.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fractionating column is essentially a long vertical tube in which </a:t>
            </a:r>
            <a:r>
              <a:rPr lang="en-US" dirty="0" smtClean="0"/>
              <a:t>the </a:t>
            </a:r>
            <a:r>
              <a:rPr lang="en-US" dirty="0" err="1" smtClean="0"/>
              <a:t>vapour</a:t>
            </a:r>
            <a:r>
              <a:rPr lang="en-US" dirty="0" smtClean="0"/>
              <a:t> </a:t>
            </a:r>
            <a:r>
              <a:rPr lang="en-US" dirty="0" smtClean="0"/>
              <a:t>passes upward and partially condensed. The condensate flows </a:t>
            </a:r>
            <a:r>
              <a:rPr lang="en-US" dirty="0" smtClean="0"/>
              <a:t>down the </a:t>
            </a:r>
            <a:r>
              <a:rPr lang="en-US" dirty="0" smtClean="0"/>
              <a:t>column and is returned eventually to the flask.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columns are constructed so as to offer the following </a:t>
            </a:r>
            <a:r>
              <a:rPr lang="en-US" dirty="0" smtClean="0"/>
              <a:t>advantages simultaneously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Fractionating columns Types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Packed columns</a:t>
            </a:r>
          </a:p>
          <a:p>
            <a:r>
              <a:rPr lang="en-US" b="1" dirty="0" smtClean="0"/>
              <a:t>Plate columns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Packed columns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3260" y="1774825"/>
            <a:ext cx="441748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</TotalTime>
  <Words>676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Fractional Distillation</vt:lpstr>
      <vt:lpstr>FRACTIONAL DISTILLATION</vt:lpstr>
      <vt:lpstr>Slide 3</vt:lpstr>
      <vt:lpstr>Simple Distillation Vs Fractional Distillation</vt:lpstr>
      <vt:lpstr>Principal</vt:lpstr>
      <vt:lpstr>Slide 6</vt:lpstr>
      <vt:lpstr>Fractionating columns</vt:lpstr>
      <vt:lpstr>Fractionating columns Types </vt:lpstr>
      <vt:lpstr>Packed columns</vt:lpstr>
      <vt:lpstr>Slide 10</vt:lpstr>
      <vt:lpstr>Plate columns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 Distillation</dc:title>
  <dc:creator>Garima</dc:creator>
  <cp:lastModifiedBy>Garima</cp:lastModifiedBy>
  <cp:revision>2</cp:revision>
  <dcterms:created xsi:type="dcterms:W3CDTF">2006-08-16T00:00:00Z</dcterms:created>
  <dcterms:modified xsi:type="dcterms:W3CDTF">2020-12-10T08:48:50Z</dcterms:modified>
</cp:coreProperties>
</file>