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Vacuum Distillation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81600"/>
            <a:ext cx="8077200" cy="1499616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Dr. </a:t>
            </a:r>
            <a:r>
              <a:rPr lang="en-US" b="1" dirty="0" err="1" smtClean="0">
                <a:solidFill>
                  <a:srgbClr val="FFC000"/>
                </a:solidFill>
              </a:rPr>
              <a:t>Garima</a:t>
            </a:r>
            <a:r>
              <a:rPr lang="en-US" b="1" dirty="0" smtClean="0">
                <a:solidFill>
                  <a:srgbClr val="FFC000"/>
                </a:solidFill>
              </a:rPr>
              <a:t> Joshi, Assistant Professor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Pharmacy, MLSU 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III </a:t>
            </a:r>
            <a:r>
              <a:rPr lang="en-US" b="1" dirty="0" err="1" smtClean="0">
                <a:solidFill>
                  <a:srgbClr val="FFC000"/>
                </a:solidFill>
              </a:rPr>
              <a:t>sem</a:t>
            </a:r>
            <a:r>
              <a:rPr lang="en-US" b="1" dirty="0" smtClean="0">
                <a:solidFill>
                  <a:srgbClr val="FFC000"/>
                </a:solidFill>
              </a:rPr>
              <a:t> Unit operation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distillation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2609" y="1774825"/>
            <a:ext cx="6798781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Centrifugal molecular still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Principle:</a:t>
            </a:r>
          </a:p>
          <a:p>
            <a:r>
              <a:rPr lang="en-US" dirty="0" smtClean="0"/>
              <a:t> In this method, liquid feed is introduced into a vessel, which is</a:t>
            </a:r>
          </a:p>
          <a:p>
            <a:r>
              <a:rPr lang="en-US" dirty="0" smtClean="0"/>
              <a:t>rotated at very high speed (</a:t>
            </a:r>
            <a:r>
              <a:rPr lang="en-US" b="1" dirty="0" smtClean="0"/>
              <a:t>centrifugal action).</a:t>
            </a:r>
          </a:p>
          <a:p>
            <a:r>
              <a:rPr lang="en-US" dirty="0" smtClean="0"/>
              <a:t> On account of heating, </a:t>
            </a:r>
            <a:r>
              <a:rPr lang="en-US" dirty="0" err="1" smtClean="0"/>
              <a:t>vaporisation</a:t>
            </a:r>
            <a:r>
              <a:rPr lang="en-US" dirty="0" smtClean="0"/>
              <a:t> occurs from a film of liquid</a:t>
            </a:r>
          </a:p>
          <a:p>
            <a:r>
              <a:rPr lang="en-US" dirty="0" smtClean="0"/>
              <a:t>on the sides of the vessel.</a:t>
            </a:r>
          </a:p>
          <a:p>
            <a:r>
              <a:rPr lang="en-US" dirty="0" smtClean="0"/>
              <a:t> The </a:t>
            </a:r>
            <a:r>
              <a:rPr lang="en-US" dirty="0" err="1" smtClean="0"/>
              <a:t>vapour</a:t>
            </a:r>
            <a:r>
              <a:rPr lang="en-US" dirty="0" smtClean="0"/>
              <a:t> (molecules) travels a short distance and gets</a:t>
            </a:r>
          </a:p>
          <a:p>
            <a:r>
              <a:rPr lang="en-US" dirty="0" smtClean="0"/>
              <a:t>condensed on the adjacent condenser.</a:t>
            </a:r>
          </a:p>
          <a:p>
            <a:r>
              <a:rPr lang="en-US" dirty="0" smtClean="0"/>
              <a:t> Each molecule is condensed individually. The distillate is</a:t>
            </a:r>
          </a:p>
          <a:p>
            <a:r>
              <a:rPr lang="en-US" dirty="0" smtClean="0"/>
              <a:t>subsequently collected.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WIPED FILM MOLECULAR DISTILLATION STILL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Construction:</a:t>
            </a:r>
          </a:p>
          <a:p>
            <a:r>
              <a:rPr lang="en-US" dirty="0" smtClean="0"/>
              <a:t> The vessel has a </a:t>
            </a:r>
            <a:r>
              <a:rPr lang="en-US" b="1" dirty="0" smtClean="0"/>
              <a:t>diameter of 1 m.</a:t>
            </a:r>
          </a:p>
          <a:p>
            <a:r>
              <a:rPr lang="en-US" dirty="0" smtClean="0"/>
              <a:t> The walls of the vessel are provided with suitable means of heating</a:t>
            </a:r>
          </a:p>
          <a:p>
            <a:r>
              <a:rPr lang="en-US" dirty="0" smtClean="0"/>
              <a:t>(jacket).</a:t>
            </a:r>
          </a:p>
          <a:p>
            <a:r>
              <a:rPr lang="en-US" dirty="0" smtClean="0"/>
              <a:t> </a:t>
            </a:r>
            <a:r>
              <a:rPr lang="en-US" b="1" dirty="0" smtClean="0"/>
              <a:t>Wipers are provided adjacent to the vessel wall. Wipers are</a:t>
            </a:r>
          </a:p>
          <a:p>
            <a:r>
              <a:rPr lang="en-US" dirty="0" smtClean="0"/>
              <a:t>connected to a rotating head through a rotor.</a:t>
            </a:r>
          </a:p>
          <a:p>
            <a:r>
              <a:rPr lang="en-US" dirty="0" smtClean="0"/>
              <a:t> The condensers are arranged very close to the wall (evaporating</a:t>
            </a:r>
          </a:p>
          <a:p>
            <a:r>
              <a:rPr lang="en-US" dirty="0" smtClean="0"/>
              <a:t>surface).</a:t>
            </a:r>
          </a:p>
          <a:p>
            <a:r>
              <a:rPr lang="en-US" dirty="0" smtClean="0"/>
              <a:t> </a:t>
            </a:r>
            <a:r>
              <a:rPr lang="en-US" b="1" dirty="0" smtClean="0"/>
              <a:t>Vacuum pump is connected to a large diameter pipe at the</a:t>
            </a:r>
          </a:p>
          <a:p>
            <a:r>
              <a:rPr lang="en-US" b="1" dirty="0" smtClean="0"/>
              <a:t>centre of the vessel.</a:t>
            </a:r>
          </a:p>
          <a:p>
            <a:r>
              <a:rPr lang="en-US" dirty="0" smtClean="0"/>
              <a:t> Provisions are made for collecting the distillate and the </a:t>
            </a:r>
            <a:r>
              <a:rPr lang="en-US" dirty="0" err="1" smtClean="0"/>
              <a:t>undistilled</a:t>
            </a:r>
            <a:endParaRPr lang="en-US" dirty="0" smtClean="0"/>
          </a:p>
          <a:p>
            <a:r>
              <a:rPr lang="en-US" dirty="0" smtClean="0"/>
              <a:t>liquid residue at the bottom.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 </a:t>
            </a:r>
            <a:r>
              <a:rPr lang="en-US" dirty="0" smtClean="0"/>
              <a:t>The vessel is heated by suitable means.</a:t>
            </a:r>
          </a:p>
          <a:p>
            <a:r>
              <a:rPr lang="en-US" dirty="0" smtClean="0"/>
              <a:t> Vacuum is applied at the centre of the vessel and wipers are allowed to rotate.</a:t>
            </a:r>
          </a:p>
          <a:p>
            <a:r>
              <a:rPr lang="en-US" dirty="0" smtClean="0"/>
              <a:t> The feed is entered through the inlet of the vessel.</a:t>
            </a:r>
          </a:p>
          <a:p>
            <a:r>
              <a:rPr lang="en-US" dirty="0" smtClean="0"/>
              <a:t> As the liquid flows down the walls, it is </a:t>
            </a:r>
            <a:r>
              <a:rPr lang="en-US" b="1" dirty="0" smtClean="0"/>
              <a:t>spread to form a film by PTFE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polytetrafluoroethylene</a:t>
            </a:r>
            <a:r>
              <a:rPr lang="en-US" b="1" dirty="0" smtClean="0"/>
              <a:t>) wipers, which are moving at a rate of 3 m per second.</a:t>
            </a:r>
          </a:p>
          <a:p>
            <a:r>
              <a:rPr lang="en-US" dirty="0" smtClean="0"/>
              <a:t> </a:t>
            </a:r>
            <a:r>
              <a:rPr lang="en-US" b="1" dirty="0" smtClean="0"/>
              <a:t>The velocity of the film is 1.5 m per second.</a:t>
            </a:r>
          </a:p>
          <a:p>
            <a:r>
              <a:rPr lang="en-US" dirty="0" smtClean="0"/>
              <a:t> Since the </a:t>
            </a:r>
            <a:r>
              <a:rPr lang="en-US" b="1" dirty="0" smtClean="0"/>
              <a:t>surface is already heated, the liquid film evaporates directly.</a:t>
            </a:r>
          </a:p>
          <a:p>
            <a:r>
              <a:rPr lang="en-US" dirty="0" smtClean="0"/>
              <a:t> The </a:t>
            </a:r>
            <a:r>
              <a:rPr lang="en-US" dirty="0" err="1" smtClean="0"/>
              <a:t>vapour</a:t>
            </a:r>
            <a:r>
              <a:rPr lang="en-US" dirty="0" smtClean="0"/>
              <a:t> (molecules) travels its </a:t>
            </a:r>
            <a:r>
              <a:rPr lang="en-US" b="1" dirty="0" smtClean="0"/>
              <a:t>mean free path and strikes the condenser.</a:t>
            </a:r>
          </a:p>
          <a:p>
            <a:r>
              <a:rPr lang="en-US" dirty="0" smtClean="0"/>
              <a:t> The condensate is collected into a vessel.</a:t>
            </a:r>
          </a:p>
          <a:p>
            <a:r>
              <a:rPr lang="en-US" dirty="0" smtClean="0"/>
              <a:t> </a:t>
            </a:r>
            <a:r>
              <a:rPr lang="en-US" b="1" dirty="0" smtClean="0"/>
              <a:t>The residue (</a:t>
            </a:r>
            <a:r>
              <a:rPr lang="en-US" b="1" dirty="0" err="1" smtClean="0"/>
              <a:t>undistilled</a:t>
            </a:r>
            <a:r>
              <a:rPr lang="en-US" b="1" dirty="0" smtClean="0"/>
              <a:t> or mean free path not travelled) is collected from the bottom</a:t>
            </a:r>
          </a:p>
          <a:p>
            <a:r>
              <a:rPr lang="en-US" b="1" dirty="0" smtClean="0"/>
              <a:t>of the vessel and re-circulated through the feed port for further distillation. </a:t>
            </a:r>
            <a:r>
              <a:rPr lang="en-US" b="1" i="1" dirty="0" smtClean="0"/>
              <a:t>Capacity is</a:t>
            </a:r>
          </a:p>
          <a:p>
            <a:r>
              <a:rPr lang="en-US" b="1" i="1" dirty="0" smtClean="0"/>
              <a:t>about 1000 L / hour.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Vacuum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Assembling of apparatus:</a:t>
            </a:r>
          </a:p>
          <a:p>
            <a:r>
              <a:rPr lang="en-US" dirty="0" smtClean="0"/>
              <a:t> It consists of a </a:t>
            </a:r>
            <a:r>
              <a:rPr lang="en-US" b="1" dirty="0" smtClean="0"/>
              <a:t>double-neck distillation flask known as </a:t>
            </a:r>
            <a:r>
              <a:rPr lang="en-US" b="1" i="1" dirty="0" err="1" smtClean="0"/>
              <a:t>Claisen</a:t>
            </a:r>
            <a:r>
              <a:rPr lang="en-US" b="1" i="1" dirty="0" smtClean="0"/>
              <a:t> flask .</a:t>
            </a:r>
          </a:p>
          <a:p>
            <a:r>
              <a:rPr lang="en-US" dirty="0" smtClean="0"/>
              <a:t> Thick walled glass apparatus with interchangeable standard glass joints are used for</a:t>
            </a:r>
          </a:p>
          <a:p>
            <a:r>
              <a:rPr lang="en-US" dirty="0" smtClean="0"/>
              <a:t>vacuum distillation.</a:t>
            </a:r>
          </a:p>
          <a:p>
            <a:r>
              <a:rPr lang="en-US" dirty="0" smtClean="0"/>
              <a:t> In one of the necks of the </a:t>
            </a:r>
            <a:r>
              <a:rPr lang="en-US" dirty="0" err="1" smtClean="0"/>
              <a:t>Claisen</a:t>
            </a:r>
            <a:r>
              <a:rPr lang="en-US" dirty="0" smtClean="0"/>
              <a:t> flask, a thermometer is fitted. The second neck prevents</a:t>
            </a:r>
          </a:p>
          <a:p>
            <a:r>
              <a:rPr lang="en-US" dirty="0" smtClean="0"/>
              <a:t>splashing of the violently agitated liquid.</a:t>
            </a:r>
          </a:p>
          <a:p>
            <a:r>
              <a:rPr lang="en-US" dirty="0" smtClean="0"/>
              <a:t> Bumping occurs readily during vacuum distillation. </a:t>
            </a:r>
            <a:r>
              <a:rPr lang="en-US" b="1" dirty="0" smtClean="0"/>
              <a:t>Placing a fine capillary tube in </a:t>
            </a:r>
            <a:r>
              <a:rPr lang="en-US" b="1" dirty="0" smtClean="0"/>
              <a:t>the</a:t>
            </a:r>
            <a:r>
              <a:rPr lang="en-US" dirty="0" smtClean="0"/>
              <a:t> second neck of the flask can prevent bumping</a:t>
            </a:r>
            <a:endParaRPr lang="en-U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Vacuum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 The capillary tube is dipped in the boiling liquid, so that a </a:t>
            </a:r>
            <a:r>
              <a:rPr lang="en-US" b="1" dirty="0" smtClean="0"/>
              <a:t>stream of air bubbles is drawn</a:t>
            </a:r>
          </a:p>
          <a:p>
            <a:r>
              <a:rPr lang="en-US" b="1" dirty="0" smtClean="0"/>
              <a:t>out.</a:t>
            </a:r>
          </a:p>
          <a:p>
            <a:r>
              <a:rPr lang="en-US" dirty="0" smtClean="0"/>
              <a:t> Water bath or oil bath is used for heating.</a:t>
            </a:r>
          </a:p>
          <a:p>
            <a:r>
              <a:rPr lang="en-US" dirty="0" smtClean="0"/>
              <a:t> The </a:t>
            </a:r>
            <a:r>
              <a:rPr lang="en-US" dirty="0" err="1" smtClean="0"/>
              <a:t>Claisen</a:t>
            </a:r>
            <a:r>
              <a:rPr lang="en-US" dirty="0" smtClean="0"/>
              <a:t> flask is connected to a receiver through a condenser.</a:t>
            </a:r>
          </a:p>
          <a:p>
            <a:r>
              <a:rPr lang="en-US" dirty="0" smtClean="0"/>
              <a:t> Vacuum pump is attached through an adapter to the receiver. </a:t>
            </a:r>
            <a:r>
              <a:rPr lang="en-US" b="1" dirty="0" smtClean="0"/>
              <a:t>A small pressure gauge</a:t>
            </a:r>
          </a:p>
          <a:p>
            <a:r>
              <a:rPr lang="en-US" b="1" dirty="0" smtClean="0"/>
              <a:t>(manometer) should be inserted between the pump and the receiver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Preventing </a:t>
            </a:r>
            <a:r>
              <a:rPr lang="en-US" i="1" dirty="0" smtClean="0"/>
              <a:t>degradation of active constituents </a:t>
            </a:r>
            <a:r>
              <a:rPr lang="en-US" b="1" i="1" dirty="0" smtClean="0"/>
              <a:t>(≈ 55◦C)</a:t>
            </a:r>
          </a:p>
          <a:p>
            <a:r>
              <a:rPr lang="en-US" dirty="0" smtClean="0"/>
              <a:t>Enzymes - malt extract, </a:t>
            </a:r>
            <a:r>
              <a:rPr lang="en-US" dirty="0" err="1" smtClean="0"/>
              <a:t>pancreatin</a:t>
            </a:r>
            <a:endParaRPr lang="en-US" dirty="0" smtClean="0"/>
          </a:p>
          <a:p>
            <a:r>
              <a:rPr lang="en-US" dirty="0" smtClean="0"/>
              <a:t>Vitamins - thiamine, ascorbic acid</a:t>
            </a:r>
          </a:p>
          <a:p>
            <a:r>
              <a:rPr lang="en-US" dirty="0" smtClean="0"/>
              <a:t>Glycosides - </a:t>
            </a:r>
            <a:r>
              <a:rPr lang="en-US" dirty="0" err="1" smtClean="0"/>
              <a:t>anthraquinones</a:t>
            </a:r>
            <a:endParaRPr lang="en-US" dirty="0" smtClean="0"/>
          </a:p>
          <a:p>
            <a:r>
              <a:rPr lang="en-US" dirty="0" smtClean="0"/>
              <a:t>Alkaloids - </a:t>
            </a:r>
            <a:r>
              <a:rPr lang="en-US" dirty="0" err="1" smtClean="0"/>
              <a:t>hyocyamine</a:t>
            </a:r>
            <a:r>
              <a:rPr lang="en-US" dirty="0" smtClean="0"/>
              <a:t> to atropine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Disadvantages: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smtClean="0"/>
              <a:t>vacuum distillation, persistent foaming occurs. This may be</a:t>
            </a:r>
          </a:p>
          <a:p>
            <a:r>
              <a:rPr lang="en-US" dirty="0" smtClean="0"/>
              <a:t>overcome by adding </a:t>
            </a:r>
            <a:r>
              <a:rPr lang="en-US" b="1" dirty="0" err="1" smtClean="0"/>
              <a:t>capryl</a:t>
            </a:r>
            <a:r>
              <a:rPr lang="en-US" b="1" dirty="0" smtClean="0"/>
              <a:t> alcohol to the liquid or by</a:t>
            </a:r>
          </a:p>
          <a:p>
            <a:r>
              <a:rPr lang="en-US" dirty="0" smtClean="0"/>
              <a:t>inserting a </a:t>
            </a:r>
            <a:r>
              <a:rPr lang="en-US" b="1" dirty="0" smtClean="0"/>
              <a:t>fine air capillary tube in the second neck of the</a:t>
            </a:r>
          </a:p>
          <a:p>
            <a:r>
              <a:rPr lang="en-US" b="1" dirty="0" err="1" smtClean="0"/>
              <a:t>Claisen</a:t>
            </a:r>
            <a:r>
              <a:rPr lang="en-US" b="1" dirty="0" smtClean="0"/>
              <a:t> flask.</a:t>
            </a:r>
          </a:p>
          <a:p>
            <a:r>
              <a:rPr lang="en-US" dirty="0" smtClean="0"/>
              <a:t>The stream of air is drawn in and breaks the rising foam. The</a:t>
            </a:r>
          </a:p>
          <a:p>
            <a:r>
              <a:rPr lang="en-US" dirty="0" smtClean="0"/>
              <a:t>above method is not suitable for the preparation of semisolid</a:t>
            </a:r>
          </a:p>
          <a:p>
            <a:r>
              <a:rPr lang="en-US" dirty="0" smtClean="0"/>
              <a:t>or solid extracts by distillation under vacuum.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is defined as a distillation process in which </a:t>
            </a:r>
            <a:r>
              <a:rPr lang="en-US" b="1" dirty="0" smtClean="0"/>
              <a:t>each</a:t>
            </a:r>
          </a:p>
          <a:p>
            <a:r>
              <a:rPr lang="en-US" b="1" dirty="0" smtClean="0"/>
              <a:t>molecule in the </a:t>
            </a:r>
            <a:r>
              <a:rPr lang="en-US" b="1" dirty="0" err="1" smtClean="0"/>
              <a:t>vapour</a:t>
            </a:r>
            <a:r>
              <a:rPr lang="en-US" b="1" dirty="0" smtClean="0"/>
              <a:t> phase travels mean free path</a:t>
            </a:r>
          </a:p>
          <a:p>
            <a:r>
              <a:rPr lang="en-US" b="1" dirty="0" smtClean="0"/>
              <a:t>and gets condensed individually without</a:t>
            </a:r>
          </a:p>
          <a:p>
            <a:r>
              <a:rPr lang="en-US" b="1" dirty="0" smtClean="0"/>
              <a:t>intermolecular collisions on application of vacuum.</a:t>
            </a:r>
          </a:p>
          <a:p>
            <a:r>
              <a:rPr lang="en-US" dirty="0" smtClean="0"/>
              <a:t>Molecular distillation is based on the principle of the</a:t>
            </a:r>
          </a:p>
          <a:p>
            <a:r>
              <a:rPr lang="en-US" b="1" dirty="0" smtClean="0"/>
              <a:t>simple distillation with some modifications. This is</a:t>
            </a:r>
          </a:p>
          <a:p>
            <a:r>
              <a:rPr lang="en-US" dirty="0" smtClean="0"/>
              <a:t>also called </a:t>
            </a:r>
            <a:r>
              <a:rPr lang="en-US" b="1" dirty="0" smtClean="0"/>
              <a:t>Evaporation distillation or Short path</a:t>
            </a:r>
          </a:p>
          <a:p>
            <a:r>
              <a:rPr lang="en-US" b="1" dirty="0" smtClean="0"/>
              <a:t>distillation.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Distillation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substances to be </a:t>
            </a:r>
            <a:r>
              <a:rPr lang="en-US" b="1" dirty="0" smtClean="0"/>
              <a:t>distilled have very low </a:t>
            </a:r>
            <a:r>
              <a:rPr lang="en-US" b="1" dirty="0" err="1" smtClean="0"/>
              <a:t>vapour</a:t>
            </a:r>
            <a:r>
              <a:rPr lang="en-US" b="1" dirty="0" smtClean="0"/>
              <a:t> pressures.</a:t>
            </a:r>
          </a:p>
          <a:p>
            <a:r>
              <a:rPr lang="en-US" dirty="0" smtClean="0"/>
              <a:t>examples are </a:t>
            </a:r>
            <a:r>
              <a:rPr lang="en-US" b="1" dirty="0" smtClean="0"/>
              <a:t>viscous liquids, oils, greases, waxy materials and</a:t>
            </a:r>
          </a:p>
          <a:p>
            <a:r>
              <a:rPr lang="en-US" b="1" dirty="0" smtClean="0"/>
              <a:t>high molecular weight substances.</a:t>
            </a:r>
          </a:p>
          <a:p>
            <a:r>
              <a:rPr lang="en-US" dirty="0" smtClean="0"/>
              <a:t> These boil at very high temperature. In order to decrease the</a:t>
            </a:r>
          </a:p>
          <a:p>
            <a:r>
              <a:rPr lang="en-US" dirty="0" smtClean="0"/>
              <a:t>boiling point of the liquids, </a:t>
            </a:r>
            <a:r>
              <a:rPr lang="en-US" b="1" dirty="0" smtClean="0"/>
              <a:t>high vacuum must be applied.</a:t>
            </a:r>
          </a:p>
          <a:p>
            <a:r>
              <a:rPr lang="en-US" dirty="0" smtClean="0"/>
              <a:t> </a:t>
            </a:r>
            <a:r>
              <a:rPr lang="en-US" b="1" dirty="0" smtClean="0"/>
              <a:t>The pressure exerted by vapors above the liquid is much</a:t>
            </a:r>
          </a:p>
          <a:p>
            <a:r>
              <a:rPr lang="en-US" b="1" dirty="0" smtClean="0"/>
              <a:t>lower. At very low pressure, the distance between the evaporating</a:t>
            </a:r>
          </a:p>
          <a:p>
            <a:r>
              <a:rPr lang="en-US" b="1" dirty="0" smtClean="0"/>
              <a:t>surface and the condenser is approximately equal to the mean free</a:t>
            </a:r>
          </a:p>
          <a:p>
            <a:r>
              <a:rPr lang="en-US" b="1" dirty="0" smtClean="0"/>
              <a:t>path of the </a:t>
            </a:r>
            <a:r>
              <a:rPr lang="en-US" b="1" dirty="0" err="1" smtClean="0"/>
              <a:t>vapour</a:t>
            </a:r>
            <a:r>
              <a:rPr lang="en-US" b="1" dirty="0" smtClean="0"/>
              <a:t> molecules.</a:t>
            </a:r>
          </a:p>
          <a:p>
            <a:r>
              <a:rPr lang="en-US" dirty="0" smtClean="0"/>
              <a:t> Molecules leaving the surface of the liquid are more likely </a:t>
            </a:r>
            <a:r>
              <a:rPr lang="en-US" b="1" dirty="0" smtClean="0"/>
              <a:t>hit the</a:t>
            </a:r>
          </a:p>
          <a:p>
            <a:r>
              <a:rPr lang="en-US" dirty="0" smtClean="0"/>
              <a:t>condenser surface nearby. </a:t>
            </a:r>
            <a:r>
              <a:rPr lang="en-US" b="1" dirty="0" smtClean="0"/>
              <a:t>each molecule is condensed individually.</a:t>
            </a:r>
          </a:p>
          <a:p>
            <a:r>
              <a:rPr lang="en-US" dirty="0" smtClean="0"/>
              <a:t>the distillate is subsequently collected.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Molecular </a:t>
            </a:r>
            <a:r>
              <a:rPr lang="en-US" dirty="0" smtClean="0"/>
              <a:t>distillation is used for the purification and separation of chemicals</a:t>
            </a:r>
          </a:p>
          <a:p>
            <a:r>
              <a:rPr lang="en-US" dirty="0" smtClean="0"/>
              <a:t>of low </a:t>
            </a:r>
            <a:r>
              <a:rPr lang="en-US" dirty="0" err="1" smtClean="0"/>
              <a:t>vapour</a:t>
            </a:r>
            <a:r>
              <a:rPr lang="en-US" dirty="0" smtClean="0"/>
              <a:t> pressure.</a:t>
            </a:r>
          </a:p>
          <a:p>
            <a:r>
              <a:rPr lang="en-US" dirty="0" smtClean="0"/>
              <a:t>1. Purification of chemicals such as </a:t>
            </a:r>
            <a:r>
              <a:rPr lang="en-US" dirty="0" err="1" smtClean="0"/>
              <a:t>tricresyl</a:t>
            </a:r>
            <a:r>
              <a:rPr lang="en-US" dirty="0" smtClean="0"/>
              <a:t> phosphate, </a:t>
            </a:r>
            <a:r>
              <a:rPr lang="en-US" dirty="0" err="1" smtClean="0"/>
              <a:t>dibutyl</a:t>
            </a:r>
            <a:r>
              <a:rPr lang="en-US" dirty="0" smtClean="0"/>
              <a:t> phthalate and</a:t>
            </a:r>
          </a:p>
          <a:p>
            <a:r>
              <a:rPr lang="en-US" dirty="0" err="1" smtClean="0"/>
              <a:t>dimethyl</a:t>
            </a:r>
            <a:r>
              <a:rPr lang="en-US" dirty="0" smtClean="0"/>
              <a:t> phthalate.</a:t>
            </a:r>
          </a:p>
          <a:p>
            <a:r>
              <a:rPr lang="en-US" dirty="0" smtClean="0"/>
              <a:t>2. More frequently used in the refining of fixed oils.</a:t>
            </a:r>
          </a:p>
          <a:p>
            <a:r>
              <a:rPr lang="en-US" dirty="0" smtClean="0"/>
              <a:t>3. Vitamin A is separated from fish liver oil. Vitamin's is concentrated by this</a:t>
            </a:r>
          </a:p>
          <a:p>
            <a:r>
              <a:rPr lang="en-US" dirty="0" smtClean="0"/>
              <a:t>method from fish liver oils and other vegetable oils.</a:t>
            </a:r>
          </a:p>
          <a:p>
            <a:r>
              <a:rPr lang="en-US" dirty="0" smtClean="0"/>
              <a:t>4. </a:t>
            </a:r>
            <a:r>
              <a:rPr lang="en-US" b="1" dirty="0" smtClean="0"/>
              <a:t>Free fatty acids are distilled at 100°C.</a:t>
            </a:r>
          </a:p>
          <a:p>
            <a:r>
              <a:rPr lang="en-US" dirty="0" smtClean="0"/>
              <a:t>5. </a:t>
            </a:r>
            <a:r>
              <a:rPr lang="en-US" b="1" dirty="0" smtClean="0"/>
              <a:t>Steroids can be obtained between 100°C and 200°C,</a:t>
            </a:r>
          </a:p>
          <a:p>
            <a:r>
              <a:rPr lang="en-US" b="1" dirty="0" smtClean="0"/>
              <a:t>6. Triglycerides can be obtained from 200°C onwards.</a:t>
            </a:r>
          </a:p>
          <a:p>
            <a:r>
              <a:rPr lang="en-US" b="1" dirty="0" smtClean="0"/>
              <a:t>Proteins and gums will remain as nonvolatile residues. Thus, the above</a:t>
            </a:r>
          </a:p>
          <a:p>
            <a:r>
              <a:rPr lang="en-US" dirty="0" smtClean="0"/>
              <a:t>mixture can be separated by molecular distillation.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Requirements </a:t>
            </a:r>
            <a:r>
              <a:rPr lang="en-US" dirty="0" smtClean="0"/>
              <a:t>for design the equipment: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• </a:t>
            </a:r>
            <a:r>
              <a:rPr lang="en-US" dirty="0" smtClean="0"/>
              <a:t>The </a:t>
            </a:r>
            <a:r>
              <a:rPr lang="en-US" b="1" dirty="0" smtClean="0"/>
              <a:t>evaporating surface must be close to the condensing</a:t>
            </a:r>
          </a:p>
          <a:p>
            <a:r>
              <a:rPr lang="en-US" b="1" dirty="0" smtClean="0"/>
              <a:t>surface. This ensures the molecules to come in contact with the</a:t>
            </a:r>
          </a:p>
          <a:p>
            <a:r>
              <a:rPr lang="en-US" b="1" dirty="0" smtClean="0"/>
              <a:t>condenser as soon as they leave the evaporating surface. </a:t>
            </a:r>
            <a:endParaRPr lang="en-US" b="1" dirty="0" smtClean="0"/>
          </a:p>
          <a:p>
            <a:r>
              <a:rPr lang="en-US" b="1" dirty="0" smtClean="0"/>
              <a:t>For </a:t>
            </a:r>
            <a:r>
              <a:rPr lang="en-US" dirty="0" smtClean="0"/>
              <a:t>this </a:t>
            </a:r>
            <a:r>
              <a:rPr lang="en-US" dirty="0" smtClean="0"/>
              <a:t>reason, this process is also known as </a:t>
            </a:r>
            <a:r>
              <a:rPr lang="en-US" b="1" i="1" dirty="0" smtClean="0"/>
              <a:t>short path distillation.</a:t>
            </a:r>
          </a:p>
          <a:p>
            <a:r>
              <a:rPr lang="en-US" dirty="0" smtClean="0"/>
              <a:t>• The </a:t>
            </a:r>
            <a:r>
              <a:rPr lang="en-US" b="1" dirty="0" smtClean="0"/>
              <a:t>molecular collisions should be minimized because they</a:t>
            </a:r>
          </a:p>
          <a:p>
            <a:r>
              <a:rPr lang="en-US" dirty="0" smtClean="0"/>
              <a:t>change the direction of the path of molecules. In other words,</a:t>
            </a:r>
          </a:p>
          <a:p>
            <a:r>
              <a:rPr lang="en-US" b="1" dirty="0" smtClean="0"/>
              <a:t>intermolecular distances should be fairly high. It can be</a:t>
            </a:r>
          </a:p>
          <a:p>
            <a:r>
              <a:rPr lang="en-US" b="1" dirty="0" smtClean="0"/>
              <a:t>achieved under very high vacuum, usually of the order of 0.1 to</a:t>
            </a:r>
          </a:p>
          <a:p>
            <a:r>
              <a:rPr lang="en-US" b="1" dirty="0" smtClean="0"/>
              <a:t>1.0 </a:t>
            </a:r>
            <a:r>
              <a:rPr lang="en-US" b="1" dirty="0" err="1" smtClean="0"/>
              <a:t>pascals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• The </a:t>
            </a:r>
            <a:r>
              <a:rPr lang="en-US" b="1" dirty="0" smtClean="0"/>
              <a:t>liquid surface area must be as large as possible as so that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vapour</a:t>
            </a:r>
            <a:r>
              <a:rPr lang="en-US" b="1" dirty="0" smtClean="0"/>
              <a:t> is evolved from the surface only, but not by boiling.</a:t>
            </a:r>
          </a:p>
          <a:p>
            <a:r>
              <a:rPr lang="en-US" dirty="0" smtClean="0"/>
              <a:t>Thus this process is also called </a:t>
            </a:r>
            <a:r>
              <a:rPr lang="en-US" b="1" i="1" dirty="0" smtClean="0"/>
              <a:t>evaporation distillation.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1395</TotalTime>
  <Words>1064</Words>
  <Application>Microsoft Office PowerPoint</Application>
  <PresentationFormat>On-screen Show (4:3)</PresentationFormat>
  <Paragraphs>119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Vacuum Distillation</vt:lpstr>
      <vt:lpstr>Vacuum Distillation</vt:lpstr>
      <vt:lpstr>Vacuum distillation</vt:lpstr>
      <vt:lpstr>Applications: </vt:lpstr>
      <vt:lpstr>Disadvantages: </vt:lpstr>
      <vt:lpstr>MOLECULAR DISTILLATION</vt:lpstr>
      <vt:lpstr>Molecular Distillation</vt:lpstr>
      <vt:lpstr>Applications </vt:lpstr>
      <vt:lpstr> Requirements for design the equipment: </vt:lpstr>
      <vt:lpstr>Molecular distillation</vt:lpstr>
      <vt:lpstr>Centrifugal molecular still</vt:lpstr>
      <vt:lpstr>WIPED FILM MOLECULAR DISTILLATION STILL</vt:lpstr>
      <vt:lpstr>Working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Vacuum Distillation</dc:title>
  <dc:creator>Garima</dc:creator>
  <cp:lastModifiedBy>Garima</cp:lastModifiedBy>
  <cp:revision>2</cp:revision>
  <dcterms:created xsi:type="dcterms:W3CDTF">2006-08-16T00:00:00Z</dcterms:created>
  <dcterms:modified xsi:type="dcterms:W3CDTF">2020-12-03T06:34:09Z</dcterms:modified>
</cp:coreProperties>
</file>