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04/01/2021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04/01/2021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Filtration -General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105400"/>
            <a:ext cx="8077200" cy="1499616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Dr. </a:t>
            </a:r>
            <a:r>
              <a:rPr lang="en-US" b="1" dirty="0" err="1" smtClean="0">
                <a:solidFill>
                  <a:srgbClr val="FF0000"/>
                </a:solidFill>
              </a:rPr>
              <a:t>Garima</a:t>
            </a:r>
            <a:r>
              <a:rPr lang="en-US" b="1" dirty="0" smtClean="0">
                <a:solidFill>
                  <a:srgbClr val="FF0000"/>
                </a:solidFill>
              </a:rPr>
              <a:t> Joshi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Assistant Professor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III </a:t>
            </a:r>
            <a:r>
              <a:rPr lang="en-US" b="1" dirty="0" err="1" smtClean="0">
                <a:solidFill>
                  <a:srgbClr val="FF0000"/>
                </a:solidFill>
              </a:rPr>
              <a:t>sem</a:t>
            </a:r>
            <a:r>
              <a:rPr lang="en-US" b="1" dirty="0" smtClean="0">
                <a:solidFill>
                  <a:srgbClr val="FF0000"/>
                </a:solidFill>
              </a:rPr>
              <a:t> unit operation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 Aids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The objective of filter aid is to prevent the medium from </a:t>
            </a:r>
            <a:r>
              <a:rPr lang="en-US" dirty="0" smtClean="0"/>
              <a:t>becoming blocked </a:t>
            </a:r>
            <a:r>
              <a:rPr lang="en-US" dirty="0" smtClean="0"/>
              <a:t>and to form an open, porous cake, hence, reducing </a:t>
            </a:r>
            <a:r>
              <a:rPr lang="en-US" dirty="0" smtClean="0"/>
              <a:t>the resistance </a:t>
            </a:r>
            <a:r>
              <a:rPr lang="en-US" dirty="0" smtClean="0"/>
              <a:t>to flow of the filtrate.</a:t>
            </a:r>
          </a:p>
          <a:p>
            <a:r>
              <a:rPr lang="en-US" dirty="0" smtClean="0"/>
              <a:t>Filter </a:t>
            </a:r>
            <a:r>
              <a:rPr lang="en-US" dirty="0" smtClean="0"/>
              <a:t>aid forms a surface deposit which screens out the solids and also</a:t>
            </a:r>
          </a:p>
          <a:p>
            <a:pPr>
              <a:buNone/>
            </a:pPr>
            <a:r>
              <a:rPr lang="en-US" dirty="0" smtClean="0"/>
              <a:t>prevents the plugging of supporting filter medium.</a:t>
            </a:r>
          </a:p>
          <a:p>
            <a:endParaRPr lang="en-US" dirty="0" smtClean="0"/>
          </a:p>
          <a:p>
            <a:r>
              <a:rPr lang="en-US" dirty="0" smtClean="0"/>
              <a:t>Characteristics </a:t>
            </a:r>
            <a:r>
              <a:rPr lang="en-US" dirty="0" smtClean="0"/>
              <a:t>of filter </a:t>
            </a:r>
            <a:r>
              <a:rPr lang="en-US" dirty="0" smtClean="0"/>
              <a:t>aids: Chemically </a:t>
            </a:r>
            <a:r>
              <a:rPr lang="en-US" dirty="0" smtClean="0"/>
              <a:t>inert and free from impurities.</a:t>
            </a:r>
          </a:p>
          <a:p>
            <a:r>
              <a:rPr lang="en-US" dirty="0" smtClean="0"/>
              <a:t>Low </a:t>
            </a:r>
            <a:r>
              <a:rPr lang="en-US" dirty="0" smtClean="0"/>
              <a:t>specific gravity, so remain suspended in </a:t>
            </a:r>
            <a:r>
              <a:rPr lang="en-US" dirty="0" smtClean="0"/>
              <a:t>liquids. Porous </a:t>
            </a:r>
            <a:r>
              <a:rPr lang="en-US" dirty="0" smtClean="0"/>
              <a:t>rather than dense, so that pervious cake can be formed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Disadvantages</a:t>
            </a:r>
            <a:r>
              <a:rPr lang="en-US" dirty="0" smtClean="0"/>
              <a:t>:</a:t>
            </a:r>
          </a:p>
          <a:p>
            <a:r>
              <a:rPr lang="en-US" dirty="0" smtClean="0"/>
              <a:t>Remove </a:t>
            </a:r>
            <a:r>
              <a:rPr lang="en-US" dirty="0" smtClean="0"/>
              <a:t>the </a:t>
            </a:r>
            <a:r>
              <a:rPr lang="en-US" dirty="0" err="1" smtClean="0"/>
              <a:t>coloured</a:t>
            </a:r>
            <a:r>
              <a:rPr lang="en-US" dirty="0" smtClean="0"/>
              <a:t>  </a:t>
            </a:r>
            <a:r>
              <a:rPr lang="en-US" dirty="0" smtClean="0"/>
              <a:t>substances by absorbing them.</a:t>
            </a:r>
          </a:p>
          <a:p>
            <a:r>
              <a:rPr lang="en-US" dirty="0" smtClean="0"/>
              <a:t>Sometimes </a:t>
            </a:r>
            <a:r>
              <a:rPr lang="en-US" dirty="0" smtClean="0"/>
              <a:t>active principles such as alkaloids are absorbed on filter</a:t>
            </a:r>
          </a:p>
          <a:p>
            <a:r>
              <a:rPr lang="en-US" dirty="0" smtClean="0"/>
              <a:t>aid.</a:t>
            </a:r>
          </a:p>
          <a:p>
            <a:r>
              <a:rPr lang="en-US" dirty="0" smtClean="0"/>
              <a:t>Rarely</a:t>
            </a:r>
            <a:r>
              <a:rPr lang="en-US" dirty="0" smtClean="0"/>
              <a:t>, filters are source of contamination such as soluble iron salts,</a:t>
            </a:r>
          </a:p>
          <a:p>
            <a:r>
              <a:rPr lang="en-US" dirty="0" smtClean="0"/>
              <a:t>which can provoke degradation of sensitive ingredient.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Filter aids may be used in either or both two </a:t>
            </a:r>
            <a:r>
              <a:rPr lang="en-US" dirty="0" smtClean="0"/>
              <a:t>ways:</a:t>
            </a:r>
          </a:p>
          <a:p>
            <a:r>
              <a:rPr lang="en-US" dirty="0" smtClean="0"/>
              <a:t>1</a:t>
            </a:r>
            <a:r>
              <a:rPr lang="en-US" dirty="0" smtClean="0"/>
              <a:t>) Pre- coating technique: by forming a pre-coat over the </a:t>
            </a:r>
            <a:r>
              <a:rPr lang="en-US" dirty="0" smtClean="0"/>
              <a:t>filter medium </a:t>
            </a:r>
            <a:r>
              <a:rPr lang="en-US" dirty="0" smtClean="0"/>
              <a:t>by filtering a suspension of the filter aid .</a:t>
            </a:r>
          </a:p>
          <a:p>
            <a:pPr>
              <a:buNone/>
            </a:pPr>
            <a:r>
              <a:rPr lang="en-US" dirty="0" smtClean="0"/>
              <a:t>2) Body- mix technique: A small proportion of the filter aid (</a:t>
            </a:r>
            <a:r>
              <a:rPr lang="en-US" dirty="0" smtClean="0"/>
              <a:t>0.1-0.5 </a:t>
            </a:r>
            <a:r>
              <a:rPr lang="en-US" dirty="0" smtClean="0"/>
              <a:t>%) is added to the slurry to be filtered. This slurry </a:t>
            </a:r>
            <a:r>
              <a:rPr lang="en-US" dirty="0" smtClean="0"/>
              <a:t>is </a:t>
            </a:r>
            <a:r>
              <a:rPr lang="en-US" dirty="0" err="1" smtClean="0"/>
              <a:t>recirculated</a:t>
            </a:r>
            <a:r>
              <a:rPr lang="en-US" dirty="0" smtClean="0"/>
              <a:t> </a:t>
            </a:r>
            <a:r>
              <a:rPr lang="en-US" dirty="0" smtClean="0"/>
              <a:t>through the filter until a clear filtrate is </a:t>
            </a:r>
            <a:r>
              <a:rPr lang="en-US" dirty="0" smtClean="0"/>
              <a:t>obtained, filtration </a:t>
            </a:r>
            <a:r>
              <a:rPr lang="en-US" dirty="0" smtClean="0"/>
              <a:t>then proceeds to </a:t>
            </a:r>
            <a:r>
              <a:rPr lang="en-US" dirty="0" smtClean="0"/>
              <a:t>completion.</a:t>
            </a:r>
          </a:p>
          <a:p>
            <a:pPr>
              <a:buNone/>
            </a:pPr>
            <a:r>
              <a:rPr lang="en-US" dirty="0" smtClean="0"/>
              <a:t>Different </a:t>
            </a:r>
            <a:r>
              <a:rPr lang="en-US" dirty="0" smtClean="0"/>
              <a:t>flow rates can be achieved depending on grade </a:t>
            </a:r>
            <a:r>
              <a:rPr lang="en-US" dirty="0" err="1" smtClean="0"/>
              <a:t>ofaid</a:t>
            </a:r>
            <a:r>
              <a:rPr lang="en-US" dirty="0" smtClean="0"/>
              <a:t>-</a:t>
            </a:r>
            <a:endParaRPr lang="en-US" dirty="0" smtClean="0"/>
          </a:p>
          <a:p>
            <a:r>
              <a:rPr lang="en-US" dirty="0" smtClean="0"/>
              <a:t>1. Low flow rate: fine grade filter aids- mainly used for clarity</a:t>
            </a:r>
          </a:p>
          <a:p>
            <a:r>
              <a:rPr lang="en-US" dirty="0" smtClean="0"/>
              <a:t>2. Fast flow rate: coarse grade filter aids- acceptable </a:t>
            </a:r>
            <a:r>
              <a:rPr lang="en-US" dirty="0" smtClean="0"/>
              <a:t>filtrate.</a:t>
            </a:r>
          </a:p>
          <a:p>
            <a:r>
              <a:rPr lang="en-US" dirty="0" smtClean="0"/>
              <a:t>Examples </a:t>
            </a:r>
            <a:r>
              <a:rPr lang="en-US" dirty="0" smtClean="0"/>
              <a:t>of filter aids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Diatomite </a:t>
            </a:r>
            <a:r>
              <a:rPr lang="en-US" dirty="0" smtClean="0"/>
              <a:t>(</a:t>
            </a:r>
            <a:r>
              <a:rPr lang="en-US" dirty="0" err="1" smtClean="0"/>
              <a:t>Keiselgur</a:t>
            </a:r>
            <a:r>
              <a:rPr lang="en-US" dirty="0" smtClean="0"/>
              <a:t>) , obtained from natural siliceous deposits.</a:t>
            </a:r>
          </a:p>
          <a:p>
            <a:pPr>
              <a:buNone/>
            </a:pPr>
            <a:r>
              <a:rPr lang="en-US" dirty="0" err="1" smtClean="0"/>
              <a:t>Perlite</a:t>
            </a:r>
            <a:r>
              <a:rPr lang="en-US" dirty="0" smtClean="0"/>
              <a:t> </a:t>
            </a:r>
            <a:r>
              <a:rPr lang="en-US" dirty="0" smtClean="0"/>
              <a:t>, it is an </a:t>
            </a:r>
            <a:r>
              <a:rPr lang="en-US" dirty="0" err="1" smtClean="0"/>
              <a:t>aluminium</a:t>
            </a:r>
            <a:r>
              <a:rPr lang="en-US" dirty="0" smtClean="0"/>
              <a:t> silicate. Cellulose, </a:t>
            </a:r>
            <a:r>
              <a:rPr lang="en-US" dirty="0" err="1" smtClean="0"/>
              <a:t>Asbestos,charcoal</a:t>
            </a:r>
            <a:r>
              <a:rPr lang="en-US" dirty="0" smtClean="0"/>
              <a:t>, talc, </a:t>
            </a:r>
            <a:r>
              <a:rPr lang="en-US" dirty="0" err="1" smtClean="0"/>
              <a:t>bentonite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affecting filtration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4582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Rate of filtration is affected by various factors.</a:t>
            </a:r>
          </a:p>
          <a:p>
            <a:r>
              <a:rPr lang="en-US" dirty="0" smtClean="0"/>
              <a:t>It is mainly monitored by Darcy’s law.</a:t>
            </a:r>
          </a:p>
          <a:p>
            <a:r>
              <a:rPr lang="en-US" dirty="0" smtClean="0"/>
              <a:t>Properties </a:t>
            </a:r>
            <a:r>
              <a:rPr lang="en-US" dirty="0" smtClean="0"/>
              <a:t>of solid</a:t>
            </a:r>
            <a:endParaRPr lang="en-US" dirty="0" smtClean="0"/>
          </a:p>
          <a:p>
            <a:r>
              <a:rPr lang="en-US" dirty="0" smtClean="0"/>
              <a:t>Particle </a:t>
            </a:r>
            <a:r>
              <a:rPr lang="en-US" dirty="0" smtClean="0"/>
              <a:t>shape</a:t>
            </a:r>
          </a:p>
          <a:p>
            <a:r>
              <a:rPr lang="en-US" dirty="0" smtClean="0"/>
              <a:t>Particle </a:t>
            </a:r>
            <a:r>
              <a:rPr lang="en-US" dirty="0" smtClean="0"/>
              <a:t>size</a:t>
            </a:r>
          </a:p>
          <a:p>
            <a:r>
              <a:rPr lang="en-US" dirty="0" smtClean="0"/>
              <a:t>Particle </a:t>
            </a:r>
            <a:r>
              <a:rPr lang="en-US" dirty="0" smtClean="0"/>
              <a:t>charge</a:t>
            </a:r>
          </a:p>
          <a:p>
            <a:r>
              <a:rPr lang="en-US" dirty="0" smtClean="0"/>
              <a:t>Density</a:t>
            </a:r>
            <a:endParaRPr lang="en-US" dirty="0" smtClean="0"/>
          </a:p>
          <a:p>
            <a:r>
              <a:rPr lang="en-US" dirty="0" smtClean="0"/>
              <a:t>Particle size distribution</a:t>
            </a:r>
            <a:endParaRPr lang="en-US" dirty="0" smtClean="0"/>
          </a:p>
          <a:p>
            <a:r>
              <a:rPr lang="en-US" dirty="0" smtClean="0"/>
              <a:t>Rigidity or compressibility of </a:t>
            </a:r>
            <a:r>
              <a:rPr lang="en-US" dirty="0" smtClean="0"/>
              <a:t>solid </a:t>
            </a:r>
            <a:r>
              <a:rPr lang="en-US" dirty="0" smtClean="0"/>
              <a:t>under pressure</a:t>
            </a:r>
            <a:endParaRPr lang="en-US" dirty="0" smtClean="0"/>
          </a:p>
          <a:p>
            <a:r>
              <a:rPr lang="en-US" dirty="0" smtClean="0"/>
              <a:t>Tendency of particle to flocculate or adhere together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Surface area of filter medium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89154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Rate </a:t>
            </a:r>
            <a:r>
              <a:rPr lang="en-US" dirty="0" smtClean="0"/>
              <a:t>of Filtration is Inversely </a:t>
            </a:r>
            <a:r>
              <a:rPr lang="en-US" dirty="0" smtClean="0"/>
              <a:t>proportional to specific surface of filter </a:t>
            </a:r>
            <a:r>
              <a:rPr lang="en-US" dirty="0" smtClean="0"/>
              <a:t>bed (According </a:t>
            </a:r>
            <a:r>
              <a:rPr lang="en-US" dirty="0" smtClean="0"/>
              <a:t>to K-C equation)</a:t>
            </a:r>
          </a:p>
          <a:p>
            <a:r>
              <a:rPr lang="en-US" dirty="0" smtClean="0"/>
              <a:t>Directly proportional to surface area of filter </a:t>
            </a:r>
            <a:r>
              <a:rPr lang="en-US" dirty="0" smtClean="0"/>
              <a:t>medium (According </a:t>
            </a:r>
            <a:r>
              <a:rPr lang="en-US" dirty="0" smtClean="0"/>
              <a:t>to Darcy’s equation</a:t>
            </a:r>
            <a:r>
              <a:rPr lang="en-US" dirty="0" smtClean="0"/>
              <a:t>).</a:t>
            </a:r>
          </a:p>
          <a:p>
            <a:r>
              <a:rPr lang="en-US" dirty="0" smtClean="0"/>
              <a:t>Rate can be increased either using large filter or connecting </a:t>
            </a:r>
            <a:r>
              <a:rPr lang="en-US" dirty="0" smtClean="0"/>
              <a:t>a number </a:t>
            </a:r>
            <a:r>
              <a:rPr lang="en-US" dirty="0" smtClean="0"/>
              <a:t>of small units in parallel.</a:t>
            </a:r>
          </a:p>
          <a:p>
            <a:r>
              <a:rPr lang="en-US" dirty="0" smtClean="0"/>
              <a:t>Filter </a:t>
            </a:r>
            <a:r>
              <a:rPr lang="en-US" dirty="0" smtClean="0"/>
              <a:t>press works on principle of connecting units in parallel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Pressure drop across the filter medium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915400" cy="5334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According to </a:t>
            </a:r>
            <a:r>
              <a:rPr lang="en-US" dirty="0" smtClean="0"/>
              <a:t>Darcy’s law </a:t>
            </a:r>
            <a:r>
              <a:rPr lang="en-US" dirty="0" smtClean="0"/>
              <a:t>the rate of filtration is proportional to</a:t>
            </a:r>
          </a:p>
          <a:p>
            <a:pPr>
              <a:buNone/>
            </a:pPr>
            <a:r>
              <a:rPr lang="en-US" dirty="0" smtClean="0"/>
              <a:t> the </a:t>
            </a:r>
            <a:r>
              <a:rPr lang="en-US" dirty="0" smtClean="0"/>
              <a:t>overall pressure drop across both the filter medium and filter</a:t>
            </a:r>
          </a:p>
          <a:p>
            <a:pPr>
              <a:buNone/>
            </a:pPr>
            <a:r>
              <a:rPr lang="en-US" dirty="0" smtClean="0"/>
              <a:t>cake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pressure drop can be achieved in a number of ways</a:t>
            </a:r>
            <a:r>
              <a:rPr lang="en-US" dirty="0" smtClean="0"/>
              <a:t>:</a:t>
            </a:r>
            <a:endParaRPr lang="en-US" dirty="0" smtClean="0"/>
          </a:p>
          <a:p>
            <a:r>
              <a:rPr lang="en-US" dirty="0" smtClean="0"/>
              <a:t>Gravity-  </a:t>
            </a:r>
            <a:r>
              <a:rPr lang="en-US" dirty="0" smtClean="0"/>
              <a:t>A pressure difference could be obtained by maintaining a head of slurry </a:t>
            </a:r>
            <a:r>
              <a:rPr lang="en-US" dirty="0" smtClean="0"/>
              <a:t>above the </a:t>
            </a:r>
            <a:r>
              <a:rPr lang="en-US" dirty="0" smtClean="0"/>
              <a:t>filter medium</a:t>
            </a:r>
            <a:r>
              <a:rPr lang="en-US" dirty="0" smtClean="0"/>
              <a:t>. </a:t>
            </a:r>
            <a:r>
              <a:rPr lang="en-US" dirty="0" smtClean="0"/>
              <a:t>The pressure developed will depend on the density of the slurry</a:t>
            </a:r>
          </a:p>
          <a:p>
            <a:r>
              <a:rPr lang="en-US" dirty="0" smtClean="0"/>
              <a:t>Vacuum (Reducing pressure)- The </a:t>
            </a:r>
            <a:r>
              <a:rPr lang="en-US" dirty="0" smtClean="0"/>
              <a:t>pressure below the filter medium may be reduced below </a:t>
            </a:r>
            <a:r>
              <a:rPr lang="en-US" dirty="0" smtClean="0"/>
              <a:t>atmospheric pressure by connecting </a:t>
            </a:r>
            <a:r>
              <a:rPr lang="en-US" dirty="0" smtClean="0"/>
              <a:t>the filtrate receiver to a vacuum pump and creating </a:t>
            </a:r>
            <a:r>
              <a:rPr lang="en-US" dirty="0" smtClean="0"/>
              <a:t>a pressure </a:t>
            </a:r>
            <a:r>
              <a:rPr lang="en-US" dirty="0" smtClean="0"/>
              <a:t>difference across the filter.</a:t>
            </a:r>
          </a:p>
          <a:p>
            <a:r>
              <a:rPr lang="en-US" dirty="0" smtClean="0"/>
              <a:t>Pressure-The </a:t>
            </a:r>
            <a:r>
              <a:rPr lang="en-US" dirty="0" smtClean="0"/>
              <a:t>simplest method being to pump the slurry into the filter under pressure.</a:t>
            </a:r>
          </a:p>
          <a:p>
            <a:r>
              <a:rPr lang="en-US" dirty="0" smtClean="0"/>
              <a:t>Centrifugal force-  </a:t>
            </a:r>
            <a:r>
              <a:rPr lang="en-US" dirty="0" smtClean="0"/>
              <a:t>The gravitational force could be replaced by centrifugal force in </a:t>
            </a:r>
            <a:r>
              <a:rPr lang="en-US" dirty="0" smtClean="0"/>
              <a:t>particle separation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Viscosity of </a:t>
            </a:r>
            <a:r>
              <a:rPr lang="en-US" dirty="0" smtClean="0"/>
              <a:t>filtrate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According to </a:t>
            </a:r>
            <a:r>
              <a:rPr lang="en-US" dirty="0" smtClean="0"/>
              <a:t>Darcy’s law rate </a:t>
            </a:r>
            <a:r>
              <a:rPr lang="en-US" dirty="0" smtClean="0"/>
              <a:t>of filtration is </a:t>
            </a:r>
            <a:r>
              <a:rPr lang="en-US" dirty="0" smtClean="0"/>
              <a:t>inversely proportional </a:t>
            </a:r>
            <a:r>
              <a:rPr lang="en-US" dirty="0" smtClean="0"/>
              <a:t>to the viscosity of the fluid.</a:t>
            </a:r>
          </a:p>
          <a:p>
            <a:endParaRPr lang="en-US" dirty="0" smtClean="0"/>
          </a:p>
          <a:p>
            <a:r>
              <a:rPr lang="en-US" dirty="0" smtClean="0"/>
              <a:t>Reason </a:t>
            </a:r>
            <a:r>
              <a:rPr lang="en-US" dirty="0" smtClean="0"/>
              <a:t>behind this is an increase in the viscosity of the </a:t>
            </a:r>
            <a:r>
              <a:rPr lang="en-US" dirty="0" smtClean="0"/>
              <a:t>filtrate will </a:t>
            </a:r>
            <a:r>
              <a:rPr lang="en-US" dirty="0" smtClean="0"/>
              <a:t>increase the resistance of flow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This problem can be overcome by two methods: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rate of filtration may be increased by raising </a:t>
            </a:r>
            <a:r>
              <a:rPr lang="en-US" dirty="0" smtClean="0"/>
              <a:t>the temperature </a:t>
            </a:r>
            <a:r>
              <a:rPr lang="en-US" dirty="0" smtClean="0"/>
              <a:t>of the liquid, which lowers its viscosity. However, </a:t>
            </a:r>
            <a:r>
              <a:rPr lang="en-US" dirty="0" smtClean="0"/>
              <a:t>it is </a:t>
            </a:r>
            <a:r>
              <a:rPr lang="en-US" dirty="0" smtClean="0"/>
              <a:t>not practicable if </a:t>
            </a:r>
            <a:r>
              <a:rPr lang="en-US" dirty="0" err="1" smtClean="0"/>
              <a:t>thermolabile</a:t>
            </a:r>
            <a:r>
              <a:rPr lang="en-US" dirty="0" smtClean="0"/>
              <a:t> materials are involved or if </a:t>
            </a:r>
            <a:r>
              <a:rPr lang="en-US" dirty="0" smtClean="0"/>
              <a:t>the filtrate </a:t>
            </a:r>
            <a:r>
              <a:rPr lang="en-US" dirty="0" smtClean="0"/>
              <a:t>is volatile.</a:t>
            </a:r>
          </a:p>
          <a:p>
            <a:r>
              <a:rPr lang="en-US" dirty="0" smtClean="0"/>
              <a:t>Dilution </a:t>
            </a:r>
            <a:r>
              <a:rPr lang="en-US" dirty="0" smtClean="0"/>
              <a:t>is another alternative but the rate must be doubled.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surface upon which solids are deposited in a filter is </a:t>
            </a:r>
            <a:r>
              <a:rPr lang="en-US" dirty="0" smtClean="0"/>
              <a:t>called the </a:t>
            </a:r>
            <a:r>
              <a:rPr lang="en-US" dirty="0" smtClean="0"/>
              <a:t>“Filter medium”</a:t>
            </a:r>
          </a:p>
          <a:p>
            <a:pPr>
              <a:buNone/>
            </a:pPr>
            <a:r>
              <a:rPr lang="en-US" dirty="0" smtClean="0"/>
              <a:t>Properties </a:t>
            </a:r>
            <a:r>
              <a:rPr lang="en-US" dirty="0" smtClean="0"/>
              <a:t>of ideal filter medium:</a:t>
            </a:r>
          </a:p>
          <a:p>
            <a:r>
              <a:rPr lang="en-US" dirty="0" smtClean="0"/>
              <a:t>It should-be </a:t>
            </a:r>
            <a:r>
              <a:rPr lang="en-US" dirty="0" smtClean="0"/>
              <a:t>capable of delivering a clear filtrate at a suitable </a:t>
            </a:r>
            <a:r>
              <a:rPr lang="en-US" dirty="0" smtClean="0"/>
              <a:t>production rate.</a:t>
            </a:r>
          </a:p>
          <a:p>
            <a:r>
              <a:rPr lang="en-US" dirty="0" smtClean="0"/>
              <a:t>have </a:t>
            </a:r>
            <a:r>
              <a:rPr lang="en-US" dirty="0" smtClean="0"/>
              <a:t>sufficient mechanical </a:t>
            </a:r>
            <a:r>
              <a:rPr lang="en-US" dirty="0" smtClean="0"/>
              <a:t>strength </a:t>
            </a:r>
            <a:r>
              <a:rPr lang="en-US" dirty="0" smtClean="0"/>
              <a:t>be </a:t>
            </a:r>
            <a:r>
              <a:rPr lang="en-US" dirty="0" smtClean="0"/>
              <a:t>inert.</a:t>
            </a:r>
          </a:p>
          <a:p>
            <a:r>
              <a:rPr lang="en-US" dirty="0" smtClean="0"/>
              <a:t>retain </a:t>
            </a:r>
            <a:r>
              <a:rPr lang="en-US" dirty="0" smtClean="0"/>
              <a:t>the solids without plugging at the start of filtration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/>
              <a:t>Not absorb dissolve </a:t>
            </a:r>
            <a:r>
              <a:rPr lang="en-US" dirty="0" smtClean="0"/>
              <a:t>material.</a:t>
            </a:r>
          </a:p>
          <a:p>
            <a:r>
              <a:rPr lang="en-US" dirty="0" smtClean="0"/>
              <a:t>Sterile </a:t>
            </a:r>
            <a:r>
              <a:rPr lang="en-US" dirty="0" smtClean="0"/>
              <a:t>filtration imposes a special requirement since the </a:t>
            </a:r>
            <a:r>
              <a:rPr lang="en-US" dirty="0" smtClean="0"/>
              <a:t>pore size </a:t>
            </a:r>
            <a:r>
              <a:rPr lang="en-US" dirty="0" smtClean="0"/>
              <a:t>must not exceed the dimension of bacteria or spores.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 used as filter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Woven material</a:t>
            </a:r>
            <a:r>
              <a:rPr lang="en-US" dirty="0" smtClean="0"/>
              <a:t>-Made </a:t>
            </a:r>
            <a:r>
              <a:rPr lang="en-US" dirty="0" smtClean="0"/>
              <a:t>up of wool, silk, metal or synthetic </a:t>
            </a:r>
            <a:r>
              <a:rPr lang="en-US" dirty="0" err="1" smtClean="0"/>
              <a:t>fibres</a:t>
            </a:r>
            <a:r>
              <a:rPr lang="en-US" dirty="0" smtClean="0"/>
              <a:t> (rayon, nylon etc.).</a:t>
            </a:r>
          </a:p>
          <a:p>
            <a:r>
              <a:rPr lang="en-US" dirty="0" smtClean="0"/>
              <a:t>These </a:t>
            </a:r>
            <a:r>
              <a:rPr lang="en-US" dirty="0" smtClean="0"/>
              <a:t>include a- wire screening and b- fabrics of cotton, wool, nylon.</a:t>
            </a:r>
          </a:p>
          <a:p>
            <a:r>
              <a:rPr lang="en-US" dirty="0" smtClean="0"/>
              <a:t> </a:t>
            </a:r>
            <a:r>
              <a:rPr lang="en-US" dirty="0" smtClean="0"/>
              <a:t>Wire screening e.g. stainless steel is durable, resistance to plugging and </a:t>
            </a:r>
            <a:r>
              <a:rPr lang="en-US" dirty="0" smtClean="0"/>
              <a:t>easily cleaned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Cotton </a:t>
            </a:r>
            <a:r>
              <a:rPr lang="en-US" dirty="0" smtClean="0"/>
              <a:t>is a common filter ,however, Nylon is superior for pharmaceutical </a:t>
            </a:r>
            <a:r>
              <a:rPr lang="en-US" dirty="0" smtClean="0"/>
              <a:t>use, since </a:t>
            </a:r>
            <a:r>
              <a:rPr lang="en-US" dirty="0" smtClean="0"/>
              <a:t>it is unaffected by mold, fungus or bacteria and has negligible </a:t>
            </a:r>
            <a:r>
              <a:rPr lang="en-US" dirty="0" smtClean="0"/>
              <a:t>absorption properties 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/>
              <a:t>The choice of </a:t>
            </a:r>
            <a:r>
              <a:rPr lang="en-US" dirty="0" err="1" smtClean="0"/>
              <a:t>fibre</a:t>
            </a:r>
            <a:r>
              <a:rPr lang="en-US" dirty="0" smtClean="0"/>
              <a:t> depends on </a:t>
            </a:r>
            <a:r>
              <a:rPr lang="en-US" dirty="0" smtClean="0"/>
              <a:t>chemical.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Perforated sheet </a:t>
            </a:r>
            <a:r>
              <a:rPr lang="en-US" dirty="0" smtClean="0"/>
              <a:t>metal-Stainless </a:t>
            </a:r>
            <a:r>
              <a:rPr lang="en-US" dirty="0" smtClean="0"/>
              <a:t>steel plates have pores which act as channels as in case of </a:t>
            </a:r>
            <a:r>
              <a:rPr lang="en-US" dirty="0" smtClean="0"/>
              <a:t>meta filters.</a:t>
            </a:r>
          </a:p>
          <a:p>
            <a:r>
              <a:rPr lang="en-US" dirty="0" smtClean="0"/>
              <a:t>Bed of granular solid built up on supporting </a:t>
            </a:r>
            <a:r>
              <a:rPr lang="en-US" dirty="0" smtClean="0"/>
              <a:t>medium-</a:t>
            </a:r>
            <a:r>
              <a:rPr lang="en-US" dirty="0" smtClean="0"/>
              <a:t>In some processes, a bed of graded solids may be formed to reduce </a:t>
            </a:r>
            <a:r>
              <a:rPr lang="en-US" dirty="0" smtClean="0"/>
              <a:t>resistance of flow-Ex</a:t>
            </a:r>
            <a:r>
              <a:rPr lang="en-US" dirty="0" smtClean="0"/>
              <a:t>. Of granular solids are gravel, sand, asbestos, paper pulp and </a:t>
            </a:r>
            <a:r>
              <a:rPr lang="en-US" dirty="0" err="1" smtClean="0"/>
              <a:t>keiselgur</a:t>
            </a:r>
            <a:r>
              <a:rPr lang="en-US" dirty="0" smtClean="0"/>
              <a:t>. Choice </a:t>
            </a:r>
            <a:r>
              <a:rPr lang="en-US" dirty="0" smtClean="0"/>
              <a:t>of solids depends on size of solids in process.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625609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Prefabricated porous solid </a:t>
            </a:r>
            <a:r>
              <a:rPr lang="en-US" sz="2400" b="1" dirty="0" smtClean="0"/>
              <a:t>units- </a:t>
            </a:r>
            <a:r>
              <a:rPr lang="en-US" sz="2400" dirty="0" smtClean="0"/>
              <a:t>Used </a:t>
            </a:r>
            <a:r>
              <a:rPr lang="en-US" sz="2400" dirty="0" smtClean="0"/>
              <a:t>for its convenience and </a:t>
            </a:r>
            <a:r>
              <a:rPr lang="en-US" sz="2400" dirty="0" smtClean="0"/>
              <a:t>effectiveness. Sintered </a:t>
            </a:r>
            <a:r>
              <a:rPr lang="en-US" sz="2400" dirty="0" smtClean="0"/>
              <a:t>glass, sintered </a:t>
            </a:r>
            <a:r>
              <a:rPr lang="en-US" sz="2400" dirty="0" smtClean="0"/>
              <a:t>metal, earthenware </a:t>
            </a:r>
            <a:r>
              <a:rPr lang="en-US" sz="2400" dirty="0" smtClean="0"/>
              <a:t>and porous plastics are used </a:t>
            </a:r>
            <a:r>
              <a:rPr lang="en-US" sz="2400" dirty="0" smtClean="0"/>
              <a:t>for fabrication.</a:t>
            </a:r>
          </a:p>
          <a:p>
            <a:r>
              <a:rPr lang="en-US" sz="2400" dirty="0" smtClean="0"/>
              <a:t>Membrane filter </a:t>
            </a:r>
            <a:r>
              <a:rPr lang="en-US" sz="2400" dirty="0" smtClean="0"/>
              <a:t>media-</a:t>
            </a:r>
            <a:r>
              <a:rPr lang="en-US" sz="2400" dirty="0" smtClean="0"/>
              <a:t>These are cartridge units and are economical and available in pore size of </a:t>
            </a:r>
            <a:r>
              <a:rPr lang="en-US" sz="2400" dirty="0" smtClean="0"/>
              <a:t>100 </a:t>
            </a:r>
            <a:r>
              <a:rPr lang="en-US" sz="2400" dirty="0" err="1" smtClean="0"/>
              <a:t>μm</a:t>
            </a:r>
            <a:r>
              <a:rPr lang="en-US" sz="2400" dirty="0" smtClean="0"/>
              <a:t> </a:t>
            </a:r>
            <a:r>
              <a:rPr lang="en-US" sz="2400" dirty="0" smtClean="0"/>
              <a:t>to even less than 0.2 </a:t>
            </a:r>
            <a:r>
              <a:rPr lang="en-US" sz="2400" dirty="0" err="1" smtClean="0"/>
              <a:t>μm</a:t>
            </a:r>
            <a:r>
              <a:rPr lang="en-US" sz="2400" dirty="0" smtClean="0"/>
              <a:t>. Can </a:t>
            </a:r>
            <a:r>
              <a:rPr lang="en-US" sz="2400" dirty="0" smtClean="0"/>
              <a:t>be either surface cartridges or depth type cartridges.</a:t>
            </a:r>
          </a:p>
          <a:p>
            <a:r>
              <a:rPr lang="en-US" sz="2400" b="1" dirty="0" smtClean="0"/>
              <a:t>Surface cartridges-</a:t>
            </a:r>
            <a:r>
              <a:rPr lang="en-US" sz="2400" dirty="0" smtClean="0"/>
              <a:t>These </a:t>
            </a:r>
            <a:r>
              <a:rPr lang="en-US" sz="2400" dirty="0" smtClean="0"/>
              <a:t>are corrugated and resin treated papers and used in hydraulic </a:t>
            </a:r>
            <a:r>
              <a:rPr lang="en-US" sz="2400" dirty="0" smtClean="0"/>
              <a:t>lines. Ceramic </a:t>
            </a:r>
            <a:r>
              <a:rPr lang="en-US" sz="2400" dirty="0" smtClean="0"/>
              <a:t>cartridges and porcelain filter candles are examples</a:t>
            </a:r>
            <a:r>
              <a:rPr lang="en-US" sz="2400" dirty="0" smtClean="0"/>
              <a:t>. </a:t>
            </a:r>
            <a:r>
              <a:rPr lang="en-US" sz="2400" dirty="0" smtClean="0"/>
              <a:t>Can be reuse after cleaning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b="1" dirty="0" smtClean="0"/>
              <a:t>Depth type </a:t>
            </a:r>
            <a:r>
              <a:rPr lang="en-US" sz="2400" b="1" dirty="0" smtClean="0"/>
              <a:t>cartridges: </a:t>
            </a:r>
            <a:r>
              <a:rPr lang="en-US" sz="2400" dirty="0" smtClean="0"/>
              <a:t>Made </a:t>
            </a:r>
            <a:r>
              <a:rPr lang="en-US" sz="2400" dirty="0" smtClean="0"/>
              <a:t>up of cotton, asbestos or </a:t>
            </a:r>
            <a:r>
              <a:rPr lang="en-US" sz="2400" dirty="0" smtClean="0"/>
              <a:t>cellulose. These </a:t>
            </a:r>
            <a:r>
              <a:rPr lang="en-US" sz="2400" dirty="0" smtClean="0"/>
              <a:t>are disposable items, since cleaning is not feasible.</a:t>
            </a:r>
            <a:endParaRPr lang="en-US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138</TotalTime>
  <Words>1006</Words>
  <Application>Microsoft Office PowerPoint</Application>
  <PresentationFormat>On-screen Show (4:3)</PresentationFormat>
  <Paragraphs>84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Module</vt:lpstr>
      <vt:lpstr>Filtration -General</vt:lpstr>
      <vt:lpstr>Factors affecting filtration</vt:lpstr>
      <vt:lpstr>Surface area of filter medium</vt:lpstr>
      <vt:lpstr>Pressure drop across the filter medium</vt:lpstr>
      <vt:lpstr>Viscosity of filtrate</vt:lpstr>
      <vt:lpstr>Filter Media</vt:lpstr>
      <vt:lpstr>Material used as filter media</vt:lpstr>
      <vt:lpstr>Filter media</vt:lpstr>
      <vt:lpstr>Filter media</vt:lpstr>
      <vt:lpstr>Filter Aids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Filtration equipments</dc:title>
  <dc:creator>Garima</dc:creator>
  <cp:lastModifiedBy>Garima</cp:lastModifiedBy>
  <cp:revision>5</cp:revision>
  <dcterms:created xsi:type="dcterms:W3CDTF">2006-08-16T00:00:00Z</dcterms:created>
  <dcterms:modified xsi:type="dcterms:W3CDTF">2021-01-04T09:46:16Z</dcterms:modified>
</cp:coreProperties>
</file>