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21/12/2020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Filtration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181600"/>
            <a:ext cx="8077200" cy="1499616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Dr. </a:t>
            </a:r>
            <a:r>
              <a:rPr lang="en-US" b="1" dirty="0" err="1" smtClean="0">
                <a:solidFill>
                  <a:srgbClr val="FF0000"/>
                </a:solidFill>
              </a:rPr>
              <a:t>Garima</a:t>
            </a:r>
            <a:r>
              <a:rPr lang="en-US" b="1" dirty="0" smtClean="0">
                <a:solidFill>
                  <a:srgbClr val="FF0000"/>
                </a:solidFill>
              </a:rPr>
              <a:t> Joshi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Assistant Professor MLSU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B Pharm III </a:t>
            </a:r>
            <a:r>
              <a:rPr lang="en-US" b="1" dirty="0" err="1" smtClean="0">
                <a:solidFill>
                  <a:srgbClr val="FF0000"/>
                </a:solidFill>
              </a:rPr>
              <a:t>sem</a:t>
            </a:r>
            <a:r>
              <a:rPr lang="en-US" b="1" dirty="0" smtClean="0">
                <a:solidFill>
                  <a:srgbClr val="FF0000"/>
                </a:solidFill>
              </a:rPr>
              <a:t> Unit operation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Darcy’s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Poiseullie's</a:t>
            </a:r>
            <a:r>
              <a:rPr lang="en-US" dirty="0" smtClean="0"/>
              <a:t> law assumes that the capillaries found in the filter</a:t>
            </a:r>
          </a:p>
          <a:p>
            <a:r>
              <a:rPr lang="en-US" dirty="0" smtClean="0"/>
              <a:t>are highly irregular and non-uniform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Therefore, if the length of capillary is taken as the thickness </a:t>
            </a:r>
            <a:r>
              <a:rPr lang="en-US" dirty="0" smtClean="0"/>
              <a:t>of bed</a:t>
            </a:r>
            <a:r>
              <a:rPr lang="en-US" dirty="0" smtClean="0"/>
              <a:t>, a correction factor for radius is applied so that the rate </a:t>
            </a:r>
            <a:r>
              <a:rPr lang="en-US" dirty="0" smtClean="0"/>
              <a:t>is closely </a:t>
            </a:r>
            <a:r>
              <a:rPr lang="en-US" dirty="0" smtClean="0"/>
              <a:t>approximated and simplified.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factors influencing the rate of filtration has </a:t>
            </a:r>
            <a:r>
              <a:rPr lang="en-US" dirty="0" smtClean="0"/>
              <a:t>been incorporated </a:t>
            </a:r>
            <a:r>
              <a:rPr lang="en-US" dirty="0" smtClean="0"/>
              <a:t>into an equation by Darcy, which is: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Where, K = permeability coefficient of cake, m2</a:t>
            </a:r>
          </a:p>
          <a:p>
            <a:pPr>
              <a:buNone/>
            </a:pPr>
            <a:r>
              <a:rPr lang="en-US" dirty="0" smtClean="0"/>
              <a:t>A = surface area of porous bed (filter medium), </a:t>
            </a:r>
            <a:r>
              <a:rPr lang="en-US" dirty="0" smtClean="0"/>
              <a:t>m2 Other </a:t>
            </a:r>
            <a:r>
              <a:rPr lang="en-US" dirty="0" smtClean="0"/>
              <a:t>terms are same as previous equation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K depends on characteristics of cake, such as porosity, </a:t>
            </a:r>
            <a:r>
              <a:rPr lang="en-US" dirty="0" smtClean="0"/>
              <a:t>specific surface </a:t>
            </a:r>
            <a:r>
              <a:rPr lang="en-US" dirty="0" smtClean="0"/>
              <a:t>area and compressibility.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Permeability may be defined quantitatively as the flow rate of </a:t>
            </a:r>
            <a:r>
              <a:rPr lang="en-US" dirty="0" smtClean="0"/>
              <a:t>a liquid </a:t>
            </a:r>
            <a:r>
              <a:rPr lang="en-US" dirty="0" smtClean="0"/>
              <a:t>of unit viscosity across a unit area of cake having </a:t>
            </a:r>
            <a:r>
              <a:rPr lang="en-US" dirty="0" smtClean="0"/>
              <a:t>unit thickness </a:t>
            </a:r>
            <a:r>
              <a:rPr lang="en-US" dirty="0" smtClean="0"/>
              <a:t>under a pressure gradient of unity.</a:t>
            </a:r>
          </a:p>
          <a:p>
            <a:r>
              <a:rPr lang="en-US" dirty="0" smtClean="0"/>
              <a:t>This </a:t>
            </a:r>
            <a:r>
              <a:rPr lang="en-US" dirty="0" smtClean="0"/>
              <a:t>equation is valid for liquids flowing through sand, </a:t>
            </a:r>
            <a:r>
              <a:rPr lang="en-US" dirty="0" smtClean="0"/>
              <a:t>glass beds </a:t>
            </a:r>
            <a:r>
              <a:rPr lang="en-US" dirty="0" smtClean="0"/>
              <a:t>and various porous media.</a:t>
            </a:r>
          </a:p>
          <a:p>
            <a:r>
              <a:rPr lang="en-US" dirty="0" smtClean="0"/>
              <a:t>This </a:t>
            </a:r>
            <a:r>
              <a:rPr lang="en-US" dirty="0" smtClean="0"/>
              <a:t>model is applied to filter beds or cakes and other types </a:t>
            </a:r>
            <a:r>
              <a:rPr lang="en-US" dirty="0" smtClean="0"/>
              <a:t>of depth </a:t>
            </a:r>
            <a:r>
              <a:rPr lang="en-US" dirty="0" smtClean="0"/>
              <a:t>filter.</a:t>
            </a:r>
          </a:p>
          <a:p>
            <a:r>
              <a:rPr lang="en-US" dirty="0" smtClean="0"/>
              <a:t>This </a:t>
            </a:r>
            <a:r>
              <a:rPr lang="en-US" dirty="0" smtClean="0"/>
              <a:t>equation is further modified by including characteristics of </a:t>
            </a:r>
            <a:r>
              <a:rPr lang="en-US" dirty="0" smtClean="0"/>
              <a:t>K by </a:t>
            </a:r>
            <a:r>
              <a:rPr lang="en-US" dirty="0" err="1" smtClean="0"/>
              <a:t>Kozeny</a:t>
            </a:r>
            <a:r>
              <a:rPr lang="en-US" dirty="0" smtClean="0"/>
              <a:t>-Carman.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Kozeny</a:t>
            </a:r>
            <a:r>
              <a:rPr lang="en-US" dirty="0" smtClean="0"/>
              <a:t>-Carman (K-C)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Kozeny</a:t>
            </a:r>
            <a:r>
              <a:rPr lang="en-US" dirty="0" smtClean="0"/>
              <a:t>-Carman equation is widely used for filtration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 Where,</a:t>
            </a:r>
          </a:p>
          <a:p>
            <a:r>
              <a:rPr lang="en-US" dirty="0" smtClean="0"/>
              <a:t>𝝴 = porosity of cake (bed)</a:t>
            </a:r>
          </a:p>
          <a:p>
            <a:r>
              <a:rPr lang="en-US" dirty="0" smtClean="0"/>
              <a:t>S = specific surface area of particles comprising the cake m2 / m3</a:t>
            </a:r>
          </a:p>
          <a:p>
            <a:r>
              <a:rPr lang="en-US" dirty="0" smtClean="0"/>
              <a:t>K = </a:t>
            </a:r>
            <a:r>
              <a:rPr lang="en-US" dirty="0" err="1" smtClean="0"/>
              <a:t>Kozeny</a:t>
            </a:r>
            <a:r>
              <a:rPr lang="en-US" dirty="0" smtClean="0"/>
              <a:t> constant (usually taken as 5)</a:t>
            </a:r>
          </a:p>
          <a:p>
            <a:r>
              <a:rPr lang="en-US" dirty="0" smtClean="0"/>
              <a:t>Other terms are same as previous equations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Limitations:</a:t>
            </a:r>
          </a:p>
          <a:p>
            <a:r>
              <a:rPr lang="en-US" dirty="0" smtClean="0"/>
              <a:t>It </a:t>
            </a:r>
            <a:r>
              <a:rPr lang="en-US" dirty="0" smtClean="0"/>
              <a:t>does not consider the fact that depth of granular bed is lesser</a:t>
            </a:r>
          </a:p>
          <a:p>
            <a:r>
              <a:rPr lang="en-US" dirty="0" smtClean="0"/>
              <a:t>than the actual path traversed by the fluid.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actual path is not same through out the bed, but it is</a:t>
            </a:r>
          </a:p>
          <a:p>
            <a:r>
              <a:rPr lang="en-US" dirty="0" smtClean="0"/>
              <a:t>sinuous or tortuous. </a:t>
            </a:r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209800"/>
            <a:ext cx="464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</a:t>
            </a:r>
            <a:r>
              <a:rPr lang="en-US" dirty="0" smtClean="0"/>
              <a:t>iltration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Filtration: It may be define as a process of </a:t>
            </a:r>
            <a:r>
              <a:rPr lang="en-US" dirty="0" smtClean="0"/>
              <a:t>separation of </a:t>
            </a:r>
            <a:r>
              <a:rPr lang="en-US" dirty="0" smtClean="0"/>
              <a:t>solids from a fluid by passing the same through </a:t>
            </a:r>
            <a:r>
              <a:rPr lang="en-US" dirty="0" smtClean="0"/>
              <a:t>a porous </a:t>
            </a:r>
            <a:r>
              <a:rPr lang="en-US" dirty="0" smtClean="0"/>
              <a:t>medium that retains the solids but allows </a:t>
            </a:r>
            <a:r>
              <a:rPr lang="en-US" dirty="0" smtClean="0"/>
              <a:t>the fluid </a:t>
            </a:r>
            <a:r>
              <a:rPr lang="en-US" dirty="0" smtClean="0"/>
              <a:t>to pass through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Clarification: When solid are present in very </a:t>
            </a:r>
            <a:r>
              <a:rPr lang="en-US" dirty="0" smtClean="0"/>
              <a:t>low concentration</a:t>
            </a:r>
            <a:r>
              <a:rPr lang="en-US" dirty="0" smtClean="0"/>
              <a:t>, i.e., not exceeding 1.0% w/v, the</a:t>
            </a:r>
          </a:p>
          <a:p>
            <a:pPr>
              <a:buNone/>
            </a:pPr>
            <a:r>
              <a:rPr lang="en-US" dirty="0" smtClean="0"/>
              <a:t>process of its separation from liquid is </a:t>
            </a:r>
            <a:r>
              <a:rPr lang="en-US" dirty="0" smtClean="0"/>
              <a:t>called 	clarification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terminology of filtration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1775191"/>
            <a:ext cx="4800600" cy="462560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Slurry: Suspension to </a:t>
            </a:r>
            <a:r>
              <a:rPr lang="en-US" dirty="0" smtClean="0"/>
              <a:t>be </a:t>
            </a:r>
            <a:r>
              <a:rPr lang="en-US" dirty="0" smtClean="0"/>
              <a:t>filtered Filter medium</a:t>
            </a:r>
          </a:p>
          <a:p>
            <a:r>
              <a:rPr lang="en-US" dirty="0" smtClean="0"/>
              <a:t>Filter medium: Porous medium used to </a:t>
            </a:r>
            <a:r>
              <a:rPr lang="en-US" dirty="0" smtClean="0"/>
              <a:t>retain </a:t>
            </a:r>
            <a:r>
              <a:rPr lang="en-US" dirty="0" smtClean="0"/>
              <a:t>solid.</a:t>
            </a:r>
          </a:p>
          <a:p>
            <a:r>
              <a:rPr lang="en-US" dirty="0" smtClean="0"/>
              <a:t>Filter cake: Accumulated solids </a:t>
            </a:r>
            <a:r>
              <a:rPr lang="en-US" dirty="0" smtClean="0"/>
              <a:t>on </a:t>
            </a:r>
            <a:r>
              <a:rPr lang="en-US" dirty="0" smtClean="0"/>
              <a:t>the filter.</a:t>
            </a:r>
          </a:p>
          <a:p>
            <a:r>
              <a:rPr lang="en-US" dirty="0" smtClean="0"/>
              <a:t>Filtrate: </a:t>
            </a:r>
            <a:r>
              <a:rPr lang="en-US" dirty="0" smtClean="0"/>
              <a:t>Clear </a:t>
            </a:r>
            <a:r>
              <a:rPr lang="en-US" dirty="0" smtClean="0"/>
              <a:t>liquid passing </a:t>
            </a:r>
            <a:r>
              <a:rPr lang="en-US" dirty="0" smtClean="0"/>
              <a:t>through </a:t>
            </a:r>
            <a:r>
              <a:rPr lang="en-US" dirty="0" smtClean="0"/>
              <a:t>the filter.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362200"/>
            <a:ext cx="3524250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Need/ applications of filtration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Production of sterile products:</a:t>
            </a:r>
          </a:p>
          <a:p>
            <a:r>
              <a:rPr lang="en-US" dirty="0" smtClean="0"/>
              <a:t>HEPA </a:t>
            </a:r>
            <a:r>
              <a:rPr lang="en-US" dirty="0" smtClean="0"/>
              <a:t>filters or laminar air bench</a:t>
            </a:r>
          </a:p>
          <a:p>
            <a:r>
              <a:rPr lang="en-US" dirty="0" smtClean="0"/>
              <a:t>Membrane </a:t>
            </a:r>
            <a:r>
              <a:rPr lang="en-US" dirty="0" smtClean="0"/>
              <a:t>filters.</a:t>
            </a:r>
          </a:p>
          <a:p>
            <a:r>
              <a:rPr lang="en-US" dirty="0" smtClean="0"/>
              <a:t>Production </a:t>
            </a:r>
            <a:r>
              <a:rPr lang="en-US" dirty="0" smtClean="0"/>
              <a:t>of bulk drugs</a:t>
            </a:r>
          </a:p>
          <a:p>
            <a:r>
              <a:rPr lang="en-US" dirty="0" smtClean="0"/>
              <a:t>Production </a:t>
            </a:r>
            <a:r>
              <a:rPr lang="en-US" dirty="0" smtClean="0"/>
              <a:t>of liquid dosage</a:t>
            </a:r>
          </a:p>
          <a:p>
            <a:r>
              <a:rPr lang="en-US" dirty="0" smtClean="0"/>
              <a:t>Effluents </a:t>
            </a:r>
            <a:r>
              <a:rPr lang="en-US" dirty="0" smtClean="0"/>
              <a:t>and waste water treatment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filtration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75191"/>
            <a:ext cx="8991600" cy="462560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 The </a:t>
            </a:r>
            <a:r>
              <a:rPr lang="en-US" sz="2400" dirty="0" smtClean="0"/>
              <a:t>mechanism whereby particles are retained by a filter :</a:t>
            </a:r>
            <a:endParaRPr lang="en-US" sz="2400" dirty="0" smtClean="0"/>
          </a:p>
          <a:p>
            <a:r>
              <a:rPr lang="en-US" sz="2400" dirty="0" smtClean="0"/>
              <a:t> Straining:  </a:t>
            </a:r>
            <a:r>
              <a:rPr lang="en-US" sz="2400" dirty="0" smtClean="0"/>
              <a:t>Similar to sieving, i.e., particles of larger size can’t </a:t>
            </a:r>
            <a:r>
              <a:rPr lang="en-US" sz="2400" dirty="0" smtClean="0"/>
              <a:t>pass through </a:t>
            </a:r>
            <a:r>
              <a:rPr lang="en-US" sz="2400" dirty="0" smtClean="0"/>
              <a:t>smaller pore size of filter </a:t>
            </a:r>
            <a:r>
              <a:rPr lang="en-US" sz="2400" dirty="0" smtClean="0"/>
              <a:t>medium.</a:t>
            </a:r>
            <a:endParaRPr lang="en-US" sz="2400" dirty="0" smtClean="0"/>
          </a:p>
          <a:p>
            <a:r>
              <a:rPr lang="en-US" sz="2400" dirty="0" smtClean="0"/>
              <a:t>Impingement:  </a:t>
            </a:r>
            <a:r>
              <a:rPr lang="en-US" sz="2400" dirty="0" smtClean="0"/>
              <a:t>Solids having the momentum move along the path </a:t>
            </a:r>
            <a:r>
              <a:rPr lang="en-US" sz="2400" dirty="0" smtClean="0"/>
              <a:t>of  streaming </a:t>
            </a:r>
            <a:r>
              <a:rPr lang="en-US" sz="2400" dirty="0" smtClean="0"/>
              <a:t>flow and strike (impinge) the filter medium. </a:t>
            </a:r>
            <a:r>
              <a:rPr lang="en-US" sz="2400" dirty="0" smtClean="0"/>
              <a:t>Thus the </a:t>
            </a:r>
            <a:r>
              <a:rPr lang="en-US" sz="2400" dirty="0" smtClean="0"/>
              <a:t>solids are retained on the filter medium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r>
              <a:rPr lang="en-US" sz="2400" dirty="0" smtClean="0"/>
              <a:t>Entanglement:  </a:t>
            </a:r>
            <a:r>
              <a:rPr lang="en-US" sz="2400" dirty="0" smtClean="0"/>
              <a:t>Particles become entwined (entangled) in the masses </a:t>
            </a:r>
            <a:r>
              <a:rPr lang="en-US" sz="2400" dirty="0" smtClean="0"/>
              <a:t>of  </a:t>
            </a:r>
            <a:r>
              <a:rPr lang="en-US" sz="2400" dirty="0" err="1" smtClean="0"/>
              <a:t>fibres</a:t>
            </a:r>
            <a:r>
              <a:rPr lang="en-US" sz="2400" dirty="0" smtClean="0"/>
              <a:t> </a:t>
            </a:r>
            <a:r>
              <a:rPr lang="en-US" sz="2400" dirty="0" smtClean="0"/>
              <a:t>(of cloths with fine hairy surface or porous felt) due </a:t>
            </a:r>
            <a:r>
              <a:rPr lang="en-US" sz="2400" dirty="0" smtClean="0"/>
              <a:t>to smaller </a:t>
            </a:r>
            <a:r>
              <a:rPr lang="en-US" sz="2400" dirty="0" smtClean="0"/>
              <a:t>size of particles than the pore size. Thus solids </a:t>
            </a:r>
            <a:r>
              <a:rPr lang="en-US" sz="2400" dirty="0" smtClean="0"/>
              <a:t>are retained </a:t>
            </a:r>
            <a:r>
              <a:rPr lang="en-US" sz="2400" dirty="0" smtClean="0"/>
              <a:t>within filter medium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Attractive forces: Solids </a:t>
            </a:r>
            <a:r>
              <a:rPr lang="en-US" sz="2400" dirty="0" smtClean="0"/>
              <a:t>are retained on the filter medium as a result </a:t>
            </a:r>
            <a:r>
              <a:rPr lang="en-US" sz="2400" dirty="0" smtClean="0"/>
              <a:t>of attractive </a:t>
            </a:r>
            <a:r>
              <a:rPr lang="en-US" sz="2400" dirty="0" smtClean="0"/>
              <a:t>force between particles and filter medium, as </a:t>
            </a:r>
            <a:r>
              <a:rPr lang="en-US" sz="2400" dirty="0" smtClean="0"/>
              <a:t>in case </a:t>
            </a:r>
            <a:r>
              <a:rPr lang="en-US" sz="2400" dirty="0" smtClean="0"/>
              <a:t>of electrostatic filtration.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filtration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Surface</a:t>
            </a:r>
            <a:r>
              <a:rPr lang="en-US" b="1" dirty="0" smtClean="0"/>
              <a:t>/ screen </a:t>
            </a:r>
            <a:r>
              <a:rPr lang="en-US" b="1" dirty="0" smtClean="0"/>
              <a:t>filtration:</a:t>
            </a:r>
            <a:r>
              <a:rPr lang="en-US" dirty="0" smtClean="0"/>
              <a:t> </a:t>
            </a:r>
            <a:r>
              <a:rPr lang="en-US" dirty="0" smtClean="0"/>
              <a:t>It is a screening action by </a:t>
            </a:r>
            <a:r>
              <a:rPr lang="en-US" dirty="0" smtClean="0"/>
              <a:t>which pores </a:t>
            </a:r>
            <a:r>
              <a:rPr lang="en-US" dirty="0" smtClean="0"/>
              <a:t>or holes of medium </a:t>
            </a:r>
            <a:r>
              <a:rPr lang="en-US" dirty="0" smtClean="0"/>
              <a:t>prevent the </a:t>
            </a:r>
            <a:r>
              <a:rPr lang="en-US" dirty="0" smtClean="0"/>
              <a:t>passage of </a:t>
            </a:r>
            <a:r>
              <a:rPr lang="en-US" dirty="0" smtClean="0"/>
              <a:t>solids. Mechanism </a:t>
            </a:r>
            <a:r>
              <a:rPr lang="en-US" dirty="0" smtClean="0"/>
              <a:t>involved : </a:t>
            </a:r>
            <a:r>
              <a:rPr lang="en-US" dirty="0" smtClean="0"/>
              <a:t>straining and impingement. For this</a:t>
            </a:r>
            <a:r>
              <a:rPr lang="en-US" dirty="0" smtClean="0"/>
              <a:t>, plates with holes </a:t>
            </a:r>
            <a:r>
              <a:rPr lang="en-US" dirty="0" smtClean="0"/>
              <a:t>or woven </a:t>
            </a:r>
            <a:r>
              <a:rPr lang="en-US" dirty="0" smtClean="0"/>
              <a:t>sieves are </a:t>
            </a:r>
            <a:r>
              <a:rPr lang="en-US" dirty="0" smtClean="0"/>
              <a:t>used. </a:t>
            </a:r>
          </a:p>
          <a:p>
            <a:r>
              <a:rPr lang="en-US" b="1" dirty="0" smtClean="0"/>
              <a:t>Depth </a:t>
            </a:r>
            <a:r>
              <a:rPr lang="en-US" b="1" dirty="0" smtClean="0"/>
              <a:t>filtration: </a:t>
            </a:r>
            <a:r>
              <a:rPr lang="en-US" dirty="0" smtClean="0"/>
              <a:t>In this slurry penetrates to a </a:t>
            </a:r>
            <a:r>
              <a:rPr lang="en-US" dirty="0" smtClean="0"/>
              <a:t>point where </a:t>
            </a:r>
            <a:r>
              <a:rPr lang="en-US" dirty="0" smtClean="0"/>
              <a:t>the diameter of </a:t>
            </a:r>
            <a:r>
              <a:rPr lang="en-US" dirty="0" smtClean="0"/>
              <a:t>solid particles </a:t>
            </a:r>
            <a:r>
              <a:rPr lang="en-US" dirty="0" smtClean="0"/>
              <a:t>is greater than that </a:t>
            </a:r>
            <a:r>
              <a:rPr lang="en-US" dirty="0" smtClean="0"/>
              <a:t>of the </a:t>
            </a:r>
            <a:r>
              <a:rPr lang="en-US" dirty="0" smtClean="0"/>
              <a:t>tortuous void or channel</a:t>
            </a:r>
            <a:r>
              <a:rPr lang="en-US" dirty="0" smtClean="0"/>
              <a:t>. </a:t>
            </a:r>
            <a:r>
              <a:rPr lang="en-US" dirty="0" smtClean="0"/>
              <a:t>Mechanism : </a:t>
            </a:r>
            <a:r>
              <a:rPr lang="en-US" dirty="0" smtClean="0"/>
              <a:t>Entanglement. The </a:t>
            </a:r>
            <a:r>
              <a:rPr lang="en-US" dirty="0" smtClean="0"/>
              <a:t>solids are retained with </a:t>
            </a:r>
            <a:r>
              <a:rPr lang="en-US" dirty="0" smtClean="0"/>
              <a:t>a gradient </a:t>
            </a:r>
            <a:r>
              <a:rPr lang="en-US" dirty="0" smtClean="0"/>
              <a:t>density structure </a:t>
            </a:r>
            <a:r>
              <a:rPr lang="en-US" dirty="0" smtClean="0"/>
              <a:t>by physical </a:t>
            </a:r>
            <a:r>
              <a:rPr lang="en-US" dirty="0" smtClean="0"/>
              <a:t>restriction or </a:t>
            </a:r>
            <a:r>
              <a:rPr lang="en-US" dirty="0" smtClean="0"/>
              <a:t>by adsorption </a:t>
            </a:r>
            <a:r>
              <a:rPr lang="en-US" dirty="0" smtClean="0"/>
              <a:t>properties of medium.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2514600"/>
            <a:ext cx="3276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4343400"/>
            <a:ext cx="319087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762000" y="2209800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Surface Filtration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15000" y="3810000"/>
            <a:ext cx="1699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Depth Filtration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filtration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flow of liquid through a filter follows the basic rules </a:t>
            </a:r>
            <a:r>
              <a:rPr lang="en-US" dirty="0" smtClean="0"/>
              <a:t>that govern </a:t>
            </a:r>
            <a:r>
              <a:rPr lang="en-US" dirty="0" smtClean="0"/>
              <a:t>the flow of any liquid through the medium </a:t>
            </a:r>
            <a:r>
              <a:rPr lang="en-US" dirty="0" smtClean="0"/>
              <a:t>offering resistance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rate of flow may be expressed </a:t>
            </a:r>
            <a:r>
              <a:rPr lang="en-US" dirty="0" smtClean="0"/>
              <a:t>as-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The rate of filtration may be expressed as volume (</a:t>
            </a:r>
            <a:r>
              <a:rPr lang="en-US" dirty="0" err="1" smtClean="0"/>
              <a:t>litres</a:t>
            </a:r>
            <a:r>
              <a:rPr lang="en-US" dirty="0" smtClean="0"/>
              <a:t>) per </a:t>
            </a:r>
            <a:r>
              <a:rPr lang="en-US" dirty="0" smtClean="0"/>
              <a:t>unit time (</a:t>
            </a:r>
            <a:r>
              <a:rPr lang="en-US" dirty="0" err="1" smtClean="0"/>
              <a:t>dv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).</a:t>
            </a:r>
          </a:p>
          <a:p>
            <a:r>
              <a:rPr lang="en-US" dirty="0" smtClean="0"/>
              <a:t>Driving </a:t>
            </a:r>
            <a:r>
              <a:rPr lang="en-US" dirty="0" smtClean="0"/>
              <a:t>force = pressure upstream – pressure downstream</a:t>
            </a:r>
          </a:p>
          <a:p>
            <a:r>
              <a:rPr lang="en-US" dirty="0" smtClean="0"/>
              <a:t> Resistance </a:t>
            </a:r>
            <a:r>
              <a:rPr lang="en-US" dirty="0" smtClean="0"/>
              <a:t>is not constant.</a:t>
            </a:r>
          </a:p>
          <a:p>
            <a:r>
              <a:rPr lang="en-US" dirty="0" smtClean="0"/>
              <a:t>It </a:t>
            </a:r>
            <a:r>
              <a:rPr lang="en-US" dirty="0" smtClean="0"/>
              <a:t>increases with an increase in the deposition of solids on </a:t>
            </a:r>
            <a:r>
              <a:rPr lang="en-US" dirty="0" smtClean="0"/>
              <a:t>the filter </a:t>
            </a:r>
            <a:r>
              <a:rPr lang="en-US" dirty="0" smtClean="0"/>
              <a:t>medium.</a:t>
            </a:r>
          </a:p>
          <a:p>
            <a:r>
              <a:rPr lang="en-US" dirty="0" smtClean="0"/>
              <a:t>Therefore </a:t>
            </a:r>
            <a:r>
              <a:rPr lang="en-US" dirty="0" smtClean="0"/>
              <a:t>filtration is not a steady state.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Poisuelle</a:t>
            </a:r>
            <a:r>
              <a:rPr lang="en-US" dirty="0" smtClean="0"/>
              <a:t>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Poiseullie</a:t>
            </a:r>
            <a:r>
              <a:rPr lang="en-US" dirty="0" smtClean="0"/>
              <a:t> considered that filtration is similar to the </a:t>
            </a:r>
            <a:r>
              <a:rPr lang="en-US" dirty="0" smtClean="0"/>
              <a:t>streamline flow </a:t>
            </a:r>
            <a:r>
              <a:rPr lang="en-US" dirty="0" smtClean="0"/>
              <a:t>of liquid under pressure through capillaries.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Poiseullie’s</a:t>
            </a:r>
            <a:r>
              <a:rPr lang="en-US" dirty="0" smtClean="0"/>
              <a:t> Equation is-</a:t>
            </a:r>
          </a:p>
          <a:p>
            <a:r>
              <a:rPr lang="en-US" dirty="0" smtClean="0"/>
              <a:t>Where</a:t>
            </a:r>
            <a:r>
              <a:rPr lang="en-US" dirty="0" smtClean="0"/>
              <a:t>, V = rate of flow, m3/s (l/s)</a:t>
            </a:r>
          </a:p>
          <a:p>
            <a:r>
              <a:rPr lang="en-US" dirty="0" smtClean="0"/>
              <a:t>ΔP= Pressure difference across the filter, Pa</a:t>
            </a:r>
          </a:p>
          <a:p>
            <a:r>
              <a:rPr lang="en-US" dirty="0" smtClean="0"/>
              <a:t>r = radius of capillary in the filter bed, m</a:t>
            </a:r>
          </a:p>
          <a:p>
            <a:r>
              <a:rPr lang="en-US" dirty="0" smtClean="0"/>
              <a:t>L = thickness of filter cake (capillary length), m</a:t>
            </a:r>
          </a:p>
          <a:p>
            <a:r>
              <a:rPr lang="en-US" dirty="0" smtClean="0"/>
              <a:t>𝝶 = viscosity of filtrate, </a:t>
            </a:r>
            <a:r>
              <a:rPr lang="en-US" dirty="0" err="1" smtClean="0"/>
              <a:t>Pa.s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smtClean="0"/>
              <a:t>the cake is composed of bulky mass of particles and the </a:t>
            </a:r>
            <a:r>
              <a:rPr lang="en-US" dirty="0" smtClean="0"/>
              <a:t>liquid flows </a:t>
            </a:r>
            <a:r>
              <a:rPr lang="en-US" dirty="0" smtClean="0"/>
              <a:t>through the interstice, then flow of liquids through </a:t>
            </a:r>
            <a:r>
              <a:rPr lang="en-US" dirty="0" smtClean="0"/>
              <a:t>these may be </a:t>
            </a:r>
            <a:r>
              <a:rPr lang="en-US" dirty="0" smtClean="0"/>
              <a:t>expressed by this equation.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92</TotalTime>
  <Words>879</Words>
  <Application>Microsoft Office PowerPoint</Application>
  <PresentationFormat>On-screen Show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Filtration</vt:lpstr>
      <vt:lpstr>Filtration</vt:lpstr>
      <vt:lpstr>Basic terminology of filtration</vt:lpstr>
      <vt:lpstr>Need/ applications of filtration</vt:lpstr>
      <vt:lpstr>Mechanism of filtration</vt:lpstr>
      <vt:lpstr>Types of filtration </vt:lpstr>
      <vt:lpstr>Slide 7</vt:lpstr>
      <vt:lpstr>Theory of filtration</vt:lpstr>
      <vt:lpstr>Poisuelle Equation</vt:lpstr>
      <vt:lpstr>Darcy’s law</vt:lpstr>
      <vt:lpstr>Slide 11</vt:lpstr>
      <vt:lpstr>Kozeny-Carman (K-C) equation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Filtration</dc:title>
  <dc:creator>Garima</dc:creator>
  <cp:lastModifiedBy>Garima</cp:lastModifiedBy>
  <cp:revision>10</cp:revision>
  <dcterms:created xsi:type="dcterms:W3CDTF">2006-08-16T00:00:00Z</dcterms:created>
  <dcterms:modified xsi:type="dcterms:W3CDTF">2020-12-21T08:46:44Z</dcterms:modified>
</cp:coreProperties>
</file>