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Microencapsulation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358384"/>
            <a:ext cx="8077200" cy="1499616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Garima</a:t>
            </a:r>
            <a:r>
              <a:rPr lang="en-US" dirty="0" smtClean="0"/>
              <a:t> Joshi </a:t>
            </a:r>
          </a:p>
          <a:p>
            <a:r>
              <a:rPr lang="en-US" dirty="0" smtClean="0"/>
              <a:t>Assistant Professor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FOR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core must be </a:t>
            </a:r>
            <a:r>
              <a:rPr lang="en-US" b="1" dirty="0" smtClean="0"/>
              <a:t>isolated from its surroundings, as</a:t>
            </a:r>
          </a:p>
          <a:p>
            <a:r>
              <a:rPr lang="en-US" dirty="0" smtClean="0"/>
              <a:t>1. To protect reactive substances from the environment,</a:t>
            </a:r>
          </a:p>
          <a:p>
            <a:r>
              <a:rPr lang="en-US" dirty="0" smtClean="0"/>
              <a:t>2. To convert liquid active components into a dry solid system,</a:t>
            </a:r>
          </a:p>
          <a:p>
            <a:r>
              <a:rPr lang="en-US" dirty="0" smtClean="0"/>
              <a:t>3. To separate incompatible components for functional reasons,</a:t>
            </a:r>
          </a:p>
          <a:p>
            <a:r>
              <a:rPr lang="en-US" dirty="0" smtClean="0"/>
              <a:t>4. To protect the immediate environment of the microcapsules from</a:t>
            </a:r>
          </a:p>
          <a:p>
            <a:r>
              <a:rPr lang="en-US" dirty="0" smtClean="0"/>
              <a:t>the active components.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</a:t>
            </a:r>
            <a:r>
              <a:rPr lang="en-US" b="1" dirty="0" smtClean="0"/>
              <a:t>control the rate at which it leaves the microcapsule, as</a:t>
            </a:r>
          </a:p>
          <a:p>
            <a:r>
              <a:rPr lang="en-US" dirty="0" smtClean="0"/>
              <a:t>1. To control release of the active components for delayed (timed)</a:t>
            </a:r>
          </a:p>
          <a:p>
            <a:r>
              <a:rPr lang="en-US" dirty="0" smtClean="0"/>
              <a:t>….release or long-acting (sustained) release,</a:t>
            </a:r>
          </a:p>
          <a:p>
            <a:r>
              <a:rPr lang="en-US" dirty="0" smtClean="0"/>
              <a:t>2. The problem may be as simple as masking the taste or odor of</a:t>
            </a:r>
          </a:p>
          <a:p>
            <a:r>
              <a:rPr lang="en-US" dirty="0" smtClean="0"/>
              <a:t>….the core,</a:t>
            </a:r>
          </a:p>
          <a:p>
            <a:r>
              <a:rPr lang="en-US" dirty="0" smtClean="0"/>
              <a:t>3. To Increase of bioavailability,</a:t>
            </a:r>
          </a:p>
          <a:p>
            <a:r>
              <a:rPr lang="en-US" dirty="0" smtClean="0"/>
              <a:t>4. To produce a targeted drug delivery,</a:t>
            </a:r>
          </a:p>
          <a:p>
            <a:r>
              <a:rPr lang="en-US" dirty="0" smtClean="0"/>
              <a:t>5. Protects the GIT from irritant effects of the drug,</a:t>
            </a:r>
          </a:p>
          <a:p>
            <a:r>
              <a:rPr lang="en-US" dirty="0" smtClean="0"/>
              <a:t>6. Extension of duration of activity for an equal level of active</a:t>
            </a:r>
          </a:p>
          <a:p>
            <a:r>
              <a:rPr lang="en-US" dirty="0" smtClean="0"/>
              <a:t>….agent.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2173287"/>
            <a:ext cx="73152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 </a:t>
            </a:r>
            <a:r>
              <a:rPr lang="en-US" dirty="0" smtClean="0"/>
              <a:t>Fundamental Consideration</a:t>
            </a:r>
          </a:p>
          <a:p>
            <a:r>
              <a:rPr lang="en-US" dirty="0" smtClean="0"/>
              <a:t>Reason </a:t>
            </a:r>
            <a:r>
              <a:rPr lang="en-US" dirty="0" smtClean="0"/>
              <a:t>for Encapsulation</a:t>
            </a:r>
          </a:p>
          <a:p>
            <a:r>
              <a:rPr lang="en-US" dirty="0" smtClean="0"/>
              <a:t> </a:t>
            </a:r>
            <a:r>
              <a:rPr lang="en-US" dirty="0" smtClean="0"/>
              <a:t>Techniques of Manufacturing Microcapsule</a:t>
            </a:r>
          </a:p>
          <a:p>
            <a:r>
              <a:rPr lang="en-US" dirty="0" smtClean="0"/>
              <a:t>Applications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Definition:-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MICROENCAPSULATION </a:t>
            </a:r>
            <a:r>
              <a:rPr lang="en-US" b="1" dirty="0" smtClean="0"/>
              <a:t>is a process by which very tiny</a:t>
            </a:r>
          </a:p>
          <a:p>
            <a:r>
              <a:rPr lang="en-US" dirty="0" smtClean="0"/>
              <a:t>droplets or particles of liquid or solid material are surrounded or</a:t>
            </a:r>
          </a:p>
          <a:p>
            <a:r>
              <a:rPr lang="en-US" dirty="0" smtClean="0"/>
              <a:t>coated with a continuous film of polymeric material.</a:t>
            </a:r>
          </a:p>
          <a:p>
            <a:r>
              <a:rPr lang="en-US" dirty="0" smtClean="0"/>
              <a:t>The product obtained by this process is called as </a:t>
            </a:r>
            <a:r>
              <a:rPr lang="en-US" b="1" dirty="0" smtClean="0"/>
              <a:t>Microcapsules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Microcapsule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52562" y="2263775"/>
            <a:ext cx="62388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Micro particles consist of two components</a:t>
            </a:r>
          </a:p>
          <a:p>
            <a:r>
              <a:rPr lang="en-US" dirty="0" smtClean="0"/>
              <a:t>a) Core material.</a:t>
            </a:r>
          </a:p>
          <a:p>
            <a:r>
              <a:rPr lang="en-US" dirty="0" smtClean="0"/>
              <a:t>b) Coat or wall or shell material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material to be coated. It may be liquid or solid or</a:t>
            </a:r>
          </a:p>
          <a:p>
            <a:r>
              <a:rPr lang="en-US" dirty="0" smtClean="0"/>
              <a:t>gas. Liquid core may be dissolved or dispersed material.</a:t>
            </a:r>
          </a:p>
          <a:p>
            <a:r>
              <a:rPr lang="en-US" dirty="0" smtClean="0"/>
              <a:t>Composition of core material:</a:t>
            </a:r>
          </a:p>
          <a:p>
            <a:r>
              <a:rPr lang="en-US" dirty="0" smtClean="0"/>
              <a:t>Drug </a:t>
            </a:r>
            <a:r>
              <a:rPr lang="en-US" dirty="0" smtClean="0"/>
              <a:t>or active constituent</a:t>
            </a:r>
          </a:p>
          <a:p>
            <a:r>
              <a:rPr lang="en-US" dirty="0" smtClean="0"/>
              <a:t>Additive </a:t>
            </a:r>
            <a:r>
              <a:rPr lang="en-US" dirty="0" smtClean="0"/>
              <a:t>like diluents</a:t>
            </a:r>
          </a:p>
          <a:p>
            <a:r>
              <a:rPr lang="en-US" dirty="0" smtClean="0"/>
              <a:t>Stabilizers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Coating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Inert substance which coats on core with desired thickness.</a:t>
            </a:r>
          </a:p>
          <a:p>
            <a:r>
              <a:rPr lang="en-US" dirty="0" smtClean="0"/>
              <a:t>Composition of coating:</a:t>
            </a:r>
          </a:p>
          <a:p>
            <a:r>
              <a:rPr lang="en-US" dirty="0" smtClean="0"/>
              <a:t>Inert </a:t>
            </a:r>
            <a:r>
              <a:rPr lang="en-US" dirty="0" smtClean="0"/>
              <a:t>polymer</a:t>
            </a:r>
          </a:p>
          <a:p>
            <a:r>
              <a:rPr lang="en-US" dirty="0" smtClean="0"/>
              <a:t> </a:t>
            </a:r>
            <a:r>
              <a:rPr lang="en-US" dirty="0" smtClean="0"/>
              <a:t>Plasticizer</a:t>
            </a:r>
          </a:p>
          <a:p>
            <a:r>
              <a:rPr lang="en-US" dirty="0" smtClean="0"/>
              <a:t> </a:t>
            </a:r>
            <a:r>
              <a:rPr lang="en-US" dirty="0" smtClean="0"/>
              <a:t>Coloring agent</a:t>
            </a:r>
          </a:p>
          <a:p>
            <a:r>
              <a:rPr lang="en-US" dirty="0" smtClean="0"/>
              <a:t>Resins</a:t>
            </a:r>
            <a:r>
              <a:rPr lang="en-US" dirty="0" smtClean="0"/>
              <a:t>, waxes and lipids</a:t>
            </a:r>
          </a:p>
          <a:p>
            <a:r>
              <a:rPr lang="en-US" dirty="0" smtClean="0"/>
              <a:t>Release </a:t>
            </a:r>
            <a:r>
              <a:rPr lang="en-US" dirty="0" smtClean="0"/>
              <a:t>rate enhancers or retardants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Coating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Water soluble resins- Gelatin, Gum Arabic, Starch, PVP, CMC, .</a:t>
            </a:r>
          </a:p>
          <a:p>
            <a:r>
              <a:rPr lang="en-US" dirty="0" smtClean="0"/>
              <a:t>….MC, </a:t>
            </a:r>
            <a:r>
              <a:rPr lang="en-US" dirty="0" err="1" smtClean="0"/>
              <a:t>Arabinogalactan</a:t>
            </a:r>
            <a:r>
              <a:rPr lang="en-US" dirty="0" smtClean="0"/>
              <a:t>, Polyvinyl alcohol.</a:t>
            </a:r>
          </a:p>
          <a:p>
            <a:r>
              <a:rPr lang="en-US" dirty="0" smtClean="0"/>
              <a:t>2. Water insoluble resins- EC, Polyethylene, </a:t>
            </a:r>
            <a:r>
              <a:rPr lang="en-US" dirty="0" err="1" smtClean="0"/>
              <a:t>Polymethacrylate</a:t>
            </a:r>
            <a:r>
              <a:rPr lang="en-US" dirty="0" smtClean="0"/>
              <a:t>, …</a:t>
            </a:r>
          </a:p>
          <a:p>
            <a:r>
              <a:rPr lang="it-IT" dirty="0" smtClean="0"/>
              <a:t>.. Polyamide (Nylon), Cellulose nitrate, Silicones.</a:t>
            </a:r>
          </a:p>
          <a:p>
            <a:r>
              <a:rPr lang="en-US" dirty="0" smtClean="0"/>
              <a:t>3. Waxes and lipids- Paraffin, Carnauba, Beeswax, </a:t>
            </a:r>
            <a:r>
              <a:rPr lang="en-US" dirty="0" err="1" smtClean="0"/>
              <a:t>Stearic</a:t>
            </a:r>
            <a:r>
              <a:rPr lang="en-US" dirty="0" smtClean="0"/>
              <a:t> acid, .</a:t>
            </a:r>
          </a:p>
          <a:p>
            <a:r>
              <a:rPr lang="en-US" dirty="0" smtClean="0"/>
              <a:t>.. </a:t>
            </a:r>
            <a:r>
              <a:rPr lang="en-US" dirty="0" err="1" smtClean="0"/>
              <a:t>Stearyl</a:t>
            </a:r>
            <a:r>
              <a:rPr lang="en-US" dirty="0" smtClean="0"/>
              <a:t> alcohol, </a:t>
            </a:r>
            <a:r>
              <a:rPr lang="en-US" dirty="0" err="1" smtClean="0"/>
              <a:t>Glyceryl</a:t>
            </a:r>
            <a:r>
              <a:rPr lang="en-US" dirty="0" smtClean="0"/>
              <a:t> </a:t>
            </a:r>
            <a:r>
              <a:rPr lang="en-US" dirty="0" err="1" smtClean="0"/>
              <a:t>stearates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Enteric resins- Shellac, Cellulose acetate phthalate, </a:t>
            </a:r>
            <a:r>
              <a:rPr lang="en-US" dirty="0" err="1" smtClean="0"/>
              <a:t>Zein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4862" y="2016125"/>
            <a:ext cx="75342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396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Microencapsulation</vt:lpstr>
      <vt:lpstr>Microencapsulation</vt:lpstr>
      <vt:lpstr>Definition:- </vt:lpstr>
      <vt:lpstr>Microcapsule</vt:lpstr>
      <vt:lpstr>Fundamental Consideration</vt:lpstr>
      <vt:lpstr>Core Material</vt:lpstr>
      <vt:lpstr>Coating Material</vt:lpstr>
      <vt:lpstr>Coating Materials</vt:lpstr>
      <vt:lpstr>Slide 9</vt:lpstr>
      <vt:lpstr>REASONS FOR ENCAPSULATION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Microencapsulation</dc:title>
  <dc:creator>Garima</dc:creator>
  <cp:lastModifiedBy>Garima</cp:lastModifiedBy>
  <cp:revision>1</cp:revision>
  <dcterms:created xsi:type="dcterms:W3CDTF">2006-08-16T00:00:00Z</dcterms:created>
  <dcterms:modified xsi:type="dcterms:W3CDTF">2020-12-05T09:00:46Z</dcterms:modified>
</cp:coreProperties>
</file>