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Techniques of Microencapsulation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Garima</a:t>
            </a:r>
            <a:r>
              <a:rPr lang="en-US" dirty="0" smtClean="0"/>
              <a:t> Joshi</a:t>
            </a:r>
          </a:p>
          <a:p>
            <a:r>
              <a:rPr lang="en-US" dirty="0" smtClean="0"/>
              <a:t>NDDS,  VII </a:t>
            </a:r>
            <a:r>
              <a:rPr lang="en-US" dirty="0" err="1" smtClean="0"/>
              <a:t>sem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equipment components of a standard </a:t>
            </a:r>
            <a:r>
              <a:rPr lang="en-US" b="1" dirty="0" smtClean="0"/>
              <a:t>spray dryer include</a:t>
            </a:r>
          </a:p>
          <a:p>
            <a:r>
              <a:rPr lang="en-US" dirty="0" smtClean="0"/>
              <a:t>1. an air heater,</a:t>
            </a:r>
          </a:p>
          <a:p>
            <a:r>
              <a:rPr lang="en-US" dirty="0" smtClean="0"/>
              <a:t>2. atomizer,</a:t>
            </a:r>
          </a:p>
          <a:p>
            <a:r>
              <a:rPr lang="en-US" dirty="0" smtClean="0"/>
              <a:t>3. main spray chamber,</a:t>
            </a:r>
          </a:p>
          <a:p>
            <a:r>
              <a:rPr lang="en-US" dirty="0" smtClean="0"/>
              <a:t>4. blower or fan,</a:t>
            </a:r>
          </a:p>
          <a:p>
            <a:r>
              <a:rPr lang="en-US" dirty="0" smtClean="0"/>
              <a:t>5. cyclone and</a:t>
            </a:r>
          </a:p>
          <a:p>
            <a:r>
              <a:rPr lang="en-US" dirty="0" smtClean="0"/>
              <a:t>6. product collector.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Spray congealing can be accomplished with spray </a:t>
            </a:r>
            <a:r>
              <a:rPr lang="en-US" b="1" dirty="0" smtClean="0"/>
              <a:t>drying </a:t>
            </a:r>
            <a:r>
              <a:rPr lang="en-US" dirty="0" smtClean="0"/>
              <a:t>equipment </a:t>
            </a:r>
            <a:r>
              <a:rPr lang="en-US" dirty="0" smtClean="0"/>
              <a:t>when the protective coating is applied as a melt.</a:t>
            </a:r>
          </a:p>
          <a:p>
            <a:r>
              <a:rPr lang="en-US" dirty="0" smtClean="0"/>
              <a:t>Core </a:t>
            </a:r>
            <a:r>
              <a:rPr lang="en-US" dirty="0" smtClean="0"/>
              <a:t>material is dispersed in a coating material melt rather </a:t>
            </a:r>
            <a:r>
              <a:rPr lang="en-US" dirty="0" smtClean="0"/>
              <a:t>than a </a:t>
            </a:r>
            <a:r>
              <a:rPr lang="en-US" dirty="0" smtClean="0"/>
              <a:t>coating solution.</a:t>
            </a:r>
          </a:p>
          <a:p>
            <a:r>
              <a:rPr lang="en-US" dirty="0" smtClean="0"/>
              <a:t>Coating </a:t>
            </a:r>
            <a:r>
              <a:rPr lang="en-US" dirty="0" smtClean="0"/>
              <a:t>solidification (and microencapsulation) is accomplished</a:t>
            </a:r>
          </a:p>
          <a:p>
            <a:pPr>
              <a:buNone/>
            </a:pPr>
            <a:r>
              <a:rPr lang="en-US" dirty="0" smtClean="0"/>
              <a:t> by </a:t>
            </a:r>
            <a:r>
              <a:rPr lang="en-US" dirty="0" smtClean="0"/>
              <a:t>spraying the hot mixture into a cool air stream.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Physico</a:t>
            </a:r>
            <a:r>
              <a:rPr lang="en-US" dirty="0" smtClean="0"/>
              <a:t>-chemical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err="1" smtClean="0"/>
              <a:t>Ionotropic</a:t>
            </a:r>
            <a:r>
              <a:rPr lang="en-US" b="1" dirty="0" smtClean="0"/>
              <a:t> </a:t>
            </a:r>
            <a:r>
              <a:rPr lang="en-US" b="1" dirty="0" err="1" smtClean="0"/>
              <a:t>gelation</a:t>
            </a:r>
            <a:endParaRPr lang="en-US" b="1" dirty="0" smtClean="0"/>
          </a:p>
          <a:p>
            <a:r>
              <a:rPr lang="en-US" dirty="0" smtClean="0"/>
              <a:t> </a:t>
            </a:r>
            <a:r>
              <a:rPr lang="en-US" dirty="0" smtClean="0"/>
              <a:t>Chemical reaction between sodium alginate and calcium</a:t>
            </a:r>
          </a:p>
          <a:p>
            <a:r>
              <a:rPr lang="en-US" dirty="0" smtClean="0"/>
              <a:t>chloride or other Counter ion solution such as barium chloride.</a:t>
            </a:r>
          </a:p>
          <a:p>
            <a:r>
              <a:rPr lang="en-US" dirty="0" err="1" smtClean="0"/>
              <a:t>Verapamil</a:t>
            </a:r>
            <a:r>
              <a:rPr lang="en-US" dirty="0" smtClean="0"/>
              <a:t> </a:t>
            </a:r>
            <a:r>
              <a:rPr lang="en-US" dirty="0" smtClean="0"/>
              <a:t>hydrochloride causes gastric irritation on sudden</a:t>
            </a:r>
          </a:p>
          <a:p>
            <a:r>
              <a:rPr lang="en-US" dirty="0" smtClean="0"/>
              <a:t>release. It is usually administered as conventional tablets</a:t>
            </a:r>
          </a:p>
          <a:p>
            <a:r>
              <a:rPr lang="en-US" dirty="0" smtClean="0"/>
              <a:t>containing 40-120 mg, 3 times a day. Due to its ready solubility</a:t>
            </a:r>
          </a:p>
          <a:p>
            <a:r>
              <a:rPr lang="en-US" dirty="0" smtClean="0"/>
              <a:t>in water and shorter half-life.</a:t>
            </a:r>
          </a:p>
          <a:p>
            <a:r>
              <a:rPr lang="en-US" dirty="0" err="1" smtClean="0"/>
              <a:t>Microparticulate</a:t>
            </a:r>
            <a:r>
              <a:rPr lang="en-US" dirty="0" smtClean="0"/>
              <a:t> </a:t>
            </a:r>
            <a:r>
              <a:rPr lang="en-US" dirty="0" smtClean="0"/>
              <a:t>system of </a:t>
            </a:r>
            <a:r>
              <a:rPr lang="en-US" dirty="0" err="1" smtClean="0"/>
              <a:t>verapamil</a:t>
            </a:r>
            <a:r>
              <a:rPr lang="en-US" dirty="0" smtClean="0"/>
              <a:t> hydrochloride for</a:t>
            </a:r>
          </a:p>
          <a:p>
            <a:r>
              <a:rPr lang="en-US" dirty="0" smtClean="0"/>
              <a:t>prolonged release delivery system.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</a:t>
            </a:r>
            <a:r>
              <a:rPr lang="en-US" dirty="0" err="1" smtClean="0"/>
              <a:t>Coacervation</a:t>
            </a:r>
            <a:r>
              <a:rPr lang="en-US" dirty="0" smtClean="0"/>
              <a:t>-Phase Separation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Patents of B.K. Green et al.</a:t>
            </a:r>
          </a:p>
          <a:p>
            <a:r>
              <a:rPr lang="en-US" dirty="0" smtClean="0"/>
              <a:t>Three </a:t>
            </a:r>
            <a:r>
              <a:rPr lang="en-US" dirty="0" smtClean="0"/>
              <a:t>steps carried out under continuous agitation:</a:t>
            </a:r>
          </a:p>
          <a:p>
            <a:r>
              <a:rPr lang="en-US" dirty="0" smtClean="0"/>
              <a:t>1) Formation of three immiscible chemical phases</a:t>
            </a:r>
          </a:p>
          <a:p>
            <a:r>
              <a:rPr lang="en-US" dirty="0" smtClean="0"/>
              <a:t>2) Deposition of the coating</a:t>
            </a:r>
          </a:p>
          <a:p>
            <a:r>
              <a:rPr lang="en-US" dirty="0" smtClean="0"/>
              <a:t>3) </a:t>
            </a:r>
            <a:r>
              <a:rPr lang="en-US" dirty="0" err="1" smtClean="0"/>
              <a:t>Rigidization</a:t>
            </a:r>
            <a:r>
              <a:rPr lang="en-US" dirty="0" smtClean="0"/>
              <a:t> of the coating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143000"/>
            <a:ext cx="8153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304800" y="4876800"/>
            <a:ext cx="8839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Schematic representation of the </a:t>
            </a:r>
            <a:r>
              <a:rPr lang="en-US" sz="2000" b="1" dirty="0" err="1" smtClean="0"/>
              <a:t>coacervation</a:t>
            </a:r>
            <a:r>
              <a:rPr lang="en-US" sz="2000" b="1" dirty="0" smtClean="0"/>
              <a:t> process.</a:t>
            </a:r>
          </a:p>
          <a:p>
            <a:r>
              <a:rPr lang="en-US" sz="2000" dirty="0" smtClean="0"/>
              <a:t>(a) Core material dispersion in solution of shell polymer;</a:t>
            </a:r>
          </a:p>
          <a:p>
            <a:r>
              <a:rPr lang="en-US" sz="2000" dirty="0" smtClean="0"/>
              <a:t>(b) separation of </a:t>
            </a:r>
            <a:r>
              <a:rPr lang="en-US" sz="2000" dirty="0" err="1" smtClean="0"/>
              <a:t>coacervate</a:t>
            </a:r>
            <a:r>
              <a:rPr lang="en-US" sz="2000" dirty="0" smtClean="0"/>
              <a:t> from solution;</a:t>
            </a:r>
          </a:p>
          <a:p>
            <a:r>
              <a:rPr lang="en-US" sz="2000" dirty="0" smtClean="0"/>
              <a:t>(c) coating of core material by </a:t>
            </a:r>
            <a:r>
              <a:rPr lang="en-US" sz="2000" dirty="0" err="1" smtClean="0"/>
              <a:t>microdroplets</a:t>
            </a:r>
            <a:r>
              <a:rPr lang="en-US" sz="2000" dirty="0" smtClean="0"/>
              <a:t> of </a:t>
            </a:r>
            <a:r>
              <a:rPr lang="en-US" sz="2000" dirty="0" err="1" smtClean="0"/>
              <a:t>coacervate</a:t>
            </a:r>
            <a:r>
              <a:rPr lang="en-US" sz="2000" dirty="0" smtClean="0"/>
              <a:t>;</a:t>
            </a:r>
          </a:p>
          <a:p>
            <a:r>
              <a:rPr lang="en-US" sz="2000" dirty="0" smtClean="0"/>
              <a:t>(d) coalescence of </a:t>
            </a:r>
            <a:r>
              <a:rPr lang="en-US" sz="2000" dirty="0" err="1" smtClean="0"/>
              <a:t>coacervate</a:t>
            </a:r>
            <a:r>
              <a:rPr lang="en-US" sz="2000" dirty="0" smtClean="0"/>
              <a:t> to form continuous shell around core</a:t>
            </a:r>
          </a:p>
          <a:p>
            <a:r>
              <a:rPr lang="en-US" sz="2000" dirty="0" smtClean="0"/>
              <a:t>particles.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Consideration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technique of microencapsulation </a:t>
            </a:r>
            <a:r>
              <a:rPr lang="en-US" b="1" dirty="0" smtClean="0"/>
              <a:t>depends on the physical and</a:t>
            </a:r>
          </a:p>
          <a:p>
            <a:r>
              <a:rPr lang="en-US" b="1" dirty="0" smtClean="0"/>
              <a:t>chemical properties of the material to be encapsulated.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stability and the biological activity of the drug should not be</a:t>
            </a:r>
          </a:p>
          <a:p>
            <a:r>
              <a:rPr lang="en-US" dirty="0" smtClean="0"/>
              <a:t>affected,</a:t>
            </a:r>
          </a:p>
          <a:p>
            <a:r>
              <a:rPr lang="en-US" dirty="0" smtClean="0"/>
              <a:t> Yield and drug encapsulation efficiency should be high,</a:t>
            </a:r>
          </a:p>
          <a:p>
            <a:r>
              <a:rPr lang="en-US" dirty="0" smtClean="0"/>
              <a:t> Microsphere quality and drug release profile should be</a:t>
            </a:r>
          </a:p>
          <a:p>
            <a:r>
              <a:rPr lang="en-US" dirty="0" smtClean="0"/>
              <a:t>reproducible within specified limits,</a:t>
            </a:r>
          </a:p>
          <a:p>
            <a:r>
              <a:rPr lang="en-US" dirty="0" smtClean="0"/>
              <a:t> Microsphere should not exhibit aggregation or adherence,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5448"/>
            <a:ext cx="9753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Physical or </a:t>
            </a:r>
            <a:r>
              <a:rPr lang="en-US" dirty="0" err="1" smtClean="0"/>
              <a:t>Physico</a:t>
            </a:r>
            <a:r>
              <a:rPr lang="en-US" dirty="0" smtClean="0"/>
              <a:t>-mechanical </a:t>
            </a:r>
            <a:r>
              <a:rPr lang="en-US" dirty="0" smtClean="0"/>
              <a:t>methods</a:t>
            </a:r>
            <a:br>
              <a:rPr lang="en-US" dirty="0" smtClean="0"/>
            </a:br>
            <a:r>
              <a:rPr lang="en-US" dirty="0" smtClean="0"/>
              <a:t>1.</a:t>
            </a:r>
            <a:r>
              <a:rPr lang="en-US" dirty="0" smtClean="0"/>
              <a:t> Air-suspension coating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Inventions </a:t>
            </a:r>
            <a:r>
              <a:rPr lang="en-US" dirty="0" smtClean="0"/>
              <a:t>of Professor Dale </a:t>
            </a:r>
            <a:r>
              <a:rPr lang="en-US" dirty="0" err="1" smtClean="0"/>
              <a:t>E.Wurster</a:t>
            </a:r>
            <a:endParaRPr lang="en-US" dirty="0" smtClean="0"/>
          </a:p>
          <a:p>
            <a:r>
              <a:rPr lang="en-US" dirty="0" smtClean="0"/>
              <a:t>Basically </a:t>
            </a:r>
            <a:r>
              <a:rPr lang="en-US" dirty="0" smtClean="0"/>
              <a:t>the </a:t>
            </a:r>
            <a:r>
              <a:rPr lang="en-US" dirty="0" err="1" smtClean="0"/>
              <a:t>wurster</a:t>
            </a:r>
            <a:r>
              <a:rPr lang="en-US" dirty="0" smtClean="0"/>
              <a:t> process consists of the dispersing of </a:t>
            </a:r>
            <a:r>
              <a:rPr lang="en-US" dirty="0" err="1" smtClean="0"/>
              <a:t>solid,particulate</a:t>
            </a:r>
            <a:r>
              <a:rPr lang="en-US" dirty="0" smtClean="0"/>
              <a:t> </a:t>
            </a:r>
            <a:r>
              <a:rPr lang="en-US" dirty="0" smtClean="0"/>
              <a:t>core materials in a supporting air stream and </a:t>
            </a:r>
            <a:r>
              <a:rPr lang="en-US" dirty="0" smtClean="0"/>
              <a:t>the spray-coating </a:t>
            </a:r>
            <a:r>
              <a:rPr lang="en-US" dirty="0" smtClean="0"/>
              <a:t>of the air suspended particles.</a:t>
            </a:r>
          </a:p>
          <a:p>
            <a:r>
              <a:rPr lang="en-US" dirty="0" smtClean="0"/>
              <a:t>Equipment </a:t>
            </a:r>
            <a:r>
              <a:rPr lang="en-US" dirty="0" smtClean="0"/>
              <a:t>ranging in capacities from one pound to 990 pounds.</a:t>
            </a:r>
          </a:p>
          <a:p>
            <a:r>
              <a:rPr lang="en-US" dirty="0" smtClean="0"/>
              <a:t> </a:t>
            </a:r>
            <a:r>
              <a:rPr lang="en-US" dirty="0" smtClean="0"/>
              <a:t>Micron or submicron particles can be effectively </a:t>
            </a:r>
            <a:r>
              <a:rPr lang="en-US" dirty="0" smtClean="0"/>
              <a:t>encapsulated by </a:t>
            </a:r>
            <a:r>
              <a:rPr lang="en-US" dirty="0" smtClean="0"/>
              <a:t>air suspension techniques.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5448"/>
            <a:ext cx="9753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Processing variables for </a:t>
            </a:r>
            <a:r>
              <a:rPr lang="en-US" dirty="0" smtClean="0"/>
              <a:t> </a:t>
            </a:r>
            <a:r>
              <a:rPr lang="en-US" dirty="0" smtClean="0"/>
              <a:t>effective encapsulation by </a:t>
            </a:r>
            <a:r>
              <a:rPr lang="en-US" dirty="0" smtClean="0"/>
              <a:t>air suspension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1.Density, surface area, melting point, solubility, friability,</a:t>
            </a:r>
          </a:p>
          <a:p>
            <a:r>
              <a:rPr lang="en-US" dirty="0" smtClean="0"/>
              <a:t>volatility, </a:t>
            </a:r>
            <a:r>
              <a:rPr lang="en-US" dirty="0" err="1" smtClean="0"/>
              <a:t>Crystallinity</a:t>
            </a:r>
            <a:r>
              <a:rPr lang="en-US" dirty="0" smtClean="0"/>
              <a:t>, and flow-ability of core the core material.</a:t>
            </a:r>
          </a:p>
          <a:p>
            <a:r>
              <a:rPr lang="en-US" dirty="0" smtClean="0"/>
              <a:t>2.Coating material concentration (or melting point if not a</a:t>
            </a:r>
          </a:p>
          <a:p>
            <a:r>
              <a:rPr lang="en-US" dirty="0" smtClean="0"/>
              <a:t>solution).</a:t>
            </a:r>
          </a:p>
          <a:p>
            <a:r>
              <a:rPr lang="en-US" dirty="0" smtClean="0"/>
              <a:t>3.Coating material application rate.</a:t>
            </a:r>
          </a:p>
          <a:p>
            <a:r>
              <a:rPr lang="en-US" dirty="0" smtClean="0"/>
              <a:t>4.Volume of air required to support and fluidizes the core material.</a:t>
            </a:r>
          </a:p>
          <a:p>
            <a:r>
              <a:rPr lang="en-US" dirty="0" smtClean="0"/>
              <a:t>5.Amount of coating material required.</a:t>
            </a:r>
          </a:p>
          <a:p>
            <a:r>
              <a:rPr lang="en-US" dirty="0" smtClean="0"/>
              <a:t>6.Inlet and outlet operating temperatures.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19953" y="1774825"/>
            <a:ext cx="6904093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Centrifugal extrusion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Liquids are encapsulated using a rotating extrusion head</a:t>
            </a:r>
          </a:p>
          <a:p>
            <a:r>
              <a:rPr lang="en-US" dirty="0" smtClean="0"/>
              <a:t>containing concentric nozzles.</a:t>
            </a:r>
          </a:p>
          <a:p>
            <a:r>
              <a:rPr lang="en-US" dirty="0" smtClean="0"/>
              <a:t>This </a:t>
            </a:r>
            <a:r>
              <a:rPr lang="en-US" dirty="0" smtClean="0"/>
              <a:t>process is excellent for forming particles 400–2,000 </a:t>
            </a:r>
            <a:r>
              <a:rPr lang="en-US" dirty="0" err="1" smtClean="0"/>
              <a:t>μm</a:t>
            </a:r>
            <a:r>
              <a:rPr lang="en-US" dirty="0" smtClean="0"/>
              <a:t> in</a:t>
            </a:r>
          </a:p>
          <a:p>
            <a:r>
              <a:rPr lang="en-US" dirty="0" smtClean="0"/>
              <a:t>diameter.</a:t>
            </a:r>
          </a:p>
          <a:p>
            <a:r>
              <a:rPr lang="en-US" dirty="0" smtClean="0"/>
              <a:t>Since </a:t>
            </a:r>
            <a:r>
              <a:rPr lang="en-US" dirty="0" smtClean="0"/>
              <a:t>the drops are formed by the breakup of a liquid jet, the</a:t>
            </a:r>
          </a:p>
          <a:p>
            <a:r>
              <a:rPr lang="en-US" dirty="0" smtClean="0"/>
              <a:t>process is only suitable for liquid or slurry.</a:t>
            </a:r>
          </a:p>
          <a:p>
            <a:r>
              <a:rPr lang="en-US" dirty="0" smtClean="0"/>
              <a:t>A </a:t>
            </a:r>
            <a:r>
              <a:rPr lang="en-US" dirty="0" smtClean="0"/>
              <a:t>high production rate can be achieved, i.e., up to 22.5 kg of</a:t>
            </a:r>
          </a:p>
          <a:p>
            <a:r>
              <a:rPr lang="en-US" dirty="0" smtClean="0"/>
              <a:t>microcapsules can be produced per nozzle per hour per head.</a:t>
            </a:r>
          </a:p>
          <a:p>
            <a:r>
              <a:rPr lang="en-US" dirty="0" smtClean="0"/>
              <a:t> </a:t>
            </a:r>
            <a:r>
              <a:rPr lang="en-US" dirty="0" smtClean="0"/>
              <a:t>Heads containing 16 nozzles are available.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Pan coating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Oldest industrial procedures for forming small, coated </a:t>
            </a:r>
            <a:r>
              <a:rPr lang="en-US" dirty="0" smtClean="0"/>
              <a:t>particles or </a:t>
            </a:r>
            <a:r>
              <a:rPr lang="en-US" dirty="0" smtClean="0"/>
              <a:t>tablets.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particles are tumbled in a pan or other device while </a:t>
            </a:r>
            <a:r>
              <a:rPr lang="en-US" dirty="0" smtClean="0"/>
              <a:t>the coating </a:t>
            </a:r>
            <a:r>
              <a:rPr lang="en-US" dirty="0" smtClean="0"/>
              <a:t>material is applied slowly.</a:t>
            </a:r>
          </a:p>
          <a:p>
            <a:r>
              <a:rPr lang="en-US" dirty="0" smtClean="0"/>
              <a:t>Solid </a:t>
            </a:r>
            <a:r>
              <a:rPr lang="en-US" dirty="0" smtClean="0"/>
              <a:t>particles greater than 600 microns in size are </a:t>
            </a:r>
            <a:r>
              <a:rPr lang="en-US" dirty="0" smtClean="0"/>
              <a:t>generally considered </a:t>
            </a:r>
            <a:r>
              <a:rPr lang="en-US" dirty="0" smtClean="0"/>
              <a:t>essential for effective coating.</a:t>
            </a:r>
          </a:p>
          <a:p>
            <a:r>
              <a:rPr lang="en-US" dirty="0" smtClean="0"/>
              <a:t>Medicaments </a:t>
            </a:r>
            <a:r>
              <a:rPr lang="en-US" dirty="0" smtClean="0"/>
              <a:t>are usually coated onto various spherical substrates</a:t>
            </a:r>
          </a:p>
          <a:p>
            <a:r>
              <a:rPr lang="en-US" dirty="0" smtClean="0"/>
              <a:t>such as nonpareil sugar seeds, and then coated with </a:t>
            </a:r>
            <a:r>
              <a:rPr lang="en-US" dirty="0" smtClean="0"/>
              <a:t>protective layers </a:t>
            </a:r>
            <a:r>
              <a:rPr lang="en-US" dirty="0" smtClean="0"/>
              <a:t>of various polymers.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66912" y="1987550"/>
            <a:ext cx="5210175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 Spray-drying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modern spray dryers the viscosity of the solutions to </a:t>
            </a:r>
            <a:r>
              <a:rPr lang="en-US" dirty="0" smtClean="0"/>
              <a:t>be sprayed </a:t>
            </a:r>
            <a:r>
              <a:rPr lang="en-US" dirty="0" smtClean="0"/>
              <a:t>can be as high as 300mPa.s</a:t>
            </a:r>
          </a:p>
          <a:p>
            <a:r>
              <a:rPr lang="en-US" b="1" dirty="0" smtClean="0"/>
              <a:t>Spray </a:t>
            </a:r>
            <a:r>
              <a:rPr lang="en-US" b="1" dirty="0" smtClean="0"/>
              <a:t>drying and spray congealing- dispersing the </a:t>
            </a:r>
            <a:r>
              <a:rPr lang="en-US" b="1" dirty="0" smtClean="0"/>
              <a:t>core </a:t>
            </a:r>
            <a:r>
              <a:rPr lang="en-US" dirty="0" smtClean="0"/>
              <a:t>material </a:t>
            </a:r>
            <a:r>
              <a:rPr lang="en-US" dirty="0" smtClean="0"/>
              <a:t>in a liquefied coating substance and spraying.</a:t>
            </a:r>
          </a:p>
          <a:p>
            <a:r>
              <a:rPr lang="en-US" dirty="0" smtClean="0"/>
              <a:t>Spray </a:t>
            </a:r>
            <a:r>
              <a:rPr lang="en-US" dirty="0" smtClean="0"/>
              <a:t>drying is effected by rapid evaporation of a solvent </a:t>
            </a:r>
            <a:r>
              <a:rPr lang="en-US" dirty="0" smtClean="0"/>
              <a:t>in which </a:t>
            </a:r>
            <a:r>
              <a:rPr lang="en-US" dirty="0" smtClean="0"/>
              <a:t>the coating material is dissolved.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680</Words>
  <Application>Microsoft Office PowerPoint</Application>
  <PresentationFormat>On-screen Show (4:3)</PresentationFormat>
  <Paragraphs>80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Module</vt:lpstr>
      <vt:lpstr>Techniques of Microencapsulation</vt:lpstr>
      <vt:lpstr>General Consideration</vt:lpstr>
      <vt:lpstr>Physical or Physico-mechanical methods 1. Air-suspension coating </vt:lpstr>
      <vt:lpstr>Processing variables for  effective encapsulation by air suspension </vt:lpstr>
      <vt:lpstr>Slide 5</vt:lpstr>
      <vt:lpstr> 2. Centrifugal extrusion</vt:lpstr>
      <vt:lpstr>3. Pan coating</vt:lpstr>
      <vt:lpstr>Slide 8</vt:lpstr>
      <vt:lpstr>4. Spray-drying </vt:lpstr>
      <vt:lpstr>Slide 10</vt:lpstr>
      <vt:lpstr>Slide 11</vt:lpstr>
      <vt:lpstr>Physico-chemical methods</vt:lpstr>
      <vt:lpstr>2. Coacervation-Phase Separation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Techniques of Microencapsulation</dc:title>
  <dc:creator>Garima</dc:creator>
  <cp:lastModifiedBy>Garima</cp:lastModifiedBy>
  <cp:revision>1</cp:revision>
  <dcterms:created xsi:type="dcterms:W3CDTF">2006-08-16T00:00:00Z</dcterms:created>
  <dcterms:modified xsi:type="dcterms:W3CDTF">2020-12-11T07:39:16Z</dcterms:modified>
</cp:coreProperties>
</file>