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0" r:id="rId5"/>
    <p:sldId id="257" r:id="rId6"/>
    <p:sldId id="259" r:id="rId7"/>
    <p:sldId id="258" r:id="rId8"/>
    <p:sldId id="267" r:id="rId9"/>
    <p:sldId id="268" r:id="rId10"/>
    <p:sldId id="269" r:id="rId11"/>
    <p:sldId id="270" r:id="rId12"/>
    <p:sldId id="271" r:id="rId13"/>
    <p:sldId id="263" r:id="rId14"/>
    <p:sldId id="272" r:id="rId15"/>
    <p:sldId id="273" r:id="rId16"/>
    <p:sldId id="274" r:id="rId17"/>
    <p:sldId id="264" r:id="rId18"/>
    <p:sldId id="26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09/10/2020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Types of targeted drug delivery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/>
              <a:t>Introduction </a:t>
            </a:r>
            <a:r>
              <a:rPr lang="en-US" sz="2400" dirty="0" smtClean="0"/>
              <a:t>to liposomes, </a:t>
            </a:r>
            <a:r>
              <a:rPr lang="en-US" sz="2400" dirty="0" err="1" smtClean="0"/>
              <a:t>niosomes</a:t>
            </a:r>
            <a:r>
              <a:rPr lang="en-US" sz="2400" dirty="0" smtClean="0"/>
              <a:t>, nanoparticles, monoclonal antibodies and </a:t>
            </a:r>
            <a:r>
              <a:rPr lang="en-US" sz="2400" dirty="0" smtClean="0"/>
              <a:t>their applications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57200" y="5181600"/>
            <a:ext cx="8077200" cy="1499616"/>
          </a:xfrm>
          <a:prstGeom prst="rect">
            <a:avLst/>
          </a:prstGeom>
        </p:spPr>
        <p:txBody>
          <a:bodyPr vert="horz" lIns="118872" tIns="0" rIns="45720" bIns="0" rtlCol="0" anchor="b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NDDS-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VII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sem</a:t>
            </a:r>
            <a:endParaRPr kumimoji="0" lang="en-US" sz="2600" b="0" i="0" u="none" strike="noStrike" kern="1200" cap="none" spc="0" normalizeH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600" baseline="0" dirty="0" smtClean="0">
                <a:solidFill>
                  <a:srgbClr val="FFFFFF"/>
                </a:solidFill>
              </a:rPr>
              <a:t>Dr.</a:t>
            </a:r>
            <a:r>
              <a:rPr lang="en-US" sz="2600" dirty="0" smtClean="0">
                <a:solidFill>
                  <a:srgbClr val="FFFFFF"/>
                </a:solidFill>
              </a:rPr>
              <a:t> </a:t>
            </a:r>
            <a:r>
              <a:rPr lang="en-US" sz="2600" dirty="0" err="1" smtClean="0">
                <a:solidFill>
                  <a:srgbClr val="FFFFFF"/>
                </a:solidFill>
              </a:rPr>
              <a:t>Garima</a:t>
            </a:r>
            <a:r>
              <a:rPr lang="en-US" sz="2600" dirty="0" smtClean="0">
                <a:solidFill>
                  <a:srgbClr val="FFFFFF"/>
                </a:solidFill>
              </a:rPr>
              <a:t> Joshi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600" dirty="0" smtClean="0">
                <a:solidFill>
                  <a:srgbClr val="FFFFFF"/>
                </a:solidFill>
              </a:rPr>
              <a:t>Assistant Professor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600" dirty="0" smtClean="0">
                <a:solidFill>
                  <a:srgbClr val="FFFFFF"/>
                </a:solidFill>
              </a:rPr>
              <a:t>Pharmacy department, MLSU Udaipur.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Cholesterols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Cholesterols -</a:t>
            </a:r>
            <a:r>
              <a:rPr lang="en-US" dirty="0" smtClean="0"/>
              <a:t>Incorporation </a:t>
            </a:r>
            <a:r>
              <a:rPr lang="en-US" dirty="0" smtClean="0"/>
              <a:t>of sterols in liposome </a:t>
            </a:r>
            <a:r>
              <a:rPr lang="en-US" dirty="0" err="1" smtClean="0"/>
              <a:t>bilayer</a:t>
            </a:r>
            <a:r>
              <a:rPr lang="en-US" dirty="0" smtClean="0"/>
              <a:t> can bring about major changes in the preparation of these membranes.  Cholesterol does not by itself form </a:t>
            </a:r>
            <a:r>
              <a:rPr lang="en-US" dirty="0" err="1" smtClean="0"/>
              <a:t>bilayer</a:t>
            </a:r>
            <a:r>
              <a:rPr lang="en-US" dirty="0" smtClean="0"/>
              <a:t> structure , it acts as fluidity buffer. </a:t>
            </a:r>
          </a:p>
          <a:p>
            <a:r>
              <a:rPr lang="en-US" dirty="0" smtClean="0"/>
              <a:t>It </a:t>
            </a:r>
            <a:r>
              <a:rPr lang="en-US" dirty="0" smtClean="0"/>
              <a:t>inserts into membrane with hydroxyl group oriented towards aqueous surface &amp; aliphatic chain aligned parallel to </a:t>
            </a:r>
            <a:r>
              <a:rPr lang="en-US" dirty="0" err="1" smtClean="0"/>
              <a:t>acyl</a:t>
            </a:r>
            <a:r>
              <a:rPr lang="en-US" dirty="0" smtClean="0"/>
              <a:t> chains in the centre of </a:t>
            </a:r>
            <a:r>
              <a:rPr lang="en-US" dirty="0" err="1" smtClean="0"/>
              <a:t>bilayer</a:t>
            </a:r>
            <a:r>
              <a:rPr lang="en-US" dirty="0" smtClean="0"/>
              <a:t>.  It can be incorporated into </a:t>
            </a:r>
            <a:r>
              <a:rPr lang="en-US" dirty="0" err="1" smtClean="0"/>
              <a:t>phospholipid</a:t>
            </a:r>
            <a:r>
              <a:rPr lang="en-US" dirty="0" smtClean="0"/>
              <a:t> membranes in very high Conc. </a:t>
            </a:r>
            <a:r>
              <a:rPr lang="en-US" dirty="0" err="1" smtClean="0"/>
              <a:t>upto</a:t>
            </a:r>
            <a:r>
              <a:rPr lang="en-US" dirty="0" smtClean="0"/>
              <a:t> 1:1 or even 2:1 molar ratios of PC.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Cholesterol incorporation increases the separation between the </a:t>
            </a:r>
            <a:r>
              <a:rPr lang="en-US" dirty="0" err="1" smtClean="0"/>
              <a:t>choline</a:t>
            </a:r>
            <a:r>
              <a:rPr lang="en-US" dirty="0" smtClean="0"/>
              <a:t> head groups and eliminates the normal electrostatic and hydrogen-bonding interactions.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MECHANISM OF LIPOSOMES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 aqueous media phospholipids as they are not soluble align themselves closely in planar </a:t>
            </a:r>
            <a:r>
              <a:rPr lang="en-US" dirty="0" err="1" smtClean="0"/>
              <a:t>bilayer</a:t>
            </a:r>
            <a:r>
              <a:rPr lang="en-US" dirty="0" smtClean="0"/>
              <a:t> sheets or lipid cakes which is thermodynamically stable. • In </a:t>
            </a:r>
            <a:r>
              <a:rPr lang="en-US" dirty="0" err="1" smtClean="0"/>
              <a:t>bilayer</a:t>
            </a:r>
            <a:r>
              <a:rPr lang="en-US" dirty="0" smtClean="0"/>
              <a:t> sheets polar head groups face outwards into the aqueous medium, the </a:t>
            </a:r>
            <a:r>
              <a:rPr lang="en-US" dirty="0" err="1" smtClean="0"/>
              <a:t>lipidic</a:t>
            </a:r>
            <a:r>
              <a:rPr lang="en-US" dirty="0" smtClean="0"/>
              <a:t> chains turns inwards to avoid the water phase, giving rise to double layer. • For the liposomes to be formed, upon further hydration, the lipid cakes (lamella) swells eventually they curve to form a closed vesicles in the form of spheres • These spheres are called as liposomes. • </a:t>
            </a:r>
            <a:r>
              <a:rPr lang="en-US" dirty="0" err="1" smtClean="0"/>
              <a:t>Amphiphatic</a:t>
            </a:r>
            <a:r>
              <a:rPr lang="en-US" dirty="0" smtClean="0"/>
              <a:t> molecules other than PC from micellar structure in preference to </a:t>
            </a:r>
            <a:r>
              <a:rPr lang="en-US" dirty="0" err="1" smtClean="0"/>
              <a:t>bilayer</a:t>
            </a:r>
            <a:r>
              <a:rPr lang="en-US" dirty="0" smtClean="0"/>
              <a:t> sheet.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the basis of composition and </a:t>
            </a:r>
            <a:r>
              <a:rPr lang="en-US" dirty="0" smtClean="0"/>
              <a:t>application</a:t>
            </a:r>
          </a:p>
          <a:p>
            <a:r>
              <a:rPr lang="en-US" dirty="0" smtClean="0"/>
              <a:t>1</a:t>
            </a:r>
            <a:r>
              <a:rPr lang="en-US" dirty="0" smtClean="0"/>
              <a:t>. CL (Conventional liposomes</a:t>
            </a:r>
            <a:r>
              <a:rPr lang="en-US" dirty="0" smtClean="0"/>
              <a:t>),</a:t>
            </a:r>
          </a:p>
          <a:p>
            <a:r>
              <a:rPr lang="en-US" dirty="0" smtClean="0"/>
              <a:t> </a:t>
            </a:r>
            <a:r>
              <a:rPr lang="en-US" dirty="0" smtClean="0"/>
              <a:t>2. </a:t>
            </a:r>
            <a:r>
              <a:rPr lang="en-US" dirty="0" err="1" smtClean="0"/>
              <a:t>Fusogenic</a:t>
            </a:r>
            <a:r>
              <a:rPr lang="en-US" dirty="0" smtClean="0"/>
              <a:t> liposomes,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 smtClean="0"/>
              <a:t>. pH sensitive liposomes,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 smtClean="0"/>
              <a:t>. Cationic liposomes, 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dirty="0" smtClean="0"/>
              <a:t>. </a:t>
            </a:r>
            <a:r>
              <a:rPr lang="en-US" dirty="0" err="1" smtClean="0"/>
              <a:t>Immuno</a:t>
            </a:r>
            <a:r>
              <a:rPr lang="en-US" dirty="0" smtClean="0"/>
              <a:t>-liposomes. </a:t>
            </a:r>
            <a:endParaRPr lang="en-US" dirty="0" smtClean="0"/>
          </a:p>
          <a:p>
            <a:r>
              <a:rPr lang="en-US" dirty="0" smtClean="0"/>
              <a:t>6</a:t>
            </a:r>
            <a:r>
              <a:rPr lang="en-US" dirty="0" smtClean="0"/>
              <a:t>. Long circulatory liposomes (stealth)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Liposome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514600"/>
            <a:ext cx="33147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5029200" y="3581400"/>
            <a:ext cx="259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Hydrophobic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5257800" y="2819400"/>
            <a:ext cx="17155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Hydrophilic</a:t>
            </a:r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Methods of liposome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These can be categorized on the basis of lipid dispersion. 1. Physical dispersion technique: a) Lipid film hydration by Hand-shaking (MLV), non-hand shaking (LUV) b) High shear homogenization/ </a:t>
            </a:r>
            <a:r>
              <a:rPr lang="en-US" dirty="0" err="1" smtClean="0"/>
              <a:t>Sonication</a:t>
            </a:r>
            <a:r>
              <a:rPr lang="en-US" dirty="0" smtClean="0"/>
              <a:t> c) Membrane extrusion d) </a:t>
            </a:r>
            <a:r>
              <a:rPr lang="en-US" dirty="0" err="1" smtClean="0"/>
              <a:t>Microfluidizer</a:t>
            </a:r>
            <a:r>
              <a:rPr lang="en-US" dirty="0" smtClean="0"/>
              <a:t> techniques for Micro emulsification e) French pressure cell f) Dried-reconstituted vesicles g) Fusion method 2. Solvent dispersion technique a) Ethanol Injection b) Ether injection c) Reverse phase evaporation vesicles d) Emulsion &amp; Double emulsion vesicles. 3. Detergent </a:t>
            </a:r>
            <a:r>
              <a:rPr lang="en-US" dirty="0" err="1" smtClean="0"/>
              <a:t>solubilization</a:t>
            </a:r>
            <a:r>
              <a:rPr lang="en-US" dirty="0" smtClean="0"/>
              <a:t> technique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Characterization/ Evaluation of liposomes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en-US" sz="2400" dirty="0" smtClean="0"/>
              <a:t>liposomes prepared by various techniques are to be evaluated for their physical, chemical as well as biological properties. </a:t>
            </a:r>
            <a:endParaRPr lang="en-US" sz="2400" dirty="0" smtClean="0"/>
          </a:p>
          <a:p>
            <a:r>
              <a:rPr lang="en-US" sz="2400" dirty="0" smtClean="0"/>
              <a:t>A)Physical </a:t>
            </a:r>
            <a:r>
              <a:rPr lang="en-US" sz="2400" dirty="0" smtClean="0"/>
              <a:t>Characterization: </a:t>
            </a:r>
            <a:endParaRPr lang="en-US" sz="2400" dirty="0" smtClean="0"/>
          </a:p>
          <a:p>
            <a:r>
              <a:rPr lang="en-US" sz="2400" dirty="0" smtClean="0"/>
              <a:t>1</a:t>
            </a:r>
            <a:r>
              <a:rPr lang="en-US" sz="2400" dirty="0" smtClean="0"/>
              <a:t>. </a:t>
            </a:r>
            <a:r>
              <a:rPr lang="en-US" sz="2400" dirty="0" err="1" smtClean="0"/>
              <a:t>Entrapement</a:t>
            </a:r>
            <a:r>
              <a:rPr lang="en-US" sz="2400" dirty="0" smtClean="0"/>
              <a:t> efficiency 2. Vesicle shape &amp; morphology 3. </a:t>
            </a:r>
            <a:r>
              <a:rPr lang="en-US" sz="2400" dirty="0" err="1" smtClean="0"/>
              <a:t>lamellarity</a:t>
            </a:r>
            <a:r>
              <a:rPr lang="en-US" sz="2400" dirty="0" smtClean="0"/>
              <a:t> 4. Particle size &amp; size distribution 5. Surface charge 6. Phase transition </a:t>
            </a:r>
            <a:r>
              <a:rPr lang="en-US" sz="2400" dirty="0" err="1" smtClean="0"/>
              <a:t>behaviour</a:t>
            </a:r>
            <a:r>
              <a:rPr lang="en-US" sz="2400" dirty="0" smtClean="0"/>
              <a:t> 7. Drug </a:t>
            </a:r>
            <a:r>
              <a:rPr lang="en-US" sz="2400" dirty="0" smtClean="0"/>
              <a:t>release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B) Chemical Characterization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1. </a:t>
            </a:r>
            <a:r>
              <a:rPr lang="en-US" sz="2400" dirty="0" err="1" smtClean="0"/>
              <a:t>Phospholipid</a:t>
            </a:r>
            <a:r>
              <a:rPr lang="en-US" sz="2400" dirty="0" smtClean="0"/>
              <a:t> concentration 2. Cholesterol concentration 3. </a:t>
            </a:r>
            <a:r>
              <a:rPr lang="en-US" sz="2400" dirty="0" err="1" smtClean="0"/>
              <a:t>Lysolecithin</a:t>
            </a:r>
            <a:r>
              <a:rPr lang="en-US" sz="2400" dirty="0" smtClean="0"/>
              <a:t> concentration 4. </a:t>
            </a:r>
            <a:r>
              <a:rPr lang="en-US" sz="2400" dirty="0" err="1" smtClean="0"/>
              <a:t>Phospholipid</a:t>
            </a:r>
            <a:r>
              <a:rPr lang="en-US" sz="2400" dirty="0" smtClean="0"/>
              <a:t> </a:t>
            </a:r>
            <a:r>
              <a:rPr lang="en-US" sz="2400" dirty="0" err="1" smtClean="0"/>
              <a:t>peroxidation</a:t>
            </a:r>
            <a:r>
              <a:rPr lang="en-US" sz="2400" dirty="0" smtClean="0"/>
              <a:t> 5. </a:t>
            </a:r>
            <a:r>
              <a:rPr lang="en-US" sz="2400" dirty="0" err="1" smtClean="0"/>
              <a:t>Phospholipid</a:t>
            </a:r>
            <a:r>
              <a:rPr lang="en-US" sz="2400" dirty="0" smtClean="0"/>
              <a:t> hydrolysis &amp; Cholesterol </a:t>
            </a:r>
            <a:r>
              <a:rPr lang="en-US" sz="2400" dirty="0" err="1" smtClean="0"/>
              <a:t>autooxidation</a:t>
            </a:r>
            <a:r>
              <a:rPr lang="en-US" sz="2400" dirty="0" smtClean="0"/>
              <a:t> 6. pH of liposomal dispersion. 7. </a:t>
            </a:r>
            <a:r>
              <a:rPr lang="en-US" sz="2400" dirty="0" err="1" smtClean="0"/>
              <a:t>Osmolarity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r>
              <a:rPr lang="en-US" sz="2400" dirty="0" smtClean="0"/>
              <a:t>C</a:t>
            </a:r>
            <a:r>
              <a:rPr lang="en-US" sz="2400" dirty="0" smtClean="0"/>
              <a:t>) Biological Characterization: </a:t>
            </a:r>
            <a:endParaRPr lang="en-US" sz="2400" dirty="0" smtClean="0"/>
          </a:p>
          <a:p>
            <a:r>
              <a:rPr lang="en-US" sz="2400" dirty="0" smtClean="0"/>
              <a:t>1</a:t>
            </a:r>
            <a:r>
              <a:rPr lang="en-US" sz="2400" dirty="0" smtClean="0"/>
              <a:t>. Sterility testing 2. </a:t>
            </a:r>
            <a:r>
              <a:rPr lang="en-US" sz="2400" dirty="0" err="1" smtClean="0"/>
              <a:t>Pyrogenicity</a:t>
            </a:r>
            <a:r>
              <a:rPr lang="en-US" sz="2400" dirty="0" smtClean="0"/>
              <a:t> testing. 3. Animal toxicity D) Stability testing:</a:t>
            </a:r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liposomes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Liposome as drug delivery </a:t>
            </a:r>
            <a:r>
              <a:rPr lang="en-US" dirty="0" smtClean="0"/>
              <a:t>vehicle</a:t>
            </a:r>
          </a:p>
          <a:p>
            <a:r>
              <a:rPr lang="en-US" dirty="0" smtClean="0"/>
              <a:t> </a:t>
            </a:r>
            <a:r>
              <a:rPr lang="en-US" dirty="0" smtClean="0"/>
              <a:t>2. Liposome as vaccine carrier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 smtClean="0"/>
              <a:t>. Liposome in </a:t>
            </a:r>
            <a:r>
              <a:rPr lang="en-US" dirty="0" err="1" smtClean="0"/>
              <a:t>tumour</a:t>
            </a:r>
            <a:r>
              <a:rPr lang="en-US" dirty="0" smtClean="0"/>
              <a:t> therapy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 smtClean="0"/>
              <a:t>. Liposome in gene delivery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5. Liposome as artificial blood surrogates </a:t>
            </a:r>
            <a:endParaRPr lang="en-US" dirty="0" smtClean="0"/>
          </a:p>
          <a:p>
            <a:r>
              <a:rPr lang="en-US" dirty="0" smtClean="0"/>
              <a:t>6</a:t>
            </a:r>
            <a:r>
              <a:rPr lang="en-US" dirty="0" smtClean="0"/>
              <a:t>. Liposome as radio-pharmaceutical &amp; </a:t>
            </a:r>
            <a:r>
              <a:rPr lang="en-US" dirty="0" err="1" smtClean="0"/>
              <a:t>radiodiagnostic</a:t>
            </a:r>
            <a:r>
              <a:rPr lang="en-US" dirty="0" smtClean="0"/>
              <a:t> carrier </a:t>
            </a:r>
            <a:endParaRPr lang="en-US" dirty="0" smtClean="0"/>
          </a:p>
          <a:p>
            <a:r>
              <a:rPr lang="en-US" dirty="0" smtClean="0"/>
              <a:t>7</a:t>
            </a:r>
            <a:r>
              <a:rPr lang="en-US" dirty="0" smtClean="0"/>
              <a:t>. Liposome in cosmetics and dermatology </a:t>
            </a:r>
            <a:endParaRPr lang="en-US" dirty="0" smtClean="0"/>
          </a:p>
          <a:p>
            <a:r>
              <a:rPr lang="en-US" dirty="0" smtClean="0"/>
              <a:t>8</a:t>
            </a:r>
            <a:r>
              <a:rPr lang="en-US" dirty="0" smtClean="0"/>
              <a:t>. Liposome in enzyme </a:t>
            </a:r>
            <a:r>
              <a:rPr lang="en-US" dirty="0" smtClean="0"/>
              <a:t>immobilization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NIOSOMES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Niosomes</a:t>
            </a:r>
            <a:r>
              <a:rPr lang="en-US" b="1" dirty="0" smtClean="0"/>
              <a:t> : </a:t>
            </a:r>
            <a:r>
              <a:rPr lang="en-US" b="1" dirty="0" err="1" smtClean="0"/>
              <a:t>Niosomes</a:t>
            </a:r>
            <a:r>
              <a:rPr lang="en-US" b="1" dirty="0" smtClean="0"/>
              <a:t> are nonionic surfactant vesicles which can</a:t>
            </a:r>
          </a:p>
          <a:p>
            <a:r>
              <a:rPr lang="en-US" dirty="0" smtClean="0"/>
              <a:t>entrap both hydrophilic and </a:t>
            </a:r>
            <a:r>
              <a:rPr lang="en-US" dirty="0" err="1" smtClean="0"/>
              <a:t>lipophilic</a:t>
            </a:r>
            <a:r>
              <a:rPr lang="en-US" dirty="0" smtClean="0"/>
              <a:t> drugs either in aqueous</a:t>
            </a:r>
          </a:p>
          <a:p>
            <a:r>
              <a:rPr lang="en-US" dirty="0" smtClean="0"/>
              <a:t>phase or in vesicular membrane made up of lipid materials It is</a:t>
            </a:r>
          </a:p>
          <a:p>
            <a:r>
              <a:rPr lang="en-US" dirty="0" smtClean="0"/>
              <a:t>reported to attain better stability than liposome’s. It may prove</a:t>
            </a:r>
          </a:p>
          <a:p>
            <a:r>
              <a:rPr lang="en-US" dirty="0" smtClean="0"/>
              <a:t>very useful for targeting the drugs for treating cancer, parasitic,</a:t>
            </a:r>
          </a:p>
          <a:p>
            <a:r>
              <a:rPr lang="en-US" dirty="0" smtClean="0"/>
              <a:t>viral and other microbial disease more effectively.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NIOSOMES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362200"/>
            <a:ext cx="5943600" cy="2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Events and biological process involved </a:t>
            </a:r>
            <a:r>
              <a:rPr lang="en-US" dirty="0" smtClean="0"/>
              <a:t>in drug </a:t>
            </a:r>
            <a:r>
              <a:rPr lang="en-US" dirty="0" smtClean="0"/>
              <a:t>targeting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/>
          <a:lstStyle/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Cellular Uptake and Processing</a:t>
            </a:r>
          </a:p>
          <a:p>
            <a:r>
              <a:rPr lang="en-US" b="1" dirty="0" smtClean="0"/>
              <a:t>Transport across the epithelial barrier</a:t>
            </a:r>
          </a:p>
          <a:p>
            <a:r>
              <a:rPr lang="en-US" b="1" dirty="0" err="1" smtClean="0"/>
              <a:t>Extravasation</a:t>
            </a:r>
            <a:endParaRPr lang="en-US" b="1" dirty="0" smtClean="0"/>
          </a:p>
          <a:p>
            <a:r>
              <a:rPr lang="en-US" b="1" dirty="0" smtClean="0"/>
              <a:t>Lymphatic Uptake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APPROACHES </a:t>
            </a:r>
            <a:r>
              <a:rPr lang="en-US" dirty="0" smtClean="0"/>
              <a:t>FOR DRUG TARGETING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191"/>
            <a:ext cx="8686800" cy="4625609"/>
          </a:xfrm>
        </p:spPr>
        <p:txBody>
          <a:bodyPr/>
          <a:lstStyle/>
          <a:p>
            <a:r>
              <a:rPr lang="en-US" dirty="0" smtClean="0"/>
              <a:t>Controlling </a:t>
            </a:r>
            <a:r>
              <a:rPr lang="en-US" dirty="0" smtClean="0"/>
              <a:t>the distribution of drug by incorporating it in a carrier</a:t>
            </a:r>
          </a:p>
          <a:p>
            <a:r>
              <a:rPr lang="en-US" dirty="0" smtClean="0"/>
              <a:t>Altering the structure of the drug at molecular level</a:t>
            </a:r>
          </a:p>
          <a:p>
            <a:r>
              <a:rPr lang="en-US" dirty="0" smtClean="0"/>
              <a:t>By controlling the input of the drug into the bio-environment to ensure </a:t>
            </a:r>
            <a:r>
              <a:rPr lang="en-US" dirty="0" smtClean="0"/>
              <a:t>a programmed </a:t>
            </a:r>
            <a:r>
              <a:rPr lang="en-US" dirty="0" smtClean="0"/>
              <a:t>and desired bio-distribution.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47800"/>
            <a:ext cx="8153399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Targeted drug delivery system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053899"/>
            <a:ext cx="8229600" cy="4067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438400"/>
            <a:ext cx="6553200" cy="359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Liposomes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Liposomes </a:t>
            </a:r>
            <a:r>
              <a:rPr lang="en-US" dirty="0" smtClean="0"/>
              <a:t>are simple microscopic vesicles in which </a:t>
            </a:r>
            <a:r>
              <a:rPr lang="en-US" dirty="0" smtClean="0"/>
              <a:t>an</a:t>
            </a:r>
            <a:r>
              <a:rPr lang="en-US" b="1" dirty="0" smtClean="0"/>
              <a:t> </a:t>
            </a:r>
            <a:r>
              <a:rPr lang="en-US" dirty="0" smtClean="0"/>
              <a:t>aqueous </a:t>
            </a:r>
            <a:r>
              <a:rPr lang="en-US" dirty="0" smtClean="0"/>
              <a:t>volume is entirely composed by membrane of </a:t>
            </a:r>
            <a:r>
              <a:rPr lang="en-US" dirty="0" smtClean="0"/>
              <a:t>lipid molecule various </a:t>
            </a:r>
            <a:r>
              <a:rPr lang="en-US" dirty="0" err="1" smtClean="0"/>
              <a:t>amphiphilic</a:t>
            </a:r>
            <a:r>
              <a:rPr lang="en-US" dirty="0" smtClean="0"/>
              <a:t> </a:t>
            </a:r>
            <a:r>
              <a:rPr lang="en-US" dirty="0" smtClean="0"/>
              <a:t>molecules have been used to </a:t>
            </a:r>
            <a:r>
              <a:rPr lang="en-US" dirty="0" smtClean="0"/>
              <a:t>form liposomes</a:t>
            </a:r>
            <a:r>
              <a:rPr lang="en-US" dirty="0" smtClean="0"/>
              <a:t>. The drug molecules can either be encapsulated </a:t>
            </a:r>
            <a:r>
              <a:rPr lang="en-US" dirty="0" smtClean="0"/>
              <a:t>in aqueous </a:t>
            </a:r>
            <a:r>
              <a:rPr lang="en-US" dirty="0" smtClean="0"/>
              <a:t>space or intercalated into the lipid bilayers The extent </a:t>
            </a:r>
            <a:r>
              <a:rPr lang="en-US" dirty="0" smtClean="0"/>
              <a:t>of location </a:t>
            </a:r>
            <a:r>
              <a:rPr lang="en-US" dirty="0" smtClean="0"/>
              <a:t>of drug will depend </a:t>
            </a:r>
            <a:r>
              <a:rPr lang="en-US" dirty="0" smtClean="0"/>
              <a:t>upon its physicochemical characteristics </a:t>
            </a:r>
            <a:r>
              <a:rPr lang="en-US" dirty="0" smtClean="0"/>
              <a:t>and composition of lipids.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Liposomes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Liposomes are simple microscopic vesicles in which an aqueous volume is entirely enclosed by a membrane composed of lipid molecule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Structurally</a:t>
            </a:r>
            <a:r>
              <a:rPr lang="en-US" dirty="0" smtClean="0"/>
              <a:t>, Liposomes are concentric </a:t>
            </a:r>
            <a:r>
              <a:rPr lang="en-US" dirty="0" err="1" smtClean="0"/>
              <a:t>bilayered</a:t>
            </a:r>
            <a:r>
              <a:rPr lang="en-US" dirty="0" smtClean="0"/>
              <a:t> vesicles in which an aqueous volume is entirely enclosed by a membranous lipid bilayers mainly composed of natural or synthetic phospholipids. </a:t>
            </a:r>
            <a:endParaRPr lang="en-US" dirty="0" smtClean="0"/>
          </a:p>
          <a:p>
            <a:r>
              <a:rPr lang="en-US" dirty="0" smtClean="0"/>
              <a:t>Liposomes </a:t>
            </a:r>
            <a:r>
              <a:rPr lang="en-US" dirty="0" smtClean="0"/>
              <a:t>is Greek words means ‘</a:t>
            </a:r>
            <a:r>
              <a:rPr lang="en-US" dirty="0" err="1" smtClean="0"/>
              <a:t>Lipo</a:t>
            </a:r>
            <a:r>
              <a:rPr lang="en-US" dirty="0" smtClean="0"/>
              <a:t>’ mean ‘Fat’ and ‘</a:t>
            </a:r>
            <a:r>
              <a:rPr lang="en-US" dirty="0" err="1" smtClean="0"/>
              <a:t>Somes</a:t>
            </a:r>
            <a:r>
              <a:rPr lang="en-US" dirty="0" smtClean="0"/>
              <a:t>’ mean ‘Body’. </a:t>
            </a:r>
            <a:endParaRPr lang="en-US" dirty="0" smtClean="0"/>
          </a:p>
          <a:p>
            <a:r>
              <a:rPr lang="en-US" dirty="0" smtClean="0"/>
              <a:t>Liposomes </a:t>
            </a:r>
            <a:r>
              <a:rPr lang="en-US" dirty="0" smtClean="0"/>
              <a:t>were first produced in England in 1961 by Alec D. </a:t>
            </a:r>
            <a:r>
              <a:rPr lang="en-US" dirty="0" err="1" smtClean="0"/>
              <a:t>Bangham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 OF LIPOSOMES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25609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There are number of components of liposomes however Lecithin (mixture of phospholipids) and cholesterol being main components. 1. Phospholipids are fatty substances the major structural components of cell wall &amp; biological membranes.  Phospholipids are </a:t>
            </a:r>
            <a:r>
              <a:rPr lang="en-US" sz="2400" dirty="0" err="1" smtClean="0"/>
              <a:t>amphipathic</a:t>
            </a:r>
            <a:r>
              <a:rPr lang="en-US" sz="2400" dirty="0" smtClean="0"/>
              <a:t> moieties with a hydrophilic head group and two hydrophobic tails. </a:t>
            </a:r>
            <a:r>
              <a:rPr lang="en-US" sz="2400" dirty="0" smtClean="0"/>
              <a:t>Two </a:t>
            </a:r>
            <a:r>
              <a:rPr lang="en-US" sz="2400" dirty="0" smtClean="0"/>
              <a:t>types of phospholipids exist – </a:t>
            </a:r>
            <a:r>
              <a:rPr lang="en-US" sz="2400" dirty="0" err="1" smtClean="0"/>
              <a:t>phosphodiglycerides</a:t>
            </a:r>
            <a:r>
              <a:rPr lang="en-US" sz="2400" dirty="0" smtClean="0"/>
              <a:t> and </a:t>
            </a:r>
            <a:r>
              <a:rPr lang="en-US" sz="2400" dirty="0" err="1" smtClean="0"/>
              <a:t>sphingolipids</a:t>
            </a:r>
            <a:r>
              <a:rPr lang="en-US" sz="2400" dirty="0" smtClean="0"/>
              <a:t>, together with their corresponding hydrolysis products. </a:t>
            </a:r>
            <a:r>
              <a:rPr lang="en-US" sz="2400" dirty="0" smtClean="0"/>
              <a:t>Phospholipids </a:t>
            </a:r>
            <a:r>
              <a:rPr lang="en-US" sz="2400" dirty="0" smtClean="0"/>
              <a:t>have </a:t>
            </a:r>
            <a:r>
              <a:rPr lang="en-US" sz="2400" dirty="0" err="1" smtClean="0"/>
              <a:t>phosphatidyl</a:t>
            </a:r>
            <a:r>
              <a:rPr lang="en-US" sz="2400" dirty="0" smtClean="0"/>
              <a:t> moiety (tail) with different head groups (</a:t>
            </a:r>
            <a:r>
              <a:rPr lang="en-US" sz="2400" dirty="0" err="1" smtClean="0"/>
              <a:t>choline</a:t>
            </a:r>
            <a:r>
              <a:rPr lang="en-US" sz="2400" dirty="0" smtClean="0"/>
              <a:t>, </a:t>
            </a:r>
            <a:r>
              <a:rPr lang="en-US" sz="2400" dirty="0" err="1" smtClean="0"/>
              <a:t>Etahnolamine</a:t>
            </a:r>
            <a:r>
              <a:rPr lang="en-US" sz="2400" dirty="0" smtClean="0"/>
              <a:t>, Serine) </a:t>
            </a:r>
            <a:r>
              <a:rPr lang="en-US" sz="2400" dirty="0" smtClean="0"/>
              <a:t>The </a:t>
            </a:r>
            <a:r>
              <a:rPr lang="en-US" sz="2400" dirty="0" smtClean="0"/>
              <a:t>most common </a:t>
            </a:r>
            <a:r>
              <a:rPr lang="en-US" sz="2400" dirty="0" err="1" smtClean="0"/>
              <a:t>phospholipid</a:t>
            </a:r>
            <a:r>
              <a:rPr lang="en-US" sz="2400" dirty="0" smtClean="0"/>
              <a:t> is </a:t>
            </a:r>
            <a:r>
              <a:rPr lang="en-US" sz="2400" dirty="0" err="1" smtClean="0"/>
              <a:t>phosphatidylcholine</a:t>
            </a:r>
            <a:r>
              <a:rPr lang="en-US" sz="2400" dirty="0" smtClean="0"/>
              <a:t> (PC) molecule. </a:t>
            </a:r>
            <a:r>
              <a:rPr lang="en-US" sz="2400" dirty="0" err="1" smtClean="0"/>
              <a:t>Phosphatidylcholine</a:t>
            </a:r>
            <a:r>
              <a:rPr lang="en-US" sz="2400" dirty="0" smtClean="0"/>
              <a:t> has glycerol bridge links a pair of hydrophobic </a:t>
            </a:r>
            <a:r>
              <a:rPr lang="en-US" sz="2400" dirty="0" err="1" smtClean="0"/>
              <a:t>acyl</a:t>
            </a:r>
            <a:r>
              <a:rPr lang="en-US" sz="2400" dirty="0" smtClean="0"/>
              <a:t> hydrocarbon chains having 10-24 carbon atoms with a hydrophilic polar </a:t>
            </a:r>
            <a:r>
              <a:rPr lang="en-US" sz="2400" dirty="0" smtClean="0"/>
              <a:t>heads</a:t>
            </a:r>
            <a:endParaRPr lang="en-US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</TotalTime>
  <Words>977</Words>
  <Application>Microsoft Office PowerPoint</Application>
  <PresentationFormat>On-screen Show (4:3)</PresentationFormat>
  <Paragraphs>71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Module</vt:lpstr>
      <vt:lpstr>Types of targeted drug delivery system</vt:lpstr>
      <vt:lpstr>Events and biological process involved in drug targeting</vt:lpstr>
      <vt:lpstr> APPROACHES FOR DRUG TARGETING </vt:lpstr>
      <vt:lpstr>Slide 4</vt:lpstr>
      <vt:lpstr>Types of Targeted drug delivery system</vt:lpstr>
      <vt:lpstr>Slide 6</vt:lpstr>
      <vt:lpstr>Liposomes</vt:lpstr>
      <vt:lpstr>Liposomes</vt:lpstr>
      <vt:lpstr>COMPOSITION OF LIPOSOMES </vt:lpstr>
      <vt:lpstr>Cholesterols</vt:lpstr>
      <vt:lpstr>MECHANISM OF LIPOSOMES FORMATION</vt:lpstr>
      <vt:lpstr>CLASSIFICATION</vt:lpstr>
      <vt:lpstr>Liposome</vt:lpstr>
      <vt:lpstr>Methods of liposome preparation</vt:lpstr>
      <vt:lpstr>Characterization/ Evaluation of liposomes</vt:lpstr>
      <vt:lpstr>Applications of liposomes</vt:lpstr>
      <vt:lpstr>NIOSOMES</vt:lpstr>
      <vt:lpstr>NIOSOMES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targeted drug delivery system</dc:title>
  <dc:creator>Garima</dc:creator>
  <cp:lastModifiedBy>Garima</cp:lastModifiedBy>
  <cp:revision>2</cp:revision>
  <dcterms:created xsi:type="dcterms:W3CDTF">2006-08-16T00:00:00Z</dcterms:created>
  <dcterms:modified xsi:type="dcterms:W3CDTF">2020-10-09T10:34:49Z</dcterms:modified>
</cp:coreProperties>
</file>