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Average"/>
      <p:regular r:id="rId19"/>
    </p:embeddedFont>
    <p:embeddedFont>
      <p:font typeface="Oswald"/>
      <p:regular r:id="rId20"/>
      <p:bold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swald-regular.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Oswald-bold.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Average-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7896ac5b4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g7896ac5b4e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7896ac5b4e_0_4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7896ac5b4e_0_4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7896ac5b4e_0_4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7896ac5b4e_0_4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b2087da49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b2087da49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7896ac5b4e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g7896ac5b4e_0_1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7896ac5b4e_0_4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7896ac5b4e_0_4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7896ac5b4e_0_4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7896ac5b4e_0_4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7896ac5b4e_0_4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7896ac5b4e_0_4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7896ac5b4e_0_5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7896ac5b4e_0_5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7896ac5b4e_0_5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7896ac5b4e_0_5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7896ac5b4e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7896ac5b4e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7896ac5b4e_0_4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7896ac5b4e_0_4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5" name="Shape 55"/>
        <p:cNvGrpSpPr/>
        <p:nvPr/>
      </p:nvGrpSpPr>
      <p:grpSpPr>
        <a:xfrm>
          <a:off x="0" y="0"/>
          <a:ext cx="0" cy="0"/>
          <a:chOff x="0" y="0"/>
          <a:chExt cx="0" cy="0"/>
        </a:xfrm>
      </p:grpSpPr>
      <p:sp>
        <p:nvSpPr>
          <p:cNvPr id="56" name="Google Shape;56;p13"/>
          <p:cNvSpPr txBox="1"/>
          <p:nvPr>
            <p:ph idx="1" type="body"/>
          </p:nvPr>
        </p:nvSpPr>
        <p:spPr>
          <a:xfrm>
            <a:off x="457200" y="1110996"/>
            <a:ext cx="8229600" cy="3394500"/>
          </a:xfrm>
          <a:prstGeom prst="rect">
            <a:avLst/>
          </a:prstGeom>
          <a:noFill/>
          <a:ln>
            <a:noFill/>
          </a:ln>
        </p:spPr>
        <p:txBody>
          <a:bodyPr anchorCtr="0" anchor="t" bIns="45700" lIns="91425" spcFirstLastPara="1" rIns="91425" wrap="square" tIns="45700">
            <a:noAutofit/>
          </a:bodyPr>
          <a:lstStyle>
            <a:lvl1pPr indent="-306324" lvl="0" marL="457200" rtl="0" algn="l">
              <a:spcBef>
                <a:spcPts val="400"/>
              </a:spcBef>
              <a:spcAft>
                <a:spcPts val="0"/>
              </a:spcAft>
              <a:buSzPts val="1224"/>
              <a:buChar char="●"/>
              <a:defRPr/>
            </a:lvl1pPr>
            <a:lvl2pPr indent="-342900" lvl="1" marL="914400" rtl="0" algn="l">
              <a:spcBef>
                <a:spcPts val="324"/>
              </a:spcBef>
              <a:spcAft>
                <a:spcPts val="0"/>
              </a:spcAft>
              <a:buSzPts val="1800"/>
              <a:buChar char="○"/>
              <a:defRPr/>
            </a:lvl2pPr>
            <a:lvl3pPr indent="-342900" lvl="2" marL="1371600" rtl="0" algn="l">
              <a:spcBef>
                <a:spcPts val="1600"/>
              </a:spcBef>
              <a:spcAft>
                <a:spcPts val="0"/>
              </a:spcAft>
              <a:buSzPts val="1800"/>
              <a:buChar char="■"/>
              <a:defRPr/>
            </a:lvl3pPr>
            <a:lvl4pPr indent="-342900" lvl="3" marL="1828800" rtl="0" algn="l">
              <a:spcBef>
                <a:spcPts val="1600"/>
              </a:spcBef>
              <a:spcAft>
                <a:spcPts val="0"/>
              </a:spcAft>
              <a:buSzPts val="1800"/>
              <a:buChar char="●"/>
              <a:defRPr/>
            </a:lvl4pPr>
            <a:lvl5pPr indent="-342900" lvl="4" marL="2286000" rtl="0" algn="l">
              <a:spcBef>
                <a:spcPts val="1600"/>
              </a:spcBef>
              <a:spcAft>
                <a:spcPts val="0"/>
              </a:spcAft>
              <a:buSzPts val="1800"/>
              <a:buChar char="○"/>
              <a:defRPr/>
            </a:lvl5pPr>
            <a:lvl6pPr indent="-342900" lvl="5" marL="2743200" rtl="0" algn="l">
              <a:spcBef>
                <a:spcPts val="1600"/>
              </a:spcBef>
              <a:spcAft>
                <a:spcPts val="0"/>
              </a:spcAft>
              <a:buSzPts val="1800"/>
              <a:buChar char="■"/>
              <a:defRPr/>
            </a:lvl6pPr>
            <a:lvl7pPr indent="-342900" lvl="6" marL="3200400" rtl="0" algn="l">
              <a:spcBef>
                <a:spcPts val="1600"/>
              </a:spcBef>
              <a:spcAft>
                <a:spcPts val="0"/>
              </a:spcAft>
              <a:buSzPts val="1800"/>
              <a:buChar char="●"/>
              <a:defRPr/>
            </a:lvl7pPr>
            <a:lvl8pPr indent="-342900" lvl="7" marL="3657600" rtl="0" algn="l">
              <a:spcBef>
                <a:spcPts val="1600"/>
              </a:spcBef>
              <a:spcAft>
                <a:spcPts val="0"/>
              </a:spcAft>
              <a:buSzPts val="1800"/>
              <a:buChar char="○"/>
              <a:defRPr/>
            </a:lvl8pPr>
            <a:lvl9pPr indent="-342900" lvl="8" marL="4114800" rtl="0" algn="l">
              <a:spcBef>
                <a:spcPts val="1600"/>
              </a:spcBef>
              <a:spcAft>
                <a:spcPts val="1600"/>
              </a:spcAft>
              <a:buSzPts val="1800"/>
              <a:buChar char="■"/>
              <a:defRPr/>
            </a:lvl9pPr>
          </a:lstStyle>
          <a:p/>
        </p:txBody>
      </p:sp>
      <p:sp>
        <p:nvSpPr>
          <p:cNvPr id="57" name="Google Shape;57;p13"/>
          <p:cNvSpPr txBox="1"/>
          <p:nvPr>
            <p:ph idx="10" type="dt"/>
          </p:nvPr>
        </p:nvSpPr>
        <p:spPr>
          <a:xfrm>
            <a:off x="6727032" y="4805958"/>
            <a:ext cx="1920300" cy="2742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8" name="Google Shape;58;p13"/>
          <p:cNvSpPr txBox="1"/>
          <p:nvPr>
            <p:ph idx="11" type="ftr"/>
          </p:nvPr>
        </p:nvSpPr>
        <p:spPr>
          <a:xfrm>
            <a:off x="4380072" y="4805958"/>
            <a:ext cx="2350800" cy="273900"/>
          </a:xfrm>
          <a:prstGeom prst="rect">
            <a:avLst/>
          </a:prstGeom>
          <a:noFill/>
          <a:ln>
            <a:noFill/>
          </a:ln>
        </p:spPr>
        <p:txBody>
          <a:bodyPr anchorCtr="0" anchor="b"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9" name="Google Shape;59;p13"/>
          <p:cNvSpPr txBox="1"/>
          <p:nvPr>
            <p:ph idx="12" type="sldNum"/>
          </p:nvPr>
        </p:nvSpPr>
        <p:spPr>
          <a:xfrm>
            <a:off x="8647272" y="4805958"/>
            <a:ext cx="365700" cy="273900"/>
          </a:xfrm>
          <a:prstGeom prst="rect">
            <a:avLst/>
          </a:prstGeom>
          <a:noFill/>
          <a:ln>
            <a:noFill/>
          </a:ln>
        </p:spPr>
        <p:txBody>
          <a:bodyPr anchorCtr="0" anchor="b"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
        <p:nvSpPr>
          <p:cNvPr id="60" name="Google Shape;60;p1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Clr>
                <a:schemeClr val="dk2"/>
              </a:buClr>
              <a:buSzPts val="18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Attitude Change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3"/>
          <p:cNvSpPr txBox="1"/>
          <p:nvPr>
            <p:ph idx="1" type="body"/>
          </p:nvPr>
        </p:nvSpPr>
        <p:spPr>
          <a:xfrm>
            <a:off x="457200" y="1110996"/>
            <a:ext cx="8229600" cy="3394500"/>
          </a:xfrm>
          <a:prstGeom prst="rect">
            <a:avLst/>
          </a:prstGeom>
          <a:noFill/>
          <a:ln>
            <a:noFill/>
          </a:ln>
        </p:spPr>
        <p:txBody>
          <a:bodyPr anchorCtr="0" anchor="t" bIns="45700" lIns="91425" spcFirstLastPara="1" rIns="91425" wrap="square" tIns="45700">
            <a:noAutofit/>
          </a:bodyPr>
          <a:lstStyle/>
          <a:p>
            <a:pPr indent="-256032" lvl="0" marL="365760" rtl="0" algn="l">
              <a:lnSpc>
                <a:spcPct val="80000"/>
              </a:lnSpc>
              <a:spcBef>
                <a:spcPts val="0"/>
              </a:spcBef>
              <a:spcAft>
                <a:spcPts val="0"/>
              </a:spcAft>
              <a:buSzPts val="1698"/>
              <a:buChar char="❖"/>
            </a:pPr>
            <a:r>
              <a:rPr lang="en" sz="2497"/>
              <a:t>Changing reference group</a:t>
            </a:r>
            <a:endParaRPr/>
          </a:p>
          <a:p>
            <a:pPr indent="-256032" lvl="0" marL="365760" rtl="0" algn="l">
              <a:lnSpc>
                <a:spcPct val="80000"/>
              </a:lnSpc>
              <a:spcBef>
                <a:spcPts val="400"/>
              </a:spcBef>
              <a:spcAft>
                <a:spcPts val="0"/>
              </a:spcAft>
              <a:buSzPts val="1698"/>
              <a:buChar char="❖"/>
            </a:pPr>
            <a:r>
              <a:rPr lang="en" sz="2497"/>
              <a:t>Changes in group affiliation</a:t>
            </a:r>
            <a:endParaRPr/>
          </a:p>
          <a:p>
            <a:pPr indent="-256032" lvl="0" marL="365760" rtl="0" algn="l">
              <a:lnSpc>
                <a:spcPct val="80000"/>
              </a:lnSpc>
              <a:spcBef>
                <a:spcPts val="400"/>
              </a:spcBef>
              <a:spcAft>
                <a:spcPts val="0"/>
              </a:spcAft>
              <a:buSzPts val="1698"/>
              <a:buChar char="❖"/>
            </a:pPr>
            <a:r>
              <a:rPr lang="en" sz="2497"/>
              <a:t>Additional information</a:t>
            </a:r>
            <a:endParaRPr/>
          </a:p>
          <a:p>
            <a:pPr indent="0" lvl="0" marL="365760" rtl="0" algn="l">
              <a:lnSpc>
                <a:spcPct val="80000"/>
              </a:lnSpc>
              <a:spcBef>
                <a:spcPts val="400"/>
              </a:spcBef>
              <a:spcAft>
                <a:spcPts val="0"/>
              </a:spcAft>
              <a:buNone/>
            </a:pPr>
            <a:r>
              <a:rPr lang="en" sz="2497"/>
              <a:t>Group situation and solitary situations</a:t>
            </a:r>
            <a:endParaRPr/>
          </a:p>
          <a:p>
            <a:pPr indent="0" lvl="0" marL="365760" rtl="0" algn="l">
              <a:lnSpc>
                <a:spcPct val="80000"/>
              </a:lnSpc>
              <a:spcBef>
                <a:spcPts val="400"/>
              </a:spcBef>
              <a:spcAft>
                <a:spcPts val="0"/>
              </a:spcAft>
              <a:buNone/>
            </a:pPr>
            <a:r>
              <a:rPr lang="en" sz="2497"/>
              <a:t>Public and private commitment</a:t>
            </a:r>
            <a:endParaRPr/>
          </a:p>
          <a:p>
            <a:pPr indent="0" lvl="0" marL="365760" rtl="0" algn="l">
              <a:lnSpc>
                <a:spcPct val="80000"/>
              </a:lnSpc>
              <a:spcBef>
                <a:spcPts val="400"/>
              </a:spcBef>
              <a:spcAft>
                <a:spcPts val="0"/>
              </a:spcAft>
              <a:buNone/>
            </a:pPr>
            <a:r>
              <a:rPr lang="en" sz="2497"/>
              <a:t>Group decision</a:t>
            </a:r>
            <a:endParaRPr/>
          </a:p>
          <a:p>
            <a:pPr indent="0" lvl="0" marL="365760" rtl="0" algn="l">
              <a:lnSpc>
                <a:spcPct val="80000"/>
              </a:lnSpc>
              <a:spcBef>
                <a:spcPts val="400"/>
              </a:spcBef>
              <a:spcAft>
                <a:spcPts val="0"/>
              </a:spcAft>
              <a:buNone/>
            </a:pPr>
            <a:r>
              <a:t/>
            </a:r>
            <a:endParaRPr sz="2497"/>
          </a:p>
        </p:txBody>
      </p:sp>
      <p:sp>
        <p:nvSpPr>
          <p:cNvPr id="148" name="Google Shape;148;p2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3690"/>
              <a:buFont typeface="Lucida Sans"/>
              <a:buNone/>
            </a:pPr>
            <a:r>
              <a:rPr lang="en" sz="3690"/>
              <a:t>Factors affecting attitude change</a:t>
            </a:r>
            <a:endParaRPr sz="369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4"/>
          <p:cNvSpPr txBox="1"/>
          <p:nvPr>
            <p:ph idx="1" type="body"/>
          </p:nvPr>
        </p:nvSpPr>
        <p:spPr>
          <a:xfrm>
            <a:off x="457200" y="1111000"/>
            <a:ext cx="8229600" cy="3821700"/>
          </a:xfrm>
          <a:prstGeom prst="rect">
            <a:avLst/>
          </a:prstGeom>
        </p:spPr>
        <p:txBody>
          <a:bodyPr anchorCtr="0" anchor="t" bIns="45700" lIns="91425" spcFirstLastPara="1" rIns="91425" wrap="square" tIns="45700">
            <a:noAutofit/>
          </a:bodyPr>
          <a:lstStyle/>
          <a:p>
            <a:pPr indent="-514350" lvl="0" marL="624078" rtl="0" algn="l">
              <a:lnSpc>
                <a:spcPct val="80000"/>
              </a:lnSpc>
              <a:spcBef>
                <a:spcPts val="400"/>
              </a:spcBef>
              <a:spcAft>
                <a:spcPts val="0"/>
              </a:spcAft>
              <a:buSzPts val="1698"/>
              <a:buChar char="●"/>
            </a:pPr>
            <a:r>
              <a:rPr lang="en" sz="2497"/>
              <a:t>Persuasive communication</a:t>
            </a:r>
            <a:endParaRPr sz="2497"/>
          </a:p>
          <a:p>
            <a:pPr indent="0" lvl="0" marL="365760" rtl="0" algn="just">
              <a:lnSpc>
                <a:spcPct val="80000"/>
              </a:lnSpc>
              <a:spcBef>
                <a:spcPts val="400"/>
              </a:spcBef>
              <a:spcAft>
                <a:spcPts val="0"/>
              </a:spcAft>
              <a:buNone/>
            </a:pPr>
            <a:r>
              <a:rPr b="1" lang="en" sz="1300"/>
              <a:t>Attitude change due to characteristics of source</a:t>
            </a:r>
            <a:r>
              <a:rPr lang="en" sz="1300"/>
              <a:t>-</a:t>
            </a:r>
            <a:endParaRPr sz="1300"/>
          </a:p>
          <a:p>
            <a:pPr indent="0" lvl="0" marL="365760" rtl="0" algn="just">
              <a:lnSpc>
                <a:spcPct val="80000"/>
              </a:lnSpc>
              <a:spcBef>
                <a:spcPts val="400"/>
              </a:spcBef>
              <a:spcAft>
                <a:spcPts val="0"/>
              </a:spcAft>
              <a:buNone/>
            </a:pPr>
            <a:r>
              <a:rPr lang="en" sz="1300"/>
              <a:t>Credibility and attractiveness- attitude changes easily when information comes from credible and attractive source.</a:t>
            </a:r>
            <a:endParaRPr sz="1300"/>
          </a:p>
          <a:p>
            <a:pPr indent="0" lvl="0" marL="365760" rtl="0" algn="just">
              <a:lnSpc>
                <a:spcPct val="80000"/>
              </a:lnSpc>
              <a:spcBef>
                <a:spcPts val="400"/>
              </a:spcBef>
              <a:spcAft>
                <a:spcPts val="0"/>
              </a:spcAft>
              <a:buNone/>
            </a:pPr>
            <a:r>
              <a:rPr b="1" lang="en" sz="1300"/>
              <a:t>Content and characteristics of Communication</a:t>
            </a:r>
            <a:r>
              <a:rPr lang="en" sz="1300"/>
              <a:t>-</a:t>
            </a:r>
            <a:endParaRPr sz="1300"/>
          </a:p>
          <a:p>
            <a:pPr indent="0" lvl="0" marL="365760" rtl="0" algn="just">
              <a:lnSpc>
                <a:spcPct val="80000"/>
              </a:lnSpc>
              <a:spcBef>
                <a:spcPts val="400"/>
              </a:spcBef>
              <a:spcAft>
                <a:spcPts val="0"/>
              </a:spcAft>
              <a:buNone/>
            </a:pPr>
            <a:r>
              <a:rPr lang="en" sz="1300"/>
              <a:t>Rational Appeal and Emotional appeal- Emotional appeal helps in changing attitude easier than rational appeal.</a:t>
            </a:r>
            <a:endParaRPr sz="1300"/>
          </a:p>
          <a:p>
            <a:pPr indent="0" lvl="0" marL="342900" rtl="0" algn="l">
              <a:spcBef>
                <a:spcPts val="400"/>
              </a:spcBef>
              <a:spcAft>
                <a:spcPts val="0"/>
              </a:spcAft>
              <a:buNone/>
            </a:pPr>
            <a:r>
              <a:rPr b="1" lang="en" sz="1300"/>
              <a:t>Motive and medium of information also helps in attitude change-</a:t>
            </a:r>
            <a:endParaRPr b="1" sz="1300"/>
          </a:p>
          <a:p>
            <a:pPr indent="342900" lvl="0" marL="0" rtl="0" algn="l">
              <a:spcBef>
                <a:spcPts val="400"/>
              </a:spcBef>
              <a:spcAft>
                <a:spcPts val="0"/>
              </a:spcAft>
              <a:buNone/>
            </a:pPr>
            <a:r>
              <a:rPr lang="en" sz="1300"/>
              <a:t>Mass media vs Personal influence</a:t>
            </a:r>
            <a:endParaRPr sz="1300"/>
          </a:p>
          <a:p>
            <a:pPr indent="0" lvl="0" marL="342900" rtl="0" algn="l">
              <a:spcBef>
                <a:spcPts val="400"/>
              </a:spcBef>
              <a:spcAft>
                <a:spcPts val="0"/>
              </a:spcAft>
              <a:buNone/>
            </a:pPr>
            <a:r>
              <a:rPr lang="en" sz="1300"/>
              <a:t>Active experience vs Passive Reception</a:t>
            </a:r>
            <a:endParaRPr sz="1300"/>
          </a:p>
          <a:p>
            <a:pPr indent="342900" lvl="0" marL="0" rtl="0" algn="l">
              <a:spcBef>
                <a:spcPts val="400"/>
              </a:spcBef>
              <a:spcAft>
                <a:spcPts val="0"/>
              </a:spcAft>
              <a:buNone/>
            </a:pPr>
            <a:r>
              <a:rPr b="1" lang="en" sz="1300"/>
              <a:t>Characteristics of Target/audience-</a:t>
            </a:r>
            <a:endParaRPr b="1" sz="1300"/>
          </a:p>
          <a:p>
            <a:pPr indent="342900" lvl="0" marL="0" rtl="0" algn="l">
              <a:spcBef>
                <a:spcPts val="400"/>
              </a:spcBef>
              <a:spcAft>
                <a:spcPts val="0"/>
              </a:spcAft>
              <a:buNone/>
            </a:pPr>
            <a:r>
              <a:rPr lang="en" sz="1300"/>
              <a:t>Low self esteem- people change attitude easily than high self esteem.</a:t>
            </a:r>
            <a:endParaRPr sz="1300"/>
          </a:p>
          <a:p>
            <a:pPr indent="342900" lvl="0" marL="0" rtl="0" algn="l">
              <a:spcBef>
                <a:spcPts val="400"/>
              </a:spcBef>
              <a:spcAft>
                <a:spcPts val="0"/>
              </a:spcAft>
              <a:buNone/>
            </a:pPr>
            <a:r>
              <a:rPr lang="en" sz="1300"/>
              <a:t>People with low confidence changes attitudes easier than high confidence.</a:t>
            </a:r>
            <a:endParaRPr sz="1300"/>
          </a:p>
          <a:p>
            <a:pPr indent="342900" lvl="0" marL="0" rtl="0" algn="l">
              <a:spcBef>
                <a:spcPts val="400"/>
              </a:spcBef>
              <a:spcAft>
                <a:spcPts val="0"/>
              </a:spcAft>
              <a:buNone/>
            </a:pPr>
            <a:r>
              <a:rPr lang="en" sz="1300"/>
              <a:t>Lesser intelligent people change attitude easier then highly intelligent people.</a:t>
            </a:r>
            <a:endParaRPr sz="1300"/>
          </a:p>
          <a:p>
            <a:pPr indent="342900" lvl="0" marL="0" rtl="0" algn="l">
              <a:spcBef>
                <a:spcPts val="400"/>
              </a:spcBef>
              <a:spcAft>
                <a:spcPts val="0"/>
              </a:spcAft>
              <a:buNone/>
            </a:pPr>
            <a:r>
              <a:rPr lang="en" sz="1300"/>
              <a:t>Sometime highly intelligent people change attitude more willingly due to information and rational thinking.</a:t>
            </a:r>
            <a:endParaRPr sz="13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5"/>
          <p:cNvSpPr txBox="1"/>
          <p:nvPr>
            <p:ph idx="1" type="body"/>
          </p:nvPr>
        </p:nvSpPr>
        <p:spPr>
          <a:xfrm>
            <a:off x="457200" y="1110996"/>
            <a:ext cx="8229600" cy="3394500"/>
          </a:xfrm>
          <a:prstGeom prst="rect">
            <a:avLst/>
          </a:prstGeom>
        </p:spPr>
        <p:txBody>
          <a:bodyPr anchorCtr="0" anchor="t" bIns="45700" lIns="91425" spcFirstLastPara="1" rIns="91425" wrap="square" tIns="45700">
            <a:noAutofit/>
          </a:bodyPr>
          <a:lstStyle/>
          <a:p>
            <a:pPr indent="-514350" lvl="0" marL="624078" rtl="0" algn="l">
              <a:lnSpc>
                <a:spcPct val="80000"/>
              </a:lnSpc>
              <a:spcBef>
                <a:spcPts val="400"/>
              </a:spcBef>
              <a:spcAft>
                <a:spcPts val="0"/>
              </a:spcAft>
              <a:buSzPts val="1698"/>
              <a:buChar char="●"/>
            </a:pPr>
            <a:r>
              <a:rPr lang="en" sz="2497"/>
              <a:t>Enforced contact</a:t>
            </a:r>
            <a:endParaRPr/>
          </a:p>
          <a:p>
            <a:pPr indent="-514350" lvl="0" marL="624078" rtl="0" algn="l">
              <a:lnSpc>
                <a:spcPct val="80000"/>
              </a:lnSpc>
              <a:spcBef>
                <a:spcPts val="400"/>
              </a:spcBef>
              <a:spcAft>
                <a:spcPts val="0"/>
              </a:spcAft>
              <a:buSzPts val="1698"/>
              <a:buChar char="●"/>
            </a:pPr>
            <a:r>
              <a:rPr lang="en" sz="2497"/>
              <a:t>Required role playing</a:t>
            </a:r>
            <a:endParaRPr/>
          </a:p>
          <a:p>
            <a:pPr indent="-514350" lvl="0" marL="624078" rtl="0" algn="l">
              <a:lnSpc>
                <a:spcPct val="80000"/>
              </a:lnSpc>
              <a:spcBef>
                <a:spcPts val="400"/>
              </a:spcBef>
              <a:spcAft>
                <a:spcPts val="0"/>
              </a:spcAft>
              <a:buSzPts val="1698"/>
              <a:buChar char="●"/>
            </a:pPr>
            <a:r>
              <a:rPr lang="en" sz="2497"/>
              <a:t>Personality change techniques</a:t>
            </a:r>
            <a:endParaRPr/>
          </a:p>
          <a:p>
            <a:pPr indent="-514350" lvl="0" marL="624078" rtl="0" algn="l">
              <a:lnSpc>
                <a:spcPct val="80000"/>
              </a:lnSpc>
              <a:spcBef>
                <a:spcPts val="400"/>
              </a:spcBef>
              <a:spcAft>
                <a:spcPts val="0"/>
              </a:spcAft>
              <a:buSzPts val="1698"/>
              <a:buChar char="●"/>
            </a:pPr>
            <a:r>
              <a:rPr lang="en" sz="2497"/>
              <a:t>Cultural factors</a:t>
            </a:r>
            <a:endParaRPr/>
          </a:p>
          <a:p>
            <a:pPr indent="-514350" lvl="0" marL="624078" rtl="0" algn="l">
              <a:lnSpc>
                <a:spcPct val="80000"/>
              </a:lnSpc>
              <a:spcBef>
                <a:spcPts val="400"/>
              </a:spcBef>
              <a:spcAft>
                <a:spcPts val="0"/>
              </a:spcAft>
              <a:buSzPts val="1698"/>
              <a:buChar char="●"/>
            </a:pPr>
            <a:r>
              <a:rPr lang="en" sz="2497"/>
              <a:t>propaganda</a:t>
            </a:r>
            <a:endParaRPr sz="2497"/>
          </a:p>
          <a:p>
            <a:pPr indent="0" lvl="0" marL="0" rtl="0" algn="l">
              <a:spcBef>
                <a:spcPts val="40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6"/>
          <p:cNvSpPr txBox="1"/>
          <p:nvPr>
            <p:ph idx="1" type="body"/>
          </p:nvPr>
        </p:nvSpPr>
        <p:spPr>
          <a:xfrm>
            <a:off x="457200" y="1110996"/>
            <a:ext cx="8229600" cy="33945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rPr lang="en"/>
              <a:t>NCERT 12 th class</a:t>
            </a:r>
            <a:endParaRPr/>
          </a:p>
        </p:txBody>
      </p:sp>
      <p:sp>
        <p:nvSpPr>
          <p:cNvPr id="164" name="Google Shape;164;p26"/>
          <p:cNvSpPr txBox="1"/>
          <p:nvPr>
            <p:ph type="title"/>
          </p:nvPr>
        </p:nvSpPr>
        <p:spPr>
          <a:xfrm>
            <a:off x="457200" y="205978"/>
            <a:ext cx="8229600" cy="8574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
              <a:t>Reference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idx="1" type="body"/>
          </p:nvPr>
        </p:nvSpPr>
        <p:spPr>
          <a:xfrm>
            <a:off x="990600" y="1428750"/>
            <a:ext cx="7315200" cy="3076500"/>
          </a:xfrm>
          <a:prstGeom prst="rect">
            <a:avLst/>
          </a:prstGeom>
          <a:noFill/>
          <a:ln>
            <a:noFill/>
          </a:ln>
        </p:spPr>
        <p:txBody>
          <a:bodyPr anchorCtr="0" anchor="t" bIns="45700" lIns="91425" spcFirstLastPara="1" rIns="91425" wrap="square" tIns="45700">
            <a:noAutofit/>
          </a:bodyPr>
          <a:lstStyle/>
          <a:p>
            <a:pPr indent="-152400" lvl="0" marL="365760" rtl="0" algn="l">
              <a:spcBef>
                <a:spcPts val="400"/>
              </a:spcBef>
              <a:spcAft>
                <a:spcPts val="0"/>
              </a:spcAft>
              <a:buSzPts val="1632"/>
              <a:buFont typeface="Noto Sans Symbols"/>
              <a:buNone/>
            </a:pPr>
            <a:r>
              <a:rPr lang="en" sz="2400">
                <a:latin typeface="Times New Roman"/>
                <a:ea typeface="Times New Roman"/>
                <a:cs typeface="Times New Roman"/>
                <a:sym typeface="Times New Roman"/>
              </a:rPr>
              <a:t>When attitudes are in formation stage and after attitudes are formed, attitudes can be modified and changed.</a:t>
            </a:r>
            <a:endParaRPr sz="2400">
              <a:latin typeface="Times New Roman"/>
              <a:ea typeface="Times New Roman"/>
              <a:cs typeface="Times New Roman"/>
              <a:sym typeface="Times New Roman"/>
            </a:endParaRPr>
          </a:p>
        </p:txBody>
      </p:sp>
      <p:sp>
        <p:nvSpPr>
          <p:cNvPr id="71" name="Google Shape;71;p15"/>
          <p:cNvSpPr txBox="1"/>
          <p:nvPr>
            <p:ph type="title"/>
          </p:nvPr>
        </p:nvSpPr>
        <p:spPr>
          <a:xfrm>
            <a:off x="457200" y="154484"/>
            <a:ext cx="8229600" cy="6429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2"/>
              </a:buClr>
              <a:buSzPts val="4000"/>
              <a:buFont typeface="Times New Roman"/>
              <a:buNone/>
            </a:pPr>
            <a:r>
              <a:rPr lang="en" sz="4000">
                <a:latin typeface="Times New Roman"/>
                <a:ea typeface="Times New Roman"/>
                <a:cs typeface="Times New Roman"/>
                <a:sym typeface="Times New Roman"/>
              </a:rPr>
              <a:t>Attitude Change </a:t>
            </a:r>
            <a:endParaRPr sz="40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idx="1" type="body"/>
          </p:nvPr>
        </p:nvSpPr>
        <p:spPr>
          <a:xfrm>
            <a:off x="457200" y="1153171"/>
            <a:ext cx="8229600" cy="33945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rPr lang="en"/>
              <a:t>There are major three major concepts-</a:t>
            </a:r>
            <a:endParaRPr/>
          </a:p>
          <a:p>
            <a:pPr indent="-306324" lvl="0" marL="457200" rtl="0" algn="l">
              <a:spcBef>
                <a:spcPts val="400"/>
              </a:spcBef>
              <a:spcAft>
                <a:spcPts val="0"/>
              </a:spcAft>
              <a:buSzPts val="1224"/>
              <a:buChar char="❖"/>
            </a:pPr>
            <a:r>
              <a:rPr lang="en"/>
              <a:t>Concept of Balance (Fritz Heider)- also refers as P-O-X triangle, which represents the relationships between three aspects or components of the attitude. P is the person whose attitude is being studied, O is another person, X is the topic towards which the attitude is being studied. It is also possible that all three are persons.</a:t>
            </a:r>
            <a:endParaRPr/>
          </a:p>
        </p:txBody>
      </p:sp>
      <p:sp>
        <p:nvSpPr>
          <p:cNvPr id="77" name="Google Shape;77;p16"/>
          <p:cNvSpPr txBox="1"/>
          <p:nvPr>
            <p:ph type="title"/>
          </p:nvPr>
        </p:nvSpPr>
        <p:spPr>
          <a:xfrm>
            <a:off x="457200" y="205978"/>
            <a:ext cx="8229600" cy="8574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
              <a:t>Process of Attitude Change</a:t>
            </a:r>
            <a:endParaRPr/>
          </a:p>
        </p:txBody>
      </p:sp>
      <p:sp>
        <p:nvSpPr>
          <p:cNvPr id="78" name="Google Shape;78;p16"/>
          <p:cNvSpPr/>
          <p:nvPr/>
        </p:nvSpPr>
        <p:spPr>
          <a:xfrm>
            <a:off x="3929063" y="3035500"/>
            <a:ext cx="1285875" cy="1370200"/>
          </a:xfrm>
          <a:prstGeom prst="flowChartExtra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6"/>
          <p:cNvSpPr txBox="1"/>
          <p:nvPr/>
        </p:nvSpPr>
        <p:spPr>
          <a:xfrm>
            <a:off x="4732450" y="2919575"/>
            <a:ext cx="421500" cy="23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80" name="Google Shape;80;p16"/>
          <p:cNvSpPr txBox="1"/>
          <p:nvPr/>
        </p:nvSpPr>
        <p:spPr>
          <a:xfrm>
            <a:off x="5291050" y="4247600"/>
            <a:ext cx="369000" cy="23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81" name="Google Shape;81;p16"/>
          <p:cNvSpPr txBox="1"/>
          <p:nvPr/>
        </p:nvSpPr>
        <p:spPr>
          <a:xfrm>
            <a:off x="3573050" y="4258150"/>
            <a:ext cx="279900" cy="23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idx="1" type="body"/>
          </p:nvPr>
        </p:nvSpPr>
        <p:spPr>
          <a:xfrm>
            <a:off x="457200" y="1163696"/>
            <a:ext cx="8229600" cy="33945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rPr lang="en"/>
              <a:t>The basic idea is that an attitude changes if there is a state of imbalance between P-O attitude, O-X attitude and P-X attitude.</a:t>
            </a:r>
            <a:endParaRPr/>
          </a:p>
          <a:p>
            <a:pPr indent="0" lvl="0" marL="0" rtl="0" algn="l">
              <a:spcBef>
                <a:spcPts val="400"/>
              </a:spcBef>
              <a:spcAft>
                <a:spcPts val="0"/>
              </a:spcAft>
              <a:buNone/>
            </a:pPr>
            <a:r>
              <a:rPr b="1" lang="en" u="sng"/>
              <a:t>Imbalance is found</a:t>
            </a:r>
            <a:r>
              <a:rPr lang="en"/>
              <a:t> when </a:t>
            </a:r>
            <a:endParaRPr/>
          </a:p>
          <a:p>
            <a:pPr indent="0" lvl="0" marL="0" rtl="0" algn="l">
              <a:spcBef>
                <a:spcPts val="400"/>
              </a:spcBef>
              <a:spcAft>
                <a:spcPts val="0"/>
              </a:spcAft>
              <a:buNone/>
            </a:pPr>
            <a:r>
              <a:rPr lang="en"/>
              <a:t>All three sides of the triangle are</a:t>
            </a:r>
            <a:endParaRPr/>
          </a:p>
          <a:p>
            <a:pPr indent="0" lvl="0" marL="0" rtl="0" algn="l">
              <a:spcBef>
                <a:spcPts val="400"/>
              </a:spcBef>
              <a:spcAft>
                <a:spcPts val="0"/>
              </a:spcAft>
              <a:buNone/>
            </a:pPr>
            <a:r>
              <a:rPr lang="en"/>
              <a:t>Negative or two sides are positive </a:t>
            </a:r>
            <a:endParaRPr/>
          </a:p>
          <a:p>
            <a:pPr indent="0" lvl="0" marL="0" rtl="0" algn="l">
              <a:spcBef>
                <a:spcPts val="400"/>
              </a:spcBef>
              <a:spcAft>
                <a:spcPts val="0"/>
              </a:spcAft>
              <a:buNone/>
            </a:pPr>
            <a:r>
              <a:rPr lang="en"/>
              <a:t>And one side is negative.</a:t>
            </a:r>
            <a:endParaRPr/>
          </a:p>
        </p:txBody>
      </p:sp>
      <p:sp>
        <p:nvSpPr>
          <p:cNvPr id="87" name="Google Shape;87;p17"/>
          <p:cNvSpPr/>
          <p:nvPr/>
        </p:nvSpPr>
        <p:spPr>
          <a:xfrm>
            <a:off x="3889250" y="2097450"/>
            <a:ext cx="1728600" cy="11382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7"/>
          <p:cNvSpPr txBox="1"/>
          <p:nvPr/>
        </p:nvSpPr>
        <p:spPr>
          <a:xfrm>
            <a:off x="4880000" y="1886650"/>
            <a:ext cx="569100" cy="29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89" name="Google Shape;89;p17"/>
          <p:cNvSpPr txBox="1"/>
          <p:nvPr/>
        </p:nvSpPr>
        <p:spPr>
          <a:xfrm>
            <a:off x="5691575" y="3035500"/>
            <a:ext cx="347700" cy="36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90" name="Google Shape;90;p17"/>
          <p:cNvSpPr txBox="1"/>
          <p:nvPr/>
        </p:nvSpPr>
        <p:spPr>
          <a:xfrm>
            <a:off x="3583575" y="3214700"/>
            <a:ext cx="305700" cy="29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Average"/>
              <a:ea typeface="Average"/>
              <a:cs typeface="Average"/>
              <a:sym typeface="Average"/>
            </a:endParaRPr>
          </a:p>
        </p:txBody>
      </p:sp>
      <p:sp>
        <p:nvSpPr>
          <p:cNvPr id="91" name="Google Shape;91;p17"/>
          <p:cNvSpPr txBox="1"/>
          <p:nvPr/>
        </p:nvSpPr>
        <p:spPr>
          <a:xfrm>
            <a:off x="3478175" y="3225225"/>
            <a:ext cx="347700" cy="17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92" name="Google Shape;92;p17"/>
          <p:cNvSpPr txBox="1"/>
          <p:nvPr/>
        </p:nvSpPr>
        <p:spPr>
          <a:xfrm>
            <a:off x="3804925" y="2434725"/>
            <a:ext cx="347700" cy="24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93" name="Google Shape;93;p17"/>
          <p:cNvSpPr txBox="1"/>
          <p:nvPr/>
        </p:nvSpPr>
        <p:spPr>
          <a:xfrm>
            <a:off x="5322675" y="2392575"/>
            <a:ext cx="347700" cy="29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94" name="Google Shape;94;p17"/>
          <p:cNvSpPr txBox="1"/>
          <p:nvPr/>
        </p:nvSpPr>
        <p:spPr>
          <a:xfrm>
            <a:off x="4605950" y="3425475"/>
            <a:ext cx="347700" cy="8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95" name="Google Shape;95;p17"/>
          <p:cNvSpPr/>
          <p:nvPr/>
        </p:nvSpPr>
        <p:spPr>
          <a:xfrm>
            <a:off x="6608550" y="2940650"/>
            <a:ext cx="1939200" cy="16758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7"/>
          <p:cNvSpPr txBox="1"/>
          <p:nvPr/>
        </p:nvSpPr>
        <p:spPr>
          <a:xfrm>
            <a:off x="7493900" y="2519050"/>
            <a:ext cx="347700" cy="29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97" name="Google Shape;97;p17"/>
          <p:cNvSpPr txBox="1"/>
          <p:nvPr/>
        </p:nvSpPr>
        <p:spPr>
          <a:xfrm>
            <a:off x="6049925" y="4353000"/>
            <a:ext cx="505800" cy="36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98" name="Google Shape;98;p17"/>
          <p:cNvSpPr txBox="1"/>
          <p:nvPr/>
        </p:nvSpPr>
        <p:spPr>
          <a:xfrm>
            <a:off x="8600600" y="4416250"/>
            <a:ext cx="347700" cy="36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99" name="Google Shape;99;p17"/>
          <p:cNvSpPr txBox="1"/>
          <p:nvPr/>
        </p:nvSpPr>
        <p:spPr>
          <a:xfrm>
            <a:off x="6555850" y="3362250"/>
            <a:ext cx="347700" cy="36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00" name="Google Shape;100;p17"/>
          <p:cNvSpPr txBox="1"/>
          <p:nvPr/>
        </p:nvSpPr>
        <p:spPr>
          <a:xfrm>
            <a:off x="8147400" y="3393875"/>
            <a:ext cx="505800" cy="36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01" name="Google Shape;101;p17"/>
          <p:cNvSpPr txBox="1"/>
          <p:nvPr/>
        </p:nvSpPr>
        <p:spPr>
          <a:xfrm>
            <a:off x="7388500" y="4711350"/>
            <a:ext cx="569100" cy="17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8"/>
          <p:cNvSpPr txBox="1"/>
          <p:nvPr>
            <p:ph idx="1" type="body"/>
          </p:nvPr>
        </p:nvSpPr>
        <p:spPr>
          <a:xfrm>
            <a:off x="457200" y="1110996"/>
            <a:ext cx="8229600" cy="33945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rPr lang="en"/>
              <a:t>Balance is found when all three sides are positive or two sides are negative and one side is Positive.</a:t>
            </a:r>
            <a:endParaRPr/>
          </a:p>
        </p:txBody>
      </p:sp>
      <p:sp>
        <p:nvSpPr>
          <p:cNvPr id="107" name="Google Shape;107;p18"/>
          <p:cNvSpPr/>
          <p:nvPr/>
        </p:nvSpPr>
        <p:spPr>
          <a:xfrm>
            <a:off x="1254250" y="2171225"/>
            <a:ext cx="1581000" cy="14757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8"/>
          <p:cNvSpPr/>
          <p:nvPr/>
        </p:nvSpPr>
        <p:spPr>
          <a:xfrm>
            <a:off x="5617800" y="2055300"/>
            <a:ext cx="1612500" cy="15282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8"/>
          <p:cNvSpPr txBox="1"/>
          <p:nvPr/>
        </p:nvSpPr>
        <p:spPr>
          <a:xfrm>
            <a:off x="1907725" y="1855025"/>
            <a:ext cx="6324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110" name="Google Shape;110;p18"/>
          <p:cNvSpPr txBox="1"/>
          <p:nvPr/>
        </p:nvSpPr>
        <p:spPr>
          <a:xfrm>
            <a:off x="790500" y="3467650"/>
            <a:ext cx="347700" cy="50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111" name="Google Shape;111;p18"/>
          <p:cNvSpPr txBox="1"/>
          <p:nvPr/>
        </p:nvSpPr>
        <p:spPr>
          <a:xfrm>
            <a:off x="2835250" y="3446575"/>
            <a:ext cx="411000" cy="3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112" name="Google Shape;112;p18"/>
          <p:cNvSpPr txBox="1"/>
          <p:nvPr/>
        </p:nvSpPr>
        <p:spPr>
          <a:xfrm>
            <a:off x="6208025" y="1718025"/>
            <a:ext cx="558600" cy="26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P</a:t>
            </a:r>
            <a:endParaRPr>
              <a:latin typeface="Average"/>
              <a:ea typeface="Average"/>
              <a:cs typeface="Average"/>
              <a:sym typeface="Average"/>
            </a:endParaRPr>
          </a:p>
        </p:txBody>
      </p:sp>
      <p:sp>
        <p:nvSpPr>
          <p:cNvPr id="113" name="Google Shape;113;p18"/>
          <p:cNvSpPr txBox="1"/>
          <p:nvPr/>
        </p:nvSpPr>
        <p:spPr>
          <a:xfrm>
            <a:off x="5470250" y="3657375"/>
            <a:ext cx="4110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X</a:t>
            </a:r>
            <a:endParaRPr>
              <a:latin typeface="Average"/>
              <a:ea typeface="Average"/>
              <a:cs typeface="Average"/>
              <a:sym typeface="Average"/>
            </a:endParaRPr>
          </a:p>
        </p:txBody>
      </p:sp>
      <p:sp>
        <p:nvSpPr>
          <p:cNvPr id="114" name="Google Shape;114;p18"/>
          <p:cNvSpPr txBox="1"/>
          <p:nvPr/>
        </p:nvSpPr>
        <p:spPr>
          <a:xfrm>
            <a:off x="7177700" y="3667900"/>
            <a:ext cx="4848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O</a:t>
            </a:r>
            <a:endParaRPr>
              <a:latin typeface="Average"/>
              <a:ea typeface="Average"/>
              <a:cs typeface="Average"/>
              <a:sym typeface="Average"/>
            </a:endParaRPr>
          </a:p>
        </p:txBody>
      </p:sp>
      <p:sp>
        <p:nvSpPr>
          <p:cNvPr id="115" name="Google Shape;115;p18"/>
          <p:cNvSpPr txBox="1"/>
          <p:nvPr/>
        </p:nvSpPr>
        <p:spPr>
          <a:xfrm>
            <a:off x="1169925" y="2624450"/>
            <a:ext cx="4110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6" name="Google Shape;116;p18"/>
          <p:cNvSpPr txBox="1"/>
          <p:nvPr/>
        </p:nvSpPr>
        <p:spPr>
          <a:xfrm>
            <a:off x="2582300" y="2666600"/>
            <a:ext cx="252900" cy="26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7" name="Google Shape;117;p18"/>
          <p:cNvSpPr txBox="1"/>
          <p:nvPr/>
        </p:nvSpPr>
        <p:spPr>
          <a:xfrm>
            <a:off x="1749625" y="3762775"/>
            <a:ext cx="411000" cy="26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8" name="Google Shape;118;p18"/>
          <p:cNvSpPr txBox="1"/>
          <p:nvPr/>
        </p:nvSpPr>
        <p:spPr>
          <a:xfrm>
            <a:off x="5617800" y="2529600"/>
            <a:ext cx="347700" cy="18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19" name="Google Shape;119;p18"/>
          <p:cNvSpPr txBox="1"/>
          <p:nvPr/>
        </p:nvSpPr>
        <p:spPr>
          <a:xfrm>
            <a:off x="6239650" y="3731150"/>
            <a:ext cx="347700" cy="18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
        <p:nvSpPr>
          <p:cNvPr id="120" name="Google Shape;120;p18"/>
          <p:cNvSpPr txBox="1"/>
          <p:nvPr/>
        </p:nvSpPr>
        <p:spPr>
          <a:xfrm>
            <a:off x="6977450" y="2645525"/>
            <a:ext cx="411000" cy="3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verage"/>
                <a:ea typeface="Average"/>
                <a:cs typeface="Average"/>
                <a:sym typeface="Average"/>
              </a:rPr>
              <a:t>-</a:t>
            </a:r>
            <a:endParaRPr>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idx="1" type="body"/>
          </p:nvPr>
        </p:nvSpPr>
        <p:spPr>
          <a:xfrm>
            <a:off x="457200" y="1110996"/>
            <a:ext cx="8229600" cy="3394500"/>
          </a:xfrm>
          <a:prstGeom prst="rect">
            <a:avLst/>
          </a:prstGeom>
        </p:spPr>
        <p:txBody>
          <a:bodyPr anchorCtr="0" anchor="t" bIns="45700" lIns="91425" spcFirstLastPara="1" rIns="91425" wrap="square" tIns="45700">
            <a:noAutofit/>
          </a:bodyPr>
          <a:lstStyle/>
          <a:p>
            <a:pPr indent="-306324" lvl="0" marL="457200" rtl="0" algn="l">
              <a:spcBef>
                <a:spcPts val="400"/>
              </a:spcBef>
              <a:spcAft>
                <a:spcPts val="0"/>
              </a:spcAft>
              <a:buSzPts val="1224"/>
              <a:buChar char="❖"/>
            </a:pPr>
            <a:r>
              <a:rPr b="1" lang="en" sz="2100">
                <a:solidFill>
                  <a:srgbClr val="DD7E6B"/>
                </a:solidFill>
              </a:rPr>
              <a:t>Concept of Cognitive Dissonance (Leon Festinger)</a:t>
            </a:r>
            <a:r>
              <a:rPr lang="en"/>
              <a:t>- It emphasis on the cognitive component. The basic idea is that the cognitive components of an attitude must be consonant. That is they should be logically in line with each other. If an individual finds that two cognitions in an attitude are dissonant, then one of them will be changed in the direction of consonance.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idx="1" type="body"/>
          </p:nvPr>
        </p:nvSpPr>
        <p:spPr>
          <a:xfrm>
            <a:off x="457200" y="1110996"/>
            <a:ext cx="8229600" cy="3394500"/>
          </a:xfrm>
          <a:prstGeom prst="rect">
            <a:avLst/>
          </a:prstGeom>
        </p:spPr>
        <p:txBody>
          <a:bodyPr anchorCtr="0" anchor="t" bIns="45700" lIns="91425" spcFirstLastPara="1" rIns="91425" wrap="square" tIns="45700">
            <a:noAutofit/>
          </a:bodyPr>
          <a:lstStyle/>
          <a:p>
            <a:pPr indent="-293624" lvl="0" marL="457200" rtl="0" algn="l">
              <a:spcBef>
                <a:spcPts val="400"/>
              </a:spcBef>
              <a:spcAft>
                <a:spcPts val="0"/>
              </a:spcAft>
              <a:buSzPts val="1024"/>
              <a:buChar char="❖"/>
            </a:pPr>
            <a:r>
              <a:rPr b="1" lang="en" sz="1600">
                <a:solidFill>
                  <a:srgbClr val="DD7E6B"/>
                </a:solidFill>
              </a:rPr>
              <a:t>Two step concept (S.M. Mohsin)</a:t>
            </a:r>
            <a:r>
              <a:rPr lang="en" sz="1600"/>
              <a:t>-Attitude change takes place in the form of two steps. </a:t>
            </a:r>
            <a:endParaRPr sz="1600"/>
          </a:p>
          <a:p>
            <a:pPr indent="0" lvl="0" marL="457200" rtl="0" algn="l">
              <a:spcBef>
                <a:spcPts val="400"/>
              </a:spcBef>
              <a:spcAft>
                <a:spcPts val="0"/>
              </a:spcAft>
              <a:buNone/>
            </a:pPr>
            <a:r>
              <a:rPr lang="en" sz="1600"/>
              <a:t>1st step- the target of change identifies with the source. The target is the person whose attitude is to be changed. The source is the person through whose influence the change is to take place. Identification means that the target has liking and regard for the source. She puts herself in the </a:t>
            </a:r>
            <a:r>
              <a:rPr lang="en" sz="1600"/>
              <a:t>palace</a:t>
            </a:r>
            <a:r>
              <a:rPr lang="en" sz="1600"/>
              <a:t> of the </a:t>
            </a:r>
            <a:r>
              <a:rPr lang="en" sz="1600"/>
              <a:t>target</a:t>
            </a:r>
            <a:r>
              <a:rPr lang="en" sz="1600"/>
              <a:t>, and tries to feel like her/ him. The source also have the positive attitude towards the </a:t>
            </a:r>
            <a:r>
              <a:rPr lang="en" sz="1600"/>
              <a:t>target and</a:t>
            </a:r>
            <a:r>
              <a:rPr lang="en" sz="1600"/>
              <a:t> the regard and attraction becomes mutual.</a:t>
            </a:r>
            <a:endParaRPr sz="1600"/>
          </a:p>
          <a:p>
            <a:pPr indent="0" lvl="0" marL="457200" rtl="0" algn="l">
              <a:spcBef>
                <a:spcPts val="400"/>
              </a:spcBef>
              <a:spcAft>
                <a:spcPts val="0"/>
              </a:spcAft>
              <a:buNone/>
            </a:pPr>
            <a:r>
              <a:rPr lang="en" sz="1600"/>
              <a:t>2nd step- the source herself shows an attitude change, by actually changing her behavior towards the attitude object. Observing the sources changed attitude and behavior, the target also shows an attitude change through </a:t>
            </a:r>
            <a:r>
              <a:rPr lang="en" sz="1600"/>
              <a:t>behavior</a:t>
            </a:r>
            <a:r>
              <a:rPr lang="en" sz="1600"/>
              <a:t>.This is a kind of </a:t>
            </a:r>
            <a:r>
              <a:rPr lang="en" sz="1600"/>
              <a:t>imitation</a:t>
            </a:r>
            <a:r>
              <a:rPr lang="en" sz="1600"/>
              <a:t> or observational learning.</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idx="1" type="body"/>
          </p:nvPr>
        </p:nvSpPr>
        <p:spPr>
          <a:xfrm>
            <a:off x="457200" y="1110996"/>
            <a:ext cx="8229600" cy="3394500"/>
          </a:xfrm>
          <a:prstGeom prst="rect">
            <a:avLst/>
          </a:prstGeom>
        </p:spPr>
        <p:txBody>
          <a:bodyPr anchorCtr="0" anchor="t" bIns="45700" lIns="91425" spcFirstLastPara="1" rIns="91425" wrap="square" tIns="45700">
            <a:noAutofit/>
          </a:bodyPr>
          <a:lstStyle/>
          <a:p>
            <a:pPr indent="-344424" lvl="0" marL="457200" rtl="0" algn="just">
              <a:spcBef>
                <a:spcPts val="400"/>
              </a:spcBef>
              <a:spcAft>
                <a:spcPts val="0"/>
              </a:spcAft>
              <a:buSzPts val="1824"/>
              <a:buChar char="●"/>
            </a:pPr>
            <a:r>
              <a:rPr lang="en" sz="2400"/>
              <a:t>Positive attitudes are easier to change then negative attitudes.</a:t>
            </a:r>
            <a:endParaRPr sz="2400"/>
          </a:p>
          <a:p>
            <a:pPr indent="-344424" lvl="0" marL="457200" rtl="0" algn="just">
              <a:spcBef>
                <a:spcPts val="0"/>
              </a:spcBef>
              <a:spcAft>
                <a:spcPts val="0"/>
              </a:spcAft>
              <a:buSzPts val="1824"/>
              <a:buChar char="●"/>
            </a:pPr>
            <a:r>
              <a:rPr lang="en" sz="2400"/>
              <a:t>Less extreme attitudes are easier to change then extreme attitudes.</a:t>
            </a:r>
            <a:endParaRPr sz="2400"/>
          </a:p>
          <a:p>
            <a:pPr indent="-344424" lvl="0" marL="457200" rtl="0" algn="just">
              <a:spcBef>
                <a:spcPts val="0"/>
              </a:spcBef>
              <a:spcAft>
                <a:spcPts val="0"/>
              </a:spcAft>
              <a:buSzPts val="1824"/>
              <a:buChar char="●"/>
            </a:pPr>
            <a:r>
              <a:rPr lang="en" sz="2400"/>
              <a:t>Simple attitudes are easier to change then multiple attitudes.</a:t>
            </a:r>
            <a:endParaRPr sz="2400"/>
          </a:p>
          <a:p>
            <a:pPr indent="-344424" lvl="0" marL="457200" rtl="0" algn="just">
              <a:spcBef>
                <a:spcPts val="0"/>
              </a:spcBef>
              <a:spcAft>
                <a:spcPts val="0"/>
              </a:spcAft>
              <a:buSzPts val="1824"/>
              <a:buChar char="●"/>
            </a:pPr>
            <a:r>
              <a:rPr lang="en" sz="2400"/>
              <a:t>Peripheral (less significant) attitudes are easier to change then central attitudes.</a:t>
            </a:r>
            <a:endParaRPr sz="2400"/>
          </a:p>
        </p:txBody>
      </p:sp>
      <p:sp>
        <p:nvSpPr>
          <p:cNvPr id="136" name="Google Shape;136;p21"/>
          <p:cNvSpPr txBox="1"/>
          <p:nvPr>
            <p:ph type="title"/>
          </p:nvPr>
        </p:nvSpPr>
        <p:spPr>
          <a:xfrm>
            <a:off x="457200" y="205978"/>
            <a:ext cx="8229600" cy="8574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
              <a:t>Characteristics</a:t>
            </a:r>
            <a:r>
              <a:rPr lang="en"/>
              <a:t> of the existing Attitude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2"/>
          <p:cNvSpPr txBox="1"/>
          <p:nvPr>
            <p:ph idx="1" type="body"/>
          </p:nvPr>
        </p:nvSpPr>
        <p:spPr>
          <a:xfrm>
            <a:off x="457200" y="1110996"/>
            <a:ext cx="8229600" cy="3394500"/>
          </a:xfrm>
          <a:prstGeom prst="rect">
            <a:avLst/>
          </a:prstGeom>
        </p:spPr>
        <p:txBody>
          <a:bodyPr anchorCtr="0" anchor="t" bIns="45700" lIns="91425" spcFirstLastPara="1" rIns="91425" wrap="square" tIns="45700">
            <a:noAutofit/>
          </a:bodyPr>
          <a:lstStyle/>
          <a:p>
            <a:pPr indent="0" lvl="0" marL="0" rtl="0" algn="just">
              <a:spcBef>
                <a:spcPts val="400"/>
              </a:spcBef>
              <a:spcAft>
                <a:spcPts val="0"/>
              </a:spcAft>
              <a:buNone/>
            </a:pPr>
            <a:r>
              <a:rPr b="1" lang="en" sz="3200" u="sng">
                <a:solidFill>
                  <a:srgbClr val="DD7E6B"/>
                </a:solidFill>
              </a:rPr>
              <a:t>Congruent attitude change</a:t>
            </a:r>
            <a:r>
              <a:rPr lang="en" sz="3200"/>
              <a:t>- positive attitudes may become more positive and negative may become more negative.</a:t>
            </a:r>
            <a:endParaRPr sz="3200"/>
          </a:p>
          <a:p>
            <a:pPr indent="0" lvl="0" marL="0" rtl="0" algn="just">
              <a:spcBef>
                <a:spcPts val="400"/>
              </a:spcBef>
              <a:spcAft>
                <a:spcPts val="0"/>
              </a:spcAft>
              <a:buNone/>
            </a:pPr>
            <a:r>
              <a:rPr b="1" lang="en" sz="3200" u="sng">
                <a:solidFill>
                  <a:srgbClr val="DD7E6B"/>
                </a:solidFill>
              </a:rPr>
              <a:t>Incongruent attitude change</a:t>
            </a:r>
            <a:r>
              <a:rPr lang="en" sz="3200"/>
              <a:t>- positive become less positive and negative become less negative.</a:t>
            </a:r>
            <a:endParaRPr sz="3200"/>
          </a:p>
        </p:txBody>
      </p:sp>
      <p:sp>
        <p:nvSpPr>
          <p:cNvPr id="142" name="Google Shape;142;p22"/>
          <p:cNvSpPr txBox="1"/>
          <p:nvPr>
            <p:ph type="title"/>
          </p:nvPr>
        </p:nvSpPr>
        <p:spPr>
          <a:xfrm>
            <a:off x="457200" y="205978"/>
            <a:ext cx="8229600" cy="8574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
              <a:t>Direction and extent of Attitude change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