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90F11-637D-4EBD-A73F-C309EBA709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01B12613-EC51-4405-8A7F-ACB7B1ED00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289D4455-9F9F-473F-A182-A93852152A8B}"/>
              </a:ext>
            </a:extLst>
          </p:cNvPr>
          <p:cNvSpPr>
            <a:spLocks noGrp="1"/>
          </p:cNvSpPr>
          <p:nvPr>
            <p:ph type="dt" sz="half" idx="10"/>
          </p:nvPr>
        </p:nvSpPr>
        <p:spPr/>
        <p:txBody>
          <a:bodyPr/>
          <a:lstStyle/>
          <a:p>
            <a:fld id="{AE1073D0-FAAF-4900-A9FF-F33F230A5109}" type="datetimeFigureOut">
              <a:rPr lang="en-IN" smtClean="0"/>
              <a:t>06-07-2020</a:t>
            </a:fld>
            <a:endParaRPr lang="en-IN"/>
          </a:p>
        </p:txBody>
      </p:sp>
      <p:sp>
        <p:nvSpPr>
          <p:cNvPr id="5" name="Footer Placeholder 4">
            <a:extLst>
              <a:ext uri="{FF2B5EF4-FFF2-40B4-BE49-F238E27FC236}">
                <a16:creationId xmlns:a16="http://schemas.microsoft.com/office/drawing/2014/main" id="{53E675B0-0B82-4E05-977D-63D5C4D5EB8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A69E530-612D-410F-B85D-59A48198371F}"/>
              </a:ext>
            </a:extLst>
          </p:cNvPr>
          <p:cNvSpPr>
            <a:spLocks noGrp="1"/>
          </p:cNvSpPr>
          <p:nvPr>
            <p:ph type="sldNum" sz="quarter" idx="12"/>
          </p:nvPr>
        </p:nvSpPr>
        <p:spPr/>
        <p:txBody>
          <a:bodyPr/>
          <a:lstStyle/>
          <a:p>
            <a:fld id="{E235AC8D-0F3E-4A44-A022-F536F63C6057}" type="slidenum">
              <a:rPr lang="en-IN" smtClean="0"/>
              <a:t>‹#›</a:t>
            </a:fld>
            <a:endParaRPr lang="en-IN"/>
          </a:p>
        </p:txBody>
      </p:sp>
    </p:spTree>
    <p:extLst>
      <p:ext uri="{BB962C8B-B14F-4D97-AF65-F5344CB8AC3E}">
        <p14:creationId xmlns:p14="http://schemas.microsoft.com/office/powerpoint/2010/main" val="2027098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AC265-5AA9-4AD2-BE68-6F6ADC7C5E43}"/>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1E987DB0-77FE-45F3-BCE0-AB6C9A8455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7C06C8E-4C79-4FE4-9B66-5CF58610D835}"/>
              </a:ext>
            </a:extLst>
          </p:cNvPr>
          <p:cNvSpPr>
            <a:spLocks noGrp="1"/>
          </p:cNvSpPr>
          <p:nvPr>
            <p:ph type="dt" sz="half" idx="10"/>
          </p:nvPr>
        </p:nvSpPr>
        <p:spPr/>
        <p:txBody>
          <a:bodyPr/>
          <a:lstStyle/>
          <a:p>
            <a:fld id="{AE1073D0-FAAF-4900-A9FF-F33F230A5109}" type="datetimeFigureOut">
              <a:rPr lang="en-IN" smtClean="0"/>
              <a:t>06-07-2020</a:t>
            </a:fld>
            <a:endParaRPr lang="en-IN"/>
          </a:p>
        </p:txBody>
      </p:sp>
      <p:sp>
        <p:nvSpPr>
          <p:cNvPr id="5" name="Footer Placeholder 4">
            <a:extLst>
              <a:ext uri="{FF2B5EF4-FFF2-40B4-BE49-F238E27FC236}">
                <a16:creationId xmlns:a16="http://schemas.microsoft.com/office/drawing/2014/main" id="{5DCE506D-6F77-4E92-8FBE-534B8B79265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350B39E-BAA0-4010-8378-0349C5F22256}"/>
              </a:ext>
            </a:extLst>
          </p:cNvPr>
          <p:cNvSpPr>
            <a:spLocks noGrp="1"/>
          </p:cNvSpPr>
          <p:nvPr>
            <p:ph type="sldNum" sz="quarter" idx="12"/>
          </p:nvPr>
        </p:nvSpPr>
        <p:spPr/>
        <p:txBody>
          <a:bodyPr/>
          <a:lstStyle/>
          <a:p>
            <a:fld id="{E235AC8D-0F3E-4A44-A022-F536F63C6057}" type="slidenum">
              <a:rPr lang="en-IN" smtClean="0"/>
              <a:t>‹#›</a:t>
            </a:fld>
            <a:endParaRPr lang="en-IN"/>
          </a:p>
        </p:txBody>
      </p:sp>
    </p:spTree>
    <p:extLst>
      <p:ext uri="{BB962C8B-B14F-4D97-AF65-F5344CB8AC3E}">
        <p14:creationId xmlns:p14="http://schemas.microsoft.com/office/powerpoint/2010/main" val="2249730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069A40-B8E0-4A1C-B3CC-DDC00D0C4A8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7D37B7A-8D30-4849-BDEB-B0BFEEEA3D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B14B7ED-D605-462B-9D59-92612E498CF7}"/>
              </a:ext>
            </a:extLst>
          </p:cNvPr>
          <p:cNvSpPr>
            <a:spLocks noGrp="1"/>
          </p:cNvSpPr>
          <p:nvPr>
            <p:ph type="dt" sz="half" idx="10"/>
          </p:nvPr>
        </p:nvSpPr>
        <p:spPr/>
        <p:txBody>
          <a:bodyPr/>
          <a:lstStyle/>
          <a:p>
            <a:fld id="{AE1073D0-FAAF-4900-A9FF-F33F230A5109}" type="datetimeFigureOut">
              <a:rPr lang="en-IN" smtClean="0"/>
              <a:t>06-07-2020</a:t>
            </a:fld>
            <a:endParaRPr lang="en-IN"/>
          </a:p>
        </p:txBody>
      </p:sp>
      <p:sp>
        <p:nvSpPr>
          <p:cNvPr id="5" name="Footer Placeholder 4">
            <a:extLst>
              <a:ext uri="{FF2B5EF4-FFF2-40B4-BE49-F238E27FC236}">
                <a16:creationId xmlns:a16="http://schemas.microsoft.com/office/drawing/2014/main" id="{D00E43C6-78EC-44C9-86DE-18EEA9C895A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3DDECBF-39D3-4A29-8AAF-DA578E1A1078}"/>
              </a:ext>
            </a:extLst>
          </p:cNvPr>
          <p:cNvSpPr>
            <a:spLocks noGrp="1"/>
          </p:cNvSpPr>
          <p:nvPr>
            <p:ph type="sldNum" sz="quarter" idx="12"/>
          </p:nvPr>
        </p:nvSpPr>
        <p:spPr/>
        <p:txBody>
          <a:bodyPr/>
          <a:lstStyle/>
          <a:p>
            <a:fld id="{E235AC8D-0F3E-4A44-A022-F536F63C6057}" type="slidenum">
              <a:rPr lang="en-IN" smtClean="0"/>
              <a:t>‹#›</a:t>
            </a:fld>
            <a:endParaRPr lang="en-IN"/>
          </a:p>
        </p:txBody>
      </p:sp>
    </p:spTree>
    <p:extLst>
      <p:ext uri="{BB962C8B-B14F-4D97-AF65-F5344CB8AC3E}">
        <p14:creationId xmlns:p14="http://schemas.microsoft.com/office/powerpoint/2010/main" val="1824025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F4FE0-D667-4D5F-8697-DF89FF206BF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26E28BF-13AE-420F-9137-EFCE5538E0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0EED629-F096-43CF-BB74-5BE97A18A64A}"/>
              </a:ext>
            </a:extLst>
          </p:cNvPr>
          <p:cNvSpPr>
            <a:spLocks noGrp="1"/>
          </p:cNvSpPr>
          <p:nvPr>
            <p:ph type="dt" sz="half" idx="10"/>
          </p:nvPr>
        </p:nvSpPr>
        <p:spPr/>
        <p:txBody>
          <a:bodyPr/>
          <a:lstStyle/>
          <a:p>
            <a:fld id="{AE1073D0-FAAF-4900-A9FF-F33F230A5109}" type="datetimeFigureOut">
              <a:rPr lang="en-IN" smtClean="0"/>
              <a:t>06-07-2020</a:t>
            </a:fld>
            <a:endParaRPr lang="en-IN"/>
          </a:p>
        </p:txBody>
      </p:sp>
      <p:sp>
        <p:nvSpPr>
          <p:cNvPr id="5" name="Footer Placeholder 4">
            <a:extLst>
              <a:ext uri="{FF2B5EF4-FFF2-40B4-BE49-F238E27FC236}">
                <a16:creationId xmlns:a16="http://schemas.microsoft.com/office/drawing/2014/main" id="{80CC68C5-9655-44B0-85F8-459BA8671EE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0830DFE-12ED-43D4-8986-CD90592AB2C4}"/>
              </a:ext>
            </a:extLst>
          </p:cNvPr>
          <p:cNvSpPr>
            <a:spLocks noGrp="1"/>
          </p:cNvSpPr>
          <p:nvPr>
            <p:ph type="sldNum" sz="quarter" idx="12"/>
          </p:nvPr>
        </p:nvSpPr>
        <p:spPr/>
        <p:txBody>
          <a:bodyPr/>
          <a:lstStyle/>
          <a:p>
            <a:fld id="{E235AC8D-0F3E-4A44-A022-F536F63C6057}" type="slidenum">
              <a:rPr lang="en-IN" smtClean="0"/>
              <a:t>‹#›</a:t>
            </a:fld>
            <a:endParaRPr lang="en-IN"/>
          </a:p>
        </p:txBody>
      </p:sp>
    </p:spTree>
    <p:extLst>
      <p:ext uri="{BB962C8B-B14F-4D97-AF65-F5344CB8AC3E}">
        <p14:creationId xmlns:p14="http://schemas.microsoft.com/office/powerpoint/2010/main" val="4262646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BD23B-0E79-472C-AE21-3E0EF8685A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C8EAE56C-E874-4F02-B62C-61948C274C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43994D-9B02-48D1-8C19-1C39EBDC3B12}"/>
              </a:ext>
            </a:extLst>
          </p:cNvPr>
          <p:cNvSpPr>
            <a:spLocks noGrp="1"/>
          </p:cNvSpPr>
          <p:nvPr>
            <p:ph type="dt" sz="half" idx="10"/>
          </p:nvPr>
        </p:nvSpPr>
        <p:spPr/>
        <p:txBody>
          <a:bodyPr/>
          <a:lstStyle/>
          <a:p>
            <a:fld id="{AE1073D0-FAAF-4900-A9FF-F33F230A5109}" type="datetimeFigureOut">
              <a:rPr lang="en-IN" smtClean="0"/>
              <a:t>06-07-2020</a:t>
            </a:fld>
            <a:endParaRPr lang="en-IN"/>
          </a:p>
        </p:txBody>
      </p:sp>
      <p:sp>
        <p:nvSpPr>
          <p:cNvPr id="5" name="Footer Placeholder 4">
            <a:extLst>
              <a:ext uri="{FF2B5EF4-FFF2-40B4-BE49-F238E27FC236}">
                <a16:creationId xmlns:a16="http://schemas.microsoft.com/office/drawing/2014/main" id="{EFC28CDF-BBAA-4A43-920F-5C39D9F0719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8777E87-9580-4D5C-9C0E-D54B3EC5001C}"/>
              </a:ext>
            </a:extLst>
          </p:cNvPr>
          <p:cNvSpPr>
            <a:spLocks noGrp="1"/>
          </p:cNvSpPr>
          <p:nvPr>
            <p:ph type="sldNum" sz="quarter" idx="12"/>
          </p:nvPr>
        </p:nvSpPr>
        <p:spPr/>
        <p:txBody>
          <a:bodyPr/>
          <a:lstStyle/>
          <a:p>
            <a:fld id="{E235AC8D-0F3E-4A44-A022-F536F63C6057}" type="slidenum">
              <a:rPr lang="en-IN" smtClean="0"/>
              <a:t>‹#›</a:t>
            </a:fld>
            <a:endParaRPr lang="en-IN"/>
          </a:p>
        </p:txBody>
      </p:sp>
    </p:spTree>
    <p:extLst>
      <p:ext uri="{BB962C8B-B14F-4D97-AF65-F5344CB8AC3E}">
        <p14:creationId xmlns:p14="http://schemas.microsoft.com/office/powerpoint/2010/main" val="2736245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F9002-CC0C-460F-B1D4-5F416ACFA7E7}"/>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2B70C65-14D0-45C3-A175-02F18ED876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D2767EEF-2E67-4549-B504-4FAE4302DD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567B914D-D935-4F9A-9C5B-7833981D01F7}"/>
              </a:ext>
            </a:extLst>
          </p:cNvPr>
          <p:cNvSpPr>
            <a:spLocks noGrp="1"/>
          </p:cNvSpPr>
          <p:nvPr>
            <p:ph type="dt" sz="half" idx="10"/>
          </p:nvPr>
        </p:nvSpPr>
        <p:spPr/>
        <p:txBody>
          <a:bodyPr/>
          <a:lstStyle/>
          <a:p>
            <a:fld id="{AE1073D0-FAAF-4900-A9FF-F33F230A5109}" type="datetimeFigureOut">
              <a:rPr lang="en-IN" smtClean="0"/>
              <a:t>06-07-2020</a:t>
            </a:fld>
            <a:endParaRPr lang="en-IN"/>
          </a:p>
        </p:txBody>
      </p:sp>
      <p:sp>
        <p:nvSpPr>
          <p:cNvPr id="6" name="Footer Placeholder 5">
            <a:extLst>
              <a:ext uri="{FF2B5EF4-FFF2-40B4-BE49-F238E27FC236}">
                <a16:creationId xmlns:a16="http://schemas.microsoft.com/office/drawing/2014/main" id="{4E529D6E-DEBA-492A-A15F-F523DFF4057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F8DE9574-4C40-4C1B-BCC8-22D38187FB66}"/>
              </a:ext>
            </a:extLst>
          </p:cNvPr>
          <p:cNvSpPr>
            <a:spLocks noGrp="1"/>
          </p:cNvSpPr>
          <p:nvPr>
            <p:ph type="sldNum" sz="quarter" idx="12"/>
          </p:nvPr>
        </p:nvSpPr>
        <p:spPr/>
        <p:txBody>
          <a:bodyPr/>
          <a:lstStyle/>
          <a:p>
            <a:fld id="{E235AC8D-0F3E-4A44-A022-F536F63C6057}" type="slidenum">
              <a:rPr lang="en-IN" smtClean="0"/>
              <a:t>‹#›</a:t>
            </a:fld>
            <a:endParaRPr lang="en-IN"/>
          </a:p>
        </p:txBody>
      </p:sp>
    </p:spTree>
    <p:extLst>
      <p:ext uri="{BB962C8B-B14F-4D97-AF65-F5344CB8AC3E}">
        <p14:creationId xmlns:p14="http://schemas.microsoft.com/office/powerpoint/2010/main" val="4189174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97F39-1F4B-4571-883F-10B2424913DE}"/>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3878E55C-7DE1-462B-88B8-186C7594FA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2CAD220-E29B-47BB-BFD4-64EEA76BAF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0DF82FB1-81F3-4EC1-B66D-460B0D966C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5448CE-109F-4247-93D4-C99CDB57F5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BE4DD93F-17BE-4A30-901F-205080C16372}"/>
              </a:ext>
            </a:extLst>
          </p:cNvPr>
          <p:cNvSpPr>
            <a:spLocks noGrp="1"/>
          </p:cNvSpPr>
          <p:nvPr>
            <p:ph type="dt" sz="half" idx="10"/>
          </p:nvPr>
        </p:nvSpPr>
        <p:spPr/>
        <p:txBody>
          <a:bodyPr/>
          <a:lstStyle/>
          <a:p>
            <a:fld id="{AE1073D0-FAAF-4900-A9FF-F33F230A5109}" type="datetimeFigureOut">
              <a:rPr lang="en-IN" smtClean="0"/>
              <a:t>06-07-2020</a:t>
            </a:fld>
            <a:endParaRPr lang="en-IN"/>
          </a:p>
        </p:txBody>
      </p:sp>
      <p:sp>
        <p:nvSpPr>
          <p:cNvPr id="8" name="Footer Placeholder 7">
            <a:extLst>
              <a:ext uri="{FF2B5EF4-FFF2-40B4-BE49-F238E27FC236}">
                <a16:creationId xmlns:a16="http://schemas.microsoft.com/office/drawing/2014/main" id="{DCD8F467-19FD-4255-94D0-87DF2D061474}"/>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07E5A773-8197-4AAA-AA36-76509E988000}"/>
              </a:ext>
            </a:extLst>
          </p:cNvPr>
          <p:cNvSpPr>
            <a:spLocks noGrp="1"/>
          </p:cNvSpPr>
          <p:nvPr>
            <p:ph type="sldNum" sz="quarter" idx="12"/>
          </p:nvPr>
        </p:nvSpPr>
        <p:spPr/>
        <p:txBody>
          <a:bodyPr/>
          <a:lstStyle/>
          <a:p>
            <a:fld id="{E235AC8D-0F3E-4A44-A022-F536F63C6057}" type="slidenum">
              <a:rPr lang="en-IN" smtClean="0"/>
              <a:t>‹#›</a:t>
            </a:fld>
            <a:endParaRPr lang="en-IN"/>
          </a:p>
        </p:txBody>
      </p:sp>
    </p:spTree>
    <p:extLst>
      <p:ext uri="{BB962C8B-B14F-4D97-AF65-F5344CB8AC3E}">
        <p14:creationId xmlns:p14="http://schemas.microsoft.com/office/powerpoint/2010/main" val="4008540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AD379-9EE9-4A9A-BB84-1D6DC806C46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BB5095FB-B231-4A77-BEBB-8B4B7363246D}"/>
              </a:ext>
            </a:extLst>
          </p:cNvPr>
          <p:cNvSpPr>
            <a:spLocks noGrp="1"/>
          </p:cNvSpPr>
          <p:nvPr>
            <p:ph type="dt" sz="half" idx="10"/>
          </p:nvPr>
        </p:nvSpPr>
        <p:spPr/>
        <p:txBody>
          <a:bodyPr/>
          <a:lstStyle/>
          <a:p>
            <a:fld id="{AE1073D0-FAAF-4900-A9FF-F33F230A5109}" type="datetimeFigureOut">
              <a:rPr lang="en-IN" smtClean="0"/>
              <a:t>06-07-2020</a:t>
            </a:fld>
            <a:endParaRPr lang="en-IN"/>
          </a:p>
        </p:txBody>
      </p:sp>
      <p:sp>
        <p:nvSpPr>
          <p:cNvPr id="4" name="Footer Placeholder 3">
            <a:extLst>
              <a:ext uri="{FF2B5EF4-FFF2-40B4-BE49-F238E27FC236}">
                <a16:creationId xmlns:a16="http://schemas.microsoft.com/office/drawing/2014/main" id="{3869464D-7E58-493D-9CF8-BD4AD5D7C487}"/>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14D95879-761D-44D5-960D-A6D2EC3F5FF3}"/>
              </a:ext>
            </a:extLst>
          </p:cNvPr>
          <p:cNvSpPr>
            <a:spLocks noGrp="1"/>
          </p:cNvSpPr>
          <p:nvPr>
            <p:ph type="sldNum" sz="quarter" idx="12"/>
          </p:nvPr>
        </p:nvSpPr>
        <p:spPr/>
        <p:txBody>
          <a:bodyPr/>
          <a:lstStyle/>
          <a:p>
            <a:fld id="{E235AC8D-0F3E-4A44-A022-F536F63C6057}" type="slidenum">
              <a:rPr lang="en-IN" smtClean="0"/>
              <a:t>‹#›</a:t>
            </a:fld>
            <a:endParaRPr lang="en-IN"/>
          </a:p>
        </p:txBody>
      </p:sp>
    </p:spTree>
    <p:extLst>
      <p:ext uri="{BB962C8B-B14F-4D97-AF65-F5344CB8AC3E}">
        <p14:creationId xmlns:p14="http://schemas.microsoft.com/office/powerpoint/2010/main" val="1056907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7EC99F-D230-4608-BA45-E0E8EFBC0FE8}"/>
              </a:ext>
            </a:extLst>
          </p:cNvPr>
          <p:cNvSpPr>
            <a:spLocks noGrp="1"/>
          </p:cNvSpPr>
          <p:nvPr>
            <p:ph type="dt" sz="half" idx="10"/>
          </p:nvPr>
        </p:nvSpPr>
        <p:spPr/>
        <p:txBody>
          <a:bodyPr/>
          <a:lstStyle/>
          <a:p>
            <a:fld id="{AE1073D0-FAAF-4900-A9FF-F33F230A5109}" type="datetimeFigureOut">
              <a:rPr lang="en-IN" smtClean="0"/>
              <a:t>06-07-2020</a:t>
            </a:fld>
            <a:endParaRPr lang="en-IN"/>
          </a:p>
        </p:txBody>
      </p:sp>
      <p:sp>
        <p:nvSpPr>
          <p:cNvPr id="3" name="Footer Placeholder 2">
            <a:extLst>
              <a:ext uri="{FF2B5EF4-FFF2-40B4-BE49-F238E27FC236}">
                <a16:creationId xmlns:a16="http://schemas.microsoft.com/office/drawing/2014/main" id="{C643E428-796F-490A-B029-21447D51C8EC}"/>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0EB38E63-26BE-4254-8D0D-320A37544FBE}"/>
              </a:ext>
            </a:extLst>
          </p:cNvPr>
          <p:cNvSpPr>
            <a:spLocks noGrp="1"/>
          </p:cNvSpPr>
          <p:nvPr>
            <p:ph type="sldNum" sz="quarter" idx="12"/>
          </p:nvPr>
        </p:nvSpPr>
        <p:spPr/>
        <p:txBody>
          <a:bodyPr/>
          <a:lstStyle/>
          <a:p>
            <a:fld id="{E235AC8D-0F3E-4A44-A022-F536F63C6057}" type="slidenum">
              <a:rPr lang="en-IN" smtClean="0"/>
              <a:t>‹#›</a:t>
            </a:fld>
            <a:endParaRPr lang="en-IN"/>
          </a:p>
        </p:txBody>
      </p:sp>
    </p:spTree>
    <p:extLst>
      <p:ext uri="{BB962C8B-B14F-4D97-AF65-F5344CB8AC3E}">
        <p14:creationId xmlns:p14="http://schemas.microsoft.com/office/powerpoint/2010/main" val="4253744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B56D3-4A88-49AE-A33E-6D5CA5AE67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C77C22F-395D-4068-853E-B07F77521E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003B501-C530-4312-9D5D-C9EC2FA974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192EAC-6943-436D-A80D-70E3FAC76BF1}"/>
              </a:ext>
            </a:extLst>
          </p:cNvPr>
          <p:cNvSpPr>
            <a:spLocks noGrp="1"/>
          </p:cNvSpPr>
          <p:nvPr>
            <p:ph type="dt" sz="half" idx="10"/>
          </p:nvPr>
        </p:nvSpPr>
        <p:spPr/>
        <p:txBody>
          <a:bodyPr/>
          <a:lstStyle/>
          <a:p>
            <a:fld id="{AE1073D0-FAAF-4900-A9FF-F33F230A5109}" type="datetimeFigureOut">
              <a:rPr lang="en-IN" smtClean="0"/>
              <a:t>06-07-2020</a:t>
            </a:fld>
            <a:endParaRPr lang="en-IN"/>
          </a:p>
        </p:txBody>
      </p:sp>
      <p:sp>
        <p:nvSpPr>
          <p:cNvPr id="6" name="Footer Placeholder 5">
            <a:extLst>
              <a:ext uri="{FF2B5EF4-FFF2-40B4-BE49-F238E27FC236}">
                <a16:creationId xmlns:a16="http://schemas.microsoft.com/office/drawing/2014/main" id="{91F5E6E7-170C-4DD5-B1DB-B27D7F21327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A42C9E5-D1CF-4899-90C4-37852DECC73D}"/>
              </a:ext>
            </a:extLst>
          </p:cNvPr>
          <p:cNvSpPr>
            <a:spLocks noGrp="1"/>
          </p:cNvSpPr>
          <p:nvPr>
            <p:ph type="sldNum" sz="quarter" idx="12"/>
          </p:nvPr>
        </p:nvSpPr>
        <p:spPr/>
        <p:txBody>
          <a:bodyPr/>
          <a:lstStyle/>
          <a:p>
            <a:fld id="{E235AC8D-0F3E-4A44-A022-F536F63C6057}" type="slidenum">
              <a:rPr lang="en-IN" smtClean="0"/>
              <a:t>‹#›</a:t>
            </a:fld>
            <a:endParaRPr lang="en-IN"/>
          </a:p>
        </p:txBody>
      </p:sp>
    </p:spTree>
    <p:extLst>
      <p:ext uri="{BB962C8B-B14F-4D97-AF65-F5344CB8AC3E}">
        <p14:creationId xmlns:p14="http://schemas.microsoft.com/office/powerpoint/2010/main" val="4261662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934ED-704A-4D8E-AE89-AD29B07F14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EDA77B5F-08CF-4313-9F32-FDE00447FD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69A9FD9D-5B7C-4756-9E7E-59A60F3269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6B67CC-A607-4F59-A1AF-6BC64ABC4D8F}"/>
              </a:ext>
            </a:extLst>
          </p:cNvPr>
          <p:cNvSpPr>
            <a:spLocks noGrp="1"/>
          </p:cNvSpPr>
          <p:nvPr>
            <p:ph type="dt" sz="half" idx="10"/>
          </p:nvPr>
        </p:nvSpPr>
        <p:spPr/>
        <p:txBody>
          <a:bodyPr/>
          <a:lstStyle/>
          <a:p>
            <a:fld id="{AE1073D0-FAAF-4900-A9FF-F33F230A5109}" type="datetimeFigureOut">
              <a:rPr lang="en-IN" smtClean="0"/>
              <a:t>06-07-2020</a:t>
            </a:fld>
            <a:endParaRPr lang="en-IN"/>
          </a:p>
        </p:txBody>
      </p:sp>
      <p:sp>
        <p:nvSpPr>
          <p:cNvPr id="6" name="Footer Placeholder 5">
            <a:extLst>
              <a:ext uri="{FF2B5EF4-FFF2-40B4-BE49-F238E27FC236}">
                <a16:creationId xmlns:a16="http://schemas.microsoft.com/office/drawing/2014/main" id="{6C0D9E30-B241-4238-BD27-FFB52DB3CCF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F0450F2-CFA0-49F8-8AA8-68F1A6A94D80}"/>
              </a:ext>
            </a:extLst>
          </p:cNvPr>
          <p:cNvSpPr>
            <a:spLocks noGrp="1"/>
          </p:cNvSpPr>
          <p:nvPr>
            <p:ph type="sldNum" sz="quarter" idx="12"/>
          </p:nvPr>
        </p:nvSpPr>
        <p:spPr/>
        <p:txBody>
          <a:bodyPr/>
          <a:lstStyle/>
          <a:p>
            <a:fld id="{E235AC8D-0F3E-4A44-A022-F536F63C6057}" type="slidenum">
              <a:rPr lang="en-IN" smtClean="0"/>
              <a:t>‹#›</a:t>
            </a:fld>
            <a:endParaRPr lang="en-IN"/>
          </a:p>
        </p:txBody>
      </p:sp>
    </p:spTree>
    <p:extLst>
      <p:ext uri="{BB962C8B-B14F-4D97-AF65-F5344CB8AC3E}">
        <p14:creationId xmlns:p14="http://schemas.microsoft.com/office/powerpoint/2010/main" val="2861147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CB096A-427F-4DE4-A050-6FF15D4DB5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C743F601-3531-4AA4-BE1C-E2761F8558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947BB96-03BA-49F0-861B-C4A4DFB58F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1073D0-FAAF-4900-A9FF-F33F230A5109}" type="datetimeFigureOut">
              <a:rPr lang="en-IN" smtClean="0"/>
              <a:t>06-07-2020</a:t>
            </a:fld>
            <a:endParaRPr lang="en-IN"/>
          </a:p>
        </p:txBody>
      </p:sp>
      <p:sp>
        <p:nvSpPr>
          <p:cNvPr id="5" name="Footer Placeholder 4">
            <a:extLst>
              <a:ext uri="{FF2B5EF4-FFF2-40B4-BE49-F238E27FC236}">
                <a16:creationId xmlns:a16="http://schemas.microsoft.com/office/drawing/2014/main" id="{E7369858-1E30-42D8-8224-8300425C1A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E33B7308-B546-4A26-9760-073E94567E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35AC8D-0F3E-4A44-A022-F536F63C6057}" type="slidenum">
              <a:rPr lang="en-IN" smtClean="0"/>
              <a:t>‹#›</a:t>
            </a:fld>
            <a:endParaRPr lang="en-IN"/>
          </a:p>
        </p:txBody>
      </p:sp>
    </p:spTree>
    <p:extLst>
      <p:ext uri="{BB962C8B-B14F-4D97-AF65-F5344CB8AC3E}">
        <p14:creationId xmlns:p14="http://schemas.microsoft.com/office/powerpoint/2010/main" val="264637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7B52D-0E4F-4779-A19F-6A050C566C1B}"/>
              </a:ext>
            </a:extLst>
          </p:cNvPr>
          <p:cNvSpPr>
            <a:spLocks noGrp="1"/>
          </p:cNvSpPr>
          <p:nvPr>
            <p:ph type="ctrTitle"/>
          </p:nvPr>
        </p:nvSpPr>
        <p:spPr/>
        <p:txBody>
          <a:bodyPr/>
          <a:lstStyle/>
          <a:p>
            <a:r>
              <a:rPr lang="en-IN" dirty="0" err="1"/>
              <a:t>Intracratonic</a:t>
            </a:r>
            <a:r>
              <a:rPr lang="en-IN" dirty="0"/>
              <a:t> / Purana basins in Central India</a:t>
            </a:r>
          </a:p>
        </p:txBody>
      </p:sp>
      <p:sp>
        <p:nvSpPr>
          <p:cNvPr id="3" name="Subtitle 2">
            <a:extLst>
              <a:ext uri="{FF2B5EF4-FFF2-40B4-BE49-F238E27FC236}">
                <a16:creationId xmlns:a16="http://schemas.microsoft.com/office/drawing/2014/main" id="{FAB9E9D5-D5C4-43E7-8F31-4C4665690BE6}"/>
              </a:ext>
            </a:extLst>
          </p:cNvPr>
          <p:cNvSpPr>
            <a:spLocks noGrp="1"/>
          </p:cNvSpPr>
          <p:nvPr>
            <p:ph type="subTitle" idx="1"/>
          </p:nvPr>
        </p:nvSpPr>
        <p:spPr/>
        <p:txBody>
          <a:bodyPr/>
          <a:lstStyle/>
          <a:p>
            <a:r>
              <a:rPr lang="en-IN" dirty="0"/>
              <a:t>Presentation by </a:t>
            </a:r>
          </a:p>
          <a:p>
            <a:r>
              <a:rPr lang="en-IN" dirty="0" err="1"/>
              <a:t>Dr.</a:t>
            </a:r>
            <a:r>
              <a:rPr lang="en-IN" dirty="0"/>
              <a:t> Ritesh Purohit</a:t>
            </a:r>
          </a:p>
          <a:p>
            <a:endParaRPr lang="en-IN" dirty="0"/>
          </a:p>
        </p:txBody>
      </p:sp>
    </p:spTree>
    <p:extLst>
      <p:ext uri="{BB962C8B-B14F-4D97-AF65-F5344CB8AC3E}">
        <p14:creationId xmlns:p14="http://schemas.microsoft.com/office/powerpoint/2010/main" val="782758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F932B-72D1-485E-9837-7F5CF6562A67}"/>
              </a:ext>
            </a:extLst>
          </p:cNvPr>
          <p:cNvSpPr>
            <a:spLocks noGrp="1"/>
          </p:cNvSpPr>
          <p:nvPr>
            <p:ph type="title"/>
          </p:nvPr>
        </p:nvSpPr>
        <p:spPr/>
        <p:txBody>
          <a:bodyPr/>
          <a:lstStyle/>
          <a:p>
            <a:r>
              <a:rPr lang="en-GB" dirty="0"/>
              <a:t>Lithostratigraphy of the </a:t>
            </a:r>
            <a:r>
              <a:rPr lang="en-GB" dirty="0" err="1"/>
              <a:t>Khariar</a:t>
            </a:r>
            <a:r>
              <a:rPr lang="en-GB" dirty="0"/>
              <a:t> Basin (After Das et al. 2001)</a:t>
            </a:r>
            <a:endParaRPr lang="en-IN" dirty="0"/>
          </a:p>
        </p:txBody>
      </p:sp>
      <p:graphicFrame>
        <p:nvGraphicFramePr>
          <p:cNvPr id="4" name="Content Placeholder 3">
            <a:extLst>
              <a:ext uri="{FF2B5EF4-FFF2-40B4-BE49-F238E27FC236}">
                <a16:creationId xmlns:a16="http://schemas.microsoft.com/office/drawing/2014/main" id="{B3D42A88-1FA6-4F1E-9A45-2BE8EDA340B0}"/>
              </a:ext>
            </a:extLst>
          </p:cNvPr>
          <p:cNvGraphicFramePr>
            <a:graphicFrameLocks noGrp="1"/>
          </p:cNvGraphicFramePr>
          <p:nvPr>
            <p:ph idx="1"/>
            <p:extLst>
              <p:ext uri="{D42A27DB-BD31-4B8C-83A1-F6EECF244321}">
                <p14:modId xmlns:p14="http://schemas.microsoft.com/office/powerpoint/2010/main" val="3150078990"/>
              </p:ext>
            </p:extLst>
          </p:nvPr>
        </p:nvGraphicFramePr>
        <p:xfrm>
          <a:off x="3861434" y="2132393"/>
          <a:ext cx="4858359" cy="3137192"/>
        </p:xfrm>
        <a:graphic>
          <a:graphicData uri="http://schemas.openxmlformats.org/drawingml/2006/table">
            <a:tbl>
              <a:tblPr firstRow="1" firstCol="1" bandRow="1">
                <a:tableStyleId>{5C22544A-7EE6-4342-B048-85BDC9FD1C3A}</a:tableStyleId>
              </a:tblPr>
              <a:tblGrid>
                <a:gridCol w="2124755">
                  <a:extLst>
                    <a:ext uri="{9D8B030D-6E8A-4147-A177-3AD203B41FA5}">
                      <a16:colId xmlns:a16="http://schemas.microsoft.com/office/drawing/2014/main" val="1772525920"/>
                    </a:ext>
                  </a:extLst>
                </a:gridCol>
                <a:gridCol w="2733604">
                  <a:extLst>
                    <a:ext uri="{9D8B030D-6E8A-4147-A177-3AD203B41FA5}">
                      <a16:colId xmlns:a16="http://schemas.microsoft.com/office/drawing/2014/main" val="2408909840"/>
                    </a:ext>
                  </a:extLst>
                </a:gridCol>
              </a:tblGrid>
              <a:tr h="323698">
                <a:tc>
                  <a:txBody>
                    <a:bodyPr/>
                    <a:lstStyle/>
                    <a:p>
                      <a:pPr algn="just">
                        <a:lnSpc>
                          <a:spcPct val="150000"/>
                        </a:lnSpc>
                        <a:spcAft>
                          <a:spcPts val="0"/>
                        </a:spcAft>
                      </a:pPr>
                      <a:r>
                        <a:rPr lang="en-GB" sz="1400">
                          <a:effectLst/>
                        </a:rPr>
                        <a:t>Group</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just">
                        <a:lnSpc>
                          <a:spcPct val="150000"/>
                        </a:lnSpc>
                        <a:spcAft>
                          <a:spcPts val="0"/>
                        </a:spcAft>
                      </a:pPr>
                      <a:r>
                        <a:rPr lang="en-GB" sz="1400">
                          <a:effectLst/>
                        </a:rPr>
                        <a:t>Formations</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4254060517"/>
                  </a:ext>
                </a:extLst>
              </a:tr>
              <a:tr h="2489796">
                <a:tc>
                  <a:txBody>
                    <a:bodyPr/>
                    <a:lstStyle/>
                    <a:p>
                      <a:pPr algn="just">
                        <a:lnSpc>
                          <a:spcPct val="150000"/>
                        </a:lnSpc>
                        <a:spcAft>
                          <a:spcPts val="0"/>
                        </a:spcAft>
                      </a:pPr>
                      <a:r>
                        <a:rPr lang="en-GB" sz="1400">
                          <a:effectLst/>
                        </a:rPr>
                        <a:t> </a:t>
                      </a:r>
                      <a:endParaRPr lang="en-IN" sz="1100">
                        <a:effectLst/>
                      </a:endParaRPr>
                    </a:p>
                    <a:p>
                      <a:pPr algn="just">
                        <a:lnSpc>
                          <a:spcPct val="150000"/>
                        </a:lnSpc>
                        <a:spcAft>
                          <a:spcPts val="0"/>
                        </a:spcAft>
                      </a:pPr>
                      <a:r>
                        <a:rPr lang="en-GB" sz="1400">
                          <a:effectLst/>
                        </a:rPr>
                        <a:t> </a:t>
                      </a:r>
                      <a:endParaRPr lang="en-IN" sz="1100">
                        <a:effectLst/>
                      </a:endParaRPr>
                    </a:p>
                    <a:p>
                      <a:pPr algn="just">
                        <a:lnSpc>
                          <a:spcPct val="150000"/>
                        </a:lnSpc>
                        <a:spcAft>
                          <a:spcPts val="0"/>
                        </a:spcAft>
                      </a:pPr>
                      <a:r>
                        <a:rPr lang="en-GB" sz="1400">
                          <a:effectLst/>
                        </a:rPr>
                        <a:t> </a:t>
                      </a:r>
                      <a:endParaRPr lang="en-IN" sz="1100">
                        <a:effectLst/>
                      </a:endParaRPr>
                    </a:p>
                    <a:p>
                      <a:pPr algn="just">
                        <a:lnSpc>
                          <a:spcPct val="150000"/>
                        </a:lnSpc>
                        <a:spcAft>
                          <a:spcPts val="0"/>
                        </a:spcAft>
                      </a:pPr>
                      <a:r>
                        <a:rPr lang="en-GB" sz="1400">
                          <a:effectLst/>
                        </a:rPr>
                        <a:t>Piari Group (600-1000 m) </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just">
                        <a:lnSpc>
                          <a:spcPct val="150000"/>
                        </a:lnSpc>
                        <a:spcAft>
                          <a:spcPts val="0"/>
                        </a:spcAft>
                      </a:pPr>
                      <a:r>
                        <a:rPr lang="en-GB" sz="1400">
                          <a:effectLst/>
                        </a:rPr>
                        <a:t>Ling Dongri Sandstone (60-120 m)</a:t>
                      </a:r>
                      <a:endParaRPr lang="en-IN" sz="1100">
                        <a:effectLst/>
                      </a:endParaRPr>
                    </a:p>
                    <a:p>
                      <a:pPr algn="just">
                        <a:lnSpc>
                          <a:spcPct val="150000"/>
                        </a:lnSpc>
                        <a:spcAft>
                          <a:spcPts val="0"/>
                        </a:spcAft>
                      </a:pPr>
                      <a:r>
                        <a:rPr lang="en-GB" sz="1400">
                          <a:effectLst/>
                        </a:rPr>
                        <a:t>Tarjhar Shale (205 m) </a:t>
                      </a:r>
                      <a:endParaRPr lang="en-IN" sz="1100">
                        <a:effectLst/>
                      </a:endParaRPr>
                    </a:p>
                    <a:p>
                      <a:pPr algn="just">
                        <a:lnSpc>
                          <a:spcPct val="150000"/>
                        </a:lnSpc>
                        <a:spcAft>
                          <a:spcPts val="0"/>
                        </a:spcAft>
                      </a:pPr>
                      <a:r>
                        <a:rPr lang="en-GB" sz="1400">
                          <a:effectLst/>
                        </a:rPr>
                        <a:t>Galighat Sandstone (150-300 m)</a:t>
                      </a:r>
                      <a:endParaRPr lang="en-IN" sz="1100">
                        <a:effectLst/>
                      </a:endParaRPr>
                    </a:p>
                    <a:p>
                      <a:pPr algn="just">
                        <a:lnSpc>
                          <a:spcPct val="150000"/>
                        </a:lnSpc>
                        <a:spcAft>
                          <a:spcPts val="0"/>
                        </a:spcAft>
                      </a:pPr>
                      <a:r>
                        <a:rPr lang="en-GB" sz="1400">
                          <a:effectLst/>
                        </a:rPr>
                        <a:t> ------------disconformity-----------</a:t>
                      </a:r>
                      <a:endParaRPr lang="en-IN" sz="1100">
                        <a:effectLst/>
                      </a:endParaRPr>
                    </a:p>
                    <a:p>
                      <a:pPr algn="just">
                        <a:lnSpc>
                          <a:spcPct val="150000"/>
                        </a:lnSpc>
                        <a:spcAft>
                          <a:spcPts val="0"/>
                        </a:spcAft>
                      </a:pPr>
                      <a:r>
                        <a:rPr lang="en-GB" sz="1400">
                          <a:effectLst/>
                        </a:rPr>
                        <a:t>Neor Sandstone (40-160 m)</a:t>
                      </a:r>
                      <a:endParaRPr lang="en-IN" sz="1100">
                        <a:effectLst/>
                      </a:endParaRPr>
                    </a:p>
                    <a:p>
                      <a:pPr algn="just">
                        <a:lnSpc>
                          <a:spcPct val="150000"/>
                        </a:lnSpc>
                        <a:spcAft>
                          <a:spcPts val="0"/>
                        </a:spcAft>
                      </a:pPr>
                      <a:r>
                        <a:rPr lang="en-GB" sz="1400">
                          <a:effectLst/>
                        </a:rPr>
                        <a:t>Kulharighat Limestone (980-120 m) </a:t>
                      </a:r>
                      <a:endParaRPr lang="en-IN" sz="1100">
                        <a:effectLst/>
                      </a:endParaRPr>
                    </a:p>
                    <a:p>
                      <a:pPr algn="just">
                        <a:lnSpc>
                          <a:spcPct val="150000"/>
                        </a:lnSpc>
                        <a:spcAft>
                          <a:spcPts val="0"/>
                        </a:spcAft>
                      </a:pPr>
                      <a:r>
                        <a:rPr lang="en-GB" sz="1400">
                          <a:effectLst/>
                        </a:rPr>
                        <a:t>Devdhara Sandstone (10-80 m) </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3916448227"/>
                  </a:ext>
                </a:extLst>
              </a:tr>
              <a:tr h="323698">
                <a:tc gridSpan="2">
                  <a:txBody>
                    <a:bodyPr/>
                    <a:lstStyle/>
                    <a:p>
                      <a:pPr algn="ctr">
                        <a:lnSpc>
                          <a:spcPct val="150000"/>
                        </a:lnSpc>
                        <a:spcAft>
                          <a:spcPts val="0"/>
                        </a:spcAft>
                      </a:pPr>
                      <a:r>
                        <a:rPr lang="en-GB" sz="1400" dirty="0">
                          <a:effectLst/>
                        </a:rPr>
                        <a:t>Basement gneisses and granites</a:t>
                      </a:r>
                      <a:endParaRPr lang="en-IN"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hMerge="1">
                  <a:txBody>
                    <a:bodyPr/>
                    <a:lstStyle/>
                    <a:p>
                      <a:endParaRPr lang="en-IN"/>
                    </a:p>
                  </a:txBody>
                  <a:tcPr/>
                </a:tc>
                <a:extLst>
                  <a:ext uri="{0D108BD9-81ED-4DB2-BD59-A6C34878D82A}">
                    <a16:rowId xmlns:a16="http://schemas.microsoft.com/office/drawing/2014/main" val="1202508144"/>
                  </a:ext>
                </a:extLst>
              </a:tr>
            </a:tbl>
          </a:graphicData>
        </a:graphic>
      </p:graphicFrame>
    </p:spTree>
    <p:extLst>
      <p:ext uri="{BB962C8B-B14F-4D97-AF65-F5344CB8AC3E}">
        <p14:creationId xmlns:p14="http://schemas.microsoft.com/office/powerpoint/2010/main" val="149749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FA5EC-BA53-4E5F-BC17-D94195D5D71C}"/>
              </a:ext>
            </a:extLst>
          </p:cNvPr>
          <p:cNvSpPr>
            <a:spLocks noGrp="1"/>
          </p:cNvSpPr>
          <p:nvPr>
            <p:ph type="title"/>
          </p:nvPr>
        </p:nvSpPr>
        <p:spPr/>
        <p:txBody>
          <a:bodyPr/>
          <a:lstStyle/>
          <a:p>
            <a:r>
              <a:rPr lang="en-IN" dirty="0"/>
              <a:t>Deformation and Ages</a:t>
            </a:r>
          </a:p>
        </p:txBody>
      </p:sp>
      <p:sp>
        <p:nvSpPr>
          <p:cNvPr id="3" name="Content Placeholder 2">
            <a:extLst>
              <a:ext uri="{FF2B5EF4-FFF2-40B4-BE49-F238E27FC236}">
                <a16:creationId xmlns:a16="http://schemas.microsoft.com/office/drawing/2014/main" id="{BA8F62BE-8ACB-48DD-85C6-1E0D7C776EFA}"/>
              </a:ext>
            </a:extLst>
          </p:cNvPr>
          <p:cNvSpPr>
            <a:spLocks noGrp="1"/>
          </p:cNvSpPr>
          <p:nvPr>
            <p:ph idx="1"/>
          </p:nvPr>
        </p:nvSpPr>
        <p:spPr/>
        <p:txBody>
          <a:bodyPr/>
          <a:lstStyle/>
          <a:p>
            <a:r>
              <a:rPr lang="en-GB" dirty="0"/>
              <a:t>The </a:t>
            </a:r>
            <a:r>
              <a:rPr lang="en-GB" dirty="0" err="1"/>
              <a:t>Piari</a:t>
            </a:r>
            <a:r>
              <a:rPr lang="en-GB" dirty="0"/>
              <a:t> Group rocks are involved in open to tight asymmetrical folding trending NW-SW. The intensity of deformation increases in the easterly direction near the contact of the Eastern Ghats Granulite Belt showing evidence of strong shearing and faulting. </a:t>
            </a:r>
            <a:endParaRPr lang="en-IN" dirty="0"/>
          </a:p>
          <a:p>
            <a:r>
              <a:rPr lang="en-GB" dirty="0"/>
              <a:t>No precise age data are available for the rocks of the </a:t>
            </a:r>
            <a:r>
              <a:rPr lang="en-GB" dirty="0" err="1"/>
              <a:t>Khariar</a:t>
            </a:r>
            <a:r>
              <a:rPr lang="en-GB" dirty="0"/>
              <a:t> Basin. However, suggestion has been made about the Lower to Upper </a:t>
            </a:r>
            <a:r>
              <a:rPr lang="en-GB" dirty="0" err="1"/>
              <a:t>Riphean</a:t>
            </a:r>
            <a:r>
              <a:rPr lang="en-GB" dirty="0"/>
              <a:t> age (i.e. between 1,400 to 800 million years ago) based on study of the stromatolite structures developed in the carbonate formations of </a:t>
            </a:r>
            <a:r>
              <a:rPr lang="en-GB" dirty="0" err="1"/>
              <a:t>Piari</a:t>
            </a:r>
            <a:r>
              <a:rPr lang="en-GB" dirty="0"/>
              <a:t> Group (Ramakrishnan and </a:t>
            </a:r>
            <a:r>
              <a:rPr lang="en-GB" dirty="0" err="1"/>
              <a:t>Vaidyanadhan</a:t>
            </a:r>
            <a:r>
              <a:rPr lang="en-GB" dirty="0"/>
              <a:t>, 2008). </a:t>
            </a:r>
            <a:endParaRPr lang="en-IN" dirty="0"/>
          </a:p>
          <a:p>
            <a:endParaRPr lang="en-IN" dirty="0"/>
          </a:p>
        </p:txBody>
      </p:sp>
    </p:spTree>
    <p:extLst>
      <p:ext uri="{BB962C8B-B14F-4D97-AF65-F5344CB8AC3E}">
        <p14:creationId xmlns:p14="http://schemas.microsoft.com/office/powerpoint/2010/main" val="1191814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182C1-9AC6-4E6F-8AC2-7866C7213C82}"/>
              </a:ext>
            </a:extLst>
          </p:cNvPr>
          <p:cNvSpPr>
            <a:spLocks noGrp="1"/>
          </p:cNvSpPr>
          <p:nvPr>
            <p:ph type="title"/>
          </p:nvPr>
        </p:nvSpPr>
        <p:spPr/>
        <p:txBody>
          <a:bodyPr/>
          <a:lstStyle/>
          <a:p>
            <a:r>
              <a:rPr lang="en-IN" dirty="0" err="1"/>
              <a:t>Ampani</a:t>
            </a:r>
            <a:r>
              <a:rPr lang="en-IN" dirty="0"/>
              <a:t> Basin</a:t>
            </a:r>
          </a:p>
        </p:txBody>
      </p:sp>
      <p:sp>
        <p:nvSpPr>
          <p:cNvPr id="3" name="Content Placeholder 2">
            <a:extLst>
              <a:ext uri="{FF2B5EF4-FFF2-40B4-BE49-F238E27FC236}">
                <a16:creationId xmlns:a16="http://schemas.microsoft.com/office/drawing/2014/main" id="{064CD788-912F-4285-9B7B-893FE7C1AF93}"/>
              </a:ext>
            </a:extLst>
          </p:cNvPr>
          <p:cNvSpPr>
            <a:spLocks noGrp="1"/>
          </p:cNvSpPr>
          <p:nvPr>
            <p:ph idx="1"/>
          </p:nvPr>
        </p:nvSpPr>
        <p:spPr>
          <a:xfrm>
            <a:off x="838200" y="1395167"/>
            <a:ext cx="10515600" cy="5279010"/>
          </a:xfrm>
        </p:spPr>
        <p:txBody>
          <a:bodyPr>
            <a:normAutofit/>
          </a:bodyPr>
          <a:lstStyle/>
          <a:p>
            <a:r>
              <a:rPr lang="en-GB" dirty="0"/>
              <a:t>It occurs on a small plateau south of </a:t>
            </a:r>
            <a:r>
              <a:rPr lang="en-GB" dirty="0" err="1"/>
              <a:t>Khariar</a:t>
            </a:r>
            <a:r>
              <a:rPr lang="en-GB" dirty="0"/>
              <a:t>. </a:t>
            </a:r>
          </a:p>
          <a:p>
            <a:r>
              <a:rPr lang="en-GB" dirty="0"/>
              <a:t>The basin includes about 280 m thick sandstone-shale sequence occupying an outcrop area of about 220 sq. km. </a:t>
            </a:r>
          </a:p>
          <a:p>
            <a:r>
              <a:rPr lang="en-GB" dirty="0"/>
              <a:t>The lithostratigraphy of the basin as worked out Balakrishnan and Mahesh Babu (1987) includes a thin body of basal conglomerate  with </a:t>
            </a:r>
            <a:r>
              <a:rPr lang="en-GB" dirty="0" err="1"/>
              <a:t>interbands</a:t>
            </a:r>
            <a:r>
              <a:rPr lang="en-GB" dirty="0"/>
              <a:t> of </a:t>
            </a:r>
            <a:r>
              <a:rPr lang="en-GB" dirty="0" err="1"/>
              <a:t>subarkose</a:t>
            </a:r>
            <a:r>
              <a:rPr lang="en-GB" dirty="0"/>
              <a:t> (180 m), siltstone (20 m) and purple shale </a:t>
            </a:r>
            <a:r>
              <a:rPr lang="en-GB" dirty="0" err="1"/>
              <a:t>interbanded</a:t>
            </a:r>
            <a:r>
              <a:rPr lang="en-GB" dirty="0"/>
              <a:t> with impure limestone (70 m). </a:t>
            </a:r>
          </a:p>
          <a:p>
            <a:r>
              <a:rPr lang="en-GB" dirty="0"/>
              <a:t>Like the </a:t>
            </a:r>
            <a:r>
              <a:rPr lang="en-GB" dirty="0" err="1"/>
              <a:t>Khariar</a:t>
            </a:r>
            <a:r>
              <a:rPr lang="en-GB" dirty="0"/>
              <a:t> Basin, The </a:t>
            </a:r>
            <a:r>
              <a:rPr lang="en-GB" dirty="0" err="1"/>
              <a:t>Ampani</a:t>
            </a:r>
            <a:r>
              <a:rPr lang="en-GB" dirty="0"/>
              <a:t> basin shows gently folding over the major part of the outcrop. The intensity of deformation increases towards the eastern margin close to the western boundary of the Eastern Ghats Granulite Belt, where the overturned isoclinal folds have developed along with shear zones. </a:t>
            </a:r>
            <a:endParaRPr lang="en-IN" dirty="0"/>
          </a:p>
          <a:p>
            <a:endParaRPr lang="en-IN" dirty="0"/>
          </a:p>
        </p:txBody>
      </p:sp>
    </p:spTree>
    <p:extLst>
      <p:ext uri="{BB962C8B-B14F-4D97-AF65-F5344CB8AC3E}">
        <p14:creationId xmlns:p14="http://schemas.microsoft.com/office/powerpoint/2010/main" val="1015381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A73DA-6618-44C3-A07A-3046C3880E25}"/>
              </a:ext>
            </a:extLst>
          </p:cNvPr>
          <p:cNvSpPr>
            <a:spLocks noGrp="1"/>
          </p:cNvSpPr>
          <p:nvPr>
            <p:ph type="title"/>
          </p:nvPr>
        </p:nvSpPr>
        <p:spPr/>
        <p:txBody>
          <a:bodyPr/>
          <a:lstStyle/>
          <a:p>
            <a:r>
              <a:rPr lang="en-IN" dirty="0"/>
              <a:t>Indravati Basin</a:t>
            </a:r>
          </a:p>
        </p:txBody>
      </p:sp>
      <p:sp>
        <p:nvSpPr>
          <p:cNvPr id="3" name="Content Placeholder 2">
            <a:extLst>
              <a:ext uri="{FF2B5EF4-FFF2-40B4-BE49-F238E27FC236}">
                <a16:creationId xmlns:a16="http://schemas.microsoft.com/office/drawing/2014/main" id="{33C4E5B8-CB9B-4DBE-B9A1-1B23069EAF53}"/>
              </a:ext>
            </a:extLst>
          </p:cNvPr>
          <p:cNvSpPr>
            <a:spLocks noGrp="1"/>
          </p:cNvSpPr>
          <p:nvPr>
            <p:ph idx="1"/>
          </p:nvPr>
        </p:nvSpPr>
        <p:spPr>
          <a:xfrm>
            <a:off x="838200" y="1348033"/>
            <a:ext cx="10515600" cy="4828930"/>
          </a:xfrm>
        </p:spPr>
        <p:txBody>
          <a:bodyPr>
            <a:normAutofit/>
          </a:bodyPr>
          <a:lstStyle/>
          <a:p>
            <a:r>
              <a:rPr lang="en-GB" dirty="0"/>
              <a:t>This is an irregular, rhomb-shaped basin covering an area of 900 sq. km.</a:t>
            </a:r>
          </a:p>
          <a:p>
            <a:r>
              <a:rPr lang="en-GB" dirty="0"/>
              <a:t> The basin shows about a 500 m thick sequence of shale-sand-carbonate association.</a:t>
            </a:r>
          </a:p>
          <a:p>
            <a:r>
              <a:rPr lang="en-GB" dirty="0"/>
              <a:t>The carbonate succession includes cement-grade limestone and dolomite. </a:t>
            </a:r>
          </a:p>
          <a:p>
            <a:r>
              <a:rPr lang="en-GB" dirty="0"/>
              <a:t>Structurally the Indravati Group comprises a flat-lying sequence with gentle undulating dips, except in the </a:t>
            </a:r>
            <a:r>
              <a:rPr lang="en-GB" dirty="0" err="1"/>
              <a:t>southeastern</a:t>
            </a:r>
            <a:r>
              <a:rPr lang="en-GB" dirty="0"/>
              <a:t> margin with the Eastern Ghats Granulite Belt where the rocks show deformation with development of faults and shear zones. </a:t>
            </a:r>
            <a:endParaRPr lang="en-IN" dirty="0"/>
          </a:p>
        </p:txBody>
      </p:sp>
    </p:spTree>
    <p:extLst>
      <p:ext uri="{BB962C8B-B14F-4D97-AF65-F5344CB8AC3E}">
        <p14:creationId xmlns:p14="http://schemas.microsoft.com/office/powerpoint/2010/main" val="2213793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FEB4D2-E750-4664-8FD7-133706D4DE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6528" y="100584"/>
            <a:ext cx="9838944" cy="6656832"/>
          </a:xfrm>
          <a:prstGeom prst="rect">
            <a:avLst/>
          </a:prstGeom>
        </p:spPr>
      </p:pic>
    </p:spTree>
    <p:extLst>
      <p:ext uri="{BB962C8B-B14F-4D97-AF65-F5344CB8AC3E}">
        <p14:creationId xmlns:p14="http://schemas.microsoft.com/office/powerpoint/2010/main" val="2358904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6D693-5D02-4565-818C-E69D2C1AF469}"/>
              </a:ext>
            </a:extLst>
          </p:cNvPr>
          <p:cNvSpPr>
            <a:spLocks noGrp="1"/>
          </p:cNvSpPr>
          <p:nvPr>
            <p:ph type="title"/>
          </p:nvPr>
        </p:nvSpPr>
        <p:spPr/>
        <p:txBody>
          <a:bodyPr/>
          <a:lstStyle/>
          <a:p>
            <a:r>
              <a:rPr lang="en-GB" dirty="0"/>
              <a:t>Lithostratigraphy of the Indravati Group (after Ramakrishnan, 1987)</a:t>
            </a:r>
            <a:endParaRPr lang="en-IN" dirty="0"/>
          </a:p>
        </p:txBody>
      </p:sp>
      <p:graphicFrame>
        <p:nvGraphicFramePr>
          <p:cNvPr id="4" name="Content Placeholder 3">
            <a:extLst>
              <a:ext uri="{FF2B5EF4-FFF2-40B4-BE49-F238E27FC236}">
                <a16:creationId xmlns:a16="http://schemas.microsoft.com/office/drawing/2014/main" id="{83209A9E-3655-47FB-90BC-6D04541168D1}"/>
              </a:ext>
            </a:extLst>
          </p:cNvPr>
          <p:cNvGraphicFramePr>
            <a:graphicFrameLocks noGrp="1"/>
          </p:cNvGraphicFramePr>
          <p:nvPr>
            <p:ph idx="1"/>
            <p:extLst>
              <p:ext uri="{D42A27DB-BD31-4B8C-83A1-F6EECF244321}">
                <p14:modId xmlns:p14="http://schemas.microsoft.com/office/powerpoint/2010/main" val="1354426376"/>
              </p:ext>
            </p:extLst>
          </p:nvPr>
        </p:nvGraphicFramePr>
        <p:xfrm>
          <a:off x="3095376" y="2680504"/>
          <a:ext cx="5841234" cy="2089902"/>
        </p:xfrm>
        <a:graphic>
          <a:graphicData uri="http://schemas.openxmlformats.org/drawingml/2006/table">
            <a:tbl>
              <a:tblPr firstRow="1" firstCol="1" bandRow="1">
                <a:tableStyleId>{5C22544A-7EE6-4342-B048-85BDC9FD1C3A}</a:tableStyleId>
              </a:tblPr>
              <a:tblGrid>
                <a:gridCol w="2690829">
                  <a:extLst>
                    <a:ext uri="{9D8B030D-6E8A-4147-A177-3AD203B41FA5}">
                      <a16:colId xmlns:a16="http://schemas.microsoft.com/office/drawing/2014/main" val="3248998328"/>
                    </a:ext>
                  </a:extLst>
                </a:gridCol>
                <a:gridCol w="3150405">
                  <a:extLst>
                    <a:ext uri="{9D8B030D-6E8A-4147-A177-3AD203B41FA5}">
                      <a16:colId xmlns:a16="http://schemas.microsoft.com/office/drawing/2014/main" val="1227122898"/>
                    </a:ext>
                  </a:extLst>
                </a:gridCol>
              </a:tblGrid>
              <a:tr h="1884924">
                <a:tc>
                  <a:txBody>
                    <a:bodyPr/>
                    <a:lstStyle/>
                    <a:p>
                      <a:pPr algn="just">
                        <a:lnSpc>
                          <a:spcPct val="150000"/>
                        </a:lnSpc>
                        <a:spcAft>
                          <a:spcPts val="0"/>
                        </a:spcAft>
                      </a:pPr>
                      <a:r>
                        <a:rPr lang="en-GB" sz="1000">
                          <a:effectLst/>
                        </a:rPr>
                        <a:t>Jagdalpur Formation (200-250 m)</a:t>
                      </a:r>
                      <a:endParaRPr lang="en-IN" sz="1100">
                        <a:effectLst/>
                      </a:endParaRPr>
                    </a:p>
                    <a:p>
                      <a:pPr algn="just">
                        <a:lnSpc>
                          <a:spcPct val="150000"/>
                        </a:lnSpc>
                        <a:spcAft>
                          <a:spcPts val="0"/>
                        </a:spcAft>
                      </a:pPr>
                      <a:r>
                        <a:rPr lang="en-GB" sz="1000">
                          <a:effectLst/>
                        </a:rPr>
                        <a:t>Kanger Limestone (50-200 m)  </a:t>
                      </a:r>
                      <a:endParaRPr lang="en-IN" sz="1100">
                        <a:effectLst/>
                      </a:endParaRPr>
                    </a:p>
                    <a:p>
                      <a:pPr algn="just">
                        <a:lnSpc>
                          <a:spcPct val="150000"/>
                        </a:lnSpc>
                        <a:spcAft>
                          <a:spcPts val="0"/>
                        </a:spcAft>
                      </a:pPr>
                      <a:r>
                        <a:rPr lang="en-GB" sz="1000">
                          <a:effectLst/>
                        </a:rPr>
                        <a:t>Cherakur Formation (50-60 m)</a:t>
                      </a:r>
                      <a:endParaRPr lang="en-IN" sz="1100">
                        <a:effectLst/>
                      </a:endParaRPr>
                    </a:p>
                    <a:p>
                      <a:pPr algn="just">
                        <a:lnSpc>
                          <a:spcPct val="150000"/>
                        </a:lnSpc>
                        <a:spcAft>
                          <a:spcPts val="0"/>
                        </a:spcAft>
                      </a:pPr>
                      <a:r>
                        <a:rPr lang="en-GB" sz="1000">
                          <a:effectLst/>
                        </a:rPr>
                        <a:t> </a:t>
                      </a:r>
                      <a:endParaRPr lang="en-IN" sz="1100">
                        <a:effectLst/>
                      </a:endParaRPr>
                    </a:p>
                    <a:p>
                      <a:pPr algn="just">
                        <a:lnSpc>
                          <a:spcPct val="150000"/>
                        </a:lnSpc>
                        <a:spcAft>
                          <a:spcPts val="0"/>
                        </a:spcAft>
                      </a:pPr>
                      <a:r>
                        <a:rPr lang="en-GB" sz="1000">
                          <a:effectLst/>
                        </a:rPr>
                        <a:t> </a:t>
                      </a:r>
                      <a:endParaRPr lang="en-IN" sz="1100">
                        <a:effectLst/>
                      </a:endParaRPr>
                    </a:p>
                    <a:p>
                      <a:pPr algn="just">
                        <a:lnSpc>
                          <a:spcPct val="150000"/>
                        </a:lnSpc>
                        <a:spcAft>
                          <a:spcPts val="0"/>
                        </a:spcAft>
                      </a:pPr>
                      <a:r>
                        <a:rPr lang="en-GB" sz="1000">
                          <a:effectLst/>
                        </a:rPr>
                        <a:t>Tiratgarh Formation (50-60 m) </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just">
                        <a:lnSpc>
                          <a:spcPct val="150000"/>
                        </a:lnSpc>
                        <a:spcAft>
                          <a:spcPts val="0"/>
                        </a:spcAft>
                      </a:pPr>
                      <a:r>
                        <a:rPr lang="en-GB" sz="1000" dirty="0">
                          <a:effectLst/>
                        </a:rPr>
                        <a:t>Purple shale with </a:t>
                      </a:r>
                      <a:r>
                        <a:rPr lang="en-GB" sz="1000" dirty="0" err="1">
                          <a:effectLst/>
                        </a:rPr>
                        <a:t>stromatolitic</a:t>
                      </a:r>
                      <a:r>
                        <a:rPr lang="en-GB" sz="1000" dirty="0">
                          <a:effectLst/>
                        </a:rPr>
                        <a:t> dolomite</a:t>
                      </a:r>
                      <a:endParaRPr lang="en-IN" sz="1100" dirty="0">
                        <a:effectLst/>
                      </a:endParaRPr>
                    </a:p>
                    <a:p>
                      <a:pPr algn="just">
                        <a:lnSpc>
                          <a:spcPct val="150000"/>
                        </a:lnSpc>
                        <a:spcAft>
                          <a:spcPts val="0"/>
                        </a:spcAft>
                      </a:pPr>
                      <a:r>
                        <a:rPr lang="en-GB" sz="1000" dirty="0">
                          <a:effectLst/>
                        </a:rPr>
                        <a:t>Purple limestone and laminated shale</a:t>
                      </a:r>
                      <a:endParaRPr lang="en-IN" sz="1100" dirty="0">
                        <a:effectLst/>
                      </a:endParaRPr>
                    </a:p>
                    <a:p>
                      <a:pPr algn="just">
                        <a:lnSpc>
                          <a:spcPct val="115000"/>
                        </a:lnSpc>
                        <a:spcAft>
                          <a:spcPts val="0"/>
                        </a:spcAft>
                      </a:pPr>
                      <a:r>
                        <a:rPr lang="en-GB" sz="1000" dirty="0">
                          <a:effectLst/>
                        </a:rPr>
                        <a:t>Purple shale and siltstone with interbeds of </a:t>
                      </a:r>
                      <a:r>
                        <a:rPr lang="en-GB" sz="1000" dirty="0" err="1">
                          <a:effectLst/>
                        </a:rPr>
                        <a:t>arkosic</a:t>
                      </a:r>
                      <a:r>
                        <a:rPr lang="en-GB" sz="1000" dirty="0">
                          <a:effectLst/>
                        </a:rPr>
                        <a:t> sandstone, chert pebble with conglomerate and ‘grit’</a:t>
                      </a:r>
                      <a:endParaRPr lang="en-IN" sz="1100" dirty="0">
                        <a:effectLst/>
                      </a:endParaRPr>
                    </a:p>
                    <a:p>
                      <a:pPr algn="just">
                        <a:lnSpc>
                          <a:spcPct val="115000"/>
                        </a:lnSpc>
                        <a:spcAft>
                          <a:spcPts val="0"/>
                        </a:spcAft>
                      </a:pPr>
                      <a:r>
                        <a:rPr lang="en-GB" sz="1000" dirty="0">
                          <a:effectLst/>
                        </a:rPr>
                        <a:t> </a:t>
                      </a:r>
                      <a:endParaRPr lang="en-IN" sz="1100" dirty="0">
                        <a:effectLst/>
                      </a:endParaRPr>
                    </a:p>
                    <a:p>
                      <a:pPr algn="just">
                        <a:lnSpc>
                          <a:spcPct val="115000"/>
                        </a:lnSpc>
                        <a:spcAft>
                          <a:spcPts val="0"/>
                        </a:spcAft>
                      </a:pPr>
                      <a:r>
                        <a:rPr lang="en-GB" sz="1000" dirty="0">
                          <a:effectLst/>
                        </a:rPr>
                        <a:t>Quartz arenite with minor laminated shale, sandstone and pebble conglomerate</a:t>
                      </a:r>
                      <a:endParaRPr lang="en-IN" sz="1100" dirty="0">
                        <a:effectLst/>
                      </a:endParaRPr>
                    </a:p>
                    <a:p>
                      <a:pPr algn="just">
                        <a:lnSpc>
                          <a:spcPct val="150000"/>
                        </a:lnSpc>
                        <a:spcAft>
                          <a:spcPts val="0"/>
                        </a:spcAft>
                      </a:pPr>
                      <a:r>
                        <a:rPr lang="en-GB" sz="1000" dirty="0">
                          <a:effectLst/>
                        </a:rPr>
                        <a:t> </a:t>
                      </a:r>
                      <a:endParaRPr lang="en-IN"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3347988347"/>
                  </a:ext>
                </a:extLst>
              </a:tr>
              <a:tr h="204536">
                <a:tc gridSpan="2">
                  <a:txBody>
                    <a:bodyPr/>
                    <a:lstStyle/>
                    <a:p>
                      <a:pPr algn="ctr">
                        <a:lnSpc>
                          <a:spcPct val="150000"/>
                        </a:lnSpc>
                        <a:spcAft>
                          <a:spcPts val="0"/>
                        </a:spcAft>
                      </a:pPr>
                      <a:r>
                        <a:rPr lang="en-GB" sz="1000" dirty="0">
                          <a:effectLst/>
                        </a:rPr>
                        <a:t>Granites gneisses and other Archaean supracrustals</a:t>
                      </a:r>
                      <a:endParaRPr lang="en-IN"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hMerge="1">
                  <a:txBody>
                    <a:bodyPr/>
                    <a:lstStyle/>
                    <a:p>
                      <a:endParaRPr lang="en-IN"/>
                    </a:p>
                  </a:txBody>
                  <a:tcPr/>
                </a:tc>
                <a:extLst>
                  <a:ext uri="{0D108BD9-81ED-4DB2-BD59-A6C34878D82A}">
                    <a16:rowId xmlns:a16="http://schemas.microsoft.com/office/drawing/2014/main" val="2010356438"/>
                  </a:ext>
                </a:extLst>
              </a:tr>
            </a:tbl>
          </a:graphicData>
        </a:graphic>
      </p:graphicFrame>
    </p:spTree>
    <p:extLst>
      <p:ext uri="{BB962C8B-B14F-4D97-AF65-F5344CB8AC3E}">
        <p14:creationId xmlns:p14="http://schemas.microsoft.com/office/powerpoint/2010/main" val="4066200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5900E-1320-4674-9D39-9244576F8B4F}"/>
              </a:ext>
            </a:extLst>
          </p:cNvPr>
          <p:cNvSpPr>
            <a:spLocks noGrp="1"/>
          </p:cNvSpPr>
          <p:nvPr>
            <p:ph type="title"/>
          </p:nvPr>
        </p:nvSpPr>
        <p:spPr/>
        <p:txBody>
          <a:bodyPr/>
          <a:lstStyle/>
          <a:p>
            <a:r>
              <a:rPr lang="en-IN" dirty="0"/>
              <a:t>Sabari Basin</a:t>
            </a:r>
          </a:p>
        </p:txBody>
      </p:sp>
      <p:sp>
        <p:nvSpPr>
          <p:cNvPr id="3" name="Content Placeholder 2">
            <a:extLst>
              <a:ext uri="{FF2B5EF4-FFF2-40B4-BE49-F238E27FC236}">
                <a16:creationId xmlns:a16="http://schemas.microsoft.com/office/drawing/2014/main" id="{B70CC678-6FB3-4EC4-9537-548B1D7116E1}"/>
              </a:ext>
            </a:extLst>
          </p:cNvPr>
          <p:cNvSpPr>
            <a:spLocks noGrp="1"/>
          </p:cNvSpPr>
          <p:nvPr>
            <p:ph idx="1"/>
          </p:nvPr>
        </p:nvSpPr>
        <p:spPr/>
        <p:txBody>
          <a:bodyPr/>
          <a:lstStyle/>
          <a:p>
            <a:r>
              <a:rPr lang="en-GB" dirty="0"/>
              <a:t>This is a triangular-shaped small basin near </a:t>
            </a:r>
            <a:r>
              <a:rPr lang="en-GB" dirty="0" err="1"/>
              <a:t>Sukma</a:t>
            </a:r>
            <a:r>
              <a:rPr lang="en-GB" dirty="0"/>
              <a:t>, named Sabari Basin because the River Sabari cuts across the basin almost through the middle. </a:t>
            </a:r>
          </a:p>
          <a:p>
            <a:r>
              <a:rPr lang="en-GB" dirty="0"/>
              <a:t>The main lithology of the basin includes </a:t>
            </a:r>
          </a:p>
          <a:p>
            <a:pPr lvl="1"/>
            <a:r>
              <a:rPr lang="en-GB" dirty="0"/>
              <a:t>Purple to grey coloured shales.</a:t>
            </a:r>
            <a:endParaRPr lang="en-IN" dirty="0"/>
          </a:p>
          <a:p>
            <a:pPr lvl="1"/>
            <a:r>
              <a:rPr lang="en-GB" dirty="0"/>
              <a:t>Creamy and grey coloured limestone. </a:t>
            </a:r>
          </a:p>
          <a:p>
            <a:pPr lvl="1"/>
            <a:r>
              <a:rPr lang="en-GB" dirty="0"/>
              <a:t>Thick-bedded orthoquartzite</a:t>
            </a:r>
          </a:p>
          <a:p>
            <a:pPr lvl="1"/>
            <a:r>
              <a:rPr lang="en-GB" dirty="0"/>
              <a:t>Basal conglomerate </a:t>
            </a:r>
          </a:p>
          <a:p>
            <a:pPr marL="457200" lvl="1" indent="0">
              <a:buNone/>
            </a:pPr>
            <a:endParaRPr lang="en-GB" dirty="0"/>
          </a:p>
        </p:txBody>
      </p:sp>
    </p:spTree>
    <p:extLst>
      <p:ext uri="{BB962C8B-B14F-4D97-AF65-F5344CB8AC3E}">
        <p14:creationId xmlns:p14="http://schemas.microsoft.com/office/powerpoint/2010/main" val="2007590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B9D76-3E88-44F8-8D03-45D4D0A51F14}"/>
              </a:ext>
            </a:extLst>
          </p:cNvPr>
          <p:cNvSpPr>
            <a:spLocks noGrp="1"/>
          </p:cNvSpPr>
          <p:nvPr>
            <p:ph type="title"/>
          </p:nvPr>
        </p:nvSpPr>
        <p:spPr>
          <a:xfrm>
            <a:off x="838200" y="365125"/>
            <a:ext cx="10515600" cy="294751"/>
          </a:xfrm>
        </p:spPr>
        <p:txBody>
          <a:bodyPr>
            <a:normAutofit fontScale="90000"/>
          </a:bodyPr>
          <a:lstStyle/>
          <a:p>
            <a:r>
              <a:rPr lang="en-IN" dirty="0"/>
              <a:t>Summary:</a:t>
            </a:r>
          </a:p>
        </p:txBody>
      </p:sp>
      <p:sp>
        <p:nvSpPr>
          <p:cNvPr id="3" name="Content Placeholder 2">
            <a:extLst>
              <a:ext uri="{FF2B5EF4-FFF2-40B4-BE49-F238E27FC236}">
                <a16:creationId xmlns:a16="http://schemas.microsoft.com/office/drawing/2014/main" id="{8F77E316-F990-4B80-A7DE-4D1B8BDBF9CE}"/>
              </a:ext>
            </a:extLst>
          </p:cNvPr>
          <p:cNvSpPr>
            <a:spLocks noGrp="1"/>
          </p:cNvSpPr>
          <p:nvPr>
            <p:ph idx="1"/>
          </p:nvPr>
        </p:nvSpPr>
        <p:spPr>
          <a:xfrm>
            <a:off x="838200" y="735292"/>
            <a:ext cx="10515600" cy="5901178"/>
          </a:xfrm>
        </p:spPr>
        <p:txBody>
          <a:bodyPr>
            <a:normAutofit fontScale="92500" lnSpcReduction="20000"/>
          </a:bodyPr>
          <a:lstStyle/>
          <a:p>
            <a:r>
              <a:rPr lang="en-GB" dirty="0"/>
              <a:t>Several isolated bodies of late-Proterozoic </a:t>
            </a:r>
            <a:r>
              <a:rPr lang="en-GB" dirty="0" err="1"/>
              <a:t>cratonic</a:t>
            </a:r>
            <a:r>
              <a:rPr lang="en-GB" dirty="0"/>
              <a:t>-basins (Purana Basins in early literatures) occur in </a:t>
            </a:r>
            <a:r>
              <a:rPr lang="en-GB" dirty="0" err="1"/>
              <a:t>Bastar</a:t>
            </a:r>
            <a:r>
              <a:rPr lang="en-GB" dirty="0"/>
              <a:t> Protocontinent of which the </a:t>
            </a:r>
            <a:r>
              <a:rPr lang="en-GB" dirty="0" err="1"/>
              <a:t>Chattisgarh</a:t>
            </a:r>
            <a:r>
              <a:rPr lang="en-GB" dirty="0"/>
              <a:t> is the largest situated on the northeastern edge of the Archaean </a:t>
            </a:r>
            <a:r>
              <a:rPr lang="en-GB" dirty="0" err="1"/>
              <a:t>cratonic</a:t>
            </a:r>
            <a:r>
              <a:rPr lang="en-GB" dirty="0"/>
              <a:t> block of </a:t>
            </a:r>
            <a:r>
              <a:rPr lang="en-GB" dirty="0" err="1"/>
              <a:t>Bastar</a:t>
            </a:r>
            <a:r>
              <a:rPr lang="en-GB" dirty="0"/>
              <a:t>. </a:t>
            </a:r>
          </a:p>
          <a:p>
            <a:r>
              <a:rPr lang="en-GB" dirty="0"/>
              <a:t>There are also several other smaller </a:t>
            </a:r>
            <a:r>
              <a:rPr lang="en-GB" dirty="0" err="1"/>
              <a:t>cratonic</a:t>
            </a:r>
            <a:r>
              <a:rPr lang="en-GB" dirty="0"/>
              <a:t> basins like </a:t>
            </a:r>
            <a:r>
              <a:rPr lang="en-GB" dirty="0" err="1"/>
              <a:t>Khariar</a:t>
            </a:r>
            <a:r>
              <a:rPr lang="en-GB" dirty="0"/>
              <a:t>, </a:t>
            </a:r>
            <a:r>
              <a:rPr lang="en-GB" dirty="0" err="1"/>
              <a:t>Ampani</a:t>
            </a:r>
            <a:r>
              <a:rPr lang="en-GB" dirty="0"/>
              <a:t>, </a:t>
            </a:r>
            <a:r>
              <a:rPr lang="en-GB" dirty="0" err="1"/>
              <a:t>Abujmarh</a:t>
            </a:r>
            <a:r>
              <a:rPr lang="en-GB" dirty="0"/>
              <a:t>, Indravati and Sabari, apart from a number of smaller ‘outlier’ type outcrops. </a:t>
            </a:r>
          </a:p>
          <a:p>
            <a:r>
              <a:rPr lang="en-GB" dirty="0"/>
              <a:t>The basins contain thick sediments belonging to the shale-sand-carbonate association, and were deposited in multiple sedimentary cycles along with welded tuff (ignimbrite) in the shale units. </a:t>
            </a:r>
          </a:p>
          <a:p>
            <a:r>
              <a:rPr lang="en-GB" dirty="0"/>
              <a:t>Carbonate is absent in some of the basins. The vast limestone and dolomite resources which occur in some major basins feed the Steel Plants and cement factories. </a:t>
            </a:r>
            <a:endParaRPr lang="en-IN" dirty="0"/>
          </a:p>
          <a:p>
            <a:r>
              <a:rPr lang="en-GB" dirty="0"/>
              <a:t>Majority of the basins show horizontal to sub-horizontal orientation of beds and have with rolling dips.  Folding and shearing are noted at the eastern margins of some basins which resulted from ‘collision’ type impact of the emplacement of the Eastern Ghats Granulite Belt in the east of the </a:t>
            </a:r>
            <a:r>
              <a:rPr lang="en-GB" dirty="0" err="1"/>
              <a:t>Bastar</a:t>
            </a:r>
            <a:r>
              <a:rPr lang="en-GB" dirty="0"/>
              <a:t> Protocontinent.  </a:t>
            </a:r>
            <a:endParaRPr lang="en-IN" dirty="0"/>
          </a:p>
          <a:p>
            <a:endParaRPr lang="en-IN" dirty="0"/>
          </a:p>
        </p:txBody>
      </p:sp>
    </p:spTree>
    <p:extLst>
      <p:ext uri="{BB962C8B-B14F-4D97-AF65-F5344CB8AC3E}">
        <p14:creationId xmlns:p14="http://schemas.microsoft.com/office/powerpoint/2010/main" val="767766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4B05B-0D75-4CC0-BA3B-944031FCE616}"/>
              </a:ext>
            </a:extLst>
          </p:cNvPr>
          <p:cNvSpPr>
            <a:spLocks noGrp="1"/>
          </p:cNvSpPr>
          <p:nvPr>
            <p:ph type="title"/>
          </p:nvPr>
        </p:nvSpPr>
        <p:spPr>
          <a:xfrm>
            <a:off x="838200" y="365125"/>
            <a:ext cx="10515600" cy="483287"/>
          </a:xfrm>
        </p:spPr>
        <p:txBody>
          <a:bodyPr>
            <a:normAutofit fontScale="90000"/>
          </a:bodyPr>
          <a:lstStyle/>
          <a:p>
            <a:r>
              <a:rPr lang="en-IN" dirty="0"/>
              <a:t>Summary Continued:</a:t>
            </a:r>
          </a:p>
        </p:txBody>
      </p:sp>
      <p:sp>
        <p:nvSpPr>
          <p:cNvPr id="3" name="Content Placeholder 2">
            <a:extLst>
              <a:ext uri="{FF2B5EF4-FFF2-40B4-BE49-F238E27FC236}">
                <a16:creationId xmlns:a16="http://schemas.microsoft.com/office/drawing/2014/main" id="{1EDCB1E3-20D3-4D0F-8D24-E7DEE63D54FE}"/>
              </a:ext>
            </a:extLst>
          </p:cNvPr>
          <p:cNvSpPr>
            <a:spLocks noGrp="1"/>
          </p:cNvSpPr>
          <p:nvPr>
            <p:ph idx="1"/>
          </p:nvPr>
        </p:nvSpPr>
        <p:spPr>
          <a:xfrm>
            <a:off x="838200" y="999242"/>
            <a:ext cx="10983012" cy="5493634"/>
          </a:xfrm>
        </p:spPr>
        <p:txBody>
          <a:bodyPr>
            <a:normAutofit fontScale="92500" lnSpcReduction="20000"/>
          </a:bodyPr>
          <a:lstStyle/>
          <a:p>
            <a:r>
              <a:rPr lang="en-GB" dirty="0"/>
              <a:t>No precise age data are available for these </a:t>
            </a:r>
            <a:r>
              <a:rPr lang="en-GB" dirty="0" err="1"/>
              <a:t>cratonic</a:t>
            </a:r>
            <a:r>
              <a:rPr lang="en-GB" dirty="0"/>
              <a:t> basins. However, based on the study of the stromatolite structures developed in the carbonate formations suggestion has been made about the depositional age of these basins during 1,400 to 800 million years ago.  </a:t>
            </a:r>
          </a:p>
          <a:p>
            <a:r>
              <a:rPr lang="en-GB" dirty="0"/>
              <a:t>Geochronological study based on K/</a:t>
            </a:r>
            <a:r>
              <a:rPr lang="en-GB" dirty="0" err="1"/>
              <a:t>Ar</a:t>
            </a:r>
            <a:r>
              <a:rPr lang="en-GB" dirty="0"/>
              <a:t> systematics on the glauconites suggests sediment deposition age in the time span between 1300 and 1250 million years before present. </a:t>
            </a:r>
            <a:endParaRPr lang="en-IN" dirty="0"/>
          </a:p>
          <a:p>
            <a:r>
              <a:rPr lang="en-GB" dirty="0"/>
              <a:t>Majority of the </a:t>
            </a:r>
            <a:r>
              <a:rPr lang="en-GB" dirty="0" err="1"/>
              <a:t>cratonic</a:t>
            </a:r>
            <a:r>
              <a:rPr lang="en-GB" dirty="0"/>
              <a:t> basins with irregular rectangular shaped configuration of the outcrop is surrounded by a number of kimberlite pipes. </a:t>
            </a:r>
          </a:p>
          <a:p>
            <a:r>
              <a:rPr lang="en-GB" dirty="0"/>
              <a:t>The association of the two suggest possibility that the </a:t>
            </a:r>
            <a:r>
              <a:rPr lang="en-GB" dirty="0" err="1"/>
              <a:t>cratonic-platformal</a:t>
            </a:r>
            <a:r>
              <a:rPr lang="en-GB" dirty="0"/>
              <a:t> basins evolved due to underplating of mafic alkaline magmatism like those in the </a:t>
            </a:r>
            <a:r>
              <a:rPr lang="en-GB" dirty="0" err="1"/>
              <a:t>Dharwar</a:t>
            </a:r>
            <a:r>
              <a:rPr lang="en-GB" dirty="0"/>
              <a:t> Protocontinent.  </a:t>
            </a:r>
          </a:p>
          <a:p>
            <a:r>
              <a:rPr lang="en-GB" dirty="0"/>
              <a:t>Based on the emplacement age of the southern Indian kimberlites at 1.1 Ga (</a:t>
            </a:r>
            <a:r>
              <a:rPr lang="en-GB" dirty="0" err="1"/>
              <a:t>Chalapati</a:t>
            </a:r>
            <a:r>
              <a:rPr lang="en-GB" dirty="0"/>
              <a:t> Rao et al. 2009) we may therefore conclude that the </a:t>
            </a:r>
            <a:r>
              <a:rPr lang="en-GB" dirty="0" err="1"/>
              <a:t>cratonic-platformal</a:t>
            </a:r>
            <a:r>
              <a:rPr lang="en-GB" dirty="0"/>
              <a:t> basin of the </a:t>
            </a:r>
            <a:r>
              <a:rPr lang="en-GB" dirty="0" err="1"/>
              <a:t>Bastar</a:t>
            </a:r>
            <a:r>
              <a:rPr lang="en-GB" dirty="0"/>
              <a:t> Protocontinent took place during the onset of Neoproterozoic at ~ 1.Ga before present. </a:t>
            </a:r>
            <a:endParaRPr lang="en-IN" dirty="0"/>
          </a:p>
        </p:txBody>
      </p:sp>
    </p:spTree>
    <p:extLst>
      <p:ext uri="{BB962C8B-B14F-4D97-AF65-F5344CB8AC3E}">
        <p14:creationId xmlns:p14="http://schemas.microsoft.com/office/powerpoint/2010/main" val="180434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ACF62-916D-4D9B-BF53-FA1720BFC5D4}"/>
              </a:ext>
            </a:extLst>
          </p:cNvPr>
          <p:cNvSpPr>
            <a:spLocks noGrp="1"/>
          </p:cNvSpPr>
          <p:nvPr>
            <p:ph type="title"/>
          </p:nvPr>
        </p:nvSpPr>
        <p:spPr>
          <a:xfrm>
            <a:off x="838200" y="365125"/>
            <a:ext cx="10515600" cy="718957"/>
          </a:xfrm>
        </p:spPr>
        <p:txBody>
          <a:bodyPr/>
          <a:lstStyle/>
          <a:p>
            <a:r>
              <a:rPr lang="en-IN" dirty="0" err="1"/>
              <a:t>Intracratonic</a:t>
            </a:r>
            <a:r>
              <a:rPr lang="en-IN" dirty="0"/>
              <a:t> / Purana Basins</a:t>
            </a:r>
          </a:p>
        </p:txBody>
      </p:sp>
      <p:sp>
        <p:nvSpPr>
          <p:cNvPr id="3" name="Content Placeholder 2">
            <a:extLst>
              <a:ext uri="{FF2B5EF4-FFF2-40B4-BE49-F238E27FC236}">
                <a16:creationId xmlns:a16="http://schemas.microsoft.com/office/drawing/2014/main" id="{BCD431B5-BE2D-4681-B418-E96C96629AC1}"/>
              </a:ext>
            </a:extLst>
          </p:cNvPr>
          <p:cNvSpPr>
            <a:spLocks noGrp="1"/>
          </p:cNvSpPr>
          <p:nvPr>
            <p:ph idx="1"/>
          </p:nvPr>
        </p:nvSpPr>
        <p:spPr>
          <a:xfrm>
            <a:off x="838200" y="1263192"/>
            <a:ext cx="10515600" cy="5363851"/>
          </a:xfrm>
        </p:spPr>
        <p:txBody>
          <a:bodyPr>
            <a:normAutofit fontScale="92500"/>
          </a:bodyPr>
          <a:lstStyle/>
          <a:p>
            <a:r>
              <a:rPr lang="en-GB" dirty="0"/>
              <a:t>Several isolated bodies of late-Proterozoic </a:t>
            </a:r>
            <a:r>
              <a:rPr lang="en-GB" dirty="0" err="1"/>
              <a:t>cratonic</a:t>
            </a:r>
            <a:r>
              <a:rPr lang="en-GB" dirty="0"/>
              <a:t>-basins, </a:t>
            </a:r>
            <a:r>
              <a:rPr lang="en-GB" dirty="0" err="1"/>
              <a:t>descrived</a:t>
            </a:r>
            <a:r>
              <a:rPr lang="en-GB" dirty="0"/>
              <a:t> in early literatures as the Purana Basins, occur in </a:t>
            </a:r>
            <a:r>
              <a:rPr lang="en-GB" dirty="0" err="1"/>
              <a:t>Bastar</a:t>
            </a:r>
            <a:r>
              <a:rPr lang="en-GB" dirty="0"/>
              <a:t> Protocontinent. </a:t>
            </a:r>
          </a:p>
          <a:p>
            <a:r>
              <a:rPr lang="en-GB" dirty="0"/>
              <a:t>Of these, the </a:t>
            </a:r>
            <a:r>
              <a:rPr lang="en-GB" dirty="0" err="1"/>
              <a:t>Chattisgarh</a:t>
            </a:r>
            <a:r>
              <a:rPr lang="en-GB" dirty="0"/>
              <a:t> Basin, covering an area of 36,000 sq.km area in the Bilaspur-Raipur region is the largest situated on the northeastern edge of the Archaean </a:t>
            </a:r>
            <a:r>
              <a:rPr lang="en-GB" dirty="0" err="1"/>
              <a:t>cratonic</a:t>
            </a:r>
            <a:r>
              <a:rPr lang="en-GB" dirty="0"/>
              <a:t> block of </a:t>
            </a:r>
            <a:r>
              <a:rPr lang="en-GB" dirty="0" err="1"/>
              <a:t>Bastar</a:t>
            </a:r>
            <a:r>
              <a:rPr lang="en-GB" dirty="0"/>
              <a:t>. </a:t>
            </a:r>
          </a:p>
          <a:p>
            <a:r>
              <a:rPr lang="en-GB" dirty="0"/>
              <a:t>There are also several other smaller </a:t>
            </a:r>
            <a:r>
              <a:rPr lang="en-GB" dirty="0" err="1"/>
              <a:t>cratonic</a:t>
            </a:r>
            <a:r>
              <a:rPr lang="en-GB" dirty="0"/>
              <a:t> basins like </a:t>
            </a:r>
            <a:r>
              <a:rPr lang="en-GB" dirty="0" err="1"/>
              <a:t>Khariar</a:t>
            </a:r>
            <a:r>
              <a:rPr lang="en-GB" dirty="0"/>
              <a:t>, </a:t>
            </a:r>
            <a:r>
              <a:rPr lang="en-GB" dirty="0" err="1"/>
              <a:t>Ampani</a:t>
            </a:r>
            <a:r>
              <a:rPr lang="en-GB" dirty="0"/>
              <a:t>, </a:t>
            </a:r>
            <a:r>
              <a:rPr lang="en-GB" dirty="0" err="1"/>
              <a:t>Abujmarh</a:t>
            </a:r>
            <a:r>
              <a:rPr lang="en-GB" dirty="0"/>
              <a:t>, Indravati and Sabari. </a:t>
            </a:r>
          </a:p>
          <a:p>
            <a:r>
              <a:rPr lang="en-GB" dirty="0"/>
              <a:t>Apart from these, number of smaller ‘outlier’ type outcrops of </a:t>
            </a:r>
            <a:r>
              <a:rPr lang="en-GB" dirty="0" err="1"/>
              <a:t>cratonic</a:t>
            </a:r>
            <a:r>
              <a:rPr lang="en-GB" dirty="0"/>
              <a:t> platform type depositories occur in the Protocontinent. </a:t>
            </a:r>
          </a:p>
          <a:p>
            <a:r>
              <a:rPr lang="en-GB" dirty="0"/>
              <a:t>Two different opinions exists about these Purana Basins, which are broadly undeformed and unmetamorphosed. The deformation structures noted in some localized blocks are the results of ‘post inversion’ </a:t>
            </a:r>
            <a:r>
              <a:rPr lang="en-GB" dirty="0" err="1"/>
              <a:t>cratonic</a:t>
            </a:r>
            <a:r>
              <a:rPr lang="en-GB" dirty="0"/>
              <a:t> deformations processes.</a:t>
            </a:r>
            <a:r>
              <a:rPr lang="en-GB" b="1" dirty="0"/>
              <a:t>  </a:t>
            </a:r>
            <a:endParaRPr lang="en-IN" dirty="0"/>
          </a:p>
          <a:p>
            <a:endParaRPr lang="en-IN" dirty="0"/>
          </a:p>
        </p:txBody>
      </p:sp>
    </p:spTree>
    <p:extLst>
      <p:ext uri="{BB962C8B-B14F-4D97-AF65-F5344CB8AC3E}">
        <p14:creationId xmlns:p14="http://schemas.microsoft.com/office/powerpoint/2010/main" val="2325273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DDFB5B-336E-4F17-8F30-785C8EAB49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6072" y="188214"/>
            <a:ext cx="6501384" cy="6481572"/>
          </a:xfrm>
          <a:prstGeom prst="rect">
            <a:avLst/>
          </a:prstGeom>
        </p:spPr>
      </p:pic>
      <p:sp>
        <p:nvSpPr>
          <p:cNvPr id="4" name="Rectangle 3">
            <a:extLst>
              <a:ext uri="{FF2B5EF4-FFF2-40B4-BE49-F238E27FC236}">
                <a16:creationId xmlns:a16="http://schemas.microsoft.com/office/drawing/2014/main" id="{E1DA794F-672B-4E2B-A8E7-95B13942F31B}"/>
              </a:ext>
            </a:extLst>
          </p:cNvPr>
          <p:cNvSpPr/>
          <p:nvPr/>
        </p:nvSpPr>
        <p:spPr>
          <a:xfrm>
            <a:off x="587603" y="2200391"/>
            <a:ext cx="4785675" cy="2585323"/>
          </a:xfrm>
          <a:prstGeom prst="rect">
            <a:avLst/>
          </a:prstGeom>
        </p:spPr>
        <p:txBody>
          <a:bodyPr wrap="square">
            <a:spAutoFit/>
          </a:bodyPr>
          <a:lstStyle/>
          <a:p>
            <a:r>
              <a:rPr lang="en-GB" dirty="0">
                <a:latin typeface="Calibri" panose="020F0502020204030204" pitchFamily="34" charset="0"/>
                <a:ea typeface="Calibri" panose="020F0502020204030204" pitchFamily="34" charset="0"/>
                <a:cs typeface="Mangal" panose="02040503050203030202" pitchFamily="18" charset="0"/>
              </a:rPr>
              <a:t>Geological sketch map showing distribution of late-Proterozoic </a:t>
            </a:r>
            <a:r>
              <a:rPr lang="en-GB" dirty="0" err="1">
                <a:latin typeface="Calibri" panose="020F0502020204030204" pitchFamily="34" charset="0"/>
                <a:ea typeface="Calibri" panose="020F0502020204030204" pitchFamily="34" charset="0"/>
                <a:cs typeface="Mangal" panose="02040503050203030202" pitchFamily="18" charset="0"/>
              </a:rPr>
              <a:t>cratonic</a:t>
            </a:r>
            <a:r>
              <a:rPr lang="en-GB" dirty="0">
                <a:latin typeface="Calibri" panose="020F0502020204030204" pitchFamily="34" charset="0"/>
                <a:ea typeface="Calibri" panose="020F0502020204030204" pitchFamily="34" charset="0"/>
                <a:cs typeface="Mangal" panose="02040503050203030202" pitchFamily="18" charset="0"/>
              </a:rPr>
              <a:t> basins (Purana Basins) in the </a:t>
            </a:r>
            <a:r>
              <a:rPr lang="en-GB" dirty="0" err="1">
                <a:latin typeface="Calibri" panose="020F0502020204030204" pitchFamily="34" charset="0"/>
                <a:ea typeface="Calibri" panose="020F0502020204030204" pitchFamily="34" charset="0"/>
                <a:cs typeface="Mangal" panose="02040503050203030202" pitchFamily="18" charset="0"/>
              </a:rPr>
              <a:t>Bastar</a:t>
            </a:r>
            <a:r>
              <a:rPr lang="en-GB" dirty="0">
                <a:latin typeface="Calibri" panose="020F0502020204030204" pitchFamily="34" charset="0"/>
                <a:ea typeface="Calibri" panose="020F0502020204030204" pitchFamily="34" charset="0"/>
                <a:cs typeface="Mangal" panose="02040503050203030202" pitchFamily="18" charset="0"/>
              </a:rPr>
              <a:t> Protocontinent. </a:t>
            </a:r>
          </a:p>
          <a:p>
            <a:pPr marL="342900" indent="-342900">
              <a:buAutoNum type="arabicPeriod"/>
            </a:pPr>
            <a:r>
              <a:rPr lang="en-GB" dirty="0" err="1">
                <a:latin typeface="Calibri" panose="020F0502020204030204" pitchFamily="34" charset="0"/>
                <a:ea typeface="Calibri" panose="020F0502020204030204" pitchFamily="34" charset="0"/>
                <a:cs typeface="Mangal" panose="02040503050203030202" pitchFamily="18" charset="0"/>
              </a:rPr>
              <a:t>Chattisgarh</a:t>
            </a:r>
            <a:endParaRPr lang="en-GB" dirty="0">
              <a:latin typeface="Calibri" panose="020F0502020204030204" pitchFamily="34" charset="0"/>
              <a:ea typeface="Calibri" panose="020F0502020204030204" pitchFamily="34" charset="0"/>
              <a:cs typeface="Mangal" panose="02040503050203030202" pitchFamily="18" charset="0"/>
            </a:endParaRPr>
          </a:p>
          <a:p>
            <a:pPr marL="342900" indent="-342900">
              <a:buAutoNum type="arabicPeriod"/>
            </a:pPr>
            <a:r>
              <a:rPr lang="en-GB" dirty="0" err="1">
                <a:latin typeface="Calibri" panose="020F0502020204030204" pitchFamily="34" charset="0"/>
                <a:ea typeface="Calibri" panose="020F0502020204030204" pitchFamily="34" charset="0"/>
                <a:cs typeface="Mangal" panose="02040503050203030202" pitchFamily="18" charset="0"/>
              </a:rPr>
              <a:t>Khariar</a:t>
            </a:r>
            <a:endParaRPr lang="en-GB" dirty="0">
              <a:latin typeface="Calibri" panose="020F0502020204030204" pitchFamily="34" charset="0"/>
              <a:ea typeface="Calibri" panose="020F0502020204030204" pitchFamily="34" charset="0"/>
              <a:cs typeface="Mangal" panose="02040503050203030202" pitchFamily="18" charset="0"/>
            </a:endParaRPr>
          </a:p>
          <a:p>
            <a:pPr marL="342900" indent="-342900">
              <a:buAutoNum type="arabicPeriod"/>
            </a:pPr>
            <a:r>
              <a:rPr lang="en-GB" dirty="0" err="1">
                <a:latin typeface="Calibri" panose="020F0502020204030204" pitchFamily="34" charset="0"/>
                <a:ea typeface="Calibri" panose="020F0502020204030204" pitchFamily="34" charset="0"/>
                <a:cs typeface="Mangal" panose="02040503050203030202" pitchFamily="18" charset="0"/>
              </a:rPr>
              <a:t>Ampani</a:t>
            </a:r>
            <a:endParaRPr lang="en-GB" dirty="0">
              <a:latin typeface="Calibri" panose="020F0502020204030204" pitchFamily="34" charset="0"/>
              <a:ea typeface="Calibri" panose="020F0502020204030204" pitchFamily="34" charset="0"/>
              <a:cs typeface="Mangal" panose="02040503050203030202" pitchFamily="18" charset="0"/>
            </a:endParaRPr>
          </a:p>
          <a:p>
            <a:pPr marL="342900" indent="-342900">
              <a:buAutoNum type="arabicPeriod"/>
            </a:pPr>
            <a:r>
              <a:rPr lang="en-GB" dirty="0" err="1">
                <a:latin typeface="Calibri" panose="020F0502020204030204" pitchFamily="34" charset="0"/>
                <a:ea typeface="Calibri" panose="020F0502020204030204" pitchFamily="34" charset="0"/>
                <a:cs typeface="Mangal" panose="02040503050203030202" pitchFamily="18" charset="0"/>
              </a:rPr>
              <a:t>Abujhmar</a:t>
            </a:r>
            <a:endParaRPr lang="en-GB" dirty="0">
              <a:latin typeface="Calibri" panose="020F0502020204030204" pitchFamily="34" charset="0"/>
              <a:ea typeface="Calibri" panose="020F0502020204030204" pitchFamily="34" charset="0"/>
              <a:cs typeface="Mangal" panose="02040503050203030202" pitchFamily="18" charset="0"/>
            </a:endParaRPr>
          </a:p>
          <a:p>
            <a:pPr marL="342900" indent="-342900">
              <a:buAutoNum type="arabicPeriod"/>
            </a:pPr>
            <a:r>
              <a:rPr lang="en-GB" dirty="0">
                <a:latin typeface="Calibri" panose="020F0502020204030204" pitchFamily="34" charset="0"/>
                <a:ea typeface="Calibri" panose="020F0502020204030204" pitchFamily="34" charset="0"/>
                <a:cs typeface="Mangal" panose="02040503050203030202" pitchFamily="18" charset="0"/>
              </a:rPr>
              <a:t>Indravati</a:t>
            </a:r>
          </a:p>
          <a:p>
            <a:pPr marL="342900" indent="-342900">
              <a:buAutoNum type="arabicPeriod"/>
            </a:pPr>
            <a:r>
              <a:rPr lang="en-GB" dirty="0">
                <a:latin typeface="Calibri" panose="020F0502020204030204" pitchFamily="34" charset="0"/>
                <a:ea typeface="Calibri" panose="020F0502020204030204" pitchFamily="34" charset="0"/>
                <a:cs typeface="Mangal" panose="02040503050203030202" pitchFamily="18" charset="0"/>
              </a:rPr>
              <a:t>Sabari</a:t>
            </a:r>
            <a:endParaRPr lang="en-IN" dirty="0"/>
          </a:p>
        </p:txBody>
      </p:sp>
    </p:spTree>
    <p:extLst>
      <p:ext uri="{BB962C8B-B14F-4D97-AF65-F5344CB8AC3E}">
        <p14:creationId xmlns:p14="http://schemas.microsoft.com/office/powerpoint/2010/main" val="633560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5A823-BAA2-4B4F-B6B1-1F1B4155E9C7}"/>
              </a:ext>
            </a:extLst>
          </p:cNvPr>
          <p:cNvSpPr>
            <a:spLocks noGrp="1"/>
          </p:cNvSpPr>
          <p:nvPr>
            <p:ph type="title"/>
          </p:nvPr>
        </p:nvSpPr>
        <p:spPr/>
        <p:txBody>
          <a:bodyPr/>
          <a:lstStyle/>
          <a:p>
            <a:r>
              <a:rPr lang="en-IN" dirty="0" err="1"/>
              <a:t>Chattisgarh</a:t>
            </a:r>
            <a:r>
              <a:rPr lang="en-IN" dirty="0"/>
              <a:t> Basin</a:t>
            </a:r>
          </a:p>
        </p:txBody>
      </p:sp>
      <p:sp>
        <p:nvSpPr>
          <p:cNvPr id="3" name="Content Placeholder 2">
            <a:extLst>
              <a:ext uri="{FF2B5EF4-FFF2-40B4-BE49-F238E27FC236}">
                <a16:creationId xmlns:a16="http://schemas.microsoft.com/office/drawing/2014/main" id="{61E0EFD8-2E12-482C-B059-C98F5DB6B24B}"/>
              </a:ext>
            </a:extLst>
          </p:cNvPr>
          <p:cNvSpPr>
            <a:spLocks noGrp="1"/>
          </p:cNvSpPr>
          <p:nvPr>
            <p:ph idx="1"/>
          </p:nvPr>
        </p:nvSpPr>
        <p:spPr>
          <a:xfrm>
            <a:off x="838200" y="1385740"/>
            <a:ext cx="10515600" cy="5241303"/>
          </a:xfrm>
        </p:spPr>
        <p:txBody>
          <a:bodyPr>
            <a:normAutofit/>
          </a:bodyPr>
          <a:lstStyle/>
          <a:p>
            <a:r>
              <a:rPr lang="en-GB" dirty="0"/>
              <a:t>The </a:t>
            </a:r>
            <a:r>
              <a:rPr lang="en-GB" dirty="0" err="1"/>
              <a:t>Chattisgarh</a:t>
            </a:r>
            <a:r>
              <a:rPr lang="en-GB" dirty="0"/>
              <a:t> Basin is the largest late-Proterozoic </a:t>
            </a:r>
            <a:r>
              <a:rPr lang="en-GB" dirty="0" err="1"/>
              <a:t>cratonic</a:t>
            </a:r>
            <a:r>
              <a:rPr lang="en-GB" dirty="0"/>
              <a:t> basin in the </a:t>
            </a:r>
            <a:r>
              <a:rPr lang="en-GB" dirty="0" err="1"/>
              <a:t>Bastar</a:t>
            </a:r>
            <a:r>
              <a:rPr lang="en-GB" dirty="0"/>
              <a:t> Protocontinent. </a:t>
            </a:r>
          </a:p>
          <a:p>
            <a:r>
              <a:rPr lang="en-GB" dirty="0"/>
              <a:t>The basin contains about 2500 m thick sediments belong to the shale-sand-carbonate association deposited in multiple sedimentary cycles in three different sub-basins. </a:t>
            </a:r>
          </a:p>
          <a:p>
            <a:r>
              <a:rPr lang="en-GB" dirty="0"/>
              <a:t>The presence of fan-delta deposits at the base, followed by thick sandstone-mudstone succession, welded tuff (ignimbrite) in the shale units and carbonate platform grading into pelagic environment suggests deposition essentially in </a:t>
            </a:r>
            <a:r>
              <a:rPr lang="en-GB" dirty="0" err="1"/>
              <a:t>cratonic</a:t>
            </a:r>
            <a:r>
              <a:rPr lang="en-GB" dirty="0"/>
              <a:t> basin environment without major hiatuses  (Deb, 2004). </a:t>
            </a:r>
          </a:p>
          <a:p>
            <a:r>
              <a:rPr lang="en-GB" dirty="0"/>
              <a:t>The vast limestone and dolomite resources of the basin feed the </a:t>
            </a:r>
            <a:r>
              <a:rPr lang="en-GB" dirty="0" err="1"/>
              <a:t>Bhillai</a:t>
            </a:r>
            <a:r>
              <a:rPr lang="en-GB" dirty="0"/>
              <a:t> Steel Plant and some other nearby cement factories. </a:t>
            </a:r>
            <a:endParaRPr lang="en-IN" dirty="0"/>
          </a:p>
        </p:txBody>
      </p:sp>
    </p:spTree>
    <p:extLst>
      <p:ext uri="{BB962C8B-B14F-4D97-AF65-F5344CB8AC3E}">
        <p14:creationId xmlns:p14="http://schemas.microsoft.com/office/powerpoint/2010/main" val="2437017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B26C68-A0BF-447A-9204-F692BF701E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1739" y="0"/>
            <a:ext cx="9548522" cy="6858000"/>
          </a:xfrm>
          <a:prstGeom prst="rect">
            <a:avLst/>
          </a:prstGeom>
        </p:spPr>
      </p:pic>
    </p:spTree>
    <p:extLst>
      <p:ext uri="{BB962C8B-B14F-4D97-AF65-F5344CB8AC3E}">
        <p14:creationId xmlns:p14="http://schemas.microsoft.com/office/powerpoint/2010/main" val="3041486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9F3D906-6483-4C49-AA48-2FB44EFBC2F5}"/>
              </a:ext>
            </a:extLst>
          </p:cNvPr>
          <p:cNvGraphicFramePr>
            <a:graphicFrameLocks noGrp="1"/>
          </p:cNvGraphicFramePr>
          <p:nvPr>
            <p:extLst>
              <p:ext uri="{D42A27DB-BD31-4B8C-83A1-F6EECF244321}">
                <p14:modId xmlns:p14="http://schemas.microsoft.com/office/powerpoint/2010/main" val="2487217665"/>
              </p:ext>
            </p:extLst>
          </p:nvPr>
        </p:nvGraphicFramePr>
        <p:xfrm>
          <a:off x="2875174" y="292231"/>
          <a:ext cx="5571241" cy="6400799"/>
        </p:xfrm>
        <a:graphic>
          <a:graphicData uri="http://schemas.openxmlformats.org/drawingml/2006/table">
            <a:tbl>
              <a:tblPr firstRow="1" firstCol="1" bandRow="1">
                <a:tableStyleId>{5C22544A-7EE6-4342-B048-85BDC9FD1C3A}</a:tableStyleId>
              </a:tblPr>
              <a:tblGrid>
                <a:gridCol w="1238054">
                  <a:extLst>
                    <a:ext uri="{9D8B030D-6E8A-4147-A177-3AD203B41FA5}">
                      <a16:colId xmlns:a16="http://schemas.microsoft.com/office/drawing/2014/main" val="892843638"/>
                    </a:ext>
                  </a:extLst>
                </a:gridCol>
                <a:gridCol w="1918983">
                  <a:extLst>
                    <a:ext uri="{9D8B030D-6E8A-4147-A177-3AD203B41FA5}">
                      <a16:colId xmlns:a16="http://schemas.microsoft.com/office/drawing/2014/main" val="2352825985"/>
                    </a:ext>
                  </a:extLst>
                </a:gridCol>
                <a:gridCol w="2414204">
                  <a:extLst>
                    <a:ext uri="{9D8B030D-6E8A-4147-A177-3AD203B41FA5}">
                      <a16:colId xmlns:a16="http://schemas.microsoft.com/office/drawing/2014/main" val="2267647006"/>
                    </a:ext>
                  </a:extLst>
                </a:gridCol>
              </a:tblGrid>
              <a:tr h="220594">
                <a:tc>
                  <a:txBody>
                    <a:bodyPr/>
                    <a:lstStyle/>
                    <a:p>
                      <a:pPr algn="just">
                        <a:lnSpc>
                          <a:spcPct val="150000"/>
                        </a:lnSpc>
                        <a:spcAft>
                          <a:spcPts val="0"/>
                        </a:spcAft>
                      </a:pPr>
                      <a:r>
                        <a:rPr lang="en-GB" sz="800">
                          <a:effectLst/>
                        </a:rPr>
                        <a:t>Group</a:t>
                      </a:r>
                      <a:endParaRPr lang="en-IN" sz="800">
                        <a:effectLst/>
                        <a:latin typeface="Calibri" panose="020F0502020204030204" pitchFamily="34" charset="0"/>
                        <a:ea typeface="Times New Roman" panose="02020603050405020304" pitchFamily="18" charset="0"/>
                        <a:cs typeface="Mangal" panose="02040503050203030202" pitchFamily="18" charset="0"/>
                      </a:endParaRPr>
                    </a:p>
                  </a:txBody>
                  <a:tcPr marL="51828" marR="51828" marT="0" marB="0"/>
                </a:tc>
                <a:tc>
                  <a:txBody>
                    <a:bodyPr/>
                    <a:lstStyle/>
                    <a:p>
                      <a:pPr algn="just">
                        <a:lnSpc>
                          <a:spcPct val="150000"/>
                        </a:lnSpc>
                        <a:spcAft>
                          <a:spcPts val="0"/>
                        </a:spcAft>
                      </a:pPr>
                      <a:r>
                        <a:rPr lang="en-GB" sz="800">
                          <a:effectLst/>
                        </a:rPr>
                        <a:t>Formation (thickness in m)</a:t>
                      </a:r>
                      <a:endParaRPr lang="en-IN" sz="800">
                        <a:effectLst/>
                        <a:latin typeface="Calibri" panose="020F0502020204030204" pitchFamily="34" charset="0"/>
                        <a:ea typeface="Times New Roman" panose="02020603050405020304" pitchFamily="18" charset="0"/>
                        <a:cs typeface="Mangal" panose="02040503050203030202" pitchFamily="18" charset="0"/>
                      </a:endParaRPr>
                    </a:p>
                  </a:txBody>
                  <a:tcPr marL="51828" marR="51828" marT="0" marB="0"/>
                </a:tc>
                <a:tc>
                  <a:txBody>
                    <a:bodyPr/>
                    <a:lstStyle/>
                    <a:p>
                      <a:pPr algn="just">
                        <a:lnSpc>
                          <a:spcPct val="150000"/>
                        </a:lnSpc>
                        <a:spcAft>
                          <a:spcPts val="0"/>
                        </a:spcAft>
                      </a:pPr>
                      <a:r>
                        <a:rPr lang="en-GB" sz="800">
                          <a:effectLst/>
                        </a:rPr>
                        <a:t>Lithology</a:t>
                      </a:r>
                      <a:endParaRPr lang="en-IN" sz="800">
                        <a:effectLst/>
                        <a:latin typeface="Calibri" panose="020F0502020204030204" pitchFamily="34" charset="0"/>
                        <a:ea typeface="Times New Roman" panose="02020603050405020304" pitchFamily="18" charset="0"/>
                        <a:cs typeface="Mangal" panose="02040503050203030202" pitchFamily="18" charset="0"/>
                      </a:endParaRPr>
                    </a:p>
                  </a:txBody>
                  <a:tcPr marL="51828" marR="51828" marT="0" marB="0"/>
                </a:tc>
                <a:extLst>
                  <a:ext uri="{0D108BD9-81ED-4DB2-BD59-A6C34878D82A}">
                    <a16:rowId xmlns:a16="http://schemas.microsoft.com/office/drawing/2014/main" val="3481596560"/>
                  </a:ext>
                </a:extLst>
              </a:tr>
              <a:tr h="3115467">
                <a:tc>
                  <a:txBody>
                    <a:bodyPr/>
                    <a:lstStyle/>
                    <a:p>
                      <a:pPr algn="just">
                        <a:lnSpc>
                          <a:spcPct val="150000"/>
                        </a:lnSpc>
                        <a:spcAft>
                          <a:spcPts val="0"/>
                        </a:spcAft>
                      </a:pPr>
                      <a:r>
                        <a:rPr lang="en-GB" sz="800">
                          <a:effectLst/>
                        </a:rPr>
                        <a:t> </a:t>
                      </a:r>
                      <a:endParaRPr lang="en-IN" sz="800">
                        <a:effectLst/>
                      </a:endParaRPr>
                    </a:p>
                    <a:p>
                      <a:pPr algn="just">
                        <a:lnSpc>
                          <a:spcPct val="150000"/>
                        </a:lnSpc>
                        <a:spcAft>
                          <a:spcPts val="0"/>
                        </a:spcAft>
                      </a:pPr>
                      <a:r>
                        <a:rPr lang="en-GB" sz="800">
                          <a:effectLst/>
                        </a:rPr>
                        <a:t> </a:t>
                      </a:r>
                      <a:endParaRPr lang="en-IN" sz="800">
                        <a:effectLst/>
                      </a:endParaRPr>
                    </a:p>
                    <a:p>
                      <a:pPr algn="just">
                        <a:lnSpc>
                          <a:spcPct val="150000"/>
                        </a:lnSpc>
                        <a:spcAft>
                          <a:spcPts val="0"/>
                        </a:spcAft>
                      </a:pPr>
                      <a:r>
                        <a:rPr lang="en-GB" sz="800">
                          <a:effectLst/>
                        </a:rPr>
                        <a:t> </a:t>
                      </a:r>
                      <a:endParaRPr lang="en-IN" sz="800">
                        <a:effectLst/>
                      </a:endParaRPr>
                    </a:p>
                    <a:p>
                      <a:pPr algn="just">
                        <a:lnSpc>
                          <a:spcPct val="150000"/>
                        </a:lnSpc>
                        <a:spcAft>
                          <a:spcPts val="0"/>
                        </a:spcAft>
                      </a:pPr>
                      <a:r>
                        <a:rPr lang="en-GB" sz="800">
                          <a:effectLst/>
                        </a:rPr>
                        <a:t> </a:t>
                      </a:r>
                      <a:endParaRPr lang="en-IN" sz="800">
                        <a:effectLst/>
                      </a:endParaRPr>
                    </a:p>
                    <a:p>
                      <a:pPr algn="just">
                        <a:lnSpc>
                          <a:spcPct val="150000"/>
                        </a:lnSpc>
                        <a:spcAft>
                          <a:spcPts val="0"/>
                        </a:spcAft>
                      </a:pPr>
                      <a:r>
                        <a:rPr lang="en-GB" sz="800">
                          <a:effectLst/>
                        </a:rPr>
                        <a:t> </a:t>
                      </a:r>
                      <a:endParaRPr lang="en-IN" sz="800">
                        <a:effectLst/>
                      </a:endParaRPr>
                    </a:p>
                    <a:p>
                      <a:pPr algn="just">
                        <a:lnSpc>
                          <a:spcPct val="150000"/>
                        </a:lnSpc>
                        <a:spcAft>
                          <a:spcPts val="0"/>
                        </a:spcAft>
                      </a:pPr>
                      <a:r>
                        <a:rPr lang="en-GB" sz="800">
                          <a:effectLst/>
                        </a:rPr>
                        <a:t>Raipur Group</a:t>
                      </a:r>
                      <a:endParaRPr lang="en-IN" sz="800">
                        <a:effectLst/>
                      </a:endParaRPr>
                    </a:p>
                    <a:p>
                      <a:pPr algn="just">
                        <a:lnSpc>
                          <a:spcPct val="150000"/>
                        </a:lnSpc>
                        <a:spcAft>
                          <a:spcPts val="0"/>
                        </a:spcAft>
                      </a:pPr>
                      <a:r>
                        <a:rPr lang="en-GB" sz="800">
                          <a:effectLst/>
                        </a:rPr>
                        <a:t> </a:t>
                      </a:r>
                      <a:endParaRPr lang="en-IN" sz="800">
                        <a:effectLst/>
                        <a:latin typeface="Calibri" panose="020F0502020204030204" pitchFamily="34" charset="0"/>
                        <a:ea typeface="Times New Roman" panose="02020603050405020304" pitchFamily="18" charset="0"/>
                        <a:cs typeface="Mangal" panose="02040503050203030202" pitchFamily="18" charset="0"/>
                      </a:endParaRPr>
                    </a:p>
                  </a:txBody>
                  <a:tcPr marL="51828" marR="51828" marT="0" marB="0"/>
                </a:tc>
                <a:tc>
                  <a:txBody>
                    <a:bodyPr/>
                    <a:lstStyle/>
                    <a:p>
                      <a:pPr algn="just">
                        <a:lnSpc>
                          <a:spcPct val="150000"/>
                        </a:lnSpc>
                        <a:spcAft>
                          <a:spcPts val="0"/>
                        </a:spcAft>
                      </a:pPr>
                      <a:r>
                        <a:rPr lang="en-GB" sz="800">
                          <a:effectLst/>
                        </a:rPr>
                        <a:t>Maniari Shale (70)</a:t>
                      </a:r>
                      <a:endParaRPr lang="en-IN" sz="800">
                        <a:effectLst/>
                      </a:endParaRPr>
                    </a:p>
                    <a:p>
                      <a:pPr algn="just">
                        <a:lnSpc>
                          <a:spcPct val="150000"/>
                        </a:lnSpc>
                        <a:spcAft>
                          <a:spcPts val="0"/>
                        </a:spcAft>
                      </a:pPr>
                      <a:r>
                        <a:rPr lang="en-GB" sz="800">
                          <a:effectLst/>
                        </a:rPr>
                        <a:t>Hirri Dolomite (70) </a:t>
                      </a:r>
                      <a:endParaRPr lang="en-IN" sz="800">
                        <a:effectLst/>
                      </a:endParaRPr>
                    </a:p>
                    <a:p>
                      <a:pPr algn="just">
                        <a:lnSpc>
                          <a:spcPct val="150000"/>
                        </a:lnSpc>
                        <a:spcAft>
                          <a:spcPts val="0"/>
                        </a:spcAft>
                      </a:pPr>
                      <a:r>
                        <a:rPr lang="en-GB" sz="800">
                          <a:effectLst/>
                        </a:rPr>
                        <a:t>Tarenga Shale (180)</a:t>
                      </a:r>
                      <a:endParaRPr lang="en-IN" sz="800">
                        <a:effectLst/>
                      </a:endParaRPr>
                    </a:p>
                    <a:p>
                      <a:pPr>
                        <a:lnSpc>
                          <a:spcPct val="150000"/>
                        </a:lnSpc>
                        <a:spcAft>
                          <a:spcPts val="0"/>
                        </a:spcAft>
                      </a:pPr>
                      <a:r>
                        <a:rPr lang="en-GB" sz="800">
                          <a:effectLst/>
                        </a:rPr>
                        <a:t> </a:t>
                      </a:r>
                      <a:endParaRPr lang="en-IN" sz="800">
                        <a:effectLst/>
                      </a:endParaRPr>
                    </a:p>
                    <a:p>
                      <a:pPr>
                        <a:lnSpc>
                          <a:spcPct val="150000"/>
                        </a:lnSpc>
                        <a:spcAft>
                          <a:spcPts val="0"/>
                        </a:spcAft>
                      </a:pPr>
                      <a:r>
                        <a:rPr lang="en-GB" sz="800">
                          <a:effectLst/>
                        </a:rPr>
                        <a:t>Chandi Limestone (670)</a:t>
                      </a:r>
                      <a:endParaRPr lang="en-IN" sz="800">
                        <a:effectLst/>
                      </a:endParaRPr>
                    </a:p>
                    <a:p>
                      <a:pPr>
                        <a:lnSpc>
                          <a:spcPct val="150000"/>
                        </a:lnSpc>
                        <a:spcAft>
                          <a:spcPts val="0"/>
                        </a:spcAft>
                      </a:pPr>
                      <a:r>
                        <a:rPr lang="en-GB" sz="800">
                          <a:effectLst/>
                        </a:rPr>
                        <a:t> </a:t>
                      </a:r>
                      <a:endParaRPr lang="en-IN" sz="800">
                        <a:effectLst/>
                      </a:endParaRPr>
                    </a:p>
                    <a:p>
                      <a:pPr>
                        <a:lnSpc>
                          <a:spcPct val="150000"/>
                        </a:lnSpc>
                        <a:spcAft>
                          <a:spcPts val="0"/>
                        </a:spcAft>
                      </a:pPr>
                      <a:r>
                        <a:rPr lang="en-GB" sz="800">
                          <a:effectLst/>
                        </a:rPr>
                        <a:t>Gunderdehi Shale (430)</a:t>
                      </a:r>
                      <a:endParaRPr lang="en-IN" sz="800">
                        <a:effectLst/>
                      </a:endParaRPr>
                    </a:p>
                    <a:p>
                      <a:pPr>
                        <a:lnSpc>
                          <a:spcPct val="150000"/>
                        </a:lnSpc>
                        <a:spcAft>
                          <a:spcPts val="0"/>
                        </a:spcAft>
                      </a:pPr>
                      <a:r>
                        <a:rPr lang="en-GB" sz="800">
                          <a:effectLst/>
                        </a:rPr>
                        <a:t> </a:t>
                      </a:r>
                      <a:endParaRPr lang="en-IN" sz="800">
                        <a:effectLst/>
                      </a:endParaRPr>
                    </a:p>
                    <a:p>
                      <a:pPr>
                        <a:lnSpc>
                          <a:spcPct val="150000"/>
                        </a:lnSpc>
                        <a:spcAft>
                          <a:spcPts val="0"/>
                        </a:spcAft>
                      </a:pPr>
                      <a:r>
                        <a:rPr lang="en-GB" sz="800">
                          <a:effectLst/>
                        </a:rPr>
                        <a:t>Charmuria Limestone (490)</a:t>
                      </a:r>
                      <a:endParaRPr lang="en-IN" sz="800">
                        <a:effectLst/>
                      </a:endParaRPr>
                    </a:p>
                    <a:p>
                      <a:pPr>
                        <a:lnSpc>
                          <a:spcPct val="150000"/>
                        </a:lnSpc>
                        <a:spcAft>
                          <a:spcPts val="0"/>
                        </a:spcAft>
                      </a:pPr>
                      <a:r>
                        <a:rPr lang="en-GB" sz="800">
                          <a:effectLst/>
                        </a:rPr>
                        <a:t> </a:t>
                      </a:r>
                      <a:endParaRPr lang="en-IN" sz="800">
                        <a:effectLst/>
                      </a:endParaRPr>
                    </a:p>
                    <a:p>
                      <a:pPr>
                        <a:lnSpc>
                          <a:spcPct val="150000"/>
                        </a:lnSpc>
                        <a:spcAft>
                          <a:spcPts val="0"/>
                        </a:spcAft>
                      </a:pPr>
                      <a:r>
                        <a:rPr lang="en-GB" sz="800">
                          <a:effectLst/>
                        </a:rPr>
                        <a:t> </a:t>
                      </a:r>
                      <a:endParaRPr lang="en-IN" sz="800">
                        <a:effectLst/>
                      </a:endParaRPr>
                    </a:p>
                    <a:p>
                      <a:pPr>
                        <a:lnSpc>
                          <a:spcPct val="150000"/>
                        </a:lnSpc>
                        <a:spcAft>
                          <a:spcPts val="0"/>
                        </a:spcAft>
                      </a:pPr>
                      <a:r>
                        <a:rPr lang="en-GB" sz="800">
                          <a:effectLst/>
                        </a:rPr>
                        <a:t>Bijepur Shale (100) </a:t>
                      </a:r>
                      <a:endParaRPr lang="en-IN" sz="800">
                        <a:effectLst/>
                        <a:latin typeface="Calibri" panose="020F0502020204030204" pitchFamily="34" charset="0"/>
                        <a:ea typeface="Times New Roman" panose="02020603050405020304" pitchFamily="18" charset="0"/>
                        <a:cs typeface="Mangal" panose="02040503050203030202" pitchFamily="18" charset="0"/>
                      </a:endParaRPr>
                    </a:p>
                  </a:txBody>
                  <a:tcPr marL="51828" marR="51828" marT="0" marB="0"/>
                </a:tc>
                <a:tc>
                  <a:txBody>
                    <a:bodyPr/>
                    <a:lstStyle/>
                    <a:p>
                      <a:pPr algn="just">
                        <a:lnSpc>
                          <a:spcPct val="150000"/>
                        </a:lnSpc>
                        <a:spcAft>
                          <a:spcPts val="0"/>
                        </a:spcAft>
                      </a:pPr>
                      <a:r>
                        <a:rPr lang="en-GB" sz="800">
                          <a:effectLst/>
                        </a:rPr>
                        <a:t>Purple shale, dolomite, gypsum</a:t>
                      </a:r>
                      <a:endParaRPr lang="en-IN" sz="800">
                        <a:effectLst/>
                      </a:endParaRPr>
                    </a:p>
                    <a:p>
                      <a:pPr algn="just">
                        <a:lnSpc>
                          <a:spcPct val="150000"/>
                        </a:lnSpc>
                        <a:spcAft>
                          <a:spcPts val="0"/>
                        </a:spcAft>
                      </a:pPr>
                      <a:r>
                        <a:rPr lang="en-GB" sz="800">
                          <a:effectLst/>
                        </a:rPr>
                        <a:t>Grey dolomite</a:t>
                      </a:r>
                      <a:endParaRPr lang="en-IN" sz="800">
                        <a:effectLst/>
                      </a:endParaRPr>
                    </a:p>
                    <a:p>
                      <a:pPr algn="just">
                        <a:spcAft>
                          <a:spcPts val="0"/>
                        </a:spcAft>
                      </a:pPr>
                      <a:r>
                        <a:rPr lang="en-GB" sz="800">
                          <a:effectLst/>
                        </a:rPr>
                        <a:t>Dolomitic shale, shale-chert beds, purple shale, limestone</a:t>
                      </a:r>
                      <a:endParaRPr lang="en-IN" sz="800">
                        <a:effectLst/>
                      </a:endParaRPr>
                    </a:p>
                    <a:p>
                      <a:pPr algn="just">
                        <a:spcAft>
                          <a:spcPts val="0"/>
                        </a:spcAft>
                      </a:pPr>
                      <a:r>
                        <a:rPr lang="en-GB" sz="800">
                          <a:effectLst/>
                        </a:rPr>
                        <a:t> </a:t>
                      </a:r>
                      <a:endParaRPr lang="en-IN" sz="800">
                        <a:effectLst/>
                      </a:endParaRPr>
                    </a:p>
                    <a:p>
                      <a:pPr algn="just">
                        <a:spcAft>
                          <a:spcPts val="0"/>
                        </a:spcAft>
                      </a:pPr>
                      <a:r>
                        <a:rPr lang="en-GB" sz="800">
                          <a:effectLst/>
                        </a:rPr>
                        <a:t>Stromatolitic dolomite, limestone, glauconitic standstone, shale</a:t>
                      </a:r>
                      <a:endParaRPr lang="en-IN" sz="800">
                        <a:effectLst/>
                      </a:endParaRPr>
                    </a:p>
                    <a:p>
                      <a:pPr algn="just">
                        <a:spcAft>
                          <a:spcPts val="0"/>
                        </a:spcAft>
                      </a:pPr>
                      <a:r>
                        <a:rPr lang="en-GB" sz="800">
                          <a:effectLst/>
                        </a:rPr>
                        <a:t> </a:t>
                      </a:r>
                      <a:endParaRPr lang="en-IN" sz="800">
                        <a:effectLst/>
                      </a:endParaRPr>
                    </a:p>
                    <a:p>
                      <a:pPr algn="just">
                        <a:spcAft>
                          <a:spcPts val="0"/>
                        </a:spcAft>
                      </a:pPr>
                      <a:r>
                        <a:rPr lang="en-GB" sz="800">
                          <a:effectLst/>
                        </a:rPr>
                        <a:t>Shale with limestone interbeds arenite –shale, ignimbrite</a:t>
                      </a:r>
                      <a:endParaRPr lang="en-IN" sz="800">
                        <a:effectLst/>
                      </a:endParaRPr>
                    </a:p>
                    <a:p>
                      <a:pPr algn="just">
                        <a:spcAft>
                          <a:spcPts val="0"/>
                        </a:spcAft>
                      </a:pPr>
                      <a:r>
                        <a:rPr lang="en-GB" sz="800">
                          <a:effectLst/>
                        </a:rPr>
                        <a:t> </a:t>
                      </a:r>
                      <a:endParaRPr lang="en-IN" sz="800">
                        <a:effectLst/>
                      </a:endParaRPr>
                    </a:p>
                    <a:p>
                      <a:pPr algn="just">
                        <a:spcAft>
                          <a:spcPts val="0"/>
                        </a:spcAft>
                      </a:pPr>
                      <a:r>
                        <a:rPr lang="en-GB" sz="800">
                          <a:effectLst/>
                        </a:rPr>
                        <a:t>Phosphatic limestone with shale interbeds cherty limestone and phosphatic dolomite, chert-like interbeds</a:t>
                      </a:r>
                      <a:endParaRPr lang="en-IN" sz="800">
                        <a:effectLst/>
                      </a:endParaRPr>
                    </a:p>
                    <a:p>
                      <a:pPr algn="just">
                        <a:spcAft>
                          <a:spcPts val="0"/>
                        </a:spcAft>
                      </a:pPr>
                      <a:r>
                        <a:rPr lang="en-GB" sz="800">
                          <a:effectLst/>
                        </a:rPr>
                        <a:t> </a:t>
                      </a:r>
                      <a:endParaRPr lang="en-IN" sz="800">
                        <a:effectLst/>
                      </a:endParaRPr>
                    </a:p>
                    <a:p>
                      <a:pPr algn="just">
                        <a:spcAft>
                          <a:spcPts val="0"/>
                        </a:spcAft>
                      </a:pPr>
                      <a:r>
                        <a:rPr lang="en-GB" sz="800">
                          <a:effectLst/>
                        </a:rPr>
                        <a:t>Green and brown calcareous shale with sandy interbeds</a:t>
                      </a:r>
                      <a:endParaRPr lang="en-IN" sz="800">
                        <a:effectLst/>
                        <a:latin typeface="Calibri" panose="020F0502020204030204" pitchFamily="34" charset="0"/>
                        <a:ea typeface="Times New Roman" panose="02020603050405020304" pitchFamily="18" charset="0"/>
                        <a:cs typeface="Mangal" panose="02040503050203030202" pitchFamily="18" charset="0"/>
                      </a:endParaRPr>
                    </a:p>
                  </a:txBody>
                  <a:tcPr marL="51828" marR="51828" marT="0" marB="0"/>
                </a:tc>
                <a:extLst>
                  <a:ext uri="{0D108BD9-81ED-4DB2-BD59-A6C34878D82A}">
                    <a16:rowId xmlns:a16="http://schemas.microsoft.com/office/drawing/2014/main" val="1110297928"/>
                  </a:ext>
                </a:extLst>
              </a:tr>
              <a:tr h="819859">
                <a:tc>
                  <a:txBody>
                    <a:bodyPr/>
                    <a:lstStyle/>
                    <a:p>
                      <a:pPr algn="just">
                        <a:lnSpc>
                          <a:spcPct val="150000"/>
                        </a:lnSpc>
                        <a:spcAft>
                          <a:spcPts val="0"/>
                        </a:spcAft>
                      </a:pPr>
                      <a:r>
                        <a:rPr lang="en-GB" sz="800">
                          <a:effectLst/>
                        </a:rPr>
                        <a:t> </a:t>
                      </a:r>
                      <a:endParaRPr lang="en-IN" sz="800">
                        <a:effectLst/>
                      </a:endParaRPr>
                    </a:p>
                    <a:p>
                      <a:pPr algn="just">
                        <a:lnSpc>
                          <a:spcPct val="150000"/>
                        </a:lnSpc>
                        <a:spcAft>
                          <a:spcPts val="0"/>
                        </a:spcAft>
                      </a:pPr>
                      <a:r>
                        <a:rPr lang="en-GB" sz="800">
                          <a:effectLst/>
                        </a:rPr>
                        <a:t>Chandrapur Group </a:t>
                      </a:r>
                      <a:endParaRPr lang="en-IN" sz="800">
                        <a:effectLst/>
                        <a:latin typeface="Calibri" panose="020F0502020204030204" pitchFamily="34" charset="0"/>
                        <a:ea typeface="Times New Roman" panose="02020603050405020304" pitchFamily="18" charset="0"/>
                        <a:cs typeface="Mangal" panose="02040503050203030202" pitchFamily="18" charset="0"/>
                      </a:endParaRPr>
                    </a:p>
                  </a:txBody>
                  <a:tcPr marL="51828" marR="51828" marT="0" marB="0"/>
                </a:tc>
                <a:tc>
                  <a:txBody>
                    <a:bodyPr/>
                    <a:lstStyle/>
                    <a:p>
                      <a:pPr algn="just">
                        <a:lnSpc>
                          <a:spcPct val="150000"/>
                        </a:lnSpc>
                        <a:spcAft>
                          <a:spcPts val="0"/>
                        </a:spcAft>
                      </a:pPr>
                      <a:r>
                        <a:rPr lang="en-GB" sz="800">
                          <a:effectLst/>
                        </a:rPr>
                        <a:t>Kansapathar Sandstone (200)</a:t>
                      </a:r>
                      <a:endParaRPr lang="en-IN" sz="800">
                        <a:effectLst/>
                      </a:endParaRPr>
                    </a:p>
                    <a:p>
                      <a:pPr algn="just">
                        <a:lnSpc>
                          <a:spcPct val="150000"/>
                        </a:lnSpc>
                        <a:spcAft>
                          <a:spcPts val="0"/>
                        </a:spcAft>
                      </a:pPr>
                      <a:r>
                        <a:rPr lang="en-GB" sz="800">
                          <a:effectLst/>
                        </a:rPr>
                        <a:t>Chaporadih Shale (200)</a:t>
                      </a:r>
                      <a:endParaRPr lang="en-IN" sz="800">
                        <a:effectLst/>
                      </a:endParaRPr>
                    </a:p>
                    <a:p>
                      <a:pPr algn="just">
                        <a:lnSpc>
                          <a:spcPct val="150000"/>
                        </a:lnSpc>
                        <a:spcAft>
                          <a:spcPts val="0"/>
                        </a:spcAft>
                      </a:pPr>
                      <a:r>
                        <a:rPr lang="en-GB" sz="800">
                          <a:effectLst/>
                        </a:rPr>
                        <a:t>Lohardih Conglomerate (20)</a:t>
                      </a:r>
                      <a:endParaRPr lang="en-IN" sz="800">
                        <a:effectLst/>
                        <a:latin typeface="Calibri" panose="020F0502020204030204" pitchFamily="34" charset="0"/>
                        <a:ea typeface="Times New Roman" panose="02020603050405020304" pitchFamily="18" charset="0"/>
                        <a:cs typeface="Mangal" panose="02040503050203030202" pitchFamily="18" charset="0"/>
                      </a:endParaRPr>
                    </a:p>
                  </a:txBody>
                  <a:tcPr marL="51828" marR="51828" marT="0" marB="0"/>
                </a:tc>
                <a:tc>
                  <a:txBody>
                    <a:bodyPr/>
                    <a:lstStyle/>
                    <a:p>
                      <a:pPr algn="just">
                        <a:lnSpc>
                          <a:spcPct val="150000"/>
                        </a:lnSpc>
                        <a:spcAft>
                          <a:spcPts val="0"/>
                        </a:spcAft>
                      </a:pPr>
                      <a:r>
                        <a:rPr lang="en-GB" sz="800">
                          <a:effectLst/>
                        </a:rPr>
                        <a:t>Glauconitic sandstone</a:t>
                      </a:r>
                      <a:endParaRPr lang="en-IN" sz="800">
                        <a:effectLst/>
                      </a:endParaRPr>
                    </a:p>
                    <a:p>
                      <a:pPr algn="just">
                        <a:lnSpc>
                          <a:spcPct val="150000"/>
                        </a:lnSpc>
                        <a:spcAft>
                          <a:spcPts val="0"/>
                        </a:spcAft>
                      </a:pPr>
                      <a:r>
                        <a:rPr lang="en-GB" sz="800">
                          <a:effectLst/>
                        </a:rPr>
                        <a:t>Shale with arenite interbeds</a:t>
                      </a:r>
                      <a:endParaRPr lang="en-IN" sz="800">
                        <a:effectLst/>
                      </a:endParaRPr>
                    </a:p>
                    <a:p>
                      <a:pPr algn="just">
                        <a:spcAft>
                          <a:spcPts val="0"/>
                        </a:spcAft>
                      </a:pPr>
                      <a:r>
                        <a:rPr lang="en-GB" sz="800">
                          <a:effectLst/>
                        </a:rPr>
                        <a:t>Purple arkose, gritty arenite and basal conglomerate</a:t>
                      </a:r>
                      <a:endParaRPr lang="en-IN" sz="800">
                        <a:effectLst/>
                        <a:latin typeface="Calibri" panose="020F0502020204030204" pitchFamily="34" charset="0"/>
                        <a:ea typeface="Times New Roman" panose="02020603050405020304" pitchFamily="18" charset="0"/>
                        <a:cs typeface="Mangal" panose="02040503050203030202" pitchFamily="18" charset="0"/>
                      </a:endParaRPr>
                    </a:p>
                  </a:txBody>
                  <a:tcPr marL="51828" marR="51828" marT="0" marB="0"/>
                </a:tc>
                <a:extLst>
                  <a:ext uri="{0D108BD9-81ED-4DB2-BD59-A6C34878D82A}">
                    <a16:rowId xmlns:a16="http://schemas.microsoft.com/office/drawing/2014/main" val="1282296609"/>
                  </a:ext>
                </a:extLst>
              </a:tr>
              <a:tr h="2024285">
                <a:tc>
                  <a:txBody>
                    <a:bodyPr/>
                    <a:lstStyle/>
                    <a:p>
                      <a:pPr algn="just">
                        <a:lnSpc>
                          <a:spcPct val="150000"/>
                        </a:lnSpc>
                        <a:spcAft>
                          <a:spcPts val="0"/>
                        </a:spcAft>
                      </a:pPr>
                      <a:r>
                        <a:rPr lang="en-GB" sz="800">
                          <a:effectLst/>
                        </a:rPr>
                        <a:t> </a:t>
                      </a:r>
                      <a:endParaRPr lang="en-IN" sz="800">
                        <a:effectLst/>
                      </a:endParaRPr>
                    </a:p>
                    <a:p>
                      <a:pPr algn="just">
                        <a:lnSpc>
                          <a:spcPct val="150000"/>
                        </a:lnSpc>
                        <a:spcAft>
                          <a:spcPts val="0"/>
                        </a:spcAft>
                      </a:pPr>
                      <a:r>
                        <a:rPr lang="en-GB" sz="800">
                          <a:effectLst/>
                        </a:rPr>
                        <a:t> </a:t>
                      </a:r>
                      <a:endParaRPr lang="en-IN" sz="800">
                        <a:effectLst/>
                      </a:endParaRPr>
                    </a:p>
                    <a:p>
                      <a:pPr algn="just">
                        <a:lnSpc>
                          <a:spcPct val="150000"/>
                        </a:lnSpc>
                        <a:spcAft>
                          <a:spcPts val="0"/>
                        </a:spcAft>
                      </a:pPr>
                      <a:r>
                        <a:rPr lang="en-GB" sz="800">
                          <a:effectLst/>
                        </a:rPr>
                        <a:t> </a:t>
                      </a:r>
                      <a:endParaRPr lang="en-IN" sz="800">
                        <a:effectLst/>
                      </a:endParaRPr>
                    </a:p>
                    <a:p>
                      <a:pPr algn="just">
                        <a:lnSpc>
                          <a:spcPct val="150000"/>
                        </a:lnSpc>
                        <a:spcAft>
                          <a:spcPts val="0"/>
                        </a:spcAft>
                      </a:pPr>
                      <a:r>
                        <a:rPr lang="en-GB" sz="800">
                          <a:effectLst/>
                        </a:rPr>
                        <a:t>Singore Group </a:t>
                      </a:r>
                      <a:endParaRPr lang="en-IN" sz="800">
                        <a:effectLst/>
                        <a:latin typeface="Calibri" panose="020F0502020204030204" pitchFamily="34" charset="0"/>
                        <a:ea typeface="Times New Roman" panose="02020603050405020304" pitchFamily="18" charset="0"/>
                        <a:cs typeface="Mangal" panose="02040503050203030202" pitchFamily="18" charset="0"/>
                      </a:endParaRPr>
                    </a:p>
                  </a:txBody>
                  <a:tcPr marL="51828" marR="51828" marT="0" marB="0"/>
                </a:tc>
                <a:tc>
                  <a:txBody>
                    <a:bodyPr/>
                    <a:lstStyle/>
                    <a:p>
                      <a:pPr algn="just">
                        <a:spcAft>
                          <a:spcPts val="0"/>
                        </a:spcAft>
                      </a:pPr>
                      <a:r>
                        <a:rPr lang="en-GB" sz="800">
                          <a:effectLst/>
                        </a:rPr>
                        <a:t>Chhuipali Shale (300)</a:t>
                      </a:r>
                      <a:endParaRPr lang="en-IN" sz="800">
                        <a:effectLst/>
                      </a:endParaRPr>
                    </a:p>
                    <a:p>
                      <a:pPr algn="just">
                        <a:spcAft>
                          <a:spcPts val="0"/>
                        </a:spcAft>
                      </a:pPr>
                      <a:r>
                        <a:rPr lang="en-GB" sz="800">
                          <a:effectLst/>
                        </a:rPr>
                        <a:t> </a:t>
                      </a:r>
                      <a:endParaRPr lang="en-IN" sz="800">
                        <a:effectLst/>
                      </a:endParaRPr>
                    </a:p>
                    <a:p>
                      <a:pPr algn="just">
                        <a:spcAft>
                          <a:spcPts val="0"/>
                        </a:spcAft>
                      </a:pPr>
                      <a:r>
                        <a:rPr lang="en-GB" sz="800">
                          <a:effectLst/>
                        </a:rPr>
                        <a:t> </a:t>
                      </a:r>
                      <a:endParaRPr lang="en-IN" sz="800">
                        <a:effectLst/>
                      </a:endParaRPr>
                    </a:p>
                    <a:p>
                      <a:pPr algn="just">
                        <a:spcAft>
                          <a:spcPts val="0"/>
                        </a:spcAft>
                      </a:pPr>
                      <a:r>
                        <a:rPr lang="en-GB" sz="800">
                          <a:effectLst/>
                        </a:rPr>
                        <a:t>Bhalukona Stone (20)</a:t>
                      </a:r>
                      <a:endParaRPr lang="en-IN" sz="800">
                        <a:effectLst/>
                      </a:endParaRPr>
                    </a:p>
                    <a:p>
                      <a:pPr algn="just">
                        <a:spcAft>
                          <a:spcPts val="0"/>
                        </a:spcAft>
                      </a:pPr>
                      <a:r>
                        <a:rPr lang="en-GB" sz="800">
                          <a:effectLst/>
                        </a:rPr>
                        <a:t> </a:t>
                      </a:r>
                      <a:endParaRPr lang="en-IN" sz="800">
                        <a:effectLst/>
                      </a:endParaRPr>
                    </a:p>
                    <a:p>
                      <a:pPr algn="just">
                        <a:lnSpc>
                          <a:spcPct val="150000"/>
                        </a:lnSpc>
                        <a:spcAft>
                          <a:spcPts val="0"/>
                        </a:spcAft>
                      </a:pPr>
                      <a:r>
                        <a:rPr lang="en-GB" sz="800">
                          <a:effectLst/>
                        </a:rPr>
                        <a:t>Saraipali Shale (60)</a:t>
                      </a:r>
                      <a:endParaRPr lang="en-IN" sz="800">
                        <a:effectLst/>
                      </a:endParaRPr>
                    </a:p>
                    <a:p>
                      <a:pPr algn="just">
                        <a:lnSpc>
                          <a:spcPct val="150000"/>
                        </a:lnSpc>
                        <a:spcAft>
                          <a:spcPts val="0"/>
                        </a:spcAft>
                      </a:pPr>
                      <a:r>
                        <a:rPr lang="en-GB" sz="800">
                          <a:effectLst/>
                        </a:rPr>
                        <a:t> </a:t>
                      </a:r>
                      <a:endParaRPr lang="en-IN" sz="800">
                        <a:effectLst/>
                      </a:endParaRPr>
                    </a:p>
                    <a:p>
                      <a:pPr algn="just">
                        <a:lnSpc>
                          <a:spcPct val="150000"/>
                        </a:lnSpc>
                        <a:spcAft>
                          <a:spcPts val="0"/>
                        </a:spcAft>
                      </a:pPr>
                      <a:r>
                        <a:rPr lang="en-GB" sz="800">
                          <a:effectLst/>
                        </a:rPr>
                        <a:t>Rehatikhol Conglomerate  (20)</a:t>
                      </a:r>
                      <a:endParaRPr lang="en-IN" sz="800">
                        <a:effectLst/>
                      </a:endParaRPr>
                    </a:p>
                    <a:p>
                      <a:pPr algn="just">
                        <a:lnSpc>
                          <a:spcPct val="150000"/>
                        </a:lnSpc>
                        <a:spcAft>
                          <a:spcPts val="0"/>
                        </a:spcAft>
                      </a:pPr>
                      <a:r>
                        <a:rPr lang="en-GB" sz="800">
                          <a:effectLst/>
                        </a:rPr>
                        <a:t> </a:t>
                      </a:r>
                      <a:endParaRPr lang="en-IN" sz="800">
                        <a:effectLst/>
                        <a:latin typeface="Calibri" panose="020F0502020204030204" pitchFamily="34" charset="0"/>
                        <a:ea typeface="Times New Roman" panose="02020603050405020304" pitchFamily="18" charset="0"/>
                        <a:cs typeface="Mangal" panose="02040503050203030202" pitchFamily="18" charset="0"/>
                      </a:endParaRPr>
                    </a:p>
                  </a:txBody>
                  <a:tcPr marL="51828" marR="51828" marT="0" marB="0"/>
                </a:tc>
                <a:tc>
                  <a:txBody>
                    <a:bodyPr/>
                    <a:lstStyle/>
                    <a:p>
                      <a:pPr algn="just">
                        <a:spcAft>
                          <a:spcPts val="0"/>
                        </a:spcAft>
                      </a:pPr>
                      <a:r>
                        <a:rPr lang="en-GB" sz="800">
                          <a:effectLst/>
                        </a:rPr>
                        <a:t>Shale with chert, limestone, dolomite, siltstone</a:t>
                      </a:r>
                      <a:endParaRPr lang="en-IN" sz="800">
                        <a:effectLst/>
                      </a:endParaRPr>
                    </a:p>
                    <a:p>
                      <a:pPr algn="just">
                        <a:spcAft>
                          <a:spcPts val="0"/>
                        </a:spcAft>
                      </a:pPr>
                      <a:r>
                        <a:rPr lang="en-GB" sz="800">
                          <a:effectLst/>
                        </a:rPr>
                        <a:t> </a:t>
                      </a:r>
                      <a:endParaRPr lang="en-IN" sz="800">
                        <a:effectLst/>
                      </a:endParaRPr>
                    </a:p>
                    <a:p>
                      <a:pPr algn="just">
                        <a:spcAft>
                          <a:spcPts val="0"/>
                        </a:spcAft>
                      </a:pPr>
                      <a:r>
                        <a:rPr lang="en-GB" sz="800">
                          <a:effectLst/>
                        </a:rPr>
                        <a:t>Sandstone, siltstone, minor shale</a:t>
                      </a:r>
                      <a:endParaRPr lang="en-IN" sz="800">
                        <a:effectLst/>
                      </a:endParaRPr>
                    </a:p>
                    <a:p>
                      <a:pPr algn="just">
                        <a:spcAft>
                          <a:spcPts val="0"/>
                        </a:spcAft>
                      </a:pPr>
                      <a:r>
                        <a:rPr lang="en-GB" sz="800">
                          <a:effectLst/>
                        </a:rPr>
                        <a:t> </a:t>
                      </a:r>
                      <a:endParaRPr lang="en-IN" sz="800">
                        <a:effectLst/>
                      </a:endParaRPr>
                    </a:p>
                    <a:p>
                      <a:pPr algn="just">
                        <a:spcAft>
                          <a:spcPts val="0"/>
                        </a:spcAft>
                      </a:pPr>
                      <a:r>
                        <a:rPr lang="en-GB" sz="800">
                          <a:effectLst/>
                        </a:rPr>
                        <a:t>Variegated shale with siltstone, limestone, porcellenite, felsic tuff</a:t>
                      </a:r>
                      <a:endParaRPr lang="en-IN" sz="800">
                        <a:effectLst/>
                      </a:endParaRPr>
                    </a:p>
                    <a:p>
                      <a:pPr algn="just">
                        <a:spcAft>
                          <a:spcPts val="0"/>
                        </a:spcAft>
                      </a:pPr>
                      <a:r>
                        <a:rPr lang="en-GB" sz="800">
                          <a:effectLst/>
                        </a:rPr>
                        <a:t> </a:t>
                      </a:r>
                      <a:endParaRPr lang="en-IN" sz="800">
                        <a:effectLst/>
                      </a:endParaRPr>
                    </a:p>
                    <a:p>
                      <a:pPr algn="just">
                        <a:spcAft>
                          <a:spcPts val="0"/>
                        </a:spcAft>
                      </a:pPr>
                      <a:r>
                        <a:rPr lang="en-GB" sz="800">
                          <a:effectLst/>
                        </a:rPr>
                        <a:t>Feldspathic arenite, arkose and</a:t>
                      </a:r>
                      <a:endParaRPr lang="en-IN" sz="800">
                        <a:effectLst/>
                      </a:endParaRPr>
                    </a:p>
                    <a:p>
                      <a:pPr algn="just">
                        <a:spcAft>
                          <a:spcPts val="0"/>
                        </a:spcAft>
                      </a:pPr>
                      <a:r>
                        <a:rPr lang="en-GB" sz="800">
                          <a:effectLst/>
                        </a:rPr>
                        <a:t>basal conglomerate</a:t>
                      </a:r>
                      <a:endParaRPr lang="en-IN" sz="800">
                        <a:effectLst/>
                        <a:latin typeface="Calibri" panose="020F0502020204030204" pitchFamily="34" charset="0"/>
                        <a:ea typeface="Times New Roman" panose="02020603050405020304" pitchFamily="18" charset="0"/>
                        <a:cs typeface="Mangal" panose="02040503050203030202" pitchFamily="18" charset="0"/>
                      </a:endParaRPr>
                    </a:p>
                  </a:txBody>
                  <a:tcPr marL="51828" marR="51828" marT="0" marB="0"/>
                </a:tc>
                <a:extLst>
                  <a:ext uri="{0D108BD9-81ED-4DB2-BD59-A6C34878D82A}">
                    <a16:rowId xmlns:a16="http://schemas.microsoft.com/office/drawing/2014/main" val="866947183"/>
                  </a:ext>
                </a:extLst>
              </a:tr>
              <a:tr h="220594">
                <a:tc gridSpan="3">
                  <a:txBody>
                    <a:bodyPr/>
                    <a:lstStyle/>
                    <a:p>
                      <a:pPr algn="ctr">
                        <a:lnSpc>
                          <a:spcPct val="150000"/>
                        </a:lnSpc>
                        <a:spcAft>
                          <a:spcPts val="0"/>
                        </a:spcAft>
                      </a:pPr>
                      <a:r>
                        <a:rPr lang="en-GB" sz="800" dirty="0">
                          <a:effectLst/>
                        </a:rPr>
                        <a:t>Crystalline basement of the </a:t>
                      </a:r>
                      <a:r>
                        <a:rPr lang="en-GB" sz="800" dirty="0" err="1">
                          <a:effectLst/>
                        </a:rPr>
                        <a:t>Bastar</a:t>
                      </a:r>
                      <a:r>
                        <a:rPr lang="en-GB" sz="800" dirty="0">
                          <a:effectLst/>
                        </a:rPr>
                        <a:t> Protocontinent</a:t>
                      </a:r>
                      <a:endParaRPr lang="en-IN" sz="800" dirty="0">
                        <a:effectLst/>
                        <a:latin typeface="Calibri" panose="020F0502020204030204" pitchFamily="34" charset="0"/>
                        <a:ea typeface="Times New Roman" panose="02020603050405020304" pitchFamily="18" charset="0"/>
                        <a:cs typeface="Mangal" panose="02040503050203030202" pitchFamily="18" charset="0"/>
                      </a:endParaRPr>
                    </a:p>
                  </a:txBody>
                  <a:tcPr marL="51828" marR="51828" marT="0" marB="0"/>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410622602"/>
                  </a:ext>
                </a:extLst>
              </a:tr>
            </a:tbl>
          </a:graphicData>
        </a:graphic>
      </p:graphicFrame>
    </p:spTree>
    <p:extLst>
      <p:ext uri="{BB962C8B-B14F-4D97-AF65-F5344CB8AC3E}">
        <p14:creationId xmlns:p14="http://schemas.microsoft.com/office/powerpoint/2010/main" val="4174460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4107F-E6A4-405C-ADB2-4FD05C1C0A6B}"/>
              </a:ext>
            </a:extLst>
          </p:cNvPr>
          <p:cNvSpPr>
            <a:spLocks noGrp="1"/>
          </p:cNvSpPr>
          <p:nvPr>
            <p:ph type="title"/>
          </p:nvPr>
        </p:nvSpPr>
        <p:spPr/>
        <p:txBody>
          <a:bodyPr/>
          <a:lstStyle/>
          <a:p>
            <a:r>
              <a:rPr lang="en-IN" dirty="0"/>
              <a:t>Deformation and Ages</a:t>
            </a:r>
          </a:p>
        </p:txBody>
      </p:sp>
      <p:sp>
        <p:nvSpPr>
          <p:cNvPr id="3" name="Content Placeholder 2">
            <a:extLst>
              <a:ext uri="{FF2B5EF4-FFF2-40B4-BE49-F238E27FC236}">
                <a16:creationId xmlns:a16="http://schemas.microsoft.com/office/drawing/2014/main" id="{A3133007-C961-415D-89C3-D9EDA8C126D5}"/>
              </a:ext>
            </a:extLst>
          </p:cNvPr>
          <p:cNvSpPr>
            <a:spLocks noGrp="1"/>
          </p:cNvSpPr>
          <p:nvPr>
            <p:ph idx="1"/>
          </p:nvPr>
        </p:nvSpPr>
        <p:spPr>
          <a:xfrm>
            <a:off x="838200" y="1338606"/>
            <a:ext cx="10515600" cy="5420413"/>
          </a:xfrm>
        </p:spPr>
        <p:txBody>
          <a:bodyPr>
            <a:normAutofit/>
          </a:bodyPr>
          <a:lstStyle/>
          <a:p>
            <a:r>
              <a:rPr lang="en-GB" dirty="0"/>
              <a:t>Over the major part of the basin, the beds show horizontal to sub-horizontal orientation with rolling dips in areas showing mild folding.</a:t>
            </a:r>
          </a:p>
          <a:p>
            <a:r>
              <a:rPr lang="en-GB" dirty="0"/>
              <a:t>A few open antiformal folds have developed close to the faults which generally developed in the marginal parts of the Basin. </a:t>
            </a:r>
          </a:p>
          <a:p>
            <a:r>
              <a:rPr lang="en-GB" dirty="0"/>
              <a:t>The eastern projections of the basin are deformed at their margins due to “collision” type impact of the Eastern Ghats Granulite Belt.</a:t>
            </a:r>
          </a:p>
          <a:p>
            <a:r>
              <a:rPr lang="en-GB" dirty="0"/>
              <a:t> Geochronological study based on K/</a:t>
            </a:r>
            <a:r>
              <a:rPr lang="en-GB" dirty="0" err="1"/>
              <a:t>Ar</a:t>
            </a:r>
            <a:r>
              <a:rPr lang="en-GB" dirty="0"/>
              <a:t> -systematics on the glauconites from Chandrapur Group suggests sediment deposition age in the time span between 1250 and 1300 Ma (Krueger et al. 1977). The basin with irregular rectangular shaped configuration of the outcrop is surrounded by a number of kimberlite pipes.  </a:t>
            </a:r>
            <a:endParaRPr lang="en-IN" dirty="0"/>
          </a:p>
          <a:p>
            <a:endParaRPr lang="en-IN" dirty="0"/>
          </a:p>
        </p:txBody>
      </p:sp>
    </p:spTree>
    <p:extLst>
      <p:ext uri="{BB962C8B-B14F-4D97-AF65-F5344CB8AC3E}">
        <p14:creationId xmlns:p14="http://schemas.microsoft.com/office/powerpoint/2010/main" val="1397675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26C41-40A8-45F9-8320-77F3D9814F4B}"/>
              </a:ext>
            </a:extLst>
          </p:cNvPr>
          <p:cNvSpPr>
            <a:spLocks noGrp="1"/>
          </p:cNvSpPr>
          <p:nvPr>
            <p:ph type="title"/>
          </p:nvPr>
        </p:nvSpPr>
        <p:spPr/>
        <p:txBody>
          <a:bodyPr/>
          <a:lstStyle/>
          <a:p>
            <a:r>
              <a:rPr lang="en-IN" dirty="0" err="1"/>
              <a:t>Khariar</a:t>
            </a:r>
            <a:r>
              <a:rPr lang="en-IN" dirty="0"/>
              <a:t> Basin</a:t>
            </a:r>
          </a:p>
        </p:txBody>
      </p:sp>
      <p:sp>
        <p:nvSpPr>
          <p:cNvPr id="3" name="Content Placeholder 2">
            <a:extLst>
              <a:ext uri="{FF2B5EF4-FFF2-40B4-BE49-F238E27FC236}">
                <a16:creationId xmlns:a16="http://schemas.microsoft.com/office/drawing/2014/main" id="{CBC878C6-666F-4992-B017-1789F77ADCB7}"/>
              </a:ext>
            </a:extLst>
          </p:cNvPr>
          <p:cNvSpPr>
            <a:spLocks noGrp="1"/>
          </p:cNvSpPr>
          <p:nvPr>
            <p:ph idx="1"/>
          </p:nvPr>
        </p:nvSpPr>
        <p:spPr>
          <a:xfrm>
            <a:off x="838200" y="1348034"/>
            <a:ext cx="10515600" cy="4656841"/>
          </a:xfrm>
        </p:spPr>
        <p:txBody>
          <a:bodyPr/>
          <a:lstStyle/>
          <a:p>
            <a:r>
              <a:rPr lang="en-GB" dirty="0"/>
              <a:t>It covers about 1500 sq. km area containing over 1000 m thick sediments in the eastern part of the </a:t>
            </a:r>
            <a:r>
              <a:rPr lang="en-GB" dirty="0" err="1"/>
              <a:t>Bastar</a:t>
            </a:r>
            <a:r>
              <a:rPr lang="en-GB" dirty="0"/>
              <a:t> Protocontinent.</a:t>
            </a:r>
          </a:p>
          <a:p>
            <a:r>
              <a:rPr lang="en-GB" dirty="0"/>
              <a:t>This irregular, oval shaped N-S trending basin is juxtaposed against the faulted margin close to the Eastern Ghats Granulite Belt in the east. </a:t>
            </a:r>
          </a:p>
          <a:p>
            <a:r>
              <a:rPr lang="en-GB" dirty="0"/>
              <a:t>On the western side, the basin is underlain by the Archaean gneiss-granite complex containing enclaves of supracrustals like the banded iron formation, mica schist, amphibolite and pillowed meta-basalt. </a:t>
            </a:r>
          </a:p>
          <a:p>
            <a:r>
              <a:rPr lang="en-GB" dirty="0"/>
              <a:t>As in the case of the </a:t>
            </a:r>
            <a:r>
              <a:rPr lang="en-GB" dirty="0" err="1"/>
              <a:t>Chattisgarh</a:t>
            </a:r>
            <a:r>
              <a:rPr lang="en-GB" dirty="0"/>
              <a:t> Basin several intrusions of kimberlites are noted near the basin margins.  </a:t>
            </a:r>
            <a:endParaRPr lang="en-IN" dirty="0"/>
          </a:p>
          <a:p>
            <a:endParaRPr lang="en-IN" dirty="0"/>
          </a:p>
        </p:txBody>
      </p:sp>
    </p:spTree>
    <p:extLst>
      <p:ext uri="{BB962C8B-B14F-4D97-AF65-F5344CB8AC3E}">
        <p14:creationId xmlns:p14="http://schemas.microsoft.com/office/powerpoint/2010/main" val="2060098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5D1AA1-A5D3-4DC8-B7E3-E7EB9BFCC4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6558" y="0"/>
            <a:ext cx="3658883" cy="6858000"/>
          </a:xfrm>
          <a:prstGeom prst="rect">
            <a:avLst/>
          </a:prstGeom>
        </p:spPr>
      </p:pic>
    </p:spTree>
    <p:extLst>
      <p:ext uri="{BB962C8B-B14F-4D97-AF65-F5344CB8AC3E}">
        <p14:creationId xmlns:p14="http://schemas.microsoft.com/office/powerpoint/2010/main" val="4426059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1604</Words>
  <Application>Microsoft Office PowerPoint</Application>
  <PresentationFormat>Widescreen</PresentationFormat>
  <Paragraphs>155</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Intracratonic / Purana basins in Central India</vt:lpstr>
      <vt:lpstr>Intracratonic / Purana Basins</vt:lpstr>
      <vt:lpstr>PowerPoint Presentation</vt:lpstr>
      <vt:lpstr>Chattisgarh Basin</vt:lpstr>
      <vt:lpstr>PowerPoint Presentation</vt:lpstr>
      <vt:lpstr>PowerPoint Presentation</vt:lpstr>
      <vt:lpstr>Deformation and Ages</vt:lpstr>
      <vt:lpstr>Khariar Basin</vt:lpstr>
      <vt:lpstr>PowerPoint Presentation</vt:lpstr>
      <vt:lpstr>Lithostratigraphy of the Khariar Basin (After Das et al. 2001)</vt:lpstr>
      <vt:lpstr>Deformation and Ages</vt:lpstr>
      <vt:lpstr>Ampani Basin</vt:lpstr>
      <vt:lpstr>Indravati Basin</vt:lpstr>
      <vt:lpstr>PowerPoint Presentation</vt:lpstr>
      <vt:lpstr>Lithostratigraphy of the Indravati Group (after Ramakrishnan, 1987)</vt:lpstr>
      <vt:lpstr>Sabari Basin</vt:lpstr>
      <vt:lpstr>Summary:</vt:lpstr>
      <vt:lpstr>Summary Continued: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Intracratonic / Purana basins in Central India</dc:title>
  <dc:creator>Ritesh Purohit</dc:creator>
  <cp:lastModifiedBy>Ritesh Purohit</cp:lastModifiedBy>
  <cp:revision>5</cp:revision>
  <dcterms:created xsi:type="dcterms:W3CDTF">2020-07-06T05:00:15Z</dcterms:created>
  <dcterms:modified xsi:type="dcterms:W3CDTF">2020-07-06T05:42:57Z</dcterms:modified>
</cp:coreProperties>
</file>