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0" r:id="rId1"/>
  </p:sldMasterIdLst>
  <p:notesMasterIdLst>
    <p:notesMasterId r:id="rId24"/>
  </p:notesMasterIdLst>
  <p:sldIdLst>
    <p:sldId id="352" r:id="rId2"/>
    <p:sldId id="345" r:id="rId3"/>
    <p:sldId id="346" r:id="rId4"/>
    <p:sldId id="355" r:id="rId5"/>
    <p:sldId id="347" r:id="rId6"/>
    <p:sldId id="348" r:id="rId7"/>
    <p:sldId id="349" r:id="rId8"/>
    <p:sldId id="350" r:id="rId9"/>
    <p:sldId id="351" r:id="rId10"/>
    <p:sldId id="354" r:id="rId11"/>
    <p:sldId id="356" r:id="rId12"/>
    <p:sldId id="357" r:id="rId13"/>
    <p:sldId id="358" r:id="rId14"/>
    <p:sldId id="359" r:id="rId15"/>
    <p:sldId id="360" r:id="rId16"/>
    <p:sldId id="366" r:id="rId17"/>
    <p:sldId id="361" r:id="rId18"/>
    <p:sldId id="362" r:id="rId19"/>
    <p:sldId id="363" r:id="rId20"/>
    <p:sldId id="364" r:id="rId21"/>
    <p:sldId id="365" r:id="rId22"/>
    <p:sldId id="367" r:id="rId23"/>
  </p:sldIdLst>
  <p:sldSz cx="9144000" cy="5143500" type="screen16x9"/>
  <p:notesSz cx="6858000" cy="9144000"/>
  <p:embeddedFontLst>
    <p:embeddedFont>
      <p:font typeface="Wingdings 3" pitchFamily="18" charset="2"/>
      <p:regular r:id="rId25"/>
    </p:embeddedFont>
    <p:embeddedFont>
      <p:font typeface="Century Gothic" pitchFamily="34" charset="0"/>
      <p:regular r:id="rId26"/>
      <p:bold r:id="rId27"/>
      <p:italic r:id="rId28"/>
      <p:boldItalic r:id="rId2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varScale="1">
        <p:scale>
          <a:sx n="91" d="100"/>
          <a:sy n="91" d="100"/>
        </p:scale>
        <p:origin x="-786" y="-96"/>
      </p:cViewPr>
      <p:guideLst>
        <p:guide orient="horz" pos="162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1.fntdata"/><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3.fntdata"/><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1910" y="1885950"/>
            <a:ext cx="6686549" cy="1697086"/>
          </a:xfrm>
        </p:spPr>
        <p:txBody>
          <a:bodyPr anchor="b">
            <a:normAutofit/>
          </a:bodyPr>
          <a:lstStyle>
            <a:lvl1pPr>
              <a:defRPr sz="4050"/>
            </a:lvl1pPr>
          </a:lstStyle>
          <a:p>
            <a:r>
              <a:rPr lang="en-US" smtClean="0"/>
              <a:t>Click to edit Master title style</a:t>
            </a:r>
            <a:endParaRPr lang="en-US" dirty="0"/>
          </a:p>
        </p:txBody>
      </p:sp>
      <p:sp>
        <p:nvSpPr>
          <p:cNvPr id="3" name="Subtitle 2"/>
          <p:cNvSpPr>
            <a:spLocks noGrp="1"/>
          </p:cNvSpPr>
          <p:nvPr>
            <p:ph type="subTitle" idx="1"/>
          </p:nvPr>
        </p:nvSpPr>
        <p:spPr>
          <a:xfrm>
            <a:off x="1941910" y="3583035"/>
            <a:ext cx="6686549" cy="844712"/>
          </a:xfrm>
        </p:spPr>
        <p:txBody>
          <a:bodyPr anchor="t"/>
          <a:lstStyle>
            <a:lvl1pPr marL="0" indent="0" algn="l">
              <a:buNone/>
              <a:defRPr>
                <a:solidFill>
                  <a:schemeClr val="tx1">
                    <a:lumMod val="65000"/>
                    <a:lumOff val="3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465C149-F957-4099-B2DE-A5D82D2CFED8}" type="datetimeFigureOut">
              <a:rPr lang="en-IN" smtClean="0"/>
              <a:pPr/>
              <a:t>21-04-2021</a:t>
            </a:fld>
            <a:endParaRPr lang="en-IN"/>
          </a:p>
        </p:txBody>
      </p:sp>
      <p:sp>
        <p:nvSpPr>
          <p:cNvPr id="5" name="Footer Placeholder 4"/>
          <p:cNvSpPr>
            <a:spLocks noGrp="1"/>
          </p:cNvSpPr>
          <p:nvPr>
            <p:ph type="ftr" sz="quarter" idx="11"/>
          </p:nvPr>
        </p:nvSpPr>
        <p:spPr/>
        <p:txBody>
          <a:bodyPr/>
          <a:lstStyle/>
          <a:p>
            <a:endParaRPr lang="en-IN"/>
          </a:p>
        </p:txBody>
      </p:sp>
      <p:sp>
        <p:nvSpPr>
          <p:cNvPr id="7" name="Freeform 6"/>
          <p:cNvSpPr/>
          <p:nvPr/>
        </p:nvSpPr>
        <p:spPr bwMode="auto">
          <a:xfrm>
            <a:off x="0" y="3242858"/>
            <a:ext cx="1308489" cy="583942"/>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398860" y="3397155"/>
            <a:ext cx="584825" cy="273844"/>
          </a:xfrm>
        </p:spPr>
        <p:txBody>
          <a:bodyPr/>
          <a:lstStyle/>
          <a:p>
            <a:fld id="{F0E0411C-5E3E-46F0-B9E3-F2F254EB05D6}" type="slidenum">
              <a:rPr lang="en-IN" smtClean="0"/>
              <a:pPr/>
              <a:t>‹#›</a:t>
            </a:fld>
            <a:endParaRPr lang="en-IN"/>
          </a:p>
        </p:txBody>
      </p:sp>
    </p:spTree>
    <p:extLst>
      <p:ext uri="{BB962C8B-B14F-4D97-AF65-F5344CB8AC3E}">
        <p14:creationId xmlns="" xmlns:p14="http://schemas.microsoft.com/office/powerpoint/2010/main" val="1651400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910" y="457200"/>
            <a:ext cx="6686549" cy="2337780"/>
          </a:xfrm>
        </p:spPr>
        <p:txBody>
          <a:bodyPr anchor="ctr">
            <a:normAutofit/>
          </a:bodyPr>
          <a:lstStyle>
            <a:lvl1pPr algn="l">
              <a:defRPr sz="36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1910" y="3265535"/>
            <a:ext cx="6686549" cy="1166898"/>
          </a:xfrm>
        </p:spPr>
        <p:txBody>
          <a:bodyPr anchor="ctr">
            <a:normAutofit/>
          </a:bodyPr>
          <a:lstStyle>
            <a:lvl1pPr marL="0" indent="0" algn="l">
              <a:buNone/>
              <a:defRPr sz="13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465C149-F957-4099-B2DE-A5D82D2CFED8}" type="datetimeFigureOut">
              <a:rPr lang="en-IN" smtClean="0"/>
              <a:pPr/>
              <a:t>21-04-2021</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3141" y="238363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2433105"/>
            <a:ext cx="584825" cy="273844"/>
          </a:xfrm>
        </p:spPr>
        <p:txBody>
          <a:bodyPr/>
          <a:lstStyle/>
          <a:p>
            <a:fld id="{F0E0411C-5E3E-46F0-B9E3-F2F254EB05D6}" type="slidenum">
              <a:rPr lang="en-IN" smtClean="0"/>
              <a:pPr/>
              <a:t>‹#›</a:t>
            </a:fld>
            <a:endParaRPr lang="en-IN"/>
          </a:p>
        </p:txBody>
      </p:sp>
    </p:spTree>
    <p:extLst>
      <p:ext uri="{BB962C8B-B14F-4D97-AF65-F5344CB8AC3E}">
        <p14:creationId xmlns="" xmlns:p14="http://schemas.microsoft.com/office/powerpoint/2010/main" val="3500736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37462" y="457200"/>
            <a:ext cx="6295445" cy="2171700"/>
          </a:xfrm>
        </p:spPr>
        <p:txBody>
          <a:bodyPr anchor="ctr">
            <a:normAutofit/>
          </a:bodyPr>
          <a:lstStyle>
            <a:lvl1pPr algn="l">
              <a:defRPr sz="36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2456259" y="2628900"/>
            <a:ext cx="5652416" cy="28575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smtClean="0"/>
              <a:t>Edit Master text styles</a:t>
            </a:r>
          </a:p>
        </p:txBody>
      </p:sp>
      <p:sp>
        <p:nvSpPr>
          <p:cNvPr id="3" name="Text Placeholder 2"/>
          <p:cNvSpPr>
            <a:spLocks noGrp="1"/>
          </p:cNvSpPr>
          <p:nvPr>
            <p:ph type="body" idx="1"/>
          </p:nvPr>
        </p:nvSpPr>
        <p:spPr>
          <a:xfrm>
            <a:off x="1941910" y="3265535"/>
            <a:ext cx="6686549" cy="1166898"/>
          </a:xfrm>
        </p:spPr>
        <p:txBody>
          <a:bodyPr anchor="ctr">
            <a:normAutofit/>
          </a:bodyPr>
          <a:lstStyle>
            <a:lvl1pPr marL="0" indent="0" algn="l">
              <a:buNone/>
              <a:defRPr sz="13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465C149-F957-4099-B2DE-A5D82D2CFED8}" type="datetimeFigureOut">
              <a:rPr lang="en-IN" smtClean="0"/>
              <a:pPr/>
              <a:t>21-04-2021</a:t>
            </a:fld>
            <a:endParaRPr lang="en-IN"/>
          </a:p>
        </p:txBody>
      </p:sp>
      <p:sp>
        <p:nvSpPr>
          <p:cNvPr id="5" name="Footer Placeholder 4"/>
          <p:cNvSpPr>
            <a:spLocks noGrp="1"/>
          </p:cNvSpPr>
          <p:nvPr>
            <p:ph type="ftr" sz="quarter" idx="11"/>
          </p:nvPr>
        </p:nvSpPr>
        <p:spPr/>
        <p:txBody>
          <a:bodyPr/>
          <a:lstStyle/>
          <a:p>
            <a:endParaRPr lang="en-IN"/>
          </a:p>
        </p:txBody>
      </p:sp>
      <p:sp>
        <p:nvSpPr>
          <p:cNvPr id="11" name="Freeform 11"/>
          <p:cNvSpPr/>
          <p:nvPr/>
        </p:nvSpPr>
        <p:spPr bwMode="auto">
          <a:xfrm flipV="1">
            <a:off x="-3141" y="238363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2433105"/>
            <a:ext cx="584825" cy="273844"/>
          </a:xfrm>
        </p:spPr>
        <p:txBody>
          <a:bodyPr/>
          <a:lstStyle/>
          <a:p>
            <a:fld id="{F0E0411C-5E3E-46F0-B9E3-F2F254EB05D6}" type="slidenum">
              <a:rPr lang="en-IN" smtClean="0"/>
              <a:pPr/>
              <a:t>‹#›</a:t>
            </a:fld>
            <a:endParaRPr lang="en-IN"/>
          </a:p>
        </p:txBody>
      </p:sp>
      <p:sp>
        <p:nvSpPr>
          <p:cNvPr id="14" name="TextBox 13"/>
          <p:cNvSpPr txBox="1"/>
          <p:nvPr/>
        </p:nvSpPr>
        <p:spPr>
          <a:xfrm>
            <a:off x="1850739" y="486004"/>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15" name="TextBox 14"/>
          <p:cNvSpPr txBox="1"/>
          <p:nvPr/>
        </p:nvSpPr>
        <p:spPr>
          <a:xfrm>
            <a:off x="8336139" y="2178980"/>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 xmlns:p14="http://schemas.microsoft.com/office/powerpoint/2010/main" val="13175740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1910" y="1828800"/>
            <a:ext cx="6686550" cy="2043634"/>
          </a:xfrm>
        </p:spPr>
        <p:txBody>
          <a:bodyPr anchor="b">
            <a:normAutofit/>
          </a:bodyPr>
          <a:lstStyle>
            <a:lvl1pPr algn="l">
              <a:defRPr sz="36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1941910" y="3886200"/>
            <a:ext cx="6686550" cy="547217"/>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0465C149-F957-4099-B2DE-A5D82D2CFED8}" type="datetimeFigureOut">
              <a:rPr lang="en-IN" smtClean="0"/>
              <a:pPr/>
              <a:t>21-04-2021</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F0E0411C-5E3E-46F0-B9E3-F2F254EB05D6}" type="slidenum">
              <a:rPr lang="en-IN" smtClean="0"/>
              <a:pPr/>
              <a:t>‹#›</a:t>
            </a:fld>
            <a:endParaRPr lang="en-IN"/>
          </a:p>
        </p:txBody>
      </p:sp>
    </p:spTree>
    <p:extLst>
      <p:ext uri="{BB962C8B-B14F-4D97-AF65-F5344CB8AC3E}">
        <p14:creationId xmlns="" xmlns:p14="http://schemas.microsoft.com/office/powerpoint/2010/main" val="23487731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137462" y="457200"/>
            <a:ext cx="6295445" cy="2171700"/>
          </a:xfrm>
        </p:spPr>
        <p:txBody>
          <a:bodyPr anchor="ctr">
            <a:normAutofit/>
          </a:bodyPr>
          <a:lstStyle>
            <a:lvl1pPr algn="l">
              <a:defRPr sz="36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1909" y="3257550"/>
            <a:ext cx="6686550" cy="62865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1941910" y="3886200"/>
            <a:ext cx="6686550" cy="547217"/>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0465C149-F957-4099-B2DE-A5D82D2CFED8}" type="datetimeFigureOut">
              <a:rPr lang="en-IN" smtClean="0"/>
              <a:pPr/>
              <a:t>21-04-2021</a:t>
            </a:fld>
            <a:endParaRPr lang="en-IN"/>
          </a:p>
        </p:txBody>
      </p:sp>
      <p:sp>
        <p:nvSpPr>
          <p:cNvPr id="6" name="Footer Placeholder 5"/>
          <p:cNvSpPr>
            <a:spLocks noGrp="1"/>
          </p:cNvSpPr>
          <p:nvPr>
            <p:ph type="ftr" sz="quarter" idx="11"/>
          </p:nvPr>
        </p:nvSpPr>
        <p:spPr/>
        <p:txBody>
          <a:bodyPr/>
          <a:lstStyle/>
          <a:p>
            <a:endParaRPr lang="en-IN"/>
          </a:p>
        </p:txBody>
      </p:sp>
      <p:sp>
        <p:nvSpPr>
          <p:cNvPr id="11"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F0E0411C-5E3E-46F0-B9E3-F2F254EB05D6}" type="slidenum">
              <a:rPr lang="en-IN" smtClean="0"/>
              <a:pPr/>
              <a:t>‹#›</a:t>
            </a:fld>
            <a:endParaRPr lang="en-IN"/>
          </a:p>
        </p:txBody>
      </p:sp>
      <p:sp>
        <p:nvSpPr>
          <p:cNvPr id="17" name="TextBox 16"/>
          <p:cNvSpPr txBox="1"/>
          <p:nvPr/>
        </p:nvSpPr>
        <p:spPr>
          <a:xfrm>
            <a:off x="1850739" y="486004"/>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18" name="TextBox 17"/>
          <p:cNvSpPr txBox="1"/>
          <p:nvPr/>
        </p:nvSpPr>
        <p:spPr>
          <a:xfrm>
            <a:off x="8336139" y="2178980"/>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 xmlns:p14="http://schemas.microsoft.com/office/powerpoint/2010/main" val="8212076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1910" y="470555"/>
            <a:ext cx="6686549" cy="2160015"/>
          </a:xfrm>
        </p:spPr>
        <p:txBody>
          <a:bodyPr anchor="ctr">
            <a:normAutofit/>
          </a:bodyPr>
          <a:lstStyle>
            <a:lvl1pPr algn="l">
              <a:defRPr sz="36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1909" y="3257550"/>
            <a:ext cx="6686550" cy="62865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1941910" y="3886200"/>
            <a:ext cx="6686550" cy="547217"/>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0465C149-F957-4099-B2DE-A5D82D2CFED8}" type="datetimeFigureOut">
              <a:rPr lang="en-IN" smtClean="0"/>
              <a:pPr/>
              <a:t>21-04-2021</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F0E0411C-5E3E-46F0-B9E3-F2F254EB05D6}" type="slidenum">
              <a:rPr lang="en-IN" smtClean="0"/>
              <a:pPr/>
              <a:t>‹#›</a:t>
            </a:fld>
            <a:endParaRPr lang="en-IN"/>
          </a:p>
        </p:txBody>
      </p:sp>
    </p:spTree>
    <p:extLst>
      <p:ext uri="{BB962C8B-B14F-4D97-AF65-F5344CB8AC3E}">
        <p14:creationId xmlns="" xmlns:p14="http://schemas.microsoft.com/office/powerpoint/2010/main" val="5037080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465C149-F957-4099-B2DE-A5D82D2CFED8}" type="datetimeFigureOut">
              <a:rPr lang="en-IN" smtClean="0"/>
              <a:pPr/>
              <a:t>21-04-2021</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0E0411C-5E3E-46F0-B9E3-F2F254EB05D6}" type="slidenum">
              <a:rPr lang="en-IN" smtClean="0"/>
              <a:pPr/>
              <a:t>‹#›</a:t>
            </a:fld>
            <a:endParaRPr lang="en-IN"/>
          </a:p>
        </p:txBody>
      </p:sp>
    </p:spTree>
    <p:extLst>
      <p:ext uri="{BB962C8B-B14F-4D97-AF65-F5344CB8AC3E}">
        <p14:creationId xmlns="" xmlns:p14="http://schemas.microsoft.com/office/powerpoint/2010/main" val="2853850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1109" y="470554"/>
            <a:ext cx="1655701" cy="3962863"/>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941909" y="470554"/>
            <a:ext cx="4857750" cy="396286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465C149-F957-4099-B2DE-A5D82D2CFED8}" type="datetimeFigureOut">
              <a:rPr lang="en-IN" smtClean="0"/>
              <a:pPr/>
              <a:t>21-04-2021</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0E0411C-5E3E-46F0-B9E3-F2F254EB05D6}" type="slidenum">
              <a:rPr lang="en-IN" smtClean="0"/>
              <a:pPr/>
              <a:t>‹#›</a:t>
            </a:fld>
            <a:endParaRPr lang="en-IN"/>
          </a:p>
        </p:txBody>
      </p:sp>
    </p:spTree>
    <p:extLst>
      <p:ext uri="{BB962C8B-B14F-4D97-AF65-F5344CB8AC3E}">
        <p14:creationId xmlns="" xmlns:p14="http://schemas.microsoft.com/office/powerpoint/2010/main" val="3965928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4694" y="468082"/>
            <a:ext cx="6683765" cy="960668"/>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941909" y="1600200"/>
            <a:ext cx="6686550" cy="283321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465C149-F957-4099-B2DE-A5D82D2CFED8}" type="datetimeFigureOut">
              <a:rPr lang="en-IN" smtClean="0"/>
              <a:pPr/>
              <a:t>21-04-2021</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0E0411C-5E3E-46F0-B9E3-F2F254EB05D6}" type="slidenum">
              <a:rPr lang="en-IN" smtClean="0"/>
              <a:pPr/>
              <a:t>‹#›</a:t>
            </a:fld>
            <a:endParaRPr lang="en-IN"/>
          </a:p>
        </p:txBody>
      </p:sp>
    </p:spTree>
    <p:extLst>
      <p:ext uri="{BB962C8B-B14F-4D97-AF65-F5344CB8AC3E}">
        <p14:creationId xmlns="" xmlns:p14="http://schemas.microsoft.com/office/powerpoint/2010/main" val="384864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1910" y="1544063"/>
            <a:ext cx="6686549" cy="1101600"/>
          </a:xfrm>
        </p:spPr>
        <p:txBody>
          <a:bodyPr anchor="b"/>
          <a:lstStyle>
            <a:lvl1pPr algn="l">
              <a:defRPr sz="3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1910" y="2647597"/>
            <a:ext cx="6686549" cy="645300"/>
          </a:xfrm>
        </p:spPr>
        <p:txBody>
          <a:bodyPr anchor="t"/>
          <a:lstStyle>
            <a:lvl1pPr marL="0" indent="0" algn="l">
              <a:buNone/>
              <a:defRPr sz="150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465C149-F957-4099-B2DE-A5D82D2CFED8}" type="datetimeFigureOut">
              <a:rPr lang="en-IN" smtClean="0"/>
              <a:pPr/>
              <a:t>21-04-2021</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3141" y="238363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2433105"/>
            <a:ext cx="584825" cy="273844"/>
          </a:xfrm>
        </p:spPr>
        <p:txBody>
          <a:bodyPr/>
          <a:lstStyle/>
          <a:p>
            <a:fld id="{F0E0411C-5E3E-46F0-B9E3-F2F254EB05D6}" type="slidenum">
              <a:rPr lang="en-IN" smtClean="0"/>
              <a:pPr/>
              <a:t>‹#›</a:t>
            </a:fld>
            <a:endParaRPr lang="en-IN"/>
          </a:p>
        </p:txBody>
      </p:sp>
    </p:spTree>
    <p:extLst>
      <p:ext uri="{BB962C8B-B14F-4D97-AF65-F5344CB8AC3E}">
        <p14:creationId xmlns="" xmlns:p14="http://schemas.microsoft.com/office/powerpoint/2010/main" val="2336589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941909" y="1600200"/>
            <a:ext cx="3235398" cy="28332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93060" y="1594666"/>
            <a:ext cx="3235398" cy="28332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465C149-F957-4099-B2DE-A5D82D2CFED8}" type="datetimeFigureOut">
              <a:rPr lang="en-IN" smtClean="0"/>
              <a:pPr/>
              <a:t>21-04-2021</a:t>
            </a:fld>
            <a:endParaRPr lang="en-IN"/>
          </a:p>
        </p:txBody>
      </p:sp>
      <p:sp>
        <p:nvSpPr>
          <p:cNvPr id="6" name="Footer Placeholder 5"/>
          <p:cNvSpPr>
            <a:spLocks noGrp="1"/>
          </p:cNvSpPr>
          <p:nvPr>
            <p:ph type="ftr" sz="quarter" idx="11"/>
          </p:nvPr>
        </p:nvSpPr>
        <p:spPr/>
        <p:txBody>
          <a:bodyPr/>
          <a:lstStyle/>
          <a:p>
            <a:endParaRPr lang="en-IN"/>
          </a:p>
        </p:txBody>
      </p:sp>
      <p:sp>
        <p:nvSpPr>
          <p:cNvPr id="10"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398860" y="590837"/>
            <a:ext cx="584825" cy="273844"/>
          </a:xfrm>
        </p:spPr>
        <p:txBody>
          <a:bodyPr/>
          <a:lstStyle/>
          <a:p>
            <a:fld id="{F0E0411C-5E3E-46F0-B9E3-F2F254EB05D6}" type="slidenum">
              <a:rPr lang="en-IN" smtClean="0"/>
              <a:pPr/>
              <a:t>‹#›</a:t>
            </a:fld>
            <a:endParaRPr lang="en-IN"/>
          </a:p>
        </p:txBody>
      </p:sp>
    </p:spTree>
    <p:extLst>
      <p:ext uri="{BB962C8B-B14F-4D97-AF65-F5344CB8AC3E}">
        <p14:creationId xmlns="" xmlns:p14="http://schemas.microsoft.com/office/powerpoint/2010/main" val="4208106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04530" y="1479527"/>
            <a:ext cx="2994549"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1941909" y="1911725"/>
            <a:ext cx="3257170" cy="2515545"/>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29972" y="1477106"/>
            <a:ext cx="2999251"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5375218" y="1909304"/>
            <a:ext cx="3254006" cy="2515545"/>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465C149-F957-4099-B2DE-A5D82D2CFED8}" type="datetimeFigureOut">
              <a:rPr lang="en-IN" smtClean="0"/>
              <a:pPr/>
              <a:t>21-04-2021</a:t>
            </a:fld>
            <a:endParaRPr lang="en-IN"/>
          </a:p>
        </p:txBody>
      </p:sp>
      <p:sp>
        <p:nvSpPr>
          <p:cNvPr id="8" name="Footer Placeholder 7"/>
          <p:cNvSpPr>
            <a:spLocks noGrp="1"/>
          </p:cNvSpPr>
          <p:nvPr>
            <p:ph type="ftr" sz="quarter" idx="11"/>
          </p:nvPr>
        </p:nvSpPr>
        <p:spPr/>
        <p:txBody>
          <a:bodyPr/>
          <a:lstStyle/>
          <a:p>
            <a:endParaRPr lang="en-IN"/>
          </a:p>
        </p:txBody>
      </p:sp>
      <p:sp>
        <p:nvSpPr>
          <p:cNvPr id="12"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398860" y="590837"/>
            <a:ext cx="584825" cy="273844"/>
          </a:xfrm>
        </p:spPr>
        <p:txBody>
          <a:bodyPr/>
          <a:lstStyle/>
          <a:p>
            <a:fld id="{F0E0411C-5E3E-46F0-B9E3-F2F254EB05D6}" type="slidenum">
              <a:rPr lang="en-IN" smtClean="0"/>
              <a:pPr/>
              <a:t>‹#›</a:t>
            </a:fld>
            <a:endParaRPr lang="en-IN"/>
          </a:p>
        </p:txBody>
      </p:sp>
    </p:spTree>
    <p:extLst>
      <p:ext uri="{BB962C8B-B14F-4D97-AF65-F5344CB8AC3E}">
        <p14:creationId xmlns="" xmlns:p14="http://schemas.microsoft.com/office/powerpoint/2010/main" val="3241514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465C149-F957-4099-B2DE-A5D82D2CFED8}" type="datetimeFigureOut">
              <a:rPr lang="en-IN" smtClean="0"/>
              <a:pPr/>
              <a:t>21-04-2021</a:t>
            </a:fld>
            <a:endParaRPr lang="en-IN"/>
          </a:p>
        </p:txBody>
      </p:sp>
      <p:sp>
        <p:nvSpPr>
          <p:cNvPr id="4" name="Footer Placeholder 3"/>
          <p:cNvSpPr>
            <a:spLocks noGrp="1"/>
          </p:cNvSpPr>
          <p:nvPr>
            <p:ph type="ftr" sz="quarter" idx="11"/>
          </p:nvPr>
        </p:nvSpPr>
        <p:spPr/>
        <p:txBody>
          <a:bodyPr/>
          <a:lstStyle/>
          <a:p>
            <a:endParaRPr lang="en-IN"/>
          </a:p>
        </p:txBody>
      </p:sp>
      <p:sp>
        <p:nvSpPr>
          <p:cNvPr id="7"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0E0411C-5E3E-46F0-B9E3-F2F254EB05D6}" type="slidenum">
              <a:rPr lang="en-IN" smtClean="0"/>
              <a:pPr/>
              <a:t>‹#›</a:t>
            </a:fld>
            <a:endParaRPr lang="en-IN"/>
          </a:p>
        </p:txBody>
      </p:sp>
    </p:spTree>
    <p:extLst>
      <p:ext uri="{BB962C8B-B14F-4D97-AF65-F5344CB8AC3E}">
        <p14:creationId xmlns="" xmlns:p14="http://schemas.microsoft.com/office/powerpoint/2010/main" val="2067252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65C149-F957-4099-B2DE-A5D82D2CFED8}" type="datetimeFigureOut">
              <a:rPr lang="en-IN" smtClean="0"/>
              <a:pPr/>
              <a:t>21-04-2021</a:t>
            </a:fld>
            <a:endParaRPr lang="en-IN"/>
          </a:p>
        </p:txBody>
      </p:sp>
      <p:sp>
        <p:nvSpPr>
          <p:cNvPr id="3" name="Footer Placeholder 2"/>
          <p:cNvSpPr>
            <a:spLocks noGrp="1"/>
          </p:cNvSpPr>
          <p:nvPr>
            <p:ph type="ftr" sz="quarter" idx="11"/>
          </p:nvPr>
        </p:nvSpPr>
        <p:spPr/>
        <p:txBody>
          <a:bodyPr/>
          <a:lstStyle/>
          <a:p>
            <a:endParaRPr lang="en-IN"/>
          </a:p>
        </p:txBody>
      </p:sp>
      <p:sp>
        <p:nvSpPr>
          <p:cNvPr id="6"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0E0411C-5E3E-46F0-B9E3-F2F254EB05D6}" type="slidenum">
              <a:rPr lang="en-IN" smtClean="0"/>
              <a:pPr/>
              <a:t>‹#›</a:t>
            </a:fld>
            <a:endParaRPr lang="en-IN"/>
          </a:p>
        </p:txBody>
      </p:sp>
    </p:spTree>
    <p:extLst>
      <p:ext uri="{BB962C8B-B14F-4D97-AF65-F5344CB8AC3E}">
        <p14:creationId xmlns="" xmlns:p14="http://schemas.microsoft.com/office/powerpoint/2010/main" val="2019135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910" y="334566"/>
            <a:ext cx="2628899" cy="732234"/>
          </a:xfrm>
        </p:spPr>
        <p:txBody>
          <a:bodyPr anchor="b"/>
          <a:lstStyle>
            <a:lvl1pPr algn="l">
              <a:defRPr sz="1500" b="0"/>
            </a:lvl1pPr>
          </a:lstStyle>
          <a:p>
            <a:r>
              <a:rPr lang="en-US" smtClean="0"/>
              <a:t>Click to edit Master title style</a:t>
            </a:r>
            <a:endParaRPr lang="en-US" dirty="0"/>
          </a:p>
        </p:txBody>
      </p:sp>
      <p:sp>
        <p:nvSpPr>
          <p:cNvPr id="3" name="Content Placeholder 2"/>
          <p:cNvSpPr>
            <a:spLocks noGrp="1"/>
          </p:cNvSpPr>
          <p:nvPr>
            <p:ph idx="1"/>
          </p:nvPr>
        </p:nvSpPr>
        <p:spPr>
          <a:xfrm>
            <a:off x="4742259" y="334567"/>
            <a:ext cx="3886200" cy="4061222"/>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41910" y="1198960"/>
            <a:ext cx="2628899" cy="319682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Edit Master text styles</a:t>
            </a:r>
          </a:p>
        </p:txBody>
      </p:sp>
      <p:sp>
        <p:nvSpPr>
          <p:cNvPr id="5" name="Date Placeholder 4"/>
          <p:cNvSpPr>
            <a:spLocks noGrp="1"/>
          </p:cNvSpPr>
          <p:nvPr>
            <p:ph type="dt" sz="half" idx="10"/>
          </p:nvPr>
        </p:nvSpPr>
        <p:spPr/>
        <p:txBody>
          <a:bodyPr/>
          <a:lstStyle/>
          <a:p>
            <a:fld id="{0465C149-F957-4099-B2DE-A5D82D2CFED8}" type="datetimeFigureOut">
              <a:rPr lang="en-IN" smtClean="0"/>
              <a:pPr/>
              <a:t>21-04-2021</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0E0411C-5E3E-46F0-B9E3-F2F254EB05D6}" type="slidenum">
              <a:rPr lang="en-IN" smtClean="0"/>
              <a:pPr/>
              <a:t>‹#›</a:t>
            </a:fld>
            <a:endParaRPr lang="en-IN"/>
          </a:p>
        </p:txBody>
      </p:sp>
    </p:spTree>
    <p:extLst>
      <p:ext uri="{BB962C8B-B14F-4D97-AF65-F5344CB8AC3E}">
        <p14:creationId xmlns="" xmlns:p14="http://schemas.microsoft.com/office/powerpoint/2010/main" val="100434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910" y="3600450"/>
            <a:ext cx="6686550" cy="425054"/>
          </a:xfrm>
        </p:spPr>
        <p:txBody>
          <a:bodyPr anchor="b">
            <a:normAutofit/>
          </a:bodyPr>
          <a:lstStyle>
            <a:lvl1pPr algn="l">
              <a:defRPr sz="18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941909" y="476224"/>
            <a:ext cx="6686550" cy="2891228"/>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smtClean="0"/>
              <a:t>Click icon to add picture</a:t>
            </a:r>
            <a:endParaRPr lang="en-US" dirty="0"/>
          </a:p>
        </p:txBody>
      </p:sp>
      <p:sp>
        <p:nvSpPr>
          <p:cNvPr id="4" name="Text Placeholder 3"/>
          <p:cNvSpPr>
            <a:spLocks noGrp="1"/>
          </p:cNvSpPr>
          <p:nvPr>
            <p:ph type="body" sz="half" idx="2"/>
          </p:nvPr>
        </p:nvSpPr>
        <p:spPr>
          <a:xfrm>
            <a:off x="1941910" y="4025504"/>
            <a:ext cx="6686550" cy="370284"/>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Edit Master text styles</a:t>
            </a:r>
          </a:p>
        </p:txBody>
      </p:sp>
      <p:sp>
        <p:nvSpPr>
          <p:cNvPr id="5" name="Date Placeholder 4"/>
          <p:cNvSpPr>
            <a:spLocks noGrp="1"/>
          </p:cNvSpPr>
          <p:nvPr>
            <p:ph type="dt" sz="half" idx="10"/>
          </p:nvPr>
        </p:nvSpPr>
        <p:spPr/>
        <p:txBody>
          <a:bodyPr/>
          <a:lstStyle/>
          <a:p>
            <a:fld id="{0465C149-F957-4099-B2DE-A5D82D2CFED8}" type="datetimeFigureOut">
              <a:rPr lang="en-IN" smtClean="0"/>
              <a:pPr/>
              <a:t>21-04-2021</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F0E0411C-5E3E-46F0-B9E3-F2F254EB05D6}" type="slidenum">
              <a:rPr lang="en-IN" smtClean="0"/>
              <a:pPr/>
              <a:t>‹#›</a:t>
            </a:fld>
            <a:endParaRPr lang="en-IN"/>
          </a:p>
        </p:txBody>
      </p:sp>
    </p:spTree>
    <p:extLst>
      <p:ext uri="{BB962C8B-B14F-4D97-AF65-F5344CB8AC3E}">
        <p14:creationId xmlns="" xmlns:p14="http://schemas.microsoft.com/office/powerpoint/2010/main" val="539871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171450"/>
            <a:ext cx="2138637" cy="4978971"/>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0416" y="-589"/>
            <a:ext cx="1767506" cy="514052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37160" cy="51435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4694" y="468082"/>
            <a:ext cx="6683765" cy="960668"/>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941909" y="1600200"/>
            <a:ext cx="6686550" cy="291465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771210" y="4597828"/>
            <a:ext cx="859712" cy="277797"/>
          </a:xfrm>
          <a:prstGeom prst="rect">
            <a:avLst/>
          </a:prstGeom>
        </p:spPr>
        <p:txBody>
          <a:bodyPr vert="horz" lIns="91440" tIns="45720" rIns="91440" bIns="45720" rtlCol="0" anchor="ctr"/>
          <a:lstStyle>
            <a:lvl1pPr algn="r">
              <a:defRPr sz="675">
                <a:solidFill>
                  <a:schemeClr val="tx1">
                    <a:tint val="75000"/>
                  </a:schemeClr>
                </a:solidFill>
              </a:defRPr>
            </a:lvl1pPr>
          </a:lstStyle>
          <a:p>
            <a:fld id="{0465C149-F957-4099-B2DE-A5D82D2CFED8}" type="datetimeFigureOut">
              <a:rPr lang="en-IN" smtClean="0"/>
              <a:pPr/>
              <a:t>21-04-2021</a:t>
            </a:fld>
            <a:endParaRPr lang="en-IN"/>
          </a:p>
        </p:txBody>
      </p:sp>
      <p:sp>
        <p:nvSpPr>
          <p:cNvPr id="5" name="Footer Placeholder 4"/>
          <p:cNvSpPr>
            <a:spLocks noGrp="1"/>
          </p:cNvSpPr>
          <p:nvPr>
            <p:ph type="ftr" sz="quarter" idx="3"/>
          </p:nvPr>
        </p:nvSpPr>
        <p:spPr>
          <a:xfrm>
            <a:off x="1941910" y="4601856"/>
            <a:ext cx="5714999" cy="273844"/>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398860" y="590837"/>
            <a:ext cx="584825" cy="273844"/>
          </a:xfrm>
          <a:prstGeom prst="rect">
            <a:avLst/>
          </a:prstGeom>
        </p:spPr>
        <p:txBody>
          <a:bodyPr vert="horz" lIns="91440" tIns="45720" rIns="91440" bIns="45720" rtlCol="0" anchor="ctr"/>
          <a:lstStyle>
            <a:lvl1pPr algn="r">
              <a:defRPr sz="1500">
                <a:solidFill>
                  <a:srgbClr val="FEFFFF"/>
                </a:solidFill>
              </a:defRPr>
            </a:lvl1pPr>
          </a:lstStyle>
          <a:p>
            <a:fld id="{F0E0411C-5E3E-46F0-B9E3-F2F254EB05D6}" type="slidenum">
              <a:rPr lang="en-IN" smtClean="0"/>
              <a:pPr/>
              <a:t>‹#›</a:t>
            </a:fld>
            <a:endParaRPr lang="en-IN"/>
          </a:p>
        </p:txBody>
      </p:sp>
    </p:spTree>
    <p:extLst>
      <p:ext uri="{BB962C8B-B14F-4D97-AF65-F5344CB8AC3E}">
        <p14:creationId xmlns="" xmlns:p14="http://schemas.microsoft.com/office/powerpoint/2010/main" val="28669923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342900" rtl="0" eaLnBrk="1" latinLnBrk="0" hangingPunct="1">
        <a:spcBef>
          <a:spcPct val="0"/>
        </a:spcBef>
        <a:buNone/>
        <a:defRPr sz="27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03586" y="725214"/>
            <a:ext cx="7693573" cy="2677656"/>
          </a:xfrm>
          <a:prstGeom prst="rect">
            <a:avLst/>
          </a:prstGeom>
        </p:spPr>
        <p:txBody>
          <a:bodyPr wrap="square">
            <a:spAutoFit/>
          </a:bodyPr>
          <a:lstStyle/>
          <a:p>
            <a:pPr algn="ctr"/>
            <a:r>
              <a:rPr lang="en-US" sz="2400" dirty="0" smtClean="0">
                <a:solidFill>
                  <a:srgbClr val="C00000"/>
                </a:solidFill>
              </a:rPr>
              <a:t>Department of Geography</a:t>
            </a:r>
          </a:p>
          <a:p>
            <a:pPr algn="ctr"/>
            <a:r>
              <a:rPr lang="en-US" sz="2400" dirty="0" smtClean="0">
                <a:solidFill>
                  <a:srgbClr val="C00000"/>
                </a:solidFill>
              </a:rPr>
              <a:t> University College of Social Sciences and Humanities</a:t>
            </a:r>
          </a:p>
          <a:p>
            <a:pPr algn="ctr"/>
            <a:r>
              <a:rPr lang="en-US" sz="2400" dirty="0" err="1" smtClean="0">
                <a:solidFill>
                  <a:srgbClr val="C00000"/>
                </a:solidFill>
              </a:rPr>
              <a:t>Mohanlal</a:t>
            </a:r>
            <a:r>
              <a:rPr lang="en-US" sz="2400" dirty="0" smtClean="0">
                <a:solidFill>
                  <a:srgbClr val="C00000"/>
                </a:solidFill>
              </a:rPr>
              <a:t>  </a:t>
            </a:r>
            <a:r>
              <a:rPr lang="en-US" sz="2400" dirty="0" err="1" smtClean="0">
                <a:solidFill>
                  <a:srgbClr val="C00000"/>
                </a:solidFill>
              </a:rPr>
              <a:t>Sukhadia</a:t>
            </a:r>
            <a:r>
              <a:rPr lang="en-US" sz="2400" dirty="0" smtClean="0">
                <a:solidFill>
                  <a:srgbClr val="C00000"/>
                </a:solidFill>
              </a:rPr>
              <a:t> University, Udaipur</a:t>
            </a:r>
          </a:p>
          <a:p>
            <a:pPr algn="ctr"/>
            <a:r>
              <a:rPr lang="en-US" sz="2400" dirty="0" smtClean="0">
                <a:solidFill>
                  <a:srgbClr val="C00000"/>
                </a:solidFill>
              </a:rPr>
              <a:t>M.A. / M.Sc. First Semester </a:t>
            </a:r>
          </a:p>
          <a:p>
            <a:pPr algn="ctr"/>
            <a:r>
              <a:rPr lang="en-US" sz="2400" dirty="0" smtClean="0">
                <a:solidFill>
                  <a:srgbClr val="C00000"/>
                </a:solidFill>
              </a:rPr>
              <a:t> Practical – Surveying &amp; Leveling</a:t>
            </a:r>
          </a:p>
          <a:p>
            <a:pPr algn="ctr"/>
            <a:r>
              <a:rPr lang="en-US" sz="2400" dirty="0" smtClean="0">
                <a:solidFill>
                  <a:srgbClr val="C00000"/>
                </a:solidFill>
              </a:rPr>
              <a:t/>
            </a:r>
            <a:br>
              <a:rPr lang="en-US" sz="2400" dirty="0" smtClean="0">
                <a:solidFill>
                  <a:srgbClr val="C00000"/>
                </a:solidFill>
              </a:rPr>
            </a:br>
            <a:endParaRPr lang="en-US" sz="2400" dirty="0"/>
          </a:p>
        </p:txBody>
      </p:sp>
      <p:sp>
        <p:nvSpPr>
          <p:cNvPr id="5" name="Rectangle 4"/>
          <p:cNvSpPr/>
          <p:nvPr/>
        </p:nvSpPr>
        <p:spPr>
          <a:xfrm>
            <a:off x="6810703" y="3741683"/>
            <a:ext cx="2333296" cy="954107"/>
          </a:xfrm>
          <a:prstGeom prst="rect">
            <a:avLst/>
          </a:prstGeom>
        </p:spPr>
        <p:txBody>
          <a:bodyPr wrap="square">
            <a:spAutoFit/>
          </a:bodyPr>
          <a:lstStyle/>
          <a:p>
            <a:r>
              <a:rPr lang="en-US" b="1" dirty="0" err="1" smtClean="0">
                <a:solidFill>
                  <a:srgbClr val="C00000"/>
                </a:solidFill>
                <a:latin typeface="Times New Roman" pitchFamily="18" charset="0"/>
                <a:cs typeface="Times New Roman" pitchFamily="18" charset="0"/>
              </a:rPr>
              <a:t>Dr.Vijai</a:t>
            </a:r>
            <a:r>
              <a:rPr lang="en-US" b="1" dirty="0" smtClean="0">
                <a:solidFill>
                  <a:srgbClr val="C00000"/>
                </a:solidFill>
                <a:latin typeface="Times New Roman" pitchFamily="18" charset="0"/>
                <a:cs typeface="Times New Roman" pitchFamily="18" charset="0"/>
              </a:rPr>
              <a:t> Singh  </a:t>
            </a:r>
            <a:r>
              <a:rPr lang="en-US" b="1" dirty="0" err="1" smtClean="0">
                <a:solidFill>
                  <a:srgbClr val="C00000"/>
                </a:solidFill>
                <a:latin typeface="Times New Roman" pitchFamily="18" charset="0"/>
                <a:cs typeface="Times New Roman" pitchFamily="18" charset="0"/>
              </a:rPr>
              <a:t>Meena</a:t>
            </a:r>
            <a:endParaRPr lang="en-US" b="1" dirty="0" smtClean="0">
              <a:solidFill>
                <a:srgbClr val="C00000"/>
              </a:solidFill>
              <a:latin typeface="Times New Roman" pitchFamily="18" charset="0"/>
              <a:cs typeface="Times New Roman" pitchFamily="18" charset="0"/>
            </a:endParaRPr>
          </a:p>
          <a:p>
            <a:r>
              <a:rPr lang="en-US" b="1" dirty="0" smtClean="0">
                <a:solidFill>
                  <a:srgbClr val="C00000"/>
                </a:solidFill>
                <a:latin typeface="Times New Roman" pitchFamily="18" charset="0"/>
                <a:cs typeface="Times New Roman" pitchFamily="18" charset="0"/>
              </a:rPr>
              <a:t> Assistant Professor,</a:t>
            </a:r>
          </a:p>
          <a:p>
            <a:pPr algn="just"/>
            <a:r>
              <a:rPr lang="en-US" b="1" dirty="0" smtClean="0">
                <a:solidFill>
                  <a:srgbClr val="C00000"/>
                </a:solidFill>
                <a:latin typeface="Times New Roman" pitchFamily="18" charset="0"/>
                <a:cs typeface="Times New Roman" pitchFamily="18" charset="0"/>
              </a:rPr>
              <a:t> Department of Geography,</a:t>
            </a:r>
          </a:p>
          <a:p>
            <a:pPr algn="just"/>
            <a:r>
              <a:rPr lang="en-US" b="1" dirty="0" smtClean="0">
                <a:solidFill>
                  <a:srgbClr val="C00000"/>
                </a:solidFill>
                <a:latin typeface="Times New Roman" pitchFamily="18" charset="0"/>
                <a:cs typeface="Times New Roman" pitchFamily="18" charset="0"/>
              </a:rPr>
              <a:t> MLSU, Udaipur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5628" y="578068"/>
            <a:ext cx="6768662" cy="4278094"/>
          </a:xfrm>
          <a:prstGeom prst="rect">
            <a:avLst/>
          </a:prstGeom>
        </p:spPr>
        <p:txBody>
          <a:bodyPr wrap="square">
            <a:spAutoFit/>
          </a:bodyPr>
          <a:lstStyle/>
          <a:p>
            <a:pPr algn="just"/>
            <a:r>
              <a:rPr lang="hi-IN" sz="1600" dirty="0" smtClean="0">
                <a:solidFill>
                  <a:srgbClr val="FF0000"/>
                </a:solidFill>
              </a:rPr>
              <a:t>सर्वेक्षण में सामान्य त्रुटियां और गलतियां (</a:t>
            </a:r>
            <a:r>
              <a:rPr lang="en-US" sz="1600" dirty="0" smtClean="0">
                <a:solidFill>
                  <a:srgbClr val="FF0000"/>
                </a:solidFill>
              </a:rPr>
              <a:t>General errors and inaccuracies in surveying) </a:t>
            </a:r>
            <a:r>
              <a:rPr lang="hi-IN" sz="1600" dirty="0" smtClean="0">
                <a:solidFill>
                  <a:srgbClr val="FF0000"/>
                </a:solidFill>
              </a:rPr>
              <a:t>सर्वेक्षण में त्रुटियों के तीन स्रोत है जो निम्न प्रकार है-</a:t>
            </a:r>
          </a:p>
          <a:p>
            <a:pPr algn="just"/>
            <a:r>
              <a:rPr lang="hi-IN" sz="1600" dirty="0" smtClean="0">
                <a:solidFill>
                  <a:srgbClr val="FF0000"/>
                </a:solidFill>
              </a:rPr>
              <a:t>1. प्राकृतिक स्रोत (</a:t>
            </a:r>
            <a:r>
              <a:rPr lang="en-US" sz="1600" dirty="0" smtClean="0">
                <a:solidFill>
                  <a:srgbClr val="FF0000"/>
                </a:solidFill>
              </a:rPr>
              <a:t>Natural Sources) :-  </a:t>
            </a:r>
            <a:r>
              <a:rPr lang="hi-IN" sz="1600" dirty="0" smtClean="0">
                <a:solidFill>
                  <a:srgbClr val="FF0000"/>
                </a:solidFill>
              </a:rPr>
              <a:t>इस प्रकार  के स्रोत में जैसे- माप लेने में अवरोध तथा तापमान, वायु, अपवर्तन(</a:t>
            </a:r>
            <a:r>
              <a:rPr lang="en-US" sz="1600" dirty="0" smtClean="0">
                <a:solidFill>
                  <a:srgbClr val="FF0000"/>
                </a:solidFill>
              </a:rPr>
              <a:t>Refraction), </a:t>
            </a:r>
            <a:r>
              <a:rPr lang="hi-IN" sz="1600" dirty="0" smtClean="0">
                <a:solidFill>
                  <a:srgbClr val="FF0000"/>
                </a:solidFill>
              </a:rPr>
              <a:t>गुरुत्व(</a:t>
            </a:r>
            <a:r>
              <a:rPr lang="en-US" sz="1600" dirty="0" smtClean="0">
                <a:solidFill>
                  <a:srgbClr val="FF0000"/>
                </a:solidFill>
              </a:rPr>
              <a:t>gravity) </a:t>
            </a:r>
            <a:r>
              <a:rPr lang="hi-IN" sz="1600" dirty="0" smtClean="0">
                <a:solidFill>
                  <a:srgbClr val="FF0000"/>
                </a:solidFill>
              </a:rPr>
              <a:t>आदि का प्रभाव होता है|</a:t>
            </a:r>
          </a:p>
          <a:p>
            <a:pPr algn="just" fontAlgn="base"/>
            <a:r>
              <a:rPr lang="hi-IN" sz="1600" dirty="0" smtClean="0">
                <a:solidFill>
                  <a:srgbClr val="FF0000"/>
                </a:solidFill>
              </a:rPr>
              <a:t> यंत्रीय स्रोत (</a:t>
            </a:r>
            <a:r>
              <a:rPr lang="en-US" sz="1600" dirty="0" smtClean="0">
                <a:solidFill>
                  <a:srgbClr val="FF0000"/>
                </a:solidFill>
              </a:rPr>
              <a:t>Instrumental Sources) :- </a:t>
            </a:r>
            <a:r>
              <a:rPr lang="hi-IN" sz="1600" dirty="0" smtClean="0">
                <a:solidFill>
                  <a:srgbClr val="FF0000"/>
                </a:solidFill>
              </a:rPr>
              <a:t>इसमें दोषपूर्ण यंत्रों का प्रयोग या उनका तापमान आदि के प्रभाव से फैलना (</a:t>
            </a:r>
            <a:r>
              <a:rPr lang="en-US" sz="1600" dirty="0" err="1" smtClean="0">
                <a:solidFill>
                  <a:srgbClr val="FF0000"/>
                </a:solidFill>
              </a:rPr>
              <a:t>Extantion</a:t>
            </a:r>
            <a:r>
              <a:rPr lang="en-US" sz="1600" dirty="0" smtClean="0">
                <a:solidFill>
                  <a:srgbClr val="FF0000"/>
                </a:solidFill>
              </a:rPr>
              <a:t>) </a:t>
            </a:r>
            <a:r>
              <a:rPr lang="hi-IN" sz="1600" dirty="0" smtClean="0">
                <a:solidFill>
                  <a:srgbClr val="FF0000"/>
                </a:solidFill>
              </a:rPr>
              <a:t>या सिकुड़ना |</a:t>
            </a:r>
          </a:p>
          <a:p>
            <a:pPr algn="just" fontAlgn="base"/>
            <a:r>
              <a:rPr lang="hi-IN" sz="1600" dirty="0" smtClean="0">
                <a:solidFill>
                  <a:srgbClr val="FF0000"/>
                </a:solidFill>
              </a:rPr>
              <a:t>व्यक्तिक स्रोत (</a:t>
            </a:r>
            <a:r>
              <a:rPr lang="en-US" sz="1600" dirty="0" smtClean="0">
                <a:solidFill>
                  <a:srgbClr val="FF0000"/>
                </a:solidFill>
              </a:rPr>
              <a:t>Personal Sources) :- </a:t>
            </a:r>
            <a:r>
              <a:rPr lang="hi-IN" sz="1600" dirty="0" smtClean="0">
                <a:solidFill>
                  <a:srgbClr val="FF0000"/>
                </a:solidFill>
              </a:rPr>
              <a:t>जैसे मानवीय दृष्टि से अपूर्णता एवं सर्वेक्षक (</a:t>
            </a:r>
            <a:r>
              <a:rPr lang="en-US" sz="1600" dirty="0" err="1" smtClean="0">
                <a:solidFill>
                  <a:srgbClr val="FF0000"/>
                </a:solidFill>
              </a:rPr>
              <a:t>surveyvar</a:t>
            </a:r>
            <a:r>
              <a:rPr lang="en-US" sz="1600" dirty="0" smtClean="0">
                <a:solidFill>
                  <a:srgbClr val="FF0000"/>
                </a:solidFill>
              </a:rPr>
              <a:t>) </a:t>
            </a:r>
            <a:r>
              <a:rPr lang="hi-IN" sz="1600" dirty="0" smtClean="0">
                <a:solidFill>
                  <a:srgbClr val="FF0000"/>
                </a:solidFill>
              </a:rPr>
              <a:t>द्वारा की गई वास्तविक  भूले |</a:t>
            </a:r>
          </a:p>
          <a:p>
            <a:pPr algn="just"/>
            <a:r>
              <a:rPr lang="hi-IN" sz="1600" dirty="0" smtClean="0">
                <a:solidFill>
                  <a:srgbClr val="FF0000"/>
                </a:solidFill>
              </a:rPr>
              <a:t>इन त्रुटियों के निम्न वर्ग है जो इस प्रकार है-</a:t>
            </a:r>
          </a:p>
          <a:p>
            <a:pPr algn="just"/>
            <a:r>
              <a:rPr lang="hi-IN" sz="1600" dirty="0" smtClean="0">
                <a:solidFill>
                  <a:srgbClr val="FF0000"/>
                </a:solidFill>
              </a:rPr>
              <a:t>(</a:t>
            </a:r>
            <a:r>
              <a:rPr lang="en-US" sz="1600" dirty="0" err="1" smtClean="0">
                <a:solidFill>
                  <a:srgbClr val="FF0000"/>
                </a:solidFill>
              </a:rPr>
              <a:t>i</a:t>
            </a:r>
            <a:r>
              <a:rPr lang="en-US" sz="1600" dirty="0" smtClean="0">
                <a:solidFill>
                  <a:srgbClr val="FF0000"/>
                </a:solidFill>
              </a:rPr>
              <a:t>) </a:t>
            </a:r>
            <a:r>
              <a:rPr lang="hi-IN" sz="1600" dirty="0" smtClean="0">
                <a:solidFill>
                  <a:srgbClr val="FF0000"/>
                </a:solidFill>
              </a:rPr>
              <a:t>भूल (</a:t>
            </a:r>
            <a:r>
              <a:rPr lang="en-US" sz="1600" dirty="0" smtClean="0">
                <a:solidFill>
                  <a:srgbClr val="FF0000"/>
                </a:solidFill>
              </a:rPr>
              <a:t>mistake)- </a:t>
            </a:r>
            <a:r>
              <a:rPr lang="hi-IN" sz="1600" dirty="0" smtClean="0">
                <a:solidFill>
                  <a:srgbClr val="FF0000"/>
                </a:solidFill>
              </a:rPr>
              <a:t>सर्वेक्षक द्वारा माप- तोल में की गई त्रुटियां भूल कहलाती है|</a:t>
            </a:r>
          </a:p>
          <a:p>
            <a:pPr algn="just"/>
            <a:r>
              <a:rPr lang="hi-IN" sz="1600" dirty="0" smtClean="0">
                <a:solidFill>
                  <a:srgbClr val="FF0000"/>
                </a:solidFill>
              </a:rPr>
              <a:t> (</a:t>
            </a:r>
            <a:r>
              <a:rPr lang="en-US" sz="1600" dirty="0" smtClean="0">
                <a:solidFill>
                  <a:srgbClr val="FF0000"/>
                </a:solidFill>
              </a:rPr>
              <a:t>ii) </a:t>
            </a:r>
            <a:r>
              <a:rPr lang="hi-IN" sz="1600" dirty="0" smtClean="0">
                <a:solidFill>
                  <a:srgbClr val="FF0000"/>
                </a:solidFill>
              </a:rPr>
              <a:t>नियत त्रुटि (</a:t>
            </a:r>
            <a:r>
              <a:rPr lang="en-US" sz="1600" dirty="0" smtClean="0">
                <a:solidFill>
                  <a:srgbClr val="FF0000"/>
                </a:solidFill>
              </a:rPr>
              <a:t>constant error)- </a:t>
            </a:r>
            <a:r>
              <a:rPr lang="hi-IN" sz="1600" dirty="0" smtClean="0">
                <a:solidFill>
                  <a:srgbClr val="FF0000"/>
                </a:solidFill>
              </a:rPr>
              <a:t>नियत त्रुटियां वे होती है जिनके होने का कारण भली-भांति ज्ञात होता है तथा जिन्हें दूर किया जा सकता है| </a:t>
            </a:r>
          </a:p>
          <a:p>
            <a:pPr algn="just"/>
            <a:r>
              <a:rPr lang="hi-IN" sz="1600" dirty="0" smtClean="0">
                <a:solidFill>
                  <a:srgbClr val="FF0000"/>
                </a:solidFill>
              </a:rPr>
              <a:t> (</a:t>
            </a:r>
            <a:r>
              <a:rPr lang="en-US" sz="1600" dirty="0" smtClean="0">
                <a:solidFill>
                  <a:srgbClr val="FF0000"/>
                </a:solidFill>
              </a:rPr>
              <a:t>iii) </a:t>
            </a:r>
            <a:r>
              <a:rPr lang="hi-IN" sz="1600" dirty="0" smtClean="0">
                <a:solidFill>
                  <a:srgbClr val="FF0000"/>
                </a:solidFill>
              </a:rPr>
              <a:t>आगंतुक त्रुटि (</a:t>
            </a:r>
            <a:r>
              <a:rPr lang="en-US" sz="1600" dirty="0" smtClean="0">
                <a:solidFill>
                  <a:srgbClr val="FF0000"/>
                </a:solidFill>
              </a:rPr>
              <a:t>accidental error)-  </a:t>
            </a:r>
            <a:r>
              <a:rPr lang="hi-IN" sz="1600" dirty="0" smtClean="0">
                <a:solidFill>
                  <a:srgbClr val="FF0000"/>
                </a:solidFill>
              </a:rPr>
              <a:t>भूल या नियत त्रुटियों को दूर करने के पश्चात  भी सर्वेक्षण में जो त्रुटियां शेष रह जाती है उन्हें आगंतुक  त्रुटियां कहते हैं|</a:t>
            </a:r>
          </a:p>
          <a:p>
            <a:pPr algn="just"/>
            <a:r>
              <a:rPr lang="hi-IN" sz="1600" dirty="0" smtClean="0">
                <a:solidFill>
                  <a:srgbClr val="FF0000"/>
                </a:solidFill>
              </a:rPr>
              <a:t/>
            </a:r>
            <a:br>
              <a:rPr lang="hi-IN" sz="1600" dirty="0" smtClean="0">
                <a:solidFill>
                  <a:srgbClr val="FF0000"/>
                </a:solidFill>
              </a:rPr>
            </a:br>
            <a:endParaRPr lang="en-US" sz="1600" dirty="0">
              <a:solidFill>
                <a:srgbClr val="FF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87669" y="641131"/>
            <a:ext cx="7598979" cy="4031873"/>
          </a:xfrm>
          <a:prstGeom prst="rect">
            <a:avLst/>
          </a:prstGeom>
        </p:spPr>
        <p:txBody>
          <a:bodyPr wrap="square">
            <a:spAutoFit/>
          </a:bodyPr>
          <a:lstStyle/>
          <a:p>
            <a:r>
              <a:rPr lang="hi-IN" sz="1600" dirty="0" smtClean="0">
                <a:solidFill>
                  <a:srgbClr val="FF0000"/>
                </a:solidFill>
              </a:rPr>
              <a:t>सर्वेक्षण उपकरणों का उपयोग करने में सावधानियां (</a:t>
            </a:r>
            <a:r>
              <a:rPr lang="en-US" sz="1600" dirty="0" smtClean="0">
                <a:solidFill>
                  <a:srgbClr val="FF0000"/>
                </a:solidFill>
              </a:rPr>
              <a:t>Precautions in using survey instruments):-</a:t>
            </a:r>
          </a:p>
          <a:p>
            <a:endParaRPr lang="en-US" sz="1600" dirty="0" smtClean="0">
              <a:solidFill>
                <a:srgbClr val="FF0000"/>
              </a:solidFill>
            </a:endParaRPr>
          </a:p>
          <a:p>
            <a:r>
              <a:rPr lang="hi-IN" sz="1600" dirty="0" smtClean="0">
                <a:solidFill>
                  <a:srgbClr val="FF0000"/>
                </a:solidFill>
              </a:rPr>
              <a:t>त्रिकोण के समाधान की त्रिकोणमितीय  विधियां और लंबाई की गणना (</a:t>
            </a:r>
            <a:r>
              <a:rPr lang="en-US" sz="1600" dirty="0" smtClean="0">
                <a:solidFill>
                  <a:srgbClr val="FF0000"/>
                </a:solidFill>
              </a:rPr>
              <a:t>Trigonometric methods of solution of triangles and computation of lengths)</a:t>
            </a:r>
          </a:p>
          <a:p>
            <a:r>
              <a:rPr lang="en-US" sz="1600" dirty="0" smtClean="0">
                <a:solidFill>
                  <a:srgbClr val="FF0000"/>
                </a:solidFill>
              </a:rPr>
              <a:t> </a:t>
            </a:r>
          </a:p>
          <a:p>
            <a:pPr algn="just"/>
            <a:r>
              <a:rPr lang="hi-IN" sz="1600" dirty="0" smtClean="0">
                <a:solidFill>
                  <a:srgbClr val="FF0000"/>
                </a:solidFill>
              </a:rPr>
              <a:t>भूगणितीय सर्वेक्षण/ त्रिकोणमितीय सर्वेक्षण</a:t>
            </a:r>
            <a:r>
              <a:rPr lang="en-US" sz="1600" dirty="0" smtClean="0">
                <a:solidFill>
                  <a:srgbClr val="FF0000"/>
                </a:solidFill>
              </a:rPr>
              <a:t> </a:t>
            </a:r>
            <a:r>
              <a:rPr lang="hi-IN" sz="1600" dirty="0" smtClean="0">
                <a:solidFill>
                  <a:srgbClr val="FF0000"/>
                </a:solidFill>
              </a:rPr>
              <a:t>( </a:t>
            </a:r>
            <a:r>
              <a:rPr lang="en-US" sz="1600" dirty="0" smtClean="0">
                <a:solidFill>
                  <a:srgbClr val="FF0000"/>
                </a:solidFill>
              </a:rPr>
              <a:t>Geodetic Survey/ </a:t>
            </a:r>
            <a:r>
              <a:rPr lang="en-US" sz="1600" dirty="0" err="1" smtClean="0">
                <a:solidFill>
                  <a:srgbClr val="FF0000"/>
                </a:solidFill>
              </a:rPr>
              <a:t>Trigonometrical</a:t>
            </a:r>
            <a:r>
              <a:rPr lang="en-US" sz="1600" dirty="0" smtClean="0">
                <a:solidFill>
                  <a:srgbClr val="FF0000"/>
                </a:solidFill>
              </a:rPr>
              <a:t> Survey) :- </a:t>
            </a:r>
            <a:r>
              <a:rPr lang="hi-IN" sz="1600" dirty="0" smtClean="0">
                <a:solidFill>
                  <a:srgbClr val="FF0000"/>
                </a:solidFill>
              </a:rPr>
              <a:t>पृथ्वी की गोलाभ (</a:t>
            </a:r>
            <a:r>
              <a:rPr lang="en-US" sz="1600" dirty="0" err="1" smtClean="0">
                <a:solidFill>
                  <a:srgbClr val="FF0000"/>
                </a:solidFill>
              </a:rPr>
              <a:t>Spheroidal</a:t>
            </a:r>
            <a:r>
              <a:rPr lang="en-US" sz="1600" dirty="0" smtClean="0">
                <a:solidFill>
                  <a:srgbClr val="FF0000"/>
                </a:solidFill>
              </a:rPr>
              <a:t>) </a:t>
            </a:r>
            <a:r>
              <a:rPr lang="hi-IN" sz="1600" dirty="0" smtClean="0">
                <a:solidFill>
                  <a:srgbClr val="FF0000"/>
                </a:solidFill>
              </a:rPr>
              <a:t>आकृति को ध्यान में रखकर किए गए सर्वेक्षण को भूगणितीय (</a:t>
            </a:r>
            <a:r>
              <a:rPr lang="en-US" sz="1600" dirty="0" smtClean="0">
                <a:solidFill>
                  <a:srgbClr val="FF0000"/>
                </a:solidFill>
              </a:rPr>
              <a:t>Geodetic) </a:t>
            </a:r>
            <a:r>
              <a:rPr lang="hi-IN" sz="1600" dirty="0" smtClean="0">
                <a:solidFill>
                  <a:srgbClr val="FF0000"/>
                </a:solidFill>
              </a:rPr>
              <a:t>या त्रिकोणमितीय (</a:t>
            </a:r>
            <a:r>
              <a:rPr lang="en-US" sz="1600" dirty="0" err="1" smtClean="0">
                <a:solidFill>
                  <a:srgbClr val="FF0000"/>
                </a:solidFill>
              </a:rPr>
              <a:t>Trigonometrical</a:t>
            </a:r>
            <a:r>
              <a:rPr lang="en-US" sz="1600" dirty="0" smtClean="0">
                <a:solidFill>
                  <a:srgbClr val="FF0000"/>
                </a:solidFill>
              </a:rPr>
              <a:t>) </a:t>
            </a:r>
            <a:r>
              <a:rPr lang="hi-IN" sz="1600" dirty="0" smtClean="0">
                <a:solidFill>
                  <a:srgbClr val="FF0000"/>
                </a:solidFill>
              </a:rPr>
              <a:t>सर्वेक्षण कहते हैं|</a:t>
            </a:r>
          </a:p>
          <a:p>
            <a:r>
              <a:rPr lang="hi-IN" sz="1600" dirty="0" smtClean="0">
                <a:solidFill>
                  <a:srgbClr val="FF0000"/>
                </a:solidFill>
              </a:rPr>
              <a:t>किसी बड़े क्षेत्र में दिए गए बिंदुओं की पृथ्वी पर परिशुद्ध स्थितियाँ ज्ञात करने के लिए भूगणितीय सर्वेक्षण किया जाता है| इस सर्वेक्षण में प्रयोग किए जाए किए जाने वाले उपकरण एवं प्रेक्षण की विधियां बहुत परिष्कृत (शुद्ध) होती है| इस प्रकार के सर्वेक्षण केवल सरकार द्वारा कराए जाते हैं| उदाहरणार्थ, भारत में ‘सर्वे ऑफ इंडिया’ तथा संयुक्त राज्य अमेरिका में ‘यू.एस. जियोलॉजिकल सर्वे’ ‘यू.एस. कॉस्ट एंड जिओडेटिक सर्वे’ विभागों के द्वारा भूगणितीय सर्वेक्षण किए जाते हैं |</a:t>
            </a:r>
          </a:p>
          <a:p>
            <a:r>
              <a:rPr lang="hi-IN" sz="1600" dirty="0" smtClean="0">
                <a:solidFill>
                  <a:srgbClr val="FF0000"/>
                </a:solidFill>
              </a:rPr>
              <a:t/>
            </a:r>
            <a:br>
              <a:rPr lang="hi-IN" sz="1600" dirty="0" smtClean="0">
                <a:solidFill>
                  <a:srgbClr val="FF0000"/>
                </a:solidFill>
              </a:rPr>
            </a:br>
            <a:endParaRPr lang="en-US" sz="1600" dirty="0">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03283" y="546539"/>
            <a:ext cx="7168054" cy="4404972"/>
          </a:xfrm>
          <a:prstGeom prst="rect">
            <a:avLst/>
          </a:prstGeom>
        </p:spPr>
        <p:txBody>
          <a:bodyPr wrap="square">
            <a:spAutoFit/>
          </a:bodyPr>
          <a:lstStyle/>
          <a:p>
            <a:r>
              <a:rPr lang="hi-IN" sz="1800" dirty="0" smtClean="0">
                <a:solidFill>
                  <a:srgbClr val="FF0000"/>
                </a:solidFill>
              </a:rPr>
              <a:t>यदि पृथ्वी की आकृति को एक पूर्ण गोले (</a:t>
            </a:r>
            <a:r>
              <a:rPr lang="en-US" sz="1800" dirty="0" smtClean="0">
                <a:solidFill>
                  <a:srgbClr val="FF0000"/>
                </a:solidFill>
              </a:rPr>
              <a:t>sphere) </a:t>
            </a:r>
            <a:r>
              <a:rPr lang="hi-IN" sz="1800" dirty="0" smtClean="0">
                <a:solidFill>
                  <a:srgbClr val="FF0000"/>
                </a:solidFill>
              </a:rPr>
              <a:t>के समान मान लिया जाए तो स्पष्ट है कि धरातल पर स्थित किन्हीं दो बिंदु </a:t>
            </a:r>
            <a:r>
              <a:rPr lang="en-US" sz="1800" dirty="0" smtClean="0">
                <a:solidFill>
                  <a:srgbClr val="FF0000"/>
                </a:solidFill>
              </a:rPr>
              <a:t>A </a:t>
            </a:r>
            <a:r>
              <a:rPr lang="hi-IN" sz="1800" dirty="0" smtClean="0">
                <a:solidFill>
                  <a:srgbClr val="FF0000"/>
                </a:solidFill>
              </a:rPr>
              <a:t>तथा </a:t>
            </a:r>
            <a:r>
              <a:rPr lang="en-US" sz="1800" dirty="0" smtClean="0">
                <a:solidFill>
                  <a:srgbClr val="FF0000"/>
                </a:solidFill>
              </a:rPr>
              <a:t>B </a:t>
            </a:r>
            <a:r>
              <a:rPr lang="hi-IN" sz="1800" dirty="0" smtClean="0">
                <a:solidFill>
                  <a:srgbClr val="FF0000"/>
                </a:solidFill>
              </a:rPr>
              <a:t>को मिलाने वाली रेखा  वक्राकार(</a:t>
            </a:r>
            <a:r>
              <a:rPr lang="en-US" sz="1800" dirty="0" smtClean="0">
                <a:solidFill>
                  <a:srgbClr val="FF0000"/>
                </a:solidFill>
              </a:rPr>
              <a:t>curve sphere) </a:t>
            </a:r>
            <a:r>
              <a:rPr lang="hi-IN" sz="1800" dirty="0" smtClean="0">
                <a:solidFill>
                  <a:srgbClr val="FF0000"/>
                </a:solidFill>
              </a:rPr>
              <a:t>होगी|</a:t>
            </a:r>
            <a:endParaRPr lang="en-US" sz="1800" dirty="0" smtClean="0">
              <a:solidFill>
                <a:srgbClr val="FF0000"/>
              </a:solidFill>
            </a:endParaRPr>
          </a:p>
          <a:p>
            <a:endParaRPr lang="hi-IN" sz="1800" dirty="0" smtClean="0">
              <a:solidFill>
                <a:srgbClr val="FF0000"/>
              </a:solidFill>
            </a:endParaRPr>
          </a:p>
          <a:p>
            <a:r>
              <a:rPr lang="hi-IN" sz="1800" dirty="0" smtClean="0">
                <a:solidFill>
                  <a:srgbClr val="FF0000"/>
                </a:solidFill>
              </a:rPr>
              <a:t>इसी प्रकार पृथ्वी की औसत  सतह पर स्थित किन्हीं तीन बिंदुओं को एक- दूसरे से मिलाने पर बनी आकृति गोलीय (</a:t>
            </a:r>
            <a:r>
              <a:rPr lang="en-US" sz="1800" dirty="0" smtClean="0">
                <a:solidFill>
                  <a:srgbClr val="FF0000"/>
                </a:solidFill>
              </a:rPr>
              <a:t>spherical triangle) </a:t>
            </a:r>
            <a:r>
              <a:rPr lang="hi-IN" sz="1800" dirty="0" smtClean="0">
                <a:solidFill>
                  <a:srgbClr val="FF0000"/>
                </a:solidFill>
              </a:rPr>
              <a:t>त्रिभुज होगी| </a:t>
            </a:r>
            <a:r>
              <a:rPr lang="en-US" sz="1800" dirty="0" smtClean="0">
                <a:solidFill>
                  <a:srgbClr val="FF0000"/>
                </a:solidFill>
              </a:rPr>
              <a:t>ABC (</a:t>
            </a:r>
            <a:r>
              <a:rPr lang="hi-IN" sz="1800" dirty="0" smtClean="0">
                <a:solidFill>
                  <a:srgbClr val="FF0000"/>
                </a:solidFill>
              </a:rPr>
              <a:t>ठोस रेखाएं) एक गोलीय त्रिभुज है तथा </a:t>
            </a:r>
            <a:r>
              <a:rPr lang="en-US" sz="1800" dirty="0" smtClean="0">
                <a:solidFill>
                  <a:srgbClr val="FF0000"/>
                </a:solidFill>
              </a:rPr>
              <a:t>A’,B’,C’ </a:t>
            </a:r>
            <a:r>
              <a:rPr lang="hi-IN" sz="1800" dirty="0" smtClean="0">
                <a:solidFill>
                  <a:srgbClr val="FF0000"/>
                </a:solidFill>
              </a:rPr>
              <a:t>गोलीय कोण(</a:t>
            </a:r>
            <a:r>
              <a:rPr lang="en-US" sz="1800" dirty="0" smtClean="0">
                <a:solidFill>
                  <a:srgbClr val="FF0000"/>
                </a:solidFill>
              </a:rPr>
              <a:t>spherical angles) </a:t>
            </a:r>
            <a:r>
              <a:rPr lang="hi-IN" sz="1800" dirty="0" smtClean="0">
                <a:solidFill>
                  <a:srgbClr val="FF0000"/>
                </a:solidFill>
              </a:rPr>
              <a:t>है|</a:t>
            </a:r>
            <a:endParaRPr lang="en-US" sz="1800" dirty="0" smtClean="0">
              <a:solidFill>
                <a:srgbClr val="FF0000"/>
              </a:solidFill>
            </a:endParaRPr>
          </a:p>
          <a:p>
            <a:pPr algn="just"/>
            <a:endParaRPr lang="hi-IN" sz="1800" dirty="0" smtClean="0">
              <a:solidFill>
                <a:srgbClr val="FF0000"/>
              </a:solidFill>
            </a:endParaRPr>
          </a:p>
          <a:p>
            <a:r>
              <a:rPr lang="hi-IN" sz="1800" dirty="0" smtClean="0">
                <a:solidFill>
                  <a:srgbClr val="FF0000"/>
                </a:solidFill>
              </a:rPr>
              <a:t>यदि पृथ्वी की वक्रता को भुला दिया जाए अर्थात धरातल को सपाट मान लिया जाए तो इन बिंदुओं को मिलाने वाली रेखाएं (खंडित रेखाएं) सरल रेखाएं होंगी तथा इनके द्वारा निर्मित समतल त्रिभुज </a:t>
            </a:r>
            <a:r>
              <a:rPr lang="en-US" sz="1800" dirty="0" smtClean="0">
                <a:solidFill>
                  <a:srgbClr val="FF0000"/>
                </a:solidFill>
              </a:rPr>
              <a:t>ABC </a:t>
            </a:r>
            <a:r>
              <a:rPr lang="hi-IN" sz="1800" dirty="0" smtClean="0">
                <a:solidFill>
                  <a:srgbClr val="FF0000"/>
                </a:solidFill>
              </a:rPr>
              <a:t>में </a:t>
            </a:r>
            <a:r>
              <a:rPr lang="en-US" sz="1800" dirty="0" err="1" smtClean="0">
                <a:solidFill>
                  <a:srgbClr val="FF0000"/>
                </a:solidFill>
              </a:rPr>
              <a:t>a,b,c</a:t>
            </a:r>
            <a:r>
              <a:rPr lang="en-US" sz="1800" dirty="0" smtClean="0">
                <a:solidFill>
                  <a:srgbClr val="FF0000"/>
                </a:solidFill>
              </a:rPr>
              <a:t> </a:t>
            </a:r>
            <a:r>
              <a:rPr lang="hi-IN" sz="1800" dirty="0" smtClean="0">
                <a:solidFill>
                  <a:srgbClr val="FF0000"/>
                </a:solidFill>
              </a:rPr>
              <a:t>समतल कोण (</a:t>
            </a:r>
            <a:r>
              <a:rPr lang="en-US" sz="1800" dirty="0" smtClean="0">
                <a:solidFill>
                  <a:srgbClr val="FF0000"/>
                </a:solidFill>
              </a:rPr>
              <a:t>plane angles) </a:t>
            </a:r>
            <a:r>
              <a:rPr lang="hi-IN" sz="1800" dirty="0" smtClean="0">
                <a:solidFill>
                  <a:srgbClr val="FF0000"/>
                </a:solidFill>
              </a:rPr>
              <a:t>होंगे| इस प्रकार  भूगणितीय सर्वेक्षण में गोलीय त्रिकोणमिति (</a:t>
            </a:r>
            <a:r>
              <a:rPr lang="en-US" sz="1800" dirty="0" smtClean="0">
                <a:solidFill>
                  <a:srgbClr val="FF0000"/>
                </a:solidFill>
              </a:rPr>
              <a:t>spherical trigonometry) </a:t>
            </a:r>
            <a:r>
              <a:rPr lang="hi-IN" sz="1800" dirty="0" smtClean="0">
                <a:solidFill>
                  <a:srgbClr val="FF0000"/>
                </a:solidFill>
              </a:rPr>
              <a:t>का प्रयोग होता है|</a:t>
            </a:r>
          </a:p>
          <a:p>
            <a:r>
              <a:rPr lang="hi-IN" sz="1800" dirty="0" smtClean="0">
                <a:solidFill>
                  <a:srgbClr val="FF0000"/>
                </a:solidFill>
              </a:rPr>
              <a:t/>
            </a:r>
            <a:br>
              <a:rPr lang="hi-IN" sz="1800" dirty="0" smtClean="0">
                <a:solidFill>
                  <a:srgbClr val="FF0000"/>
                </a:solidFill>
              </a:rPr>
            </a:br>
            <a:endParaRPr lang="en-US" sz="1800" dirty="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19200" y="546538"/>
            <a:ext cx="7241628" cy="4299115"/>
          </a:xfrm>
          <a:prstGeom prst="rect">
            <a:avLst/>
          </a:prstGeom>
        </p:spPr>
        <p:txBody>
          <a:bodyPr wrap="square">
            <a:spAutoFit/>
          </a:bodyPr>
          <a:lstStyle/>
          <a:p>
            <a:pPr algn="just"/>
            <a:r>
              <a:rPr lang="hi-IN" sz="1600" dirty="0" smtClean="0">
                <a:solidFill>
                  <a:srgbClr val="FF0000"/>
                </a:solidFill>
              </a:rPr>
              <a:t>समतल सर्वेक्षण (</a:t>
            </a:r>
            <a:r>
              <a:rPr lang="en-US" sz="1600" dirty="0" smtClean="0">
                <a:solidFill>
                  <a:srgbClr val="FF0000"/>
                </a:solidFill>
              </a:rPr>
              <a:t>Plane surveying):-  </a:t>
            </a:r>
            <a:r>
              <a:rPr lang="hi-IN" sz="1600" dirty="0" smtClean="0">
                <a:solidFill>
                  <a:srgbClr val="FF0000"/>
                </a:solidFill>
              </a:rPr>
              <a:t>समतल सर्वेक्षण में पृथ्वी की सतह (</a:t>
            </a:r>
            <a:r>
              <a:rPr lang="en-US" sz="1600" dirty="0" smtClean="0">
                <a:solidFill>
                  <a:srgbClr val="FF0000"/>
                </a:solidFill>
              </a:rPr>
              <a:t>Earth of surface) </a:t>
            </a:r>
            <a:r>
              <a:rPr lang="hi-IN" sz="1600" dirty="0" smtClean="0">
                <a:solidFill>
                  <a:srgbClr val="FF0000"/>
                </a:solidFill>
              </a:rPr>
              <a:t>को समतल मान लिया जाता है, अर्थात सर्वेक्षण करते समय पृथ्वी की गोलाभ (</a:t>
            </a:r>
            <a:r>
              <a:rPr lang="en-US" sz="1600" dirty="0" err="1" smtClean="0">
                <a:solidFill>
                  <a:srgbClr val="FF0000"/>
                </a:solidFill>
              </a:rPr>
              <a:t>spheroidal</a:t>
            </a:r>
            <a:r>
              <a:rPr lang="en-US" sz="1600" dirty="0" smtClean="0">
                <a:solidFill>
                  <a:srgbClr val="FF0000"/>
                </a:solidFill>
              </a:rPr>
              <a:t>) </a:t>
            </a:r>
            <a:r>
              <a:rPr lang="hi-IN" sz="1600" dirty="0" smtClean="0">
                <a:solidFill>
                  <a:srgbClr val="FF0000"/>
                </a:solidFill>
              </a:rPr>
              <a:t>आकृति के प्रभाव पर कोई विचार नहीं किया जाता है|</a:t>
            </a:r>
            <a:endParaRPr lang="en-US" sz="1600" dirty="0" smtClean="0">
              <a:solidFill>
                <a:srgbClr val="FF0000"/>
              </a:solidFill>
            </a:endParaRPr>
          </a:p>
          <a:p>
            <a:pPr algn="just"/>
            <a:endParaRPr lang="hi-IN" sz="1600" dirty="0" smtClean="0">
              <a:solidFill>
                <a:srgbClr val="FF0000"/>
              </a:solidFill>
            </a:endParaRPr>
          </a:p>
          <a:p>
            <a:pPr algn="just"/>
            <a:r>
              <a:rPr lang="hi-IN" sz="1600" dirty="0" smtClean="0">
                <a:solidFill>
                  <a:srgbClr val="FF0000"/>
                </a:solidFill>
              </a:rPr>
              <a:t> समतल सर्वेक्षण भूगणितीय सर्वेक्षण (त्रिकोणमितीय सर्वेक्षण) के समान परिशुद्ध (</a:t>
            </a:r>
            <a:r>
              <a:rPr lang="en-US" sz="1600" dirty="0" smtClean="0">
                <a:solidFill>
                  <a:srgbClr val="FF0000"/>
                </a:solidFill>
              </a:rPr>
              <a:t>pure) </a:t>
            </a:r>
            <a:r>
              <a:rPr lang="hi-IN" sz="1600" dirty="0" smtClean="0">
                <a:solidFill>
                  <a:srgbClr val="FF0000"/>
                </a:solidFill>
              </a:rPr>
              <a:t>नहीं होता किंतु छोटे-छोटे क्षेत्रों के सर्वेक्षण के लिए यह विधि उपयुक्त है क्योंकि किसी छोटे क्षेत्र में मापी गई दूरियों पर पृथ्वी की वक्रता का प्रभाव नगण्य( बहुत कम) के समान होता है|</a:t>
            </a:r>
            <a:endParaRPr lang="en-US" sz="1600" dirty="0" smtClean="0">
              <a:solidFill>
                <a:srgbClr val="FF0000"/>
              </a:solidFill>
            </a:endParaRPr>
          </a:p>
          <a:p>
            <a:pPr algn="just"/>
            <a:endParaRPr lang="hi-IN" sz="1600" dirty="0" smtClean="0">
              <a:solidFill>
                <a:srgbClr val="FF0000"/>
              </a:solidFill>
            </a:endParaRPr>
          </a:p>
          <a:p>
            <a:pPr algn="just"/>
            <a:r>
              <a:rPr lang="hi-IN" sz="1600" dirty="0" smtClean="0">
                <a:solidFill>
                  <a:srgbClr val="FF0000"/>
                </a:solidFill>
              </a:rPr>
              <a:t>उदा. (</a:t>
            </a:r>
            <a:r>
              <a:rPr lang="en-US" sz="1600" dirty="0" smtClean="0">
                <a:solidFill>
                  <a:srgbClr val="FF0000"/>
                </a:solidFill>
              </a:rPr>
              <a:t>example) - </a:t>
            </a:r>
            <a:r>
              <a:rPr lang="hi-IN" sz="1600" dirty="0" smtClean="0">
                <a:solidFill>
                  <a:srgbClr val="FF0000"/>
                </a:solidFill>
              </a:rPr>
              <a:t>पृथ्वी पर दो बिंदुओं को मिलाने वाले वक्र (</a:t>
            </a:r>
            <a:r>
              <a:rPr lang="en-US" sz="1600" dirty="0" smtClean="0">
                <a:solidFill>
                  <a:srgbClr val="FF0000"/>
                </a:solidFill>
              </a:rPr>
              <a:t>curve) </a:t>
            </a:r>
            <a:r>
              <a:rPr lang="hi-IN" sz="1600" dirty="0" smtClean="0">
                <a:solidFill>
                  <a:srgbClr val="FF0000"/>
                </a:solidFill>
              </a:rPr>
              <a:t>एवं उनके बीच की जीवा (</a:t>
            </a:r>
            <a:r>
              <a:rPr lang="en-US" sz="1600" dirty="0" smtClean="0">
                <a:solidFill>
                  <a:srgbClr val="FF0000"/>
                </a:solidFill>
              </a:rPr>
              <a:t>chord) </a:t>
            </a:r>
            <a:r>
              <a:rPr lang="hi-IN" sz="1600" dirty="0" smtClean="0">
                <a:solidFill>
                  <a:srgbClr val="FF0000"/>
                </a:solidFill>
              </a:rPr>
              <a:t>की लंबाइयों में18.5 </a:t>
            </a:r>
            <a:r>
              <a:rPr lang="en-US" sz="1600" dirty="0" smtClean="0">
                <a:solidFill>
                  <a:srgbClr val="FF0000"/>
                </a:solidFill>
              </a:rPr>
              <a:t>km </a:t>
            </a:r>
            <a:r>
              <a:rPr lang="hi-IN" sz="1600" dirty="0" smtClean="0">
                <a:solidFill>
                  <a:srgbClr val="FF0000"/>
                </a:solidFill>
              </a:rPr>
              <a:t>पर 0.015 </a:t>
            </a:r>
            <a:r>
              <a:rPr lang="en-US" sz="1600" dirty="0" err="1" smtClean="0">
                <a:solidFill>
                  <a:srgbClr val="FF0000"/>
                </a:solidFill>
              </a:rPr>
              <a:t>mt</a:t>
            </a:r>
            <a:r>
              <a:rPr lang="en-US" sz="1600" dirty="0" smtClean="0">
                <a:solidFill>
                  <a:srgbClr val="FF0000"/>
                </a:solidFill>
              </a:rPr>
              <a:t>, 37km </a:t>
            </a:r>
            <a:r>
              <a:rPr lang="hi-IN" sz="1600" dirty="0" smtClean="0">
                <a:solidFill>
                  <a:srgbClr val="FF0000"/>
                </a:solidFill>
              </a:rPr>
              <a:t>पर 0.15 </a:t>
            </a:r>
            <a:r>
              <a:rPr lang="en-US" sz="1600" dirty="0" err="1" smtClean="0">
                <a:solidFill>
                  <a:srgbClr val="FF0000"/>
                </a:solidFill>
              </a:rPr>
              <a:t>mt</a:t>
            </a:r>
            <a:r>
              <a:rPr lang="en-US" sz="1600" dirty="0" smtClean="0">
                <a:solidFill>
                  <a:srgbClr val="FF0000"/>
                </a:solidFill>
              </a:rPr>
              <a:t> </a:t>
            </a:r>
            <a:r>
              <a:rPr lang="hi-IN" sz="1600" dirty="0" smtClean="0">
                <a:solidFill>
                  <a:srgbClr val="FF0000"/>
                </a:solidFill>
              </a:rPr>
              <a:t>तथा 55.5 </a:t>
            </a:r>
            <a:r>
              <a:rPr lang="en-US" sz="1600" dirty="0" smtClean="0">
                <a:solidFill>
                  <a:srgbClr val="FF0000"/>
                </a:solidFill>
              </a:rPr>
              <a:t>km  </a:t>
            </a:r>
            <a:r>
              <a:rPr lang="hi-IN" sz="1600" dirty="0" smtClean="0">
                <a:solidFill>
                  <a:srgbClr val="FF0000"/>
                </a:solidFill>
              </a:rPr>
              <a:t>पर 0.3 </a:t>
            </a:r>
            <a:r>
              <a:rPr lang="en-US" sz="1600" dirty="0" err="1" smtClean="0">
                <a:solidFill>
                  <a:srgbClr val="FF0000"/>
                </a:solidFill>
              </a:rPr>
              <a:t>mt</a:t>
            </a:r>
            <a:r>
              <a:rPr lang="en-US" sz="1600" dirty="0" smtClean="0">
                <a:solidFill>
                  <a:srgbClr val="FF0000"/>
                </a:solidFill>
              </a:rPr>
              <a:t>.  </a:t>
            </a:r>
            <a:r>
              <a:rPr lang="hi-IN" sz="1600" dirty="0" smtClean="0">
                <a:solidFill>
                  <a:srgbClr val="FF0000"/>
                </a:solidFill>
              </a:rPr>
              <a:t>दूरी का अंतर पड़ता है|  इसी प्रकार प्रति 121.5 वर्ग किमी .क्षेत्रफल में गोलीय त्रिभुज के तीनों अंतः कोणों के योग एवं समतल त्रिभुज के तीनों अंतः कोणों के योग में केवल 1 सेकंड का अंतर होता है| यही कारण है कि नगरों एवं ग्रामो की सीमा निर्धारण तथा सड़कों, रेलमार्गों एवं नहरों आदि के निर्माण में समतल सर्वेक्षण (</a:t>
            </a:r>
            <a:r>
              <a:rPr lang="en-US" sz="1600" dirty="0" smtClean="0">
                <a:solidFill>
                  <a:srgbClr val="FF0000"/>
                </a:solidFill>
              </a:rPr>
              <a:t>plane survey) </a:t>
            </a:r>
            <a:r>
              <a:rPr lang="hi-IN" sz="1600" dirty="0" smtClean="0">
                <a:solidFill>
                  <a:srgbClr val="FF0000"/>
                </a:solidFill>
              </a:rPr>
              <a:t>का प्रयोग किया जाता है|</a:t>
            </a:r>
          </a:p>
          <a:p>
            <a:pPr algn="just"/>
            <a:r>
              <a:rPr lang="hi-IN" sz="1600" dirty="0" smtClean="0">
                <a:solidFill>
                  <a:srgbClr val="FF0000"/>
                </a:solidFill>
              </a:rPr>
              <a:t/>
            </a:r>
            <a:br>
              <a:rPr lang="hi-IN" sz="1600" dirty="0" smtClean="0">
                <a:solidFill>
                  <a:srgbClr val="FF0000"/>
                </a:solidFill>
              </a:rPr>
            </a:br>
            <a:endParaRPr lang="en-US" sz="1600" dirty="0">
              <a:solidFill>
                <a:srgbClr val="FF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61241" y="588579"/>
            <a:ext cx="7304689" cy="4404218"/>
          </a:xfrm>
          <a:prstGeom prst="rect">
            <a:avLst/>
          </a:prstGeom>
        </p:spPr>
        <p:txBody>
          <a:bodyPr wrap="square">
            <a:spAutoFit/>
          </a:bodyPr>
          <a:lstStyle/>
          <a:p>
            <a:pPr algn="just"/>
            <a:r>
              <a:rPr lang="hi-IN" sz="1600" dirty="0" smtClean="0">
                <a:solidFill>
                  <a:srgbClr val="FF0000"/>
                </a:solidFill>
              </a:rPr>
              <a:t>त्रिभुजन सर्वेक्षण (</a:t>
            </a:r>
            <a:r>
              <a:rPr lang="en-US" sz="1600" dirty="0" smtClean="0">
                <a:solidFill>
                  <a:srgbClr val="FF0000"/>
                </a:solidFill>
              </a:rPr>
              <a:t>Triangulation survey) :- </a:t>
            </a:r>
            <a:r>
              <a:rPr lang="hi-IN" sz="1600" dirty="0" smtClean="0">
                <a:solidFill>
                  <a:srgbClr val="FF0000"/>
                </a:solidFill>
              </a:rPr>
              <a:t>किसी क्षेत्र को त्रिभुजों में विभाजित करके, एक भुजा व समस्त कोणों  के ज्ञात किए गए मानों (</a:t>
            </a:r>
            <a:r>
              <a:rPr lang="en-US" sz="1600" dirty="0" smtClean="0">
                <a:solidFill>
                  <a:srgbClr val="FF0000"/>
                </a:solidFill>
              </a:rPr>
              <a:t>value) </a:t>
            </a:r>
            <a:r>
              <a:rPr lang="hi-IN" sz="1600" dirty="0" smtClean="0">
                <a:solidFill>
                  <a:srgbClr val="FF0000"/>
                </a:solidFill>
              </a:rPr>
              <a:t>के आधार पर त्रिकोणमिति(</a:t>
            </a:r>
            <a:r>
              <a:rPr lang="en-US" sz="1600" dirty="0" smtClean="0">
                <a:solidFill>
                  <a:srgbClr val="FF0000"/>
                </a:solidFill>
              </a:rPr>
              <a:t>trigonometry) </a:t>
            </a:r>
            <a:r>
              <a:rPr lang="hi-IN" sz="1600" dirty="0" smtClean="0">
                <a:solidFill>
                  <a:srgbClr val="FF0000"/>
                </a:solidFill>
              </a:rPr>
              <a:t>की सहायता से शेष भुजाओं की लंबाइयां निश्चित करने तथा उनसे मानचित्र बनाने की प्रक्रिया को त्रिभुजन सर्वेक्षण (</a:t>
            </a:r>
            <a:r>
              <a:rPr lang="en-US" sz="1600" dirty="0" smtClean="0">
                <a:solidFill>
                  <a:srgbClr val="FF0000"/>
                </a:solidFill>
              </a:rPr>
              <a:t>Triangulation survey) </a:t>
            </a:r>
            <a:r>
              <a:rPr lang="hi-IN" sz="1600" dirty="0" smtClean="0">
                <a:solidFill>
                  <a:srgbClr val="FF0000"/>
                </a:solidFill>
              </a:rPr>
              <a:t>कहते हैं|</a:t>
            </a:r>
            <a:endParaRPr lang="en-US" sz="1600" dirty="0" smtClean="0">
              <a:solidFill>
                <a:srgbClr val="FF0000"/>
              </a:solidFill>
            </a:endParaRPr>
          </a:p>
          <a:p>
            <a:pPr algn="just"/>
            <a:r>
              <a:rPr lang="hi-IN" sz="1600" dirty="0" smtClean="0">
                <a:solidFill>
                  <a:srgbClr val="FF0000"/>
                </a:solidFill>
              </a:rPr>
              <a:t> इस विधि का वास्तविक प्रयोग सर्वप्रथम 1610 में डब्लू.जे. ब्लैयू (</a:t>
            </a:r>
            <a:r>
              <a:rPr lang="en-US" sz="1600" dirty="0" err="1" smtClean="0">
                <a:solidFill>
                  <a:srgbClr val="FF0000"/>
                </a:solidFill>
              </a:rPr>
              <a:t>W.J.Blaeu</a:t>
            </a:r>
            <a:r>
              <a:rPr lang="en-US" sz="1600" dirty="0" smtClean="0">
                <a:solidFill>
                  <a:srgbClr val="FF0000"/>
                </a:solidFill>
              </a:rPr>
              <a:t>) </a:t>
            </a:r>
            <a:r>
              <a:rPr lang="hi-IN" sz="1600" dirty="0" smtClean="0">
                <a:solidFill>
                  <a:srgbClr val="FF0000"/>
                </a:solidFill>
              </a:rPr>
              <a:t>ने किया था| सर्वेक्षण की यह विधि इस नियम पर आधारित है कि किसी त्रिभुज में एक भुजा की लंबाई तथा किन्हीं दो कोणों के मान ज्ञात होने पर त्रिकोणमितीय गणना के द्वारा उस त्रिभुज की भुजाओं की लंबाइयां निश्चित की जा सकती है| </a:t>
            </a:r>
            <a:endParaRPr lang="en-US" sz="1600" dirty="0" smtClean="0">
              <a:solidFill>
                <a:srgbClr val="FF0000"/>
              </a:solidFill>
            </a:endParaRPr>
          </a:p>
          <a:p>
            <a:pPr algn="just"/>
            <a:endParaRPr lang="hi-IN" sz="1600" dirty="0" smtClean="0">
              <a:solidFill>
                <a:srgbClr val="FF0000"/>
              </a:solidFill>
            </a:endParaRPr>
          </a:p>
          <a:p>
            <a:pPr algn="just"/>
            <a:r>
              <a:rPr lang="hi-IN" sz="1600" dirty="0" smtClean="0">
                <a:solidFill>
                  <a:srgbClr val="FF0000"/>
                </a:solidFill>
              </a:rPr>
              <a:t>किसी  क्षेत्र को त्रिभुजों में बांटने के फलस्वरुप तीन प्रकार की त्रिभुजन आकृतियां (</a:t>
            </a:r>
            <a:r>
              <a:rPr lang="en-US" sz="1600" dirty="0" smtClean="0">
                <a:solidFill>
                  <a:srgbClr val="FF0000"/>
                </a:solidFill>
              </a:rPr>
              <a:t>Triangulation figures) </a:t>
            </a:r>
            <a:r>
              <a:rPr lang="hi-IN" sz="1600" dirty="0" smtClean="0">
                <a:solidFill>
                  <a:srgbClr val="FF0000"/>
                </a:solidFill>
              </a:rPr>
              <a:t>बनती है-</a:t>
            </a:r>
            <a:endParaRPr lang="en-US" sz="1600" dirty="0" smtClean="0">
              <a:solidFill>
                <a:srgbClr val="FF0000"/>
              </a:solidFill>
            </a:endParaRPr>
          </a:p>
          <a:p>
            <a:pPr algn="just"/>
            <a:endParaRPr lang="hi-IN" sz="1600" dirty="0" smtClean="0">
              <a:solidFill>
                <a:srgbClr val="FF0000"/>
              </a:solidFill>
            </a:endParaRPr>
          </a:p>
          <a:p>
            <a:pPr algn="just"/>
            <a:r>
              <a:rPr lang="hi-IN" sz="1600" dirty="0" smtClean="0">
                <a:solidFill>
                  <a:srgbClr val="FF0000"/>
                </a:solidFill>
              </a:rPr>
              <a:t>(</a:t>
            </a:r>
            <a:r>
              <a:rPr lang="en-US" sz="1600" dirty="0" err="1" smtClean="0">
                <a:solidFill>
                  <a:srgbClr val="FF0000"/>
                </a:solidFill>
              </a:rPr>
              <a:t>i</a:t>
            </a:r>
            <a:r>
              <a:rPr lang="en-US" sz="1600" dirty="0" smtClean="0">
                <a:solidFill>
                  <a:srgbClr val="FF0000"/>
                </a:solidFill>
              </a:rPr>
              <a:t>) </a:t>
            </a:r>
            <a:r>
              <a:rPr lang="hi-IN" sz="1600" dirty="0" smtClean="0">
                <a:solidFill>
                  <a:srgbClr val="FF0000"/>
                </a:solidFill>
              </a:rPr>
              <a:t>एकल त्रिभुजों की श्रृंखला (</a:t>
            </a:r>
            <a:r>
              <a:rPr lang="en-US" sz="1600" dirty="0" smtClean="0">
                <a:solidFill>
                  <a:srgbClr val="FF0000"/>
                </a:solidFill>
              </a:rPr>
              <a:t>chain of single triangles)</a:t>
            </a:r>
          </a:p>
          <a:p>
            <a:pPr algn="just"/>
            <a:r>
              <a:rPr lang="en-US" sz="1600" dirty="0" smtClean="0">
                <a:solidFill>
                  <a:srgbClr val="FF0000"/>
                </a:solidFill>
              </a:rPr>
              <a:t>(ii)  </a:t>
            </a:r>
            <a:r>
              <a:rPr lang="hi-IN" sz="1600" dirty="0" smtClean="0">
                <a:solidFill>
                  <a:srgbClr val="FF0000"/>
                </a:solidFill>
              </a:rPr>
              <a:t>बहुभुजाओं की श्रृंखला (</a:t>
            </a:r>
            <a:r>
              <a:rPr lang="en-US" sz="1600" dirty="0" smtClean="0">
                <a:solidFill>
                  <a:srgbClr val="FF0000"/>
                </a:solidFill>
              </a:rPr>
              <a:t>chain of polygons )</a:t>
            </a:r>
          </a:p>
          <a:p>
            <a:pPr algn="just"/>
            <a:r>
              <a:rPr lang="en-US" sz="1600" dirty="0" smtClean="0">
                <a:solidFill>
                  <a:srgbClr val="FF0000"/>
                </a:solidFill>
              </a:rPr>
              <a:t>(iii)</a:t>
            </a:r>
            <a:r>
              <a:rPr lang="hi-IN" sz="1600" dirty="0" smtClean="0">
                <a:solidFill>
                  <a:srgbClr val="FF0000"/>
                </a:solidFill>
              </a:rPr>
              <a:t>चतुर्भुज की श्रृंखला (</a:t>
            </a:r>
            <a:r>
              <a:rPr lang="en-US" sz="1600" dirty="0" smtClean="0">
                <a:solidFill>
                  <a:srgbClr val="FF0000"/>
                </a:solidFill>
              </a:rPr>
              <a:t>chain of quadrilaterals)</a:t>
            </a:r>
          </a:p>
          <a:p>
            <a:pPr algn="just"/>
            <a:r>
              <a:rPr lang="en-US" sz="1600" dirty="0" smtClean="0">
                <a:solidFill>
                  <a:srgbClr val="FF0000"/>
                </a:solidFill>
              </a:rPr>
              <a:t/>
            </a:r>
            <a:br>
              <a:rPr lang="en-US" sz="1600" dirty="0" smtClean="0">
                <a:solidFill>
                  <a:srgbClr val="FF0000"/>
                </a:solidFill>
              </a:rPr>
            </a:br>
            <a:endParaRPr lang="en-US" sz="1600" dirty="0">
              <a:solidFill>
                <a:srgbClr val="FF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92772" y="735724"/>
            <a:ext cx="6768662" cy="1815882"/>
          </a:xfrm>
          <a:prstGeom prst="rect">
            <a:avLst/>
          </a:prstGeom>
        </p:spPr>
        <p:txBody>
          <a:bodyPr wrap="square">
            <a:spAutoFit/>
          </a:bodyPr>
          <a:lstStyle/>
          <a:p>
            <a:pPr algn="just"/>
            <a:r>
              <a:rPr lang="hi-IN" sz="1600" dirty="0" smtClean="0">
                <a:solidFill>
                  <a:srgbClr val="FF0000"/>
                </a:solidFill>
              </a:rPr>
              <a:t>चक्रमण सर्वेक्षण (</a:t>
            </a:r>
            <a:r>
              <a:rPr lang="en-US" sz="1600" dirty="0" smtClean="0">
                <a:solidFill>
                  <a:srgbClr val="FF0000"/>
                </a:solidFill>
              </a:rPr>
              <a:t>Traverse survey):- </a:t>
            </a:r>
            <a:r>
              <a:rPr lang="hi-IN" sz="1600" dirty="0" smtClean="0">
                <a:solidFill>
                  <a:srgbClr val="FF0000"/>
                </a:solidFill>
              </a:rPr>
              <a:t>किसी सर्वेक्षण मार्ग में पूर्व निर्धारित बिंदुओं के अनुक्रम (</a:t>
            </a:r>
            <a:r>
              <a:rPr lang="en-US" sz="1600" dirty="0" smtClean="0">
                <a:solidFill>
                  <a:srgbClr val="FF0000"/>
                </a:solidFill>
              </a:rPr>
              <a:t>succession) </a:t>
            </a:r>
            <a:r>
              <a:rPr lang="hi-IN" sz="1600" dirty="0" smtClean="0">
                <a:solidFill>
                  <a:srgbClr val="FF0000"/>
                </a:solidFill>
              </a:rPr>
              <a:t>को जोड़ने वाली सरल रेखाओं के अनुक्रम को चक्रमण या चक्रमण रेखा (</a:t>
            </a:r>
            <a:r>
              <a:rPr lang="en-US" sz="1600" dirty="0" smtClean="0">
                <a:solidFill>
                  <a:srgbClr val="FF0000"/>
                </a:solidFill>
              </a:rPr>
              <a:t>traverse line) </a:t>
            </a:r>
            <a:r>
              <a:rPr lang="hi-IN" sz="1600" dirty="0" smtClean="0">
                <a:solidFill>
                  <a:srgbClr val="FF0000"/>
                </a:solidFill>
              </a:rPr>
              <a:t>कहते हैं, तथा जिस बिंदु पर चक्रमण रेखा अपनी दिशा बदलती है, उसे चक्रमण बिंदु (</a:t>
            </a:r>
            <a:r>
              <a:rPr lang="en-US" sz="1600" dirty="0" smtClean="0">
                <a:solidFill>
                  <a:srgbClr val="FF0000"/>
                </a:solidFill>
              </a:rPr>
              <a:t>traverse point) </a:t>
            </a:r>
            <a:r>
              <a:rPr lang="hi-IN" sz="1600" dirty="0" smtClean="0">
                <a:solidFill>
                  <a:srgbClr val="FF0000"/>
                </a:solidFill>
              </a:rPr>
              <a:t>या केंद्र (</a:t>
            </a:r>
            <a:r>
              <a:rPr lang="en-US" sz="1600" dirty="0" smtClean="0">
                <a:solidFill>
                  <a:srgbClr val="FF0000"/>
                </a:solidFill>
              </a:rPr>
              <a:t>traverse station) </a:t>
            </a:r>
            <a:r>
              <a:rPr lang="hi-IN" sz="1600" dirty="0" smtClean="0">
                <a:solidFill>
                  <a:srgbClr val="FF0000"/>
                </a:solidFill>
              </a:rPr>
              <a:t>कहा जाता है|</a:t>
            </a:r>
            <a:endParaRPr lang="en-US" sz="1600" dirty="0" smtClean="0">
              <a:solidFill>
                <a:srgbClr val="FF0000"/>
              </a:solidFill>
            </a:endParaRPr>
          </a:p>
          <a:p>
            <a:pPr algn="just"/>
            <a:r>
              <a:rPr lang="hi-IN" sz="1600" dirty="0" smtClean="0">
                <a:solidFill>
                  <a:srgbClr val="FF0000"/>
                </a:solidFill>
              </a:rPr>
              <a:t> इस विधि का प्रयोग प्राय: समतल क्षेत्रों में किया जाता है जहां धरातलीय बाधाओं का अभाव होने के कारण दूरियां मापने में सरलता रहती है| </a:t>
            </a:r>
            <a:endParaRPr lang="en-US" sz="1600" dirty="0">
              <a:solidFill>
                <a:srgbClr val="FF0000"/>
              </a:solidFill>
            </a:endParaRPr>
          </a:p>
        </p:txBody>
      </p:sp>
      <p:sp>
        <p:nvSpPr>
          <p:cNvPr id="3" name="Rectangle 2"/>
          <p:cNvSpPr/>
          <p:nvPr/>
        </p:nvSpPr>
        <p:spPr>
          <a:xfrm>
            <a:off x="1408386" y="2543503"/>
            <a:ext cx="5449614" cy="584775"/>
          </a:xfrm>
          <a:prstGeom prst="rect">
            <a:avLst/>
          </a:prstGeom>
        </p:spPr>
        <p:txBody>
          <a:bodyPr wrap="square">
            <a:spAutoFit/>
          </a:bodyPr>
          <a:lstStyle/>
          <a:p>
            <a:pPr fontAlgn="base"/>
            <a:r>
              <a:rPr lang="en-US" sz="1600" dirty="0" smtClean="0"/>
              <a:t>(</a:t>
            </a:r>
            <a:r>
              <a:rPr lang="en-US" sz="1600" dirty="0" smtClean="0">
                <a:solidFill>
                  <a:srgbClr val="FF0000"/>
                </a:solidFill>
              </a:rPr>
              <a:t>1) Open traverse method</a:t>
            </a:r>
          </a:p>
          <a:p>
            <a:pPr fontAlgn="base"/>
            <a:r>
              <a:rPr lang="en-US" sz="1600" dirty="0" smtClean="0"/>
              <a:t>(</a:t>
            </a:r>
            <a:r>
              <a:rPr lang="en-US" sz="1600" dirty="0" smtClean="0">
                <a:solidFill>
                  <a:srgbClr val="FF0000"/>
                </a:solidFill>
              </a:rPr>
              <a:t>2) Closed</a:t>
            </a:r>
            <a:r>
              <a:rPr lang="en-US" sz="1600" dirty="0" smtClean="0"/>
              <a:t> </a:t>
            </a:r>
            <a:r>
              <a:rPr lang="en-US" sz="1600" dirty="0" smtClean="0">
                <a:solidFill>
                  <a:srgbClr val="FF0000"/>
                </a:solidFill>
              </a:rPr>
              <a:t>traverse method</a:t>
            </a:r>
            <a:endParaRPr lang="en-US" sz="1600" dirty="0">
              <a:solidFill>
                <a:srgbClr val="FF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60634" y="1502979"/>
            <a:ext cx="6306207" cy="830997"/>
          </a:xfrm>
          <a:prstGeom prst="rect">
            <a:avLst/>
          </a:prstGeom>
        </p:spPr>
        <p:txBody>
          <a:bodyPr wrap="square">
            <a:spAutoFit/>
          </a:bodyPr>
          <a:lstStyle/>
          <a:p>
            <a:r>
              <a:rPr lang="en-US" sz="4800" dirty="0" smtClean="0">
                <a:solidFill>
                  <a:srgbClr val="FF0000"/>
                </a:solidFill>
              </a:rPr>
              <a:t>Plane Table Survey</a:t>
            </a:r>
            <a:endParaRPr lang="en-US" sz="4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98178" y="609600"/>
            <a:ext cx="7346731" cy="4308872"/>
          </a:xfrm>
          <a:prstGeom prst="rect">
            <a:avLst/>
          </a:prstGeom>
        </p:spPr>
        <p:txBody>
          <a:bodyPr wrap="square">
            <a:spAutoFit/>
          </a:bodyPr>
          <a:lstStyle/>
          <a:p>
            <a:pPr algn="ctr"/>
            <a:r>
              <a:rPr lang="hi-IN" sz="2400" dirty="0" smtClean="0">
                <a:solidFill>
                  <a:srgbClr val="FF0000"/>
                </a:solidFill>
              </a:rPr>
              <a:t>समपटल सर्वेक्षण (</a:t>
            </a:r>
            <a:r>
              <a:rPr lang="en-US" sz="2400" dirty="0" smtClean="0">
                <a:solidFill>
                  <a:srgbClr val="FF0000"/>
                </a:solidFill>
              </a:rPr>
              <a:t>Plane Table Survey) </a:t>
            </a:r>
          </a:p>
          <a:p>
            <a:pPr algn="just"/>
            <a:endParaRPr lang="en-US" dirty="0" smtClean="0"/>
          </a:p>
          <a:p>
            <a:pPr algn="just"/>
            <a:endParaRPr lang="en-US" dirty="0" smtClean="0"/>
          </a:p>
          <a:p>
            <a:pPr algn="just"/>
            <a:r>
              <a:rPr lang="en-US" sz="1800" dirty="0" smtClean="0">
                <a:solidFill>
                  <a:srgbClr val="FF0000"/>
                </a:solidFill>
              </a:rPr>
              <a:t>&gt; </a:t>
            </a:r>
            <a:r>
              <a:rPr lang="hi-IN" sz="1800" dirty="0" smtClean="0">
                <a:solidFill>
                  <a:srgbClr val="FF0000"/>
                </a:solidFill>
              </a:rPr>
              <a:t>समग्र / संपूर्ण सर्वेक्षण में समपटल का उपयोग तथा संबंधित विधियां (</a:t>
            </a:r>
            <a:r>
              <a:rPr lang="en-US" sz="1800" dirty="0" smtClean="0">
                <a:solidFill>
                  <a:srgbClr val="FF0000"/>
                </a:solidFill>
              </a:rPr>
              <a:t>Use  of plane table in composite survey and related methods)</a:t>
            </a:r>
          </a:p>
          <a:p>
            <a:pPr algn="just"/>
            <a:endParaRPr lang="en-US" dirty="0" smtClean="0"/>
          </a:p>
          <a:p>
            <a:pPr algn="just"/>
            <a:r>
              <a:rPr lang="hi-IN" sz="1600" dirty="0" smtClean="0">
                <a:solidFill>
                  <a:srgbClr val="FF0000"/>
                </a:solidFill>
              </a:rPr>
              <a:t>समपटल सर्वेक्षण (</a:t>
            </a:r>
            <a:r>
              <a:rPr lang="en-US" sz="1600" dirty="0" smtClean="0">
                <a:solidFill>
                  <a:srgbClr val="FF0000"/>
                </a:solidFill>
              </a:rPr>
              <a:t>Plane table surveying) </a:t>
            </a:r>
            <a:r>
              <a:rPr lang="hi-IN" sz="1600" dirty="0" smtClean="0">
                <a:solidFill>
                  <a:srgbClr val="FF0000"/>
                </a:solidFill>
              </a:rPr>
              <a:t>सर्वे करने की वह  आलेखी विधि (</a:t>
            </a:r>
            <a:r>
              <a:rPr lang="en-US" sz="1600" dirty="0" smtClean="0">
                <a:solidFill>
                  <a:srgbClr val="FF0000"/>
                </a:solidFill>
              </a:rPr>
              <a:t>graphical method ) </a:t>
            </a:r>
            <a:r>
              <a:rPr lang="hi-IN" sz="1600" dirty="0" smtClean="0">
                <a:solidFill>
                  <a:srgbClr val="FF0000"/>
                </a:solidFill>
              </a:rPr>
              <a:t>है जिसमें सर्वेक्षण कार्य तथा प्लान की रचना दोनों प्रक्रिया साथ साथ संपन्न होती है|</a:t>
            </a:r>
            <a:endParaRPr lang="en-US" sz="1600" dirty="0" smtClean="0">
              <a:solidFill>
                <a:srgbClr val="FF0000"/>
              </a:solidFill>
            </a:endParaRPr>
          </a:p>
          <a:p>
            <a:pPr algn="just"/>
            <a:endParaRPr lang="hi-IN" sz="1600" dirty="0" smtClean="0">
              <a:solidFill>
                <a:srgbClr val="FF0000"/>
              </a:solidFill>
            </a:endParaRPr>
          </a:p>
          <a:p>
            <a:pPr algn="just"/>
            <a:r>
              <a:rPr lang="hi-IN" sz="1600" dirty="0" smtClean="0">
                <a:solidFill>
                  <a:srgbClr val="FF0000"/>
                </a:solidFill>
              </a:rPr>
              <a:t>कानिटकर  एवं कुलकर्णी</a:t>
            </a:r>
            <a:r>
              <a:rPr lang="en-US" sz="1600" dirty="0" smtClean="0">
                <a:solidFill>
                  <a:srgbClr val="FF0000"/>
                </a:solidFill>
              </a:rPr>
              <a:t> </a:t>
            </a:r>
            <a:r>
              <a:rPr lang="hi-IN" sz="1600" dirty="0" smtClean="0">
                <a:solidFill>
                  <a:srgbClr val="FF0000"/>
                </a:solidFill>
              </a:rPr>
              <a:t>(</a:t>
            </a:r>
            <a:r>
              <a:rPr lang="en-US" sz="1600" dirty="0" err="1" smtClean="0">
                <a:solidFill>
                  <a:srgbClr val="FF0000"/>
                </a:solidFill>
              </a:rPr>
              <a:t>Kanetkar</a:t>
            </a:r>
            <a:r>
              <a:rPr lang="en-US" sz="1600" dirty="0" smtClean="0">
                <a:solidFill>
                  <a:srgbClr val="FF0000"/>
                </a:solidFill>
              </a:rPr>
              <a:t> &amp; </a:t>
            </a:r>
            <a:r>
              <a:rPr lang="en-US" sz="1600" dirty="0" err="1" smtClean="0">
                <a:solidFill>
                  <a:srgbClr val="FF0000"/>
                </a:solidFill>
              </a:rPr>
              <a:t>Kulkarni</a:t>
            </a:r>
            <a:r>
              <a:rPr lang="en-US" sz="1600" dirty="0" smtClean="0">
                <a:solidFill>
                  <a:srgbClr val="FF0000"/>
                </a:solidFill>
              </a:rPr>
              <a:t>) </a:t>
            </a:r>
            <a:r>
              <a:rPr lang="hi-IN" sz="1600" dirty="0" smtClean="0">
                <a:solidFill>
                  <a:srgbClr val="FF0000"/>
                </a:solidFill>
              </a:rPr>
              <a:t>के अनुसार “समपटल  सर्वेक्षण, सर्वेक्षण की एक ऐसी मानचित्र रेखीय विधि है, जिसके द्वारा क्षेत्र में स्थलों की  मापो और उनके आधार पर मानचित्रण कार्य को एक साथ पूरा किया जाता है|”</a:t>
            </a:r>
          </a:p>
          <a:p>
            <a:pPr algn="just"/>
            <a:r>
              <a:rPr lang="hi-IN" sz="1600" dirty="0" smtClean="0">
                <a:solidFill>
                  <a:srgbClr val="FF0000"/>
                </a:solidFill>
              </a:rPr>
              <a:t>(</a:t>
            </a:r>
            <a:r>
              <a:rPr lang="en-US" sz="1600" dirty="0" smtClean="0">
                <a:solidFill>
                  <a:srgbClr val="FF0000"/>
                </a:solidFill>
              </a:rPr>
              <a:t>Plane table survey is a graphical method of surveying in which the field- work and plotting are done simultaneously.)</a:t>
            </a:r>
            <a:r>
              <a:rPr lang="en-US" dirty="0" smtClean="0"/>
              <a:t> </a:t>
            </a:r>
          </a:p>
          <a:p>
            <a:pPr algn="just"/>
            <a:r>
              <a:rPr lang="en-US" dirty="0" smtClean="0"/>
              <a:t/>
            </a:r>
            <a:br>
              <a:rPr lang="en-US" dirty="0" smtClean="0"/>
            </a:b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50731" y="714702"/>
            <a:ext cx="6779172" cy="3693319"/>
          </a:xfrm>
          <a:prstGeom prst="rect">
            <a:avLst/>
          </a:prstGeom>
        </p:spPr>
        <p:txBody>
          <a:bodyPr wrap="square">
            <a:spAutoFit/>
          </a:bodyPr>
          <a:lstStyle/>
          <a:p>
            <a:pPr algn="just"/>
            <a:r>
              <a:rPr lang="hi-IN" sz="1800" dirty="0" smtClean="0">
                <a:solidFill>
                  <a:srgbClr val="FF0000"/>
                </a:solidFill>
              </a:rPr>
              <a:t>प्लेन टेबल की सहायता से किसी क्षेत्र का प्लान</a:t>
            </a:r>
            <a:r>
              <a:rPr lang="en-US" sz="1800" dirty="0" smtClean="0">
                <a:solidFill>
                  <a:srgbClr val="FF0000"/>
                </a:solidFill>
              </a:rPr>
              <a:t> </a:t>
            </a:r>
            <a:r>
              <a:rPr lang="hi-IN" sz="1800" dirty="0" smtClean="0">
                <a:solidFill>
                  <a:srgbClr val="FF0000"/>
                </a:solidFill>
              </a:rPr>
              <a:t>(</a:t>
            </a:r>
            <a:r>
              <a:rPr lang="en-US" sz="1800" dirty="0" smtClean="0">
                <a:solidFill>
                  <a:srgbClr val="FF0000"/>
                </a:solidFill>
              </a:rPr>
              <a:t>plan) </a:t>
            </a:r>
            <a:r>
              <a:rPr lang="hi-IN" sz="1800" dirty="0" smtClean="0">
                <a:solidFill>
                  <a:srgbClr val="FF0000"/>
                </a:solidFill>
              </a:rPr>
              <a:t>बनाने की विधि को प्लेन टेबल सर्वेक्षण, पट्ट सर्वेक्षण आदि नामों से जाना जाता है| इस उपकरण का आविष्कार एवं प्रथम बार उपयोग 1570 में हुआ था| </a:t>
            </a:r>
          </a:p>
          <a:p>
            <a:pPr algn="just"/>
            <a:r>
              <a:rPr lang="hi-IN" sz="1800" dirty="0" smtClean="0">
                <a:solidFill>
                  <a:srgbClr val="FF0000"/>
                </a:solidFill>
              </a:rPr>
              <a:t>इस सर्वेक्षण में अर्थात समपटल सर्वेक्षण में किसी क्षेत्र का प्लान बनाने के लिए जरीब</a:t>
            </a:r>
            <a:r>
              <a:rPr lang="en-US" sz="1800" dirty="0" smtClean="0">
                <a:solidFill>
                  <a:srgbClr val="FF0000"/>
                </a:solidFill>
              </a:rPr>
              <a:t> </a:t>
            </a:r>
            <a:r>
              <a:rPr lang="hi-IN" sz="1800" dirty="0" smtClean="0">
                <a:solidFill>
                  <a:srgbClr val="FF0000"/>
                </a:solidFill>
              </a:rPr>
              <a:t>(</a:t>
            </a:r>
            <a:r>
              <a:rPr lang="en-US" sz="1800" dirty="0" smtClean="0">
                <a:solidFill>
                  <a:srgbClr val="FF0000"/>
                </a:solidFill>
              </a:rPr>
              <a:t>chain), </a:t>
            </a:r>
            <a:r>
              <a:rPr lang="hi-IN" sz="1800" dirty="0" smtClean="0">
                <a:solidFill>
                  <a:srgbClr val="FF0000"/>
                </a:solidFill>
              </a:rPr>
              <a:t>कंपास (</a:t>
            </a:r>
            <a:r>
              <a:rPr lang="en-US" sz="1800" dirty="0" smtClean="0">
                <a:solidFill>
                  <a:srgbClr val="FF0000"/>
                </a:solidFill>
              </a:rPr>
              <a:t>compass) </a:t>
            </a:r>
            <a:r>
              <a:rPr lang="hi-IN" sz="1800" dirty="0" smtClean="0">
                <a:solidFill>
                  <a:srgbClr val="FF0000"/>
                </a:solidFill>
              </a:rPr>
              <a:t>या थियोड़ोलाइट (</a:t>
            </a:r>
            <a:r>
              <a:rPr lang="en-US" sz="1800" dirty="0" err="1" smtClean="0">
                <a:solidFill>
                  <a:srgbClr val="FF0000"/>
                </a:solidFill>
              </a:rPr>
              <a:t>Theodolite</a:t>
            </a:r>
            <a:r>
              <a:rPr lang="en-US" sz="1800" dirty="0" smtClean="0">
                <a:solidFill>
                  <a:srgbClr val="FF0000"/>
                </a:solidFill>
              </a:rPr>
              <a:t>) </a:t>
            </a:r>
            <a:r>
              <a:rPr lang="hi-IN" sz="1800" dirty="0" smtClean="0">
                <a:solidFill>
                  <a:srgbClr val="FF0000"/>
                </a:solidFill>
              </a:rPr>
              <a:t>सर्वेक्षण की तरह क्षेत्र-पुस्तिका (</a:t>
            </a:r>
            <a:r>
              <a:rPr lang="en-US" sz="1800" dirty="0" smtClean="0">
                <a:solidFill>
                  <a:srgbClr val="FF0000"/>
                </a:solidFill>
              </a:rPr>
              <a:t>Field book) </a:t>
            </a:r>
            <a:r>
              <a:rPr lang="hi-IN" sz="1800" dirty="0" smtClean="0">
                <a:solidFill>
                  <a:srgbClr val="FF0000"/>
                </a:solidFill>
              </a:rPr>
              <a:t>तैयार करने की आवश्यकता नहीं होती है|</a:t>
            </a:r>
          </a:p>
          <a:p>
            <a:pPr algn="just"/>
            <a:r>
              <a:rPr lang="hi-IN" sz="1800" dirty="0" smtClean="0">
                <a:solidFill>
                  <a:srgbClr val="FF0000"/>
                </a:solidFill>
              </a:rPr>
              <a:t> त्रिभुजन (</a:t>
            </a:r>
            <a:r>
              <a:rPr lang="en-US" sz="1800" dirty="0" smtClean="0">
                <a:solidFill>
                  <a:srgbClr val="FF0000"/>
                </a:solidFill>
              </a:rPr>
              <a:t>Triangle) </a:t>
            </a:r>
            <a:r>
              <a:rPr lang="hi-IN" sz="1800" dirty="0" smtClean="0">
                <a:solidFill>
                  <a:srgbClr val="FF0000"/>
                </a:solidFill>
              </a:rPr>
              <a:t>अथवा थियोड़ोलाइट (</a:t>
            </a:r>
            <a:r>
              <a:rPr lang="en-US" sz="1800" dirty="0" err="1" smtClean="0">
                <a:solidFill>
                  <a:srgbClr val="FF0000"/>
                </a:solidFill>
              </a:rPr>
              <a:t>Theodolite</a:t>
            </a:r>
            <a:r>
              <a:rPr lang="en-US" sz="1800" dirty="0" smtClean="0">
                <a:solidFill>
                  <a:srgbClr val="FF0000"/>
                </a:solidFill>
              </a:rPr>
              <a:t>) </a:t>
            </a:r>
            <a:r>
              <a:rPr lang="hi-IN" sz="1800" dirty="0" smtClean="0">
                <a:solidFill>
                  <a:srgbClr val="FF0000"/>
                </a:solidFill>
              </a:rPr>
              <a:t>मालारेखा विधि (</a:t>
            </a:r>
            <a:r>
              <a:rPr lang="en-US" sz="1800" dirty="0" smtClean="0">
                <a:solidFill>
                  <a:srgbClr val="FF0000"/>
                </a:solidFill>
              </a:rPr>
              <a:t>Traverse method) </a:t>
            </a:r>
            <a:r>
              <a:rPr lang="hi-IN" sz="1800" dirty="0" smtClean="0">
                <a:solidFill>
                  <a:srgbClr val="FF0000"/>
                </a:solidFill>
              </a:rPr>
              <a:t>के द्वारा पूर्व निश्चित किए गए स्टेशनों के मध्य संबंधित क्षेत्र के अन्य विवरणों को अंकित करने के लिए प्लेन टेबल सर्वेक्षण को सर्वाधिक उपयोगी एवं प्रमाणिक माना जाता है|</a:t>
            </a:r>
          </a:p>
          <a:p>
            <a:pPr algn="just"/>
            <a:r>
              <a:rPr lang="hi-IN" sz="1800" dirty="0" smtClean="0">
                <a:solidFill>
                  <a:srgbClr val="FF0000"/>
                </a:solidFill>
              </a:rPr>
              <a:t/>
            </a:r>
            <a:br>
              <a:rPr lang="hi-IN" sz="1800" dirty="0" smtClean="0">
                <a:solidFill>
                  <a:srgbClr val="FF0000"/>
                </a:solidFill>
              </a:rPr>
            </a:br>
            <a:endParaRPr lang="en-US" sz="1800" dirty="0">
              <a:solidFill>
                <a:srgbClr val="FF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87669" y="178676"/>
            <a:ext cx="6547945" cy="4739759"/>
          </a:xfrm>
          <a:prstGeom prst="rect">
            <a:avLst/>
          </a:prstGeom>
        </p:spPr>
        <p:txBody>
          <a:bodyPr wrap="square">
            <a:spAutoFit/>
          </a:bodyPr>
          <a:lstStyle/>
          <a:p>
            <a:r>
              <a:rPr lang="hi-IN" sz="1600" dirty="0" smtClean="0"/>
              <a:t> </a:t>
            </a:r>
            <a:r>
              <a:rPr lang="hi-IN" sz="1800" dirty="0" smtClean="0">
                <a:solidFill>
                  <a:srgbClr val="FF0000"/>
                </a:solidFill>
              </a:rPr>
              <a:t>समपटल सर्वेक्षण के उपकरण (</a:t>
            </a:r>
            <a:r>
              <a:rPr lang="en-US" sz="1800" dirty="0" smtClean="0">
                <a:solidFill>
                  <a:srgbClr val="FF0000"/>
                </a:solidFill>
              </a:rPr>
              <a:t>Instruments Required for plane table surveying)</a:t>
            </a:r>
          </a:p>
          <a:p>
            <a:endParaRPr lang="en-US" sz="1800" dirty="0" smtClean="0">
              <a:solidFill>
                <a:srgbClr val="FF0000"/>
              </a:solidFill>
            </a:endParaRPr>
          </a:p>
          <a:p>
            <a:pPr algn="just"/>
            <a:r>
              <a:rPr lang="hi-IN" sz="1800" dirty="0" smtClean="0">
                <a:solidFill>
                  <a:srgbClr val="FF0000"/>
                </a:solidFill>
              </a:rPr>
              <a:t>समपटल पट्ट सर्वेक्षण में निम्नलिखित उपकरणों एवं सामग्री की आवश्यकता होती है-</a:t>
            </a:r>
          </a:p>
          <a:p>
            <a:pPr algn="just"/>
            <a:r>
              <a:rPr lang="hi-IN" sz="1800" dirty="0" smtClean="0">
                <a:solidFill>
                  <a:srgbClr val="FF0000"/>
                </a:solidFill>
              </a:rPr>
              <a:t>1.समपटल पट्ट तथा त्रिपाद स्टैंड (</a:t>
            </a:r>
            <a:r>
              <a:rPr lang="en-US" sz="1800" dirty="0" smtClean="0">
                <a:solidFill>
                  <a:srgbClr val="FF0000"/>
                </a:solidFill>
              </a:rPr>
              <a:t>Plane table and tripod stand) </a:t>
            </a:r>
          </a:p>
          <a:p>
            <a:pPr algn="just"/>
            <a:r>
              <a:rPr lang="en-US" sz="1800" dirty="0" smtClean="0">
                <a:solidFill>
                  <a:srgbClr val="FF0000"/>
                </a:solidFill>
              </a:rPr>
              <a:t>2.</a:t>
            </a:r>
            <a:r>
              <a:rPr lang="hi-IN" sz="1800" dirty="0" smtClean="0">
                <a:solidFill>
                  <a:srgbClr val="FF0000"/>
                </a:solidFill>
              </a:rPr>
              <a:t>दर्शरेखक या एलीडेड (</a:t>
            </a:r>
            <a:r>
              <a:rPr lang="en-US" sz="1800" dirty="0" smtClean="0">
                <a:solidFill>
                  <a:srgbClr val="FF0000"/>
                </a:solidFill>
              </a:rPr>
              <a:t>Alidade)</a:t>
            </a:r>
          </a:p>
          <a:p>
            <a:pPr algn="just"/>
            <a:r>
              <a:rPr lang="en-US" sz="1800" dirty="0" smtClean="0">
                <a:solidFill>
                  <a:srgbClr val="FF0000"/>
                </a:solidFill>
              </a:rPr>
              <a:t>3.</a:t>
            </a:r>
            <a:r>
              <a:rPr lang="hi-IN" sz="1800" dirty="0" smtClean="0">
                <a:solidFill>
                  <a:srgbClr val="FF0000"/>
                </a:solidFill>
              </a:rPr>
              <a:t>स्पिरिट लेवल (</a:t>
            </a:r>
            <a:r>
              <a:rPr lang="en-US" sz="1800" dirty="0" smtClean="0">
                <a:solidFill>
                  <a:srgbClr val="FF0000"/>
                </a:solidFill>
              </a:rPr>
              <a:t>Spirit level)</a:t>
            </a:r>
          </a:p>
          <a:p>
            <a:pPr algn="just"/>
            <a:r>
              <a:rPr lang="en-US" sz="1800" dirty="0" smtClean="0">
                <a:solidFill>
                  <a:srgbClr val="FF0000"/>
                </a:solidFill>
              </a:rPr>
              <a:t>4. </a:t>
            </a:r>
            <a:r>
              <a:rPr lang="hi-IN" sz="1800" dirty="0" smtClean="0">
                <a:solidFill>
                  <a:srgbClr val="FF0000"/>
                </a:solidFill>
              </a:rPr>
              <a:t>साहुल चिमटा तथा साहुलपिंड ( </a:t>
            </a:r>
            <a:r>
              <a:rPr lang="en-US" sz="1800" dirty="0" smtClean="0">
                <a:solidFill>
                  <a:srgbClr val="FF0000"/>
                </a:solidFill>
              </a:rPr>
              <a:t>plumbing fork and plumb bob)</a:t>
            </a:r>
          </a:p>
          <a:p>
            <a:pPr algn="just"/>
            <a:r>
              <a:rPr lang="en-US" sz="1800" dirty="0" smtClean="0">
                <a:solidFill>
                  <a:srgbClr val="FF0000"/>
                </a:solidFill>
              </a:rPr>
              <a:t>5.</a:t>
            </a:r>
            <a:r>
              <a:rPr lang="hi-IN" sz="1800" dirty="0" smtClean="0">
                <a:solidFill>
                  <a:srgbClr val="FF0000"/>
                </a:solidFill>
              </a:rPr>
              <a:t>ट्रफ कंपास ( </a:t>
            </a:r>
            <a:r>
              <a:rPr lang="en-US" sz="1800" dirty="0" smtClean="0">
                <a:solidFill>
                  <a:srgbClr val="FF0000"/>
                </a:solidFill>
              </a:rPr>
              <a:t>Trough compass)</a:t>
            </a:r>
          </a:p>
          <a:p>
            <a:pPr algn="just"/>
            <a:r>
              <a:rPr lang="en-US" sz="1800" dirty="0" smtClean="0">
                <a:solidFill>
                  <a:srgbClr val="FF0000"/>
                </a:solidFill>
              </a:rPr>
              <a:t>6. </a:t>
            </a:r>
            <a:r>
              <a:rPr lang="hi-IN" sz="1800" dirty="0" smtClean="0">
                <a:solidFill>
                  <a:srgbClr val="FF0000"/>
                </a:solidFill>
              </a:rPr>
              <a:t>फीता (</a:t>
            </a:r>
            <a:r>
              <a:rPr lang="en-US" sz="1800" dirty="0" smtClean="0">
                <a:solidFill>
                  <a:srgbClr val="FF0000"/>
                </a:solidFill>
              </a:rPr>
              <a:t>Tape)</a:t>
            </a:r>
          </a:p>
          <a:p>
            <a:pPr algn="just"/>
            <a:r>
              <a:rPr lang="en-US" sz="1800" dirty="0" smtClean="0">
                <a:solidFill>
                  <a:srgbClr val="FF0000"/>
                </a:solidFill>
              </a:rPr>
              <a:t>7. </a:t>
            </a:r>
            <a:r>
              <a:rPr lang="hi-IN" sz="1800" dirty="0" smtClean="0">
                <a:solidFill>
                  <a:srgbClr val="FF0000"/>
                </a:solidFill>
              </a:rPr>
              <a:t>सर्वेक्षण दंड (</a:t>
            </a:r>
            <a:r>
              <a:rPr lang="en-US" sz="1800" dirty="0" smtClean="0">
                <a:solidFill>
                  <a:srgbClr val="FF0000"/>
                </a:solidFill>
              </a:rPr>
              <a:t>Ranging Road)</a:t>
            </a:r>
          </a:p>
          <a:p>
            <a:pPr algn="just"/>
            <a:r>
              <a:rPr lang="en-US" sz="1800" dirty="0" smtClean="0">
                <a:solidFill>
                  <a:srgbClr val="FF0000"/>
                </a:solidFill>
              </a:rPr>
              <a:t>8. </a:t>
            </a:r>
            <a:r>
              <a:rPr lang="hi-IN" sz="1800" dirty="0" smtClean="0">
                <a:solidFill>
                  <a:srgbClr val="FF0000"/>
                </a:solidFill>
              </a:rPr>
              <a:t>तीर ( </a:t>
            </a:r>
            <a:r>
              <a:rPr lang="en-US" sz="1800" dirty="0" smtClean="0">
                <a:solidFill>
                  <a:srgbClr val="FF0000"/>
                </a:solidFill>
              </a:rPr>
              <a:t>Arrows)</a:t>
            </a:r>
          </a:p>
          <a:p>
            <a:pPr algn="just"/>
            <a:r>
              <a:rPr lang="en-US" sz="1800" dirty="0" smtClean="0">
                <a:solidFill>
                  <a:srgbClr val="FF0000"/>
                </a:solidFill>
              </a:rPr>
              <a:t>9.</a:t>
            </a:r>
            <a:r>
              <a:rPr lang="hi-IN" sz="1800" dirty="0" smtClean="0">
                <a:solidFill>
                  <a:srgbClr val="FF0000"/>
                </a:solidFill>
              </a:rPr>
              <a:t>ड्राइंग कागज ( </a:t>
            </a:r>
            <a:r>
              <a:rPr lang="en-US" sz="1800" dirty="0" smtClean="0">
                <a:solidFill>
                  <a:srgbClr val="FF0000"/>
                </a:solidFill>
              </a:rPr>
              <a:t>drawing paper)</a:t>
            </a:r>
          </a:p>
          <a:p>
            <a:pPr algn="just"/>
            <a:r>
              <a:rPr lang="en-US" sz="1800" dirty="0" smtClean="0">
                <a:solidFill>
                  <a:srgbClr val="FF0000"/>
                </a:solidFill>
              </a:rPr>
              <a:t>10. </a:t>
            </a:r>
            <a:r>
              <a:rPr lang="hi-IN" sz="1800" dirty="0" smtClean="0">
                <a:solidFill>
                  <a:srgbClr val="FF0000"/>
                </a:solidFill>
              </a:rPr>
              <a:t>रेखन सामग्री ( </a:t>
            </a:r>
            <a:r>
              <a:rPr lang="en-US" sz="1800" dirty="0" smtClean="0">
                <a:solidFill>
                  <a:srgbClr val="FF0000"/>
                </a:solidFill>
              </a:rPr>
              <a:t>Drawing Materials)</a:t>
            </a:r>
          </a:p>
          <a:p>
            <a:r>
              <a:rPr lang="en-US" sz="1600" dirty="0" smtClean="0"/>
              <a:t/>
            </a:r>
            <a:br>
              <a:rPr lang="en-US" sz="1600" dirty="0" smtClean="0"/>
            </a:br>
            <a:endParaRPr lang="en-US"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13338" y="1037492"/>
            <a:ext cx="7016262" cy="2677656"/>
          </a:xfrm>
          <a:prstGeom prst="rect">
            <a:avLst/>
          </a:prstGeom>
        </p:spPr>
        <p:txBody>
          <a:bodyPr wrap="square">
            <a:spAutoFit/>
          </a:bodyPr>
          <a:lstStyle/>
          <a:p>
            <a:r>
              <a:rPr lang="en-US" sz="2400" dirty="0" smtClean="0">
                <a:solidFill>
                  <a:srgbClr val="FF0000"/>
                </a:solidFill>
              </a:rPr>
              <a:t>&gt; Surveying as an art and science, Principles of Surveying </a:t>
            </a:r>
          </a:p>
          <a:p>
            <a:r>
              <a:rPr lang="en-US" sz="2400" dirty="0" smtClean="0">
                <a:solidFill>
                  <a:srgbClr val="FF0000"/>
                </a:solidFill>
              </a:rPr>
              <a:t>&gt; General errors and inaccuracies in surveying</a:t>
            </a:r>
          </a:p>
          <a:p>
            <a:r>
              <a:rPr lang="en-US" sz="2400" dirty="0" smtClean="0">
                <a:solidFill>
                  <a:srgbClr val="FF0000"/>
                </a:solidFill>
              </a:rPr>
              <a:t>&gt; Precautions in using survey instruments</a:t>
            </a:r>
          </a:p>
          <a:p>
            <a:r>
              <a:rPr lang="en-US" sz="2400" dirty="0" smtClean="0">
                <a:solidFill>
                  <a:srgbClr val="FF0000"/>
                </a:solidFill>
              </a:rPr>
              <a:t>&gt;</a:t>
            </a:r>
            <a:r>
              <a:rPr lang="en-US" sz="2400" dirty="0" err="1" smtClean="0">
                <a:solidFill>
                  <a:srgbClr val="FF0000"/>
                </a:solidFill>
              </a:rPr>
              <a:t>Trignometrical</a:t>
            </a:r>
            <a:r>
              <a:rPr lang="en-US" sz="2400" dirty="0" smtClean="0">
                <a:solidFill>
                  <a:srgbClr val="FF0000"/>
                </a:solidFill>
              </a:rPr>
              <a:t> Methods of solution of Triangles and Computation of lengths</a:t>
            </a:r>
            <a:br>
              <a:rPr lang="en-US" sz="2400" dirty="0" smtClean="0">
                <a:solidFill>
                  <a:srgbClr val="FF0000"/>
                </a:solidFill>
              </a:rPr>
            </a:br>
            <a:endParaRPr lang="en-US" sz="2400" dirty="0">
              <a:solidFill>
                <a:srgbClr val="FF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98179" y="735724"/>
            <a:ext cx="6810704" cy="3970318"/>
          </a:xfrm>
          <a:prstGeom prst="rect">
            <a:avLst/>
          </a:prstGeom>
        </p:spPr>
        <p:txBody>
          <a:bodyPr wrap="square">
            <a:spAutoFit/>
          </a:bodyPr>
          <a:lstStyle/>
          <a:p>
            <a:pPr algn="just"/>
            <a:r>
              <a:rPr lang="hi-IN" sz="1800" dirty="0" smtClean="0">
                <a:solidFill>
                  <a:srgbClr val="FF0000"/>
                </a:solidFill>
              </a:rPr>
              <a:t>सर्वेक्षण प्रक्रिया</a:t>
            </a:r>
            <a:r>
              <a:rPr lang="en-US" sz="1800" dirty="0" smtClean="0">
                <a:solidFill>
                  <a:srgbClr val="FF0000"/>
                </a:solidFill>
              </a:rPr>
              <a:t> </a:t>
            </a:r>
            <a:r>
              <a:rPr lang="hi-IN" sz="1800" dirty="0" smtClean="0">
                <a:solidFill>
                  <a:srgbClr val="FF0000"/>
                </a:solidFill>
              </a:rPr>
              <a:t>(</a:t>
            </a:r>
            <a:r>
              <a:rPr lang="en-US" sz="1800" dirty="0" smtClean="0">
                <a:solidFill>
                  <a:srgbClr val="FF0000"/>
                </a:solidFill>
              </a:rPr>
              <a:t>Survey Process</a:t>
            </a:r>
            <a:r>
              <a:rPr lang="hi-IN" sz="1800" dirty="0" smtClean="0">
                <a:solidFill>
                  <a:srgbClr val="FF0000"/>
                </a:solidFill>
              </a:rPr>
              <a:t>)</a:t>
            </a:r>
            <a:endParaRPr lang="en-US" sz="1800" dirty="0" smtClean="0">
              <a:solidFill>
                <a:srgbClr val="FF0000"/>
              </a:solidFill>
            </a:endParaRPr>
          </a:p>
          <a:p>
            <a:pPr algn="just"/>
            <a:endParaRPr lang="hi-IN" sz="1800" dirty="0" smtClean="0">
              <a:solidFill>
                <a:srgbClr val="FF0000"/>
              </a:solidFill>
            </a:endParaRPr>
          </a:p>
          <a:p>
            <a:pPr algn="just"/>
            <a:r>
              <a:rPr lang="hi-IN" sz="1800" dirty="0" smtClean="0">
                <a:solidFill>
                  <a:srgbClr val="FF0000"/>
                </a:solidFill>
              </a:rPr>
              <a:t> समपटल पट्ट सर्वेक्षण सामान्यत:निम्नलिखित चरणों में संपन्न किया जाता है-</a:t>
            </a:r>
          </a:p>
          <a:p>
            <a:pPr algn="just"/>
            <a:r>
              <a:rPr lang="hi-IN" sz="1800" dirty="0" smtClean="0">
                <a:solidFill>
                  <a:srgbClr val="FF0000"/>
                </a:solidFill>
              </a:rPr>
              <a:t>1. सर्वेक्षण क्षेत्र का चयन ( </a:t>
            </a:r>
            <a:r>
              <a:rPr lang="en-US" sz="1800" dirty="0" smtClean="0">
                <a:solidFill>
                  <a:srgbClr val="FF0000"/>
                </a:solidFill>
              </a:rPr>
              <a:t>selection of the survey area)</a:t>
            </a:r>
          </a:p>
          <a:p>
            <a:pPr algn="just"/>
            <a:r>
              <a:rPr lang="en-US" sz="1800" dirty="0" smtClean="0">
                <a:solidFill>
                  <a:srgbClr val="FF0000"/>
                </a:solidFill>
              </a:rPr>
              <a:t>(</a:t>
            </a:r>
            <a:r>
              <a:rPr lang="en-US" sz="1800" dirty="0" err="1" smtClean="0">
                <a:solidFill>
                  <a:srgbClr val="FF0000"/>
                </a:solidFill>
              </a:rPr>
              <a:t>i</a:t>
            </a:r>
            <a:r>
              <a:rPr lang="en-US" sz="1800" dirty="0" smtClean="0">
                <a:solidFill>
                  <a:srgbClr val="FF0000"/>
                </a:solidFill>
              </a:rPr>
              <a:t>) </a:t>
            </a:r>
            <a:r>
              <a:rPr lang="hi-IN" sz="1800" dirty="0" smtClean="0">
                <a:solidFill>
                  <a:srgbClr val="FF0000"/>
                </a:solidFill>
              </a:rPr>
              <a:t>वैकल्पिक क्षेत्र  चयन (</a:t>
            </a:r>
            <a:r>
              <a:rPr lang="en-US" sz="1800" dirty="0" smtClean="0">
                <a:solidFill>
                  <a:srgbClr val="FF0000"/>
                </a:solidFill>
              </a:rPr>
              <a:t>Optional field selection)</a:t>
            </a:r>
          </a:p>
          <a:p>
            <a:pPr algn="just"/>
            <a:r>
              <a:rPr lang="en-US" sz="1800" dirty="0" smtClean="0">
                <a:solidFill>
                  <a:srgbClr val="FF0000"/>
                </a:solidFill>
              </a:rPr>
              <a:t>(ii) </a:t>
            </a:r>
            <a:r>
              <a:rPr lang="hi-IN" sz="1800" dirty="0" smtClean="0">
                <a:solidFill>
                  <a:srgbClr val="FF0000"/>
                </a:solidFill>
              </a:rPr>
              <a:t>प्रस्तावित क्षेत्र (</a:t>
            </a:r>
            <a:r>
              <a:rPr lang="en-US" sz="1800" dirty="0" smtClean="0">
                <a:solidFill>
                  <a:srgbClr val="FF0000"/>
                </a:solidFill>
              </a:rPr>
              <a:t>proposed area)</a:t>
            </a:r>
          </a:p>
          <a:p>
            <a:pPr algn="just"/>
            <a:r>
              <a:rPr lang="en-US" sz="1800" dirty="0" smtClean="0">
                <a:solidFill>
                  <a:srgbClr val="FF0000"/>
                </a:solidFill>
              </a:rPr>
              <a:t>2. </a:t>
            </a:r>
            <a:r>
              <a:rPr lang="hi-IN" sz="1800" dirty="0" smtClean="0">
                <a:solidFill>
                  <a:srgbClr val="FF0000"/>
                </a:solidFill>
              </a:rPr>
              <a:t>सर्वेक्षण दल का गठन (</a:t>
            </a:r>
            <a:r>
              <a:rPr lang="en-US" sz="1800" dirty="0" smtClean="0">
                <a:solidFill>
                  <a:srgbClr val="FF0000"/>
                </a:solidFill>
              </a:rPr>
              <a:t>Constituting the survey group)</a:t>
            </a:r>
          </a:p>
          <a:p>
            <a:pPr algn="just"/>
            <a:r>
              <a:rPr lang="en-US" sz="1800" dirty="0" smtClean="0">
                <a:solidFill>
                  <a:srgbClr val="FF0000"/>
                </a:solidFill>
              </a:rPr>
              <a:t>3. </a:t>
            </a:r>
            <a:r>
              <a:rPr lang="hi-IN" sz="1800" dirty="0" smtClean="0">
                <a:solidFill>
                  <a:srgbClr val="FF0000"/>
                </a:solidFill>
              </a:rPr>
              <a:t>सर्वेक्षण उपकरण व सामग्री का संकलन (</a:t>
            </a:r>
            <a:r>
              <a:rPr lang="en-US" sz="1800" dirty="0" smtClean="0">
                <a:solidFill>
                  <a:srgbClr val="FF0000"/>
                </a:solidFill>
              </a:rPr>
              <a:t>collection of the survey instruments and materials)</a:t>
            </a:r>
          </a:p>
          <a:p>
            <a:pPr algn="just"/>
            <a:r>
              <a:rPr lang="en-US" sz="1800" dirty="0" smtClean="0">
                <a:solidFill>
                  <a:srgbClr val="FF0000"/>
                </a:solidFill>
              </a:rPr>
              <a:t> 4. </a:t>
            </a:r>
            <a:r>
              <a:rPr lang="hi-IN" sz="1800" dirty="0" smtClean="0">
                <a:solidFill>
                  <a:srgbClr val="FF0000"/>
                </a:solidFill>
              </a:rPr>
              <a:t>सर्वेक्षण क्षेत्र का कच्चा रेखाचित्र बनाना (</a:t>
            </a:r>
            <a:r>
              <a:rPr lang="en-US" sz="1800" dirty="0" smtClean="0">
                <a:solidFill>
                  <a:srgbClr val="FF0000"/>
                </a:solidFill>
              </a:rPr>
              <a:t>Drawing a rough sketch map of the survey area)</a:t>
            </a:r>
          </a:p>
          <a:p>
            <a:pPr algn="just"/>
            <a:r>
              <a:rPr lang="en-US" sz="1800" dirty="0" smtClean="0">
                <a:solidFill>
                  <a:srgbClr val="FF0000"/>
                </a:solidFill>
              </a:rPr>
              <a:t/>
            </a:r>
            <a:br>
              <a:rPr lang="en-US" sz="1800" dirty="0" smtClean="0">
                <a:solidFill>
                  <a:srgbClr val="FF0000"/>
                </a:solidFill>
              </a:rPr>
            </a:br>
            <a:endParaRPr lang="en-US" sz="1800" dirty="0">
              <a:solidFill>
                <a:srgbClr val="FF0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51035" y="483476"/>
            <a:ext cx="7641020" cy="4524315"/>
          </a:xfrm>
          <a:prstGeom prst="rect">
            <a:avLst/>
          </a:prstGeom>
        </p:spPr>
        <p:txBody>
          <a:bodyPr wrap="square">
            <a:spAutoFit/>
          </a:bodyPr>
          <a:lstStyle/>
          <a:p>
            <a:pPr algn="just"/>
            <a:r>
              <a:rPr lang="hi-IN" sz="1800" dirty="0" smtClean="0">
                <a:solidFill>
                  <a:srgbClr val="FF0000"/>
                </a:solidFill>
              </a:rPr>
              <a:t>5. समपटल पट्ट की स्थापना (</a:t>
            </a:r>
            <a:r>
              <a:rPr lang="en-US" sz="1800" dirty="0" smtClean="0">
                <a:solidFill>
                  <a:srgbClr val="FF0000"/>
                </a:solidFill>
              </a:rPr>
              <a:t>setting up the plane table)</a:t>
            </a:r>
          </a:p>
          <a:p>
            <a:pPr algn="just"/>
            <a:r>
              <a:rPr lang="en-US" sz="1800" dirty="0" smtClean="0">
                <a:solidFill>
                  <a:srgbClr val="FF0000"/>
                </a:solidFill>
              </a:rPr>
              <a:t>(</a:t>
            </a:r>
            <a:r>
              <a:rPr lang="en-US" sz="1800" dirty="0" err="1" smtClean="0">
                <a:solidFill>
                  <a:srgbClr val="FF0000"/>
                </a:solidFill>
              </a:rPr>
              <a:t>i</a:t>
            </a:r>
            <a:r>
              <a:rPr lang="en-US" sz="1800" dirty="0" smtClean="0">
                <a:solidFill>
                  <a:srgbClr val="FF0000"/>
                </a:solidFill>
              </a:rPr>
              <a:t>) </a:t>
            </a:r>
            <a:r>
              <a:rPr lang="hi-IN" sz="1800" dirty="0" smtClean="0">
                <a:solidFill>
                  <a:srgbClr val="FF0000"/>
                </a:solidFill>
              </a:rPr>
              <a:t>समतलन ( </a:t>
            </a:r>
            <a:r>
              <a:rPr lang="en-US" sz="1800" dirty="0" smtClean="0">
                <a:solidFill>
                  <a:srgbClr val="FF0000"/>
                </a:solidFill>
              </a:rPr>
              <a:t>Leveling)</a:t>
            </a:r>
          </a:p>
          <a:p>
            <a:pPr algn="just"/>
            <a:r>
              <a:rPr lang="en-US" sz="1800" dirty="0" smtClean="0">
                <a:solidFill>
                  <a:srgbClr val="FF0000"/>
                </a:solidFill>
              </a:rPr>
              <a:t>(ii) </a:t>
            </a:r>
            <a:r>
              <a:rPr lang="hi-IN" sz="1800" dirty="0" smtClean="0">
                <a:solidFill>
                  <a:srgbClr val="FF0000"/>
                </a:solidFill>
              </a:rPr>
              <a:t>केंद्रण/ केंद्रीकरण (</a:t>
            </a:r>
            <a:r>
              <a:rPr lang="en-US" sz="1800" dirty="0" smtClean="0">
                <a:solidFill>
                  <a:srgbClr val="FF0000"/>
                </a:solidFill>
              </a:rPr>
              <a:t>Centering) </a:t>
            </a:r>
          </a:p>
          <a:p>
            <a:pPr algn="just"/>
            <a:r>
              <a:rPr lang="en-US" sz="1800" dirty="0" smtClean="0">
                <a:solidFill>
                  <a:srgbClr val="FF0000"/>
                </a:solidFill>
              </a:rPr>
              <a:t>(iii) </a:t>
            </a:r>
            <a:r>
              <a:rPr lang="hi-IN" sz="1800" dirty="0" smtClean="0">
                <a:solidFill>
                  <a:srgbClr val="FF0000"/>
                </a:solidFill>
              </a:rPr>
              <a:t>उत्तर दिशा का निर्धारण (</a:t>
            </a:r>
            <a:r>
              <a:rPr lang="en-US" sz="1800" dirty="0" smtClean="0">
                <a:solidFill>
                  <a:srgbClr val="FF0000"/>
                </a:solidFill>
              </a:rPr>
              <a:t>Demarcating north direction)</a:t>
            </a:r>
          </a:p>
          <a:p>
            <a:pPr algn="just"/>
            <a:r>
              <a:rPr lang="en-US" sz="1800" dirty="0" smtClean="0">
                <a:solidFill>
                  <a:srgbClr val="FF0000"/>
                </a:solidFill>
              </a:rPr>
              <a:t>6. </a:t>
            </a:r>
            <a:r>
              <a:rPr lang="hi-IN" sz="1800" dirty="0" smtClean="0">
                <a:solidFill>
                  <a:srgbClr val="FF0000"/>
                </a:solidFill>
              </a:rPr>
              <a:t>मापक निर्धारण (</a:t>
            </a:r>
            <a:r>
              <a:rPr lang="en-US" sz="1800" dirty="0" smtClean="0">
                <a:solidFill>
                  <a:srgbClr val="FF0000"/>
                </a:solidFill>
              </a:rPr>
              <a:t>Deciding  the scale)</a:t>
            </a:r>
          </a:p>
          <a:p>
            <a:pPr algn="just"/>
            <a:r>
              <a:rPr lang="en-US" sz="1800" dirty="0" smtClean="0">
                <a:solidFill>
                  <a:srgbClr val="FF0000"/>
                </a:solidFill>
              </a:rPr>
              <a:t>7. </a:t>
            </a:r>
            <a:r>
              <a:rPr lang="hi-IN" sz="1800" dirty="0" smtClean="0">
                <a:solidFill>
                  <a:srgbClr val="FF0000"/>
                </a:solidFill>
              </a:rPr>
              <a:t>आधार रेखा का निश्चयन (</a:t>
            </a:r>
            <a:r>
              <a:rPr lang="en-US" sz="1800" dirty="0" smtClean="0">
                <a:solidFill>
                  <a:srgbClr val="FF0000"/>
                </a:solidFill>
              </a:rPr>
              <a:t>Fixing the base line)</a:t>
            </a:r>
          </a:p>
          <a:p>
            <a:pPr algn="just"/>
            <a:r>
              <a:rPr lang="en-US" sz="1800" dirty="0" smtClean="0">
                <a:solidFill>
                  <a:srgbClr val="FF0000"/>
                </a:solidFill>
              </a:rPr>
              <a:t> 8. </a:t>
            </a:r>
            <a:r>
              <a:rPr lang="hi-IN" sz="1800" dirty="0" smtClean="0">
                <a:solidFill>
                  <a:srgbClr val="FF0000"/>
                </a:solidFill>
              </a:rPr>
              <a:t>पूर्वाभिमुखीकरण (</a:t>
            </a:r>
            <a:r>
              <a:rPr lang="en-US" sz="1800" dirty="0" smtClean="0">
                <a:solidFill>
                  <a:srgbClr val="FF0000"/>
                </a:solidFill>
              </a:rPr>
              <a:t>Orientation)</a:t>
            </a:r>
          </a:p>
          <a:p>
            <a:pPr algn="just"/>
            <a:r>
              <a:rPr lang="en-US" sz="1800" dirty="0" smtClean="0">
                <a:solidFill>
                  <a:srgbClr val="FF0000"/>
                </a:solidFill>
              </a:rPr>
              <a:t>(</a:t>
            </a:r>
            <a:r>
              <a:rPr lang="en-US" sz="1800" dirty="0" err="1" smtClean="0">
                <a:solidFill>
                  <a:srgbClr val="FF0000"/>
                </a:solidFill>
              </a:rPr>
              <a:t>i</a:t>
            </a:r>
            <a:r>
              <a:rPr lang="en-US" sz="1800" dirty="0" smtClean="0">
                <a:solidFill>
                  <a:srgbClr val="FF0000"/>
                </a:solidFill>
              </a:rPr>
              <a:t>) </a:t>
            </a:r>
            <a:r>
              <a:rPr lang="hi-IN" sz="1800" dirty="0" smtClean="0">
                <a:solidFill>
                  <a:srgbClr val="FF0000"/>
                </a:solidFill>
              </a:rPr>
              <a:t>ट्रफ कंपास द्वारा ( </a:t>
            </a:r>
            <a:r>
              <a:rPr lang="en-US" sz="1800" dirty="0" smtClean="0">
                <a:solidFill>
                  <a:srgbClr val="FF0000"/>
                </a:solidFill>
              </a:rPr>
              <a:t>Through Trough compass)</a:t>
            </a:r>
          </a:p>
          <a:p>
            <a:pPr algn="just"/>
            <a:r>
              <a:rPr lang="en-US" sz="1800" dirty="0" smtClean="0">
                <a:solidFill>
                  <a:srgbClr val="FF0000"/>
                </a:solidFill>
              </a:rPr>
              <a:t>(ii) </a:t>
            </a:r>
            <a:r>
              <a:rPr lang="hi-IN" sz="1800" dirty="0" smtClean="0">
                <a:solidFill>
                  <a:srgbClr val="FF0000"/>
                </a:solidFill>
              </a:rPr>
              <a:t>पश्च दृष्टिपात द्वारा ( </a:t>
            </a:r>
            <a:r>
              <a:rPr lang="en-US" sz="1800" dirty="0" smtClean="0">
                <a:solidFill>
                  <a:srgbClr val="FF0000"/>
                </a:solidFill>
              </a:rPr>
              <a:t>Through back sighting)</a:t>
            </a:r>
          </a:p>
          <a:p>
            <a:pPr algn="just"/>
            <a:r>
              <a:rPr lang="en-US" sz="1800" dirty="0" smtClean="0">
                <a:solidFill>
                  <a:srgbClr val="FF0000"/>
                </a:solidFill>
              </a:rPr>
              <a:t>9. </a:t>
            </a:r>
            <a:r>
              <a:rPr lang="hi-IN" sz="1800" dirty="0" smtClean="0">
                <a:solidFill>
                  <a:srgbClr val="FF0000"/>
                </a:solidFill>
              </a:rPr>
              <a:t>किरणें/ रेखाएं खींचना (</a:t>
            </a:r>
            <a:r>
              <a:rPr lang="en-US" sz="1800" dirty="0" smtClean="0">
                <a:solidFill>
                  <a:srgbClr val="FF0000"/>
                </a:solidFill>
              </a:rPr>
              <a:t>Drawing of Rays)</a:t>
            </a:r>
          </a:p>
          <a:p>
            <a:pPr algn="just"/>
            <a:r>
              <a:rPr lang="en-US" sz="1800" dirty="0" smtClean="0">
                <a:solidFill>
                  <a:srgbClr val="FF0000"/>
                </a:solidFill>
              </a:rPr>
              <a:t> (</a:t>
            </a:r>
            <a:r>
              <a:rPr lang="en-US" sz="1800" dirty="0" err="1" smtClean="0">
                <a:solidFill>
                  <a:srgbClr val="FF0000"/>
                </a:solidFill>
              </a:rPr>
              <a:t>i</a:t>
            </a:r>
            <a:r>
              <a:rPr lang="en-US" sz="1800" dirty="0" smtClean="0">
                <a:solidFill>
                  <a:srgbClr val="FF0000"/>
                </a:solidFill>
              </a:rPr>
              <a:t>) </a:t>
            </a:r>
            <a:r>
              <a:rPr lang="hi-IN" sz="1800" dirty="0" smtClean="0">
                <a:solidFill>
                  <a:srgbClr val="FF0000"/>
                </a:solidFill>
              </a:rPr>
              <a:t>विकिरण विधि में किरणें खींचना (</a:t>
            </a:r>
            <a:r>
              <a:rPr lang="en-US" sz="1800" dirty="0" smtClean="0">
                <a:solidFill>
                  <a:srgbClr val="FF0000"/>
                </a:solidFill>
              </a:rPr>
              <a:t>Drawing of rays in radiation methods)</a:t>
            </a:r>
          </a:p>
          <a:p>
            <a:pPr algn="just"/>
            <a:r>
              <a:rPr lang="en-US" sz="1800" dirty="0" smtClean="0">
                <a:solidFill>
                  <a:srgbClr val="FF0000"/>
                </a:solidFill>
              </a:rPr>
              <a:t>(ii) </a:t>
            </a:r>
            <a:r>
              <a:rPr lang="hi-IN" sz="1800" dirty="0" smtClean="0">
                <a:solidFill>
                  <a:srgbClr val="FF0000"/>
                </a:solidFill>
              </a:rPr>
              <a:t>प्रतिच्छेदन विधि में किरणें  खींचना (</a:t>
            </a:r>
            <a:r>
              <a:rPr lang="en-US" sz="1800" dirty="0" smtClean="0">
                <a:solidFill>
                  <a:srgbClr val="FF0000"/>
                </a:solidFill>
              </a:rPr>
              <a:t>Drawing of rays in intersection method)</a:t>
            </a:r>
          </a:p>
          <a:p>
            <a:pPr algn="just"/>
            <a:r>
              <a:rPr lang="en-US" sz="1800" dirty="0" smtClean="0">
                <a:solidFill>
                  <a:srgbClr val="FF0000"/>
                </a:solidFill>
              </a:rPr>
              <a:t> 10. </a:t>
            </a:r>
            <a:r>
              <a:rPr lang="hi-IN" sz="1800" dirty="0" smtClean="0">
                <a:solidFill>
                  <a:srgbClr val="FF0000"/>
                </a:solidFill>
              </a:rPr>
              <a:t>क्षेत्र का प्लान व मानचित्र बनाना ( </a:t>
            </a:r>
            <a:r>
              <a:rPr lang="en-US" sz="1800" dirty="0" smtClean="0">
                <a:solidFill>
                  <a:srgbClr val="FF0000"/>
                </a:solidFill>
              </a:rPr>
              <a:t>Complete the plan or Map of the Area)</a:t>
            </a:r>
          </a:p>
          <a:p>
            <a:pPr algn="just"/>
            <a:r>
              <a:rPr lang="en-US" sz="1800" dirty="0" smtClean="0">
                <a:solidFill>
                  <a:srgbClr val="FF0000"/>
                </a:solidFill>
              </a:rPr>
              <a:t/>
            </a:r>
            <a:br>
              <a:rPr lang="en-US" sz="1800" dirty="0" smtClean="0">
                <a:solidFill>
                  <a:srgbClr val="FF0000"/>
                </a:solidFill>
              </a:rPr>
            </a:br>
            <a:endParaRPr lang="en-US" sz="1800" dirty="0">
              <a:solidFill>
                <a:srgbClr val="FF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87669" y="672662"/>
            <a:ext cx="7136524" cy="3139321"/>
          </a:xfrm>
          <a:prstGeom prst="rect">
            <a:avLst/>
          </a:prstGeom>
        </p:spPr>
        <p:txBody>
          <a:bodyPr wrap="square">
            <a:spAutoFit/>
          </a:bodyPr>
          <a:lstStyle/>
          <a:p>
            <a:pPr algn="just"/>
            <a:r>
              <a:rPr lang="hi-IN" sz="1800" dirty="0" smtClean="0">
                <a:solidFill>
                  <a:srgbClr val="FF0000"/>
                </a:solidFill>
              </a:rPr>
              <a:t> समपटल पट्ट सर्वेक्षण की विधियां (</a:t>
            </a:r>
            <a:r>
              <a:rPr lang="en-US" sz="1800" dirty="0" smtClean="0">
                <a:solidFill>
                  <a:srgbClr val="FF0000"/>
                </a:solidFill>
              </a:rPr>
              <a:t>Methods of </a:t>
            </a:r>
            <a:r>
              <a:rPr lang="en-US" sz="1800" dirty="0" err="1" smtClean="0">
                <a:solidFill>
                  <a:srgbClr val="FF0000"/>
                </a:solidFill>
              </a:rPr>
              <a:t>planetabling</a:t>
            </a:r>
            <a:r>
              <a:rPr lang="en-US" sz="1800" dirty="0" smtClean="0">
                <a:solidFill>
                  <a:srgbClr val="FF0000"/>
                </a:solidFill>
              </a:rPr>
              <a:t>)</a:t>
            </a:r>
          </a:p>
          <a:p>
            <a:pPr algn="just"/>
            <a:endParaRPr lang="en-US" sz="1800" dirty="0" smtClean="0">
              <a:solidFill>
                <a:srgbClr val="FF0000"/>
              </a:solidFill>
            </a:endParaRPr>
          </a:p>
          <a:p>
            <a:pPr algn="just"/>
            <a:r>
              <a:rPr lang="hi-IN" sz="1800" dirty="0" smtClean="0">
                <a:solidFill>
                  <a:srgbClr val="FF0000"/>
                </a:solidFill>
              </a:rPr>
              <a:t>प्लेन टेबल के द्वारा सर्वेक्षण करने की चार विधियां हैं जो निम्न प्रकार है-</a:t>
            </a:r>
          </a:p>
          <a:p>
            <a:pPr algn="just"/>
            <a:r>
              <a:rPr lang="hi-IN" sz="1800" dirty="0" smtClean="0">
                <a:solidFill>
                  <a:srgbClr val="FF0000"/>
                </a:solidFill>
              </a:rPr>
              <a:t>1. विकिरण विधि (</a:t>
            </a:r>
            <a:r>
              <a:rPr lang="en-US" sz="1800" dirty="0" smtClean="0">
                <a:solidFill>
                  <a:srgbClr val="FF0000"/>
                </a:solidFill>
              </a:rPr>
              <a:t>Radiation method)</a:t>
            </a:r>
          </a:p>
          <a:p>
            <a:pPr algn="just"/>
            <a:r>
              <a:rPr lang="en-US" sz="1800" dirty="0" smtClean="0">
                <a:solidFill>
                  <a:srgbClr val="FF0000"/>
                </a:solidFill>
              </a:rPr>
              <a:t>2.</a:t>
            </a:r>
            <a:r>
              <a:rPr lang="hi-IN" sz="1800" dirty="0" smtClean="0">
                <a:solidFill>
                  <a:srgbClr val="FF0000"/>
                </a:solidFill>
              </a:rPr>
              <a:t>प्रतिच्छेदन विधि ( </a:t>
            </a:r>
            <a:r>
              <a:rPr lang="en-US" sz="1800" dirty="0" smtClean="0">
                <a:solidFill>
                  <a:srgbClr val="FF0000"/>
                </a:solidFill>
              </a:rPr>
              <a:t>Intersection method)</a:t>
            </a:r>
          </a:p>
          <a:p>
            <a:pPr algn="just"/>
            <a:r>
              <a:rPr lang="en-US" sz="1800" dirty="0" smtClean="0">
                <a:solidFill>
                  <a:srgbClr val="FF0000"/>
                </a:solidFill>
              </a:rPr>
              <a:t> 3.</a:t>
            </a:r>
            <a:r>
              <a:rPr lang="hi-IN" sz="1800" dirty="0" smtClean="0">
                <a:solidFill>
                  <a:srgbClr val="FF0000"/>
                </a:solidFill>
              </a:rPr>
              <a:t>मालारेखा विधि :- (</a:t>
            </a:r>
            <a:r>
              <a:rPr lang="en-US" sz="1800" dirty="0" smtClean="0">
                <a:solidFill>
                  <a:srgbClr val="FF0000"/>
                </a:solidFill>
              </a:rPr>
              <a:t>Traverse Method)</a:t>
            </a:r>
          </a:p>
          <a:p>
            <a:pPr algn="just"/>
            <a:r>
              <a:rPr lang="en-US" sz="1800" dirty="0" smtClean="0">
                <a:solidFill>
                  <a:srgbClr val="FF0000"/>
                </a:solidFill>
              </a:rPr>
              <a:t>(</a:t>
            </a:r>
            <a:r>
              <a:rPr lang="en-US" sz="1800" dirty="0" err="1" smtClean="0">
                <a:solidFill>
                  <a:srgbClr val="FF0000"/>
                </a:solidFill>
              </a:rPr>
              <a:t>i</a:t>
            </a:r>
            <a:r>
              <a:rPr lang="en-US" sz="1800" dirty="0" smtClean="0">
                <a:solidFill>
                  <a:srgbClr val="FF0000"/>
                </a:solidFill>
              </a:rPr>
              <a:t>) </a:t>
            </a:r>
            <a:r>
              <a:rPr lang="hi-IN" sz="1800" dirty="0" smtClean="0">
                <a:solidFill>
                  <a:srgbClr val="FF0000"/>
                </a:solidFill>
              </a:rPr>
              <a:t>खुली मालारेखा विधि (</a:t>
            </a:r>
            <a:r>
              <a:rPr lang="en-US" sz="1800" dirty="0" smtClean="0">
                <a:solidFill>
                  <a:srgbClr val="FF0000"/>
                </a:solidFill>
              </a:rPr>
              <a:t>Open </a:t>
            </a:r>
            <a:r>
              <a:rPr lang="en-US" sz="1800" dirty="0" err="1" smtClean="0">
                <a:solidFill>
                  <a:srgbClr val="FF0000"/>
                </a:solidFill>
              </a:rPr>
              <a:t>raverse</a:t>
            </a:r>
            <a:r>
              <a:rPr lang="en-US" sz="1800" dirty="0" smtClean="0">
                <a:solidFill>
                  <a:srgbClr val="FF0000"/>
                </a:solidFill>
              </a:rPr>
              <a:t> Method)</a:t>
            </a:r>
          </a:p>
          <a:p>
            <a:pPr algn="just"/>
            <a:r>
              <a:rPr lang="en-US" sz="1800" dirty="0" smtClean="0">
                <a:solidFill>
                  <a:srgbClr val="FF0000"/>
                </a:solidFill>
              </a:rPr>
              <a:t>(ii) </a:t>
            </a:r>
            <a:r>
              <a:rPr lang="hi-IN" sz="1800" dirty="0" smtClean="0">
                <a:solidFill>
                  <a:srgbClr val="FF0000"/>
                </a:solidFill>
              </a:rPr>
              <a:t>बंद मालारेखा विधि (</a:t>
            </a:r>
            <a:r>
              <a:rPr lang="en-US" sz="1800" dirty="0" smtClean="0">
                <a:solidFill>
                  <a:srgbClr val="FF0000"/>
                </a:solidFill>
              </a:rPr>
              <a:t>Closed </a:t>
            </a:r>
            <a:r>
              <a:rPr lang="en-US" sz="1800" dirty="0" err="1" smtClean="0">
                <a:solidFill>
                  <a:srgbClr val="FF0000"/>
                </a:solidFill>
              </a:rPr>
              <a:t>raverse</a:t>
            </a:r>
            <a:r>
              <a:rPr lang="en-US" sz="1800" dirty="0" smtClean="0">
                <a:solidFill>
                  <a:srgbClr val="FF0000"/>
                </a:solidFill>
              </a:rPr>
              <a:t> Method)</a:t>
            </a:r>
          </a:p>
          <a:p>
            <a:pPr algn="just"/>
            <a:r>
              <a:rPr lang="en-US" sz="1800" dirty="0" smtClean="0">
                <a:solidFill>
                  <a:srgbClr val="FF0000"/>
                </a:solidFill>
              </a:rPr>
              <a:t>4.</a:t>
            </a:r>
            <a:r>
              <a:rPr lang="hi-IN" sz="1800" dirty="0" smtClean="0">
                <a:solidFill>
                  <a:srgbClr val="FF0000"/>
                </a:solidFill>
              </a:rPr>
              <a:t>रेडियो प्रगामी विधि (</a:t>
            </a:r>
            <a:r>
              <a:rPr lang="en-US" sz="1800" dirty="0" smtClean="0">
                <a:solidFill>
                  <a:srgbClr val="FF0000"/>
                </a:solidFill>
              </a:rPr>
              <a:t>Radio progression method)</a:t>
            </a:r>
          </a:p>
          <a:p>
            <a:pPr algn="just"/>
            <a:r>
              <a:rPr lang="en-US" sz="1800" dirty="0" smtClean="0">
                <a:solidFill>
                  <a:srgbClr val="FF0000"/>
                </a:solidFill>
              </a:rPr>
              <a:t/>
            </a:r>
            <a:br>
              <a:rPr lang="en-US" sz="1800" dirty="0" smtClean="0">
                <a:solidFill>
                  <a:srgbClr val="FF0000"/>
                </a:solidFill>
              </a:rPr>
            </a:br>
            <a:endParaRPr lang="en-US" sz="1800"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34208" y="659423"/>
            <a:ext cx="7367954" cy="4190135"/>
          </a:xfrm>
          <a:prstGeom prst="rect">
            <a:avLst/>
          </a:prstGeom>
        </p:spPr>
        <p:txBody>
          <a:bodyPr wrap="square">
            <a:spAutoFit/>
          </a:bodyPr>
          <a:lstStyle/>
          <a:p>
            <a:r>
              <a:rPr lang="hi-IN" sz="1600" dirty="0" smtClean="0">
                <a:solidFill>
                  <a:srgbClr val="FF0000"/>
                </a:solidFill>
              </a:rPr>
              <a:t>सर्वेक्षण (</a:t>
            </a:r>
            <a:r>
              <a:rPr lang="en-US" sz="1600" dirty="0" smtClean="0">
                <a:solidFill>
                  <a:srgbClr val="FF0000"/>
                </a:solidFill>
              </a:rPr>
              <a:t>surveying) – </a:t>
            </a:r>
          </a:p>
          <a:p>
            <a:r>
              <a:rPr lang="hi-IN" sz="1600" dirty="0" smtClean="0">
                <a:solidFill>
                  <a:srgbClr val="FF0000"/>
                </a:solidFill>
              </a:rPr>
              <a:t>सर्वेक्षण वह कला है जिसमें सर्वेक्षण उपकरणों की सहायता से धरातल पर मापी गई  क्षैतिज दूरियों, कोणों एवं ऊँचाइयों को किसी रूढ़ विधि (</a:t>
            </a:r>
            <a:r>
              <a:rPr lang="en-US" sz="1600" dirty="0" smtClean="0">
                <a:solidFill>
                  <a:srgbClr val="FF0000"/>
                </a:solidFill>
              </a:rPr>
              <a:t>Conventional </a:t>
            </a:r>
            <a:r>
              <a:rPr lang="en-US" sz="1600" dirty="0" err="1" smtClean="0">
                <a:solidFill>
                  <a:srgbClr val="FF0000"/>
                </a:solidFill>
              </a:rPr>
              <a:t>thethod</a:t>
            </a:r>
            <a:r>
              <a:rPr lang="en-US" sz="1600" dirty="0" smtClean="0">
                <a:solidFill>
                  <a:srgbClr val="FF0000"/>
                </a:solidFill>
              </a:rPr>
              <a:t>) </a:t>
            </a:r>
            <a:r>
              <a:rPr lang="hi-IN" sz="1600" dirty="0" smtClean="0">
                <a:solidFill>
                  <a:srgbClr val="FF0000"/>
                </a:solidFill>
              </a:rPr>
              <a:t>के अनुसार लघुकृत मापनी पर मानचित्र के रूप में प्रदर्शित किया जाता है उसे सर्वेक्षण कहा जाता है|</a:t>
            </a:r>
            <a:endParaRPr lang="en-US" sz="1600" dirty="0" smtClean="0">
              <a:solidFill>
                <a:srgbClr val="FF0000"/>
              </a:solidFill>
            </a:endParaRPr>
          </a:p>
          <a:p>
            <a:r>
              <a:rPr lang="hi-IN" sz="1600" dirty="0" smtClean="0">
                <a:solidFill>
                  <a:srgbClr val="FF0000"/>
                </a:solidFill>
              </a:rPr>
              <a:t> </a:t>
            </a:r>
          </a:p>
          <a:p>
            <a:r>
              <a:rPr lang="hi-IN" sz="1600" dirty="0" smtClean="0">
                <a:solidFill>
                  <a:srgbClr val="FF0000"/>
                </a:solidFill>
              </a:rPr>
              <a:t> टी.पी कानिटकर एवं एस.वी. कुलकर्णी (</a:t>
            </a:r>
            <a:r>
              <a:rPr lang="en-US" sz="1600" dirty="0" err="1" smtClean="0">
                <a:solidFill>
                  <a:srgbClr val="FF0000"/>
                </a:solidFill>
              </a:rPr>
              <a:t>T.P,Kanetkar</a:t>
            </a:r>
            <a:r>
              <a:rPr lang="en-US" sz="1600" dirty="0" smtClean="0">
                <a:solidFill>
                  <a:srgbClr val="FF0000"/>
                </a:solidFill>
              </a:rPr>
              <a:t> &amp; </a:t>
            </a:r>
            <a:r>
              <a:rPr lang="en-US" sz="1600" dirty="0" err="1" smtClean="0">
                <a:solidFill>
                  <a:srgbClr val="FF0000"/>
                </a:solidFill>
              </a:rPr>
              <a:t>S.V.Kulkarni</a:t>
            </a:r>
            <a:r>
              <a:rPr lang="en-US" sz="1600" dirty="0" smtClean="0">
                <a:solidFill>
                  <a:srgbClr val="FF0000"/>
                </a:solidFill>
              </a:rPr>
              <a:t> 1978) - ‘</a:t>
            </a:r>
            <a:r>
              <a:rPr lang="hi-IN" sz="1600" dirty="0" smtClean="0">
                <a:solidFill>
                  <a:srgbClr val="FF0000"/>
                </a:solidFill>
              </a:rPr>
              <a:t>सर्वेक्षण इस प्रकार की मापों की कला है, जिससे भूतल पर विभिन्न बिंदुओं की सापेक्षिक स्थितियां निश्चित की जाए ताकि पृथ्वी के किसी भाग का विस्तार तथा उसकी स्थिति को मानचित्र अथवा प्लान में निर्धारित किया जाए|</a:t>
            </a:r>
            <a:r>
              <a:rPr lang="en-US" sz="1600" dirty="0" smtClean="0">
                <a:solidFill>
                  <a:srgbClr val="FF0000"/>
                </a:solidFill>
              </a:rPr>
              <a:t>’</a:t>
            </a:r>
          </a:p>
          <a:p>
            <a:endParaRPr lang="hi-IN" sz="1600" dirty="0" smtClean="0">
              <a:solidFill>
                <a:srgbClr val="FF0000"/>
              </a:solidFill>
            </a:endParaRPr>
          </a:p>
          <a:p>
            <a:r>
              <a:rPr lang="hi-IN" sz="1600" dirty="0" smtClean="0">
                <a:solidFill>
                  <a:srgbClr val="FF0000"/>
                </a:solidFill>
              </a:rPr>
              <a:t> अतः यह कहा जा सकता है कि सर्वेक्षण वस्तुतः कला एवं विज्ञान का मिश्रण है क्योंकि एक सर्वेक्षक को न केवल सर्वेक्षण के सिद्धांतों व सर्वेक्षण उपकरणों की बनावट का तकनीकी ज्ञान एवं उसके सही-सही प्रयोग का लंबा अभ्यास आवश्यक है अपितु उसे मानचित्र कला के सामान्य नियमों की भी पूर्ण जानकारी होनी चाहिए|</a:t>
            </a:r>
          </a:p>
          <a:p>
            <a:r>
              <a:rPr lang="hi-IN" sz="1600" dirty="0" smtClean="0">
                <a:solidFill>
                  <a:srgbClr val="FF0000"/>
                </a:solidFill>
              </a:rPr>
              <a:t/>
            </a:r>
            <a:br>
              <a:rPr lang="hi-IN" sz="1600" dirty="0" smtClean="0">
                <a:solidFill>
                  <a:srgbClr val="FF0000"/>
                </a:solidFill>
              </a:rPr>
            </a:br>
            <a:endParaRPr lang="en-US" sz="1600"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29709" y="735724"/>
            <a:ext cx="7273159" cy="3170099"/>
          </a:xfrm>
          <a:prstGeom prst="rect">
            <a:avLst/>
          </a:prstGeom>
        </p:spPr>
        <p:txBody>
          <a:bodyPr wrap="square">
            <a:spAutoFit/>
          </a:bodyPr>
          <a:lstStyle/>
          <a:p>
            <a:pPr>
              <a:buFont typeface="Wingdings"/>
              <a:buChar char="Ø"/>
            </a:pPr>
            <a:r>
              <a:rPr lang="en-US" sz="2000" dirty="0" smtClean="0">
                <a:solidFill>
                  <a:srgbClr val="FF0000"/>
                </a:solidFill>
              </a:rPr>
              <a:t>“</a:t>
            </a:r>
            <a:r>
              <a:rPr lang="en-US" sz="2000" dirty="0" err="1" smtClean="0">
                <a:solidFill>
                  <a:srgbClr val="FF0000"/>
                </a:solidFill>
              </a:rPr>
              <a:t>Serveying</a:t>
            </a:r>
            <a:r>
              <a:rPr lang="en-US" sz="2000" dirty="0" smtClean="0">
                <a:solidFill>
                  <a:srgbClr val="FF0000"/>
                </a:solidFill>
              </a:rPr>
              <a:t> is the arts and science of determining the relative position of various points or stations on the surface of the earth by measuring the horizontal and vertical distances, angles and taking the details of these points and by preparing a map or plan to any suitable scale”.</a:t>
            </a:r>
          </a:p>
          <a:p>
            <a:pPr>
              <a:buFont typeface="Wingdings"/>
              <a:buChar char="Ø"/>
            </a:pPr>
            <a:r>
              <a:rPr lang="en-US" sz="2000" dirty="0" smtClean="0"/>
              <a:t> </a:t>
            </a:r>
          </a:p>
          <a:p>
            <a:r>
              <a:rPr lang="en-US" sz="2000" dirty="0" smtClean="0">
                <a:solidFill>
                  <a:srgbClr val="FF0000"/>
                </a:solidFill>
              </a:rPr>
              <a:t>&gt; “</a:t>
            </a:r>
            <a:r>
              <a:rPr lang="en-US" sz="2000" dirty="0" err="1" smtClean="0">
                <a:solidFill>
                  <a:srgbClr val="FF0000"/>
                </a:solidFill>
              </a:rPr>
              <a:t>Serveying</a:t>
            </a:r>
            <a:r>
              <a:rPr lang="en-US" sz="2000" dirty="0" smtClean="0">
                <a:solidFill>
                  <a:srgbClr val="FF0000"/>
                </a:solidFill>
              </a:rPr>
              <a:t> is an art or science to determine the relative position of different objects on the surface of the earth”. </a:t>
            </a:r>
          </a:p>
          <a:p>
            <a:r>
              <a:rPr lang="en-US" sz="2000" dirty="0" smtClean="0">
                <a:solidFill>
                  <a:srgbClr val="FF0000"/>
                </a:solidFill>
              </a:rPr>
              <a:t/>
            </a:r>
            <a:br>
              <a:rPr lang="en-US" sz="2000" dirty="0" smtClean="0">
                <a:solidFill>
                  <a:srgbClr val="FF0000"/>
                </a:solidFill>
              </a:rPr>
            </a:br>
            <a:endParaRPr lang="en-US" sz="2000"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23193" y="641838"/>
            <a:ext cx="7631722" cy="4031873"/>
          </a:xfrm>
          <a:prstGeom prst="rect">
            <a:avLst/>
          </a:prstGeom>
        </p:spPr>
        <p:txBody>
          <a:bodyPr wrap="square">
            <a:spAutoFit/>
          </a:bodyPr>
          <a:lstStyle/>
          <a:p>
            <a:pPr algn="just"/>
            <a:r>
              <a:rPr lang="hi-IN" sz="1600" dirty="0" smtClean="0">
                <a:solidFill>
                  <a:srgbClr val="FF0000"/>
                </a:solidFill>
              </a:rPr>
              <a:t>सर्वेक्षण का संक्षिप्त इतिहास (</a:t>
            </a:r>
            <a:r>
              <a:rPr lang="en-US" sz="1600" dirty="0" smtClean="0">
                <a:solidFill>
                  <a:srgbClr val="FF0000"/>
                </a:solidFill>
              </a:rPr>
              <a:t>Brief History of Surveying)-</a:t>
            </a:r>
          </a:p>
          <a:p>
            <a:pPr algn="just"/>
            <a:r>
              <a:rPr lang="en-US" sz="1600" dirty="0" smtClean="0">
                <a:solidFill>
                  <a:srgbClr val="FF0000"/>
                </a:solidFill>
              </a:rPr>
              <a:t> </a:t>
            </a:r>
            <a:r>
              <a:rPr lang="hi-IN" sz="1600" dirty="0" smtClean="0">
                <a:solidFill>
                  <a:srgbClr val="FF0000"/>
                </a:solidFill>
              </a:rPr>
              <a:t>सर्वेक्षण संबंधी कार्यों का इतिहास अति प्राचीन है| मोहनजोदड़ो, हड़प्पा आदि सभ्यता (भग्नावशेषों) को देखने से ज्ञात होता है कि ईसा से लगभग 4000 वर्ष पूर्व प्राचीन भारतीयों को सर्वेक्षण के सिद्धांतों का समुचित ज्ञान प्राप्त था|</a:t>
            </a:r>
          </a:p>
          <a:p>
            <a:pPr algn="just"/>
            <a:r>
              <a:rPr lang="hi-IN" sz="1600" dirty="0" smtClean="0">
                <a:solidFill>
                  <a:srgbClr val="FF0000"/>
                </a:solidFill>
              </a:rPr>
              <a:t>&gt; पाश्चात्य विद्वानों के अनुसार सर्वेक्षण का प्रारंभ मिस्र में हुआ था| 1400 ईसवी पूर्व में सेसांसट्रिल(</a:t>
            </a:r>
            <a:r>
              <a:rPr lang="en-US" sz="1600" dirty="0" err="1" smtClean="0">
                <a:solidFill>
                  <a:srgbClr val="FF0000"/>
                </a:solidFill>
              </a:rPr>
              <a:t>Sesostris</a:t>
            </a:r>
            <a:r>
              <a:rPr lang="en-US" sz="1600" dirty="0" smtClean="0">
                <a:solidFill>
                  <a:srgbClr val="FF0000"/>
                </a:solidFill>
              </a:rPr>
              <a:t>) </a:t>
            </a:r>
            <a:r>
              <a:rPr lang="hi-IN" sz="1600" dirty="0" smtClean="0">
                <a:solidFill>
                  <a:srgbClr val="FF0000"/>
                </a:solidFill>
              </a:rPr>
              <a:t>ने करारोपण के उद्देश्य से मिश्र की भूमि को भूखंडों या प्लाटों में विभाजित किया था| 120 ई.पूर्व में हैरन(</a:t>
            </a:r>
            <a:r>
              <a:rPr lang="en-US" sz="1600" dirty="0" err="1" smtClean="0">
                <a:solidFill>
                  <a:srgbClr val="FF0000"/>
                </a:solidFill>
              </a:rPr>
              <a:t>Haron</a:t>
            </a:r>
            <a:r>
              <a:rPr lang="en-US" sz="1600" dirty="0" smtClean="0">
                <a:solidFill>
                  <a:srgbClr val="FF0000"/>
                </a:solidFill>
              </a:rPr>
              <a:t>) </a:t>
            </a:r>
            <a:r>
              <a:rPr lang="hi-IN" sz="1600" dirty="0" smtClean="0">
                <a:solidFill>
                  <a:srgbClr val="FF0000"/>
                </a:solidFill>
              </a:rPr>
              <a:t>नामक ग्रीक विद्वान ने सर्वेक्षण पर एक पुस्तक लिखी जो लंबे समय तक मिश्र व यूनान में सर्वेक्षण की मानक पुस्तक मानी जाती रही थी| </a:t>
            </a:r>
          </a:p>
          <a:p>
            <a:pPr algn="just"/>
            <a:r>
              <a:rPr lang="hi-IN" sz="1600" dirty="0" smtClean="0">
                <a:solidFill>
                  <a:srgbClr val="FF0000"/>
                </a:solidFill>
              </a:rPr>
              <a:t>&gt; सर्वेक्षण विज्ञान का वास्तविक विकास रोमन काल में हुआ| विस्तृत रोमन साम्राज्य में बड़े-बड़े परिवहन मार्गो के निर्माण से सर्वेक्षण को बहुत प्रोत्साहन मिला| मध्यकालीन युग में यूनानी तथा रोमन विद्वानों के सर्वेक्षण संबंधी ज्ञान को अरब विद्वानों ने जीवित रखा| सोलवीं सदी जरीब, प्लेन टेबल, सेक्सटेंट, थियोडॉलाइट आदि उपकरण के द्वारा सर्वेक्षण किया जाता रहा है| </a:t>
            </a:r>
          </a:p>
          <a:p>
            <a:pPr algn="just"/>
            <a:r>
              <a:rPr lang="hi-IN" sz="1600" dirty="0" smtClean="0">
                <a:solidFill>
                  <a:srgbClr val="FF0000"/>
                </a:solidFill>
              </a:rPr>
              <a:t>&gt; 1783 में रेम्स्डेन(</a:t>
            </a:r>
            <a:r>
              <a:rPr lang="en-US" sz="1600" dirty="0" err="1" smtClean="0">
                <a:solidFill>
                  <a:srgbClr val="FF0000"/>
                </a:solidFill>
              </a:rPr>
              <a:t>Ramsden</a:t>
            </a:r>
            <a:r>
              <a:rPr lang="en-US" sz="1600" dirty="0" smtClean="0">
                <a:solidFill>
                  <a:srgbClr val="FF0000"/>
                </a:solidFill>
              </a:rPr>
              <a:t>) </a:t>
            </a:r>
            <a:r>
              <a:rPr lang="hi-IN" sz="1600" dirty="0" smtClean="0">
                <a:solidFill>
                  <a:srgbClr val="FF0000"/>
                </a:solidFill>
              </a:rPr>
              <a:t>ने सर्वेक्षण का प्रथम परिशुद्ध उपकरण बनाया था और उसके पश्चात सर्वेक्षण की विधियों एवं उपकरणों में निरंतर सुधार होता रहा है|</a:t>
            </a:r>
          </a:p>
          <a:p>
            <a:pPr algn="just"/>
            <a:r>
              <a:rPr lang="hi-IN" sz="1600" dirty="0" smtClean="0">
                <a:solidFill>
                  <a:srgbClr val="FF0000"/>
                </a:solidFill>
              </a:rPr>
              <a:t/>
            </a:r>
            <a:br>
              <a:rPr lang="hi-IN" sz="1600" dirty="0" smtClean="0">
                <a:solidFill>
                  <a:srgbClr val="FF0000"/>
                </a:solidFill>
              </a:rPr>
            </a:br>
            <a:endParaRPr lang="en-US" sz="1600"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51792" y="606669"/>
            <a:ext cx="6330462" cy="4185761"/>
          </a:xfrm>
          <a:prstGeom prst="rect">
            <a:avLst/>
          </a:prstGeom>
        </p:spPr>
        <p:txBody>
          <a:bodyPr wrap="square">
            <a:spAutoFit/>
          </a:bodyPr>
          <a:lstStyle/>
          <a:p>
            <a:pPr algn="just"/>
            <a:r>
              <a:rPr lang="hi-IN" dirty="0" smtClean="0">
                <a:solidFill>
                  <a:srgbClr val="FF0000"/>
                </a:solidFill>
              </a:rPr>
              <a:t> सर्वेक्षण के उद्देश्य (</a:t>
            </a:r>
            <a:r>
              <a:rPr lang="en-US" dirty="0" smtClean="0">
                <a:solidFill>
                  <a:srgbClr val="FF0000"/>
                </a:solidFill>
              </a:rPr>
              <a:t>Objectives of Surveying)-</a:t>
            </a:r>
          </a:p>
          <a:p>
            <a:pPr algn="just"/>
            <a:endParaRPr lang="en-US" dirty="0" smtClean="0">
              <a:solidFill>
                <a:srgbClr val="FF0000"/>
              </a:solidFill>
            </a:endParaRPr>
          </a:p>
          <a:p>
            <a:pPr algn="just"/>
            <a:r>
              <a:rPr lang="en-US" dirty="0" smtClean="0">
                <a:solidFill>
                  <a:srgbClr val="FF0000"/>
                </a:solidFill>
              </a:rPr>
              <a:t> &gt; </a:t>
            </a:r>
            <a:r>
              <a:rPr lang="hi-IN" dirty="0" smtClean="0">
                <a:solidFill>
                  <a:srgbClr val="FF0000"/>
                </a:solidFill>
              </a:rPr>
              <a:t>सापेक्षिक स्थिति एवं बिंदु की क्षैतिज दूरी का निर्धारण|</a:t>
            </a:r>
          </a:p>
          <a:p>
            <a:pPr algn="just"/>
            <a:r>
              <a:rPr lang="hi-IN" dirty="0" smtClean="0">
                <a:solidFill>
                  <a:srgbClr val="FF0000"/>
                </a:solidFill>
              </a:rPr>
              <a:t> &gt; ऊंचाई व कोण का निर्धारण|</a:t>
            </a:r>
          </a:p>
          <a:p>
            <a:pPr algn="just"/>
            <a:r>
              <a:rPr lang="hi-IN" dirty="0" smtClean="0">
                <a:solidFill>
                  <a:srgbClr val="FF0000"/>
                </a:solidFill>
              </a:rPr>
              <a:t> &gt; दिशा का निर्धारण </a:t>
            </a:r>
          </a:p>
          <a:p>
            <a:pPr algn="just"/>
            <a:r>
              <a:rPr lang="hi-IN" dirty="0" smtClean="0">
                <a:solidFill>
                  <a:srgbClr val="FF0000"/>
                </a:solidFill>
              </a:rPr>
              <a:t>मानचित्र में उत्तर का प्रयोग तीन प्रकार से होता है:-</a:t>
            </a:r>
            <a:endParaRPr lang="en-US" dirty="0" smtClean="0">
              <a:solidFill>
                <a:srgbClr val="FF0000"/>
              </a:solidFill>
            </a:endParaRPr>
          </a:p>
          <a:p>
            <a:pPr algn="just"/>
            <a:r>
              <a:rPr lang="hi-IN" dirty="0" smtClean="0">
                <a:solidFill>
                  <a:srgbClr val="FF0000"/>
                </a:solidFill>
              </a:rPr>
              <a:t> </a:t>
            </a:r>
          </a:p>
          <a:p>
            <a:pPr marL="342900" indent="-342900" algn="just"/>
            <a:r>
              <a:rPr lang="en-US" dirty="0" smtClean="0">
                <a:solidFill>
                  <a:srgbClr val="FF0000"/>
                </a:solidFill>
              </a:rPr>
              <a:t>1. </a:t>
            </a:r>
            <a:r>
              <a:rPr lang="hi-IN" dirty="0" smtClean="0">
                <a:solidFill>
                  <a:srgbClr val="FF0000"/>
                </a:solidFill>
              </a:rPr>
              <a:t>भौगोलिक या वास्तविकता उत्तर (</a:t>
            </a:r>
            <a:r>
              <a:rPr lang="en-US" dirty="0" smtClean="0">
                <a:solidFill>
                  <a:srgbClr val="FF0000"/>
                </a:solidFill>
              </a:rPr>
              <a:t>Geographical or True North) - </a:t>
            </a:r>
            <a:r>
              <a:rPr lang="hi-IN" dirty="0" smtClean="0">
                <a:solidFill>
                  <a:srgbClr val="FF0000"/>
                </a:solidFill>
              </a:rPr>
              <a:t>वह वैकल्पिक रेखा जो दोनों ध्रुवों (उत्तरी तथा  दक्षिणी) को मिलाती है| भौगोलिक या वास्तविकता उत्तर कहलाती है| यह उत्तरी ध्रुव तारे की दिशा बताता है|</a:t>
            </a:r>
            <a:endParaRPr lang="en-US" dirty="0" smtClean="0">
              <a:solidFill>
                <a:srgbClr val="FF0000"/>
              </a:solidFill>
            </a:endParaRPr>
          </a:p>
          <a:p>
            <a:pPr marL="342900" indent="-342900" algn="just">
              <a:buAutoNum type="arabicPeriod"/>
            </a:pPr>
            <a:endParaRPr lang="hi-IN" dirty="0" smtClean="0">
              <a:solidFill>
                <a:srgbClr val="FF0000"/>
              </a:solidFill>
            </a:endParaRPr>
          </a:p>
          <a:p>
            <a:pPr algn="just"/>
            <a:r>
              <a:rPr lang="hi-IN" dirty="0" smtClean="0">
                <a:solidFill>
                  <a:srgbClr val="FF0000"/>
                </a:solidFill>
              </a:rPr>
              <a:t>2.</a:t>
            </a:r>
            <a:r>
              <a:rPr lang="en-US" dirty="0" smtClean="0">
                <a:solidFill>
                  <a:srgbClr val="FF0000"/>
                </a:solidFill>
              </a:rPr>
              <a:t> </a:t>
            </a:r>
            <a:r>
              <a:rPr lang="hi-IN" dirty="0" smtClean="0">
                <a:solidFill>
                  <a:srgbClr val="FF0000"/>
                </a:solidFill>
              </a:rPr>
              <a:t>चुंबकीय उत्तर (</a:t>
            </a:r>
            <a:r>
              <a:rPr lang="en-US" dirty="0" smtClean="0">
                <a:solidFill>
                  <a:srgbClr val="FF0000"/>
                </a:solidFill>
              </a:rPr>
              <a:t>Magnetic North) - </a:t>
            </a:r>
            <a:r>
              <a:rPr lang="hi-IN" dirty="0" smtClean="0">
                <a:solidFill>
                  <a:srgbClr val="FF0000"/>
                </a:solidFill>
              </a:rPr>
              <a:t>दोनों ध्रुवों  के समीप में स्थित चुंबकीय  ध्रुवों को मिलाने वाली कल्पित रेखा जो अमुख स्थान से गुजरती है, चुंबकीय उत्तर कहलाता है| इसकी स्थिति वास्तविक उत्तर से कुछ हटकर होती है|</a:t>
            </a:r>
            <a:endParaRPr lang="en-US" dirty="0" smtClean="0">
              <a:solidFill>
                <a:srgbClr val="FF0000"/>
              </a:solidFill>
            </a:endParaRPr>
          </a:p>
          <a:p>
            <a:pPr algn="just"/>
            <a:endParaRPr lang="hi-IN" dirty="0" smtClean="0">
              <a:solidFill>
                <a:srgbClr val="FF0000"/>
              </a:solidFill>
            </a:endParaRPr>
          </a:p>
          <a:p>
            <a:pPr algn="just"/>
            <a:r>
              <a:rPr lang="hi-IN" dirty="0" smtClean="0">
                <a:solidFill>
                  <a:srgbClr val="FF0000"/>
                </a:solidFill>
              </a:rPr>
              <a:t>3. ग्रिड उत्तर(</a:t>
            </a:r>
            <a:r>
              <a:rPr lang="en-US" dirty="0" smtClean="0">
                <a:solidFill>
                  <a:srgbClr val="FF0000"/>
                </a:solidFill>
              </a:rPr>
              <a:t>Grid North)- </a:t>
            </a:r>
            <a:r>
              <a:rPr lang="hi-IN" dirty="0" smtClean="0">
                <a:solidFill>
                  <a:srgbClr val="FF0000"/>
                </a:solidFill>
              </a:rPr>
              <a:t>मानचित्र पर खींची गई देशांतर रेखाएं जिस उत्तर को दिखाती है उसे ग्रिड उत्तर कहते हैं|</a:t>
            </a:r>
          </a:p>
          <a:p>
            <a:pPr algn="just"/>
            <a:r>
              <a:rPr lang="hi-IN" dirty="0" smtClean="0">
                <a:solidFill>
                  <a:srgbClr val="FF0000"/>
                </a:solidFill>
              </a:rPr>
              <a:t/>
            </a:r>
            <a:br>
              <a:rPr lang="hi-IN" dirty="0" smtClean="0">
                <a:solidFill>
                  <a:srgbClr val="FF0000"/>
                </a:solidFill>
              </a:rPr>
            </a:br>
            <a:endParaRPr lang="en-US" dirty="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81454" y="536331"/>
            <a:ext cx="8062546" cy="4616648"/>
          </a:xfrm>
          <a:prstGeom prst="rect">
            <a:avLst/>
          </a:prstGeom>
        </p:spPr>
        <p:txBody>
          <a:bodyPr wrap="square">
            <a:spAutoFit/>
          </a:bodyPr>
          <a:lstStyle/>
          <a:p>
            <a:pPr algn="just"/>
            <a:r>
              <a:rPr lang="hi-IN" dirty="0" smtClean="0">
                <a:solidFill>
                  <a:srgbClr val="FF0000"/>
                </a:solidFill>
              </a:rPr>
              <a:t> सर्वेक्षण का वर्गीकरण एवं प्राथमिक विभाग ( </a:t>
            </a:r>
            <a:r>
              <a:rPr lang="en-US" dirty="0" err="1" smtClean="0">
                <a:solidFill>
                  <a:srgbClr val="FF0000"/>
                </a:solidFill>
              </a:rPr>
              <a:t>PrimaryDivision</a:t>
            </a:r>
            <a:r>
              <a:rPr lang="en-US" dirty="0" smtClean="0">
                <a:solidFill>
                  <a:srgbClr val="FF0000"/>
                </a:solidFill>
              </a:rPr>
              <a:t> and Classification of Surveying)</a:t>
            </a:r>
          </a:p>
          <a:p>
            <a:pPr algn="just"/>
            <a:endParaRPr lang="en-US" dirty="0" smtClean="0">
              <a:solidFill>
                <a:srgbClr val="FF0000"/>
              </a:solidFill>
            </a:endParaRPr>
          </a:p>
          <a:p>
            <a:pPr algn="just"/>
            <a:r>
              <a:rPr lang="en-US" dirty="0" smtClean="0">
                <a:solidFill>
                  <a:srgbClr val="FF0000"/>
                </a:solidFill>
              </a:rPr>
              <a:t> </a:t>
            </a:r>
            <a:r>
              <a:rPr lang="hi-IN" dirty="0" smtClean="0">
                <a:solidFill>
                  <a:srgbClr val="FF0000"/>
                </a:solidFill>
              </a:rPr>
              <a:t>सर्वेक्षण को विभिन्न आधारों के अनुसार निम्न प्रकार से वर्गीकृत किया जा सकता है-</a:t>
            </a:r>
            <a:endParaRPr lang="en-US" dirty="0" smtClean="0">
              <a:solidFill>
                <a:srgbClr val="FF0000"/>
              </a:solidFill>
            </a:endParaRPr>
          </a:p>
          <a:p>
            <a:pPr algn="just"/>
            <a:endParaRPr lang="hi-IN" dirty="0" smtClean="0">
              <a:solidFill>
                <a:srgbClr val="FF0000"/>
              </a:solidFill>
            </a:endParaRPr>
          </a:p>
          <a:p>
            <a:pPr algn="just"/>
            <a:r>
              <a:rPr lang="hi-IN" dirty="0" smtClean="0">
                <a:solidFill>
                  <a:srgbClr val="FF0000"/>
                </a:solidFill>
              </a:rPr>
              <a:t>1. सर्वेक्षण का प्राथमिक वर्गीकरण (</a:t>
            </a:r>
            <a:r>
              <a:rPr lang="en-US" dirty="0" smtClean="0">
                <a:solidFill>
                  <a:srgbClr val="FF0000"/>
                </a:solidFill>
              </a:rPr>
              <a:t>Classification of primary survey)</a:t>
            </a:r>
          </a:p>
          <a:p>
            <a:pPr algn="just"/>
            <a:r>
              <a:rPr lang="en-US" dirty="0" smtClean="0">
                <a:solidFill>
                  <a:srgbClr val="FF0000"/>
                </a:solidFill>
              </a:rPr>
              <a:t>(</a:t>
            </a:r>
            <a:r>
              <a:rPr lang="en-US" dirty="0" err="1" smtClean="0">
                <a:solidFill>
                  <a:srgbClr val="FF0000"/>
                </a:solidFill>
              </a:rPr>
              <a:t>i</a:t>
            </a:r>
            <a:r>
              <a:rPr lang="en-US" dirty="0" smtClean="0">
                <a:solidFill>
                  <a:srgbClr val="FF0000"/>
                </a:solidFill>
              </a:rPr>
              <a:t>) </a:t>
            </a:r>
            <a:r>
              <a:rPr lang="hi-IN" dirty="0" smtClean="0">
                <a:solidFill>
                  <a:srgbClr val="FF0000"/>
                </a:solidFill>
              </a:rPr>
              <a:t>भू- गणितीय सर्वेक्षण ( </a:t>
            </a:r>
            <a:r>
              <a:rPr lang="en-US" dirty="0" smtClean="0">
                <a:solidFill>
                  <a:srgbClr val="FF0000"/>
                </a:solidFill>
              </a:rPr>
              <a:t>geodetic surveying)</a:t>
            </a:r>
          </a:p>
          <a:p>
            <a:pPr algn="just"/>
            <a:r>
              <a:rPr lang="en-US" dirty="0" smtClean="0">
                <a:solidFill>
                  <a:srgbClr val="FF0000"/>
                </a:solidFill>
              </a:rPr>
              <a:t>(ii) </a:t>
            </a:r>
            <a:r>
              <a:rPr lang="hi-IN" dirty="0" smtClean="0">
                <a:solidFill>
                  <a:srgbClr val="FF0000"/>
                </a:solidFill>
              </a:rPr>
              <a:t>समतल सर्वेक्षण (</a:t>
            </a:r>
            <a:r>
              <a:rPr lang="en-US" dirty="0" smtClean="0">
                <a:solidFill>
                  <a:srgbClr val="FF0000"/>
                </a:solidFill>
              </a:rPr>
              <a:t>plane surveying)</a:t>
            </a:r>
          </a:p>
          <a:p>
            <a:pPr algn="just"/>
            <a:r>
              <a:rPr lang="en-US" dirty="0" smtClean="0">
                <a:solidFill>
                  <a:srgbClr val="FF0000"/>
                </a:solidFill>
              </a:rPr>
              <a:t>2. </a:t>
            </a:r>
            <a:r>
              <a:rPr lang="hi-IN" dirty="0" smtClean="0">
                <a:solidFill>
                  <a:srgbClr val="FF0000"/>
                </a:solidFill>
              </a:rPr>
              <a:t>सर्वेक्षण की विधि के अनुसार वर्गीकरण </a:t>
            </a:r>
          </a:p>
          <a:p>
            <a:pPr algn="just"/>
            <a:r>
              <a:rPr lang="hi-IN" dirty="0" smtClean="0">
                <a:solidFill>
                  <a:srgbClr val="FF0000"/>
                </a:solidFill>
              </a:rPr>
              <a:t>(</a:t>
            </a:r>
            <a:r>
              <a:rPr lang="en-US" dirty="0" err="1" smtClean="0">
                <a:solidFill>
                  <a:srgbClr val="FF0000"/>
                </a:solidFill>
              </a:rPr>
              <a:t>i</a:t>
            </a:r>
            <a:r>
              <a:rPr lang="en-US" dirty="0" smtClean="0">
                <a:solidFill>
                  <a:srgbClr val="FF0000"/>
                </a:solidFill>
              </a:rPr>
              <a:t>) </a:t>
            </a:r>
            <a:r>
              <a:rPr lang="hi-IN" dirty="0" smtClean="0">
                <a:solidFill>
                  <a:srgbClr val="FF0000"/>
                </a:solidFill>
              </a:rPr>
              <a:t>त्रिभुजन सर्वेक्षण (</a:t>
            </a:r>
            <a:r>
              <a:rPr lang="en-US" dirty="0" smtClean="0">
                <a:solidFill>
                  <a:srgbClr val="FF0000"/>
                </a:solidFill>
              </a:rPr>
              <a:t>Triangulation  surveying)</a:t>
            </a:r>
          </a:p>
          <a:p>
            <a:pPr algn="just"/>
            <a:r>
              <a:rPr lang="en-US" dirty="0" smtClean="0">
                <a:solidFill>
                  <a:srgbClr val="FF0000"/>
                </a:solidFill>
              </a:rPr>
              <a:t>(ii) </a:t>
            </a:r>
            <a:r>
              <a:rPr lang="hi-IN" dirty="0" smtClean="0">
                <a:solidFill>
                  <a:srgbClr val="FF0000"/>
                </a:solidFill>
              </a:rPr>
              <a:t>चक्रमण सर्वेक्षण (</a:t>
            </a:r>
            <a:r>
              <a:rPr lang="en-US" dirty="0" smtClean="0">
                <a:solidFill>
                  <a:srgbClr val="FF0000"/>
                </a:solidFill>
              </a:rPr>
              <a:t>traverse  surveying)</a:t>
            </a:r>
          </a:p>
          <a:p>
            <a:pPr algn="just"/>
            <a:r>
              <a:rPr lang="en-US" dirty="0" smtClean="0">
                <a:solidFill>
                  <a:srgbClr val="FF0000"/>
                </a:solidFill>
              </a:rPr>
              <a:t>3. </a:t>
            </a:r>
            <a:r>
              <a:rPr lang="hi-IN" dirty="0" smtClean="0">
                <a:solidFill>
                  <a:srgbClr val="FF0000"/>
                </a:solidFill>
              </a:rPr>
              <a:t>प्रयुक्त सर्वेक्षण उपकरणों के अनुसार वर्गीकरण </a:t>
            </a:r>
          </a:p>
          <a:p>
            <a:pPr algn="just"/>
            <a:r>
              <a:rPr lang="hi-IN" dirty="0" smtClean="0">
                <a:solidFill>
                  <a:srgbClr val="FF0000"/>
                </a:solidFill>
              </a:rPr>
              <a:t>(</a:t>
            </a:r>
            <a:r>
              <a:rPr lang="en-US" dirty="0" err="1" smtClean="0">
                <a:solidFill>
                  <a:srgbClr val="FF0000"/>
                </a:solidFill>
              </a:rPr>
              <a:t>i</a:t>
            </a:r>
            <a:r>
              <a:rPr lang="en-US" dirty="0" smtClean="0">
                <a:solidFill>
                  <a:srgbClr val="FF0000"/>
                </a:solidFill>
              </a:rPr>
              <a:t>) </a:t>
            </a:r>
            <a:r>
              <a:rPr lang="hi-IN" dirty="0" smtClean="0">
                <a:solidFill>
                  <a:srgbClr val="FF0000"/>
                </a:solidFill>
              </a:rPr>
              <a:t>जरीब एवं फीता सर्वेक्षण (</a:t>
            </a:r>
            <a:r>
              <a:rPr lang="en-US" dirty="0" smtClean="0">
                <a:solidFill>
                  <a:srgbClr val="FF0000"/>
                </a:solidFill>
              </a:rPr>
              <a:t>Chain and tape surveying) </a:t>
            </a:r>
          </a:p>
          <a:p>
            <a:pPr algn="just"/>
            <a:r>
              <a:rPr lang="en-US" dirty="0" smtClean="0">
                <a:solidFill>
                  <a:srgbClr val="FF0000"/>
                </a:solidFill>
              </a:rPr>
              <a:t>(ii) </a:t>
            </a:r>
            <a:r>
              <a:rPr lang="hi-IN" dirty="0" smtClean="0">
                <a:solidFill>
                  <a:srgbClr val="FF0000"/>
                </a:solidFill>
              </a:rPr>
              <a:t>समपटल सर्वेक्षण (</a:t>
            </a:r>
            <a:r>
              <a:rPr lang="en-US" dirty="0" smtClean="0">
                <a:solidFill>
                  <a:srgbClr val="FF0000"/>
                </a:solidFill>
              </a:rPr>
              <a:t>Plane table surveying) </a:t>
            </a:r>
          </a:p>
          <a:p>
            <a:pPr algn="just"/>
            <a:r>
              <a:rPr lang="en-US" dirty="0" smtClean="0">
                <a:solidFill>
                  <a:srgbClr val="FF0000"/>
                </a:solidFill>
              </a:rPr>
              <a:t>(iii) </a:t>
            </a:r>
            <a:r>
              <a:rPr lang="hi-IN" dirty="0" smtClean="0">
                <a:solidFill>
                  <a:srgbClr val="FF0000"/>
                </a:solidFill>
              </a:rPr>
              <a:t>दिक्सूचक(कंपास ) सर्वेक्षण ( </a:t>
            </a:r>
            <a:r>
              <a:rPr lang="en-US" dirty="0" smtClean="0">
                <a:solidFill>
                  <a:srgbClr val="FF0000"/>
                </a:solidFill>
              </a:rPr>
              <a:t>Compass surveying)</a:t>
            </a:r>
          </a:p>
          <a:p>
            <a:pPr algn="just"/>
            <a:r>
              <a:rPr lang="en-US" dirty="0" smtClean="0">
                <a:solidFill>
                  <a:srgbClr val="FF0000"/>
                </a:solidFill>
              </a:rPr>
              <a:t>(iv) </a:t>
            </a:r>
            <a:r>
              <a:rPr lang="hi-IN" dirty="0" smtClean="0">
                <a:solidFill>
                  <a:srgbClr val="FF0000"/>
                </a:solidFill>
              </a:rPr>
              <a:t>सेक्सटेंट सर्वेक्षण ( </a:t>
            </a:r>
            <a:r>
              <a:rPr lang="en-US" dirty="0" smtClean="0">
                <a:solidFill>
                  <a:srgbClr val="FF0000"/>
                </a:solidFill>
              </a:rPr>
              <a:t>Sextant serving) </a:t>
            </a:r>
          </a:p>
          <a:p>
            <a:pPr algn="just"/>
            <a:r>
              <a:rPr lang="en-US" dirty="0" smtClean="0">
                <a:solidFill>
                  <a:srgbClr val="FF0000"/>
                </a:solidFill>
              </a:rPr>
              <a:t>(v) </a:t>
            </a:r>
            <a:r>
              <a:rPr lang="hi-IN" dirty="0" smtClean="0">
                <a:solidFill>
                  <a:srgbClr val="FF0000"/>
                </a:solidFill>
              </a:rPr>
              <a:t>थियोडॉलाइट सर्वेक्षण (</a:t>
            </a:r>
            <a:r>
              <a:rPr lang="en-US" dirty="0" err="1" smtClean="0">
                <a:solidFill>
                  <a:srgbClr val="FF0000"/>
                </a:solidFill>
              </a:rPr>
              <a:t>Theodolite</a:t>
            </a:r>
            <a:r>
              <a:rPr lang="en-US" dirty="0" smtClean="0">
                <a:solidFill>
                  <a:srgbClr val="FF0000"/>
                </a:solidFill>
              </a:rPr>
              <a:t> surveying)</a:t>
            </a:r>
          </a:p>
          <a:p>
            <a:pPr algn="just"/>
            <a:r>
              <a:rPr lang="en-US" dirty="0" smtClean="0">
                <a:solidFill>
                  <a:srgbClr val="FF0000"/>
                </a:solidFill>
              </a:rPr>
              <a:t>(vi) </a:t>
            </a:r>
            <a:r>
              <a:rPr lang="hi-IN" dirty="0" smtClean="0">
                <a:solidFill>
                  <a:srgbClr val="FF0000"/>
                </a:solidFill>
              </a:rPr>
              <a:t>डंपी लेवल द्वारा तलमापन (</a:t>
            </a:r>
            <a:r>
              <a:rPr lang="en-US" dirty="0" smtClean="0">
                <a:solidFill>
                  <a:srgbClr val="FF0000"/>
                </a:solidFill>
              </a:rPr>
              <a:t>Dumpy Level Survey) </a:t>
            </a:r>
          </a:p>
          <a:p>
            <a:pPr algn="just"/>
            <a:r>
              <a:rPr lang="en-US" dirty="0" smtClean="0">
                <a:solidFill>
                  <a:srgbClr val="FF0000"/>
                </a:solidFill>
              </a:rPr>
              <a:t>(vii) </a:t>
            </a:r>
            <a:r>
              <a:rPr lang="hi-IN" dirty="0" smtClean="0">
                <a:solidFill>
                  <a:srgbClr val="FF0000"/>
                </a:solidFill>
              </a:rPr>
              <a:t>भारतीय क्लाइनोमीटर द्वारा प्रवणता की माप ( </a:t>
            </a:r>
            <a:r>
              <a:rPr lang="en-US" dirty="0" smtClean="0">
                <a:solidFill>
                  <a:srgbClr val="FF0000"/>
                </a:solidFill>
              </a:rPr>
              <a:t>Indian </a:t>
            </a:r>
            <a:r>
              <a:rPr lang="en-US" dirty="0" err="1" smtClean="0">
                <a:solidFill>
                  <a:srgbClr val="FF0000"/>
                </a:solidFill>
              </a:rPr>
              <a:t>clinometer</a:t>
            </a:r>
            <a:r>
              <a:rPr lang="en-US" dirty="0" smtClean="0">
                <a:solidFill>
                  <a:srgbClr val="FF0000"/>
                </a:solidFill>
              </a:rPr>
              <a:t>)</a:t>
            </a:r>
          </a:p>
          <a:p>
            <a:pPr algn="just"/>
            <a:r>
              <a:rPr lang="en-US" dirty="0" smtClean="0">
                <a:solidFill>
                  <a:srgbClr val="FF0000"/>
                </a:solidFill>
              </a:rPr>
              <a:t>(viii) </a:t>
            </a:r>
            <a:r>
              <a:rPr lang="hi-IN" dirty="0" smtClean="0">
                <a:solidFill>
                  <a:srgbClr val="FF0000"/>
                </a:solidFill>
              </a:rPr>
              <a:t>हवाई सर्वेक्षण (</a:t>
            </a:r>
            <a:r>
              <a:rPr lang="en-US" dirty="0" smtClean="0">
                <a:solidFill>
                  <a:srgbClr val="FF0000"/>
                </a:solidFill>
              </a:rPr>
              <a:t>Air surveying)  </a:t>
            </a:r>
          </a:p>
          <a:p>
            <a:pPr algn="just"/>
            <a:r>
              <a:rPr lang="en-US" dirty="0" smtClean="0">
                <a:solidFill>
                  <a:srgbClr val="FF0000"/>
                </a:solidFill>
              </a:rPr>
              <a:t/>
            </a:r>
            <a:br>
              <a:rPr lang="en-US" dirty="0" smtClean="0">
                <a:solidFill>
                  <a:srgbClr val="FF0000"/>
                </a:solidFill>
              </a:rPr>
            </a:br>
            <a:endParaRPr lang="en-US"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34208" y="571500"/>
            <a:ext cx="5723792" cy="3970318"/>
          </a:xfrm>
          <a:prstGeom prst="rect">
            <a:avLst/>
          </a:prstGeom>
        </p:spPr>
        <p:txBody>
          <a:bodyPr wrap="square">
            <a:spAutoFit/>
          </a:bodyPr>
          <a:lstStyle/>
          <a:p>
            <a:pPr algn="just"/>
            <a:r>
              <a:rPr lang="hi-IN" dirty="0" smtClean="0">
                <a:solidFill>
                  <a:srgbClr val="FF0000"/>
                </a:solidFill>
              </a:rPr>
              <a:t>4. सर्वेक्षण के उद्देश्य के आधार पर वर्गीकरण </a:t>
            </a:r>
            <a:endParaRPr lang="en-US" dirty="0" smtClean="0">
              <a:solidFill>
                <a:srgbClr val="FF0000"/>
              </a:solidFill>
            </a:endParaRPr>
          </a:p>
          <a:p>
            <a:pPr algn="just"/>
            <a:endParaRPr lang="hi-IN" dirty="0" smtClean="0">
              <a:solidFill>
                <a:srgbClr val="FF0000"/>
              </a:solidFill>
            </a:endParaRPr>
          </a:p>
          <a:p>
            <a:pPr algn="just"/>
            <a:r>
              <a:rPr lang="hi-IN" dirty="0" smtClean="0">
                <a:solidFill>
                  <a:srgbClr val="FF0000"/>
                </a:solidFill>
              </a:rPr>
              <a:t>(</a:t>
            </a:r>
            <a:r>
              <a:rPr lang="en-US" dirty="0" err="1" smtClean="0">
                <a:solidFill>
                  <a:srgbClr val="FF0000"/>
                </a:solidFill>
              </a:rPr>
              <a:t>i</a:t>
            </a:r>
            <a:r>
              <a:rPr lang="en-US" dirty="0" smtClean="0">
                <a:solidFill>
                  <a:srgbClr val="FF0000"/>
                </a:solidFill>
              </a:rPr>
              <a:t>) </a:t>
            </a:r>
            <a:r>
              <a:rPr lang="hi-IN" dirty="0" smtClean="0">
                <a:solidFill>
                  <a:srgbClr val="FF0000"/>
                </a:solidFill>
              </a:rPr>
              <a:t>स्थलाकृतिक सर्वेक्षण (</a:t>
            </a:r>
            <a:r>
              <a:rPr lang="en-US" dirty="0" smtClean="0">
                <a:solidFill>
                  <a:srgbClr val="FF0000"/>
                </a:solidFill>
              </a:rPr>
              <a:t>Topographical Surveying)</a:t>
            </a:r>
          </a:p>
          <a:p>
            <a:pPr algn="just"/>
            <a:r>
              <a:rPr lang="en-US" dirty="0" smtClean="0">
                <a:solidFill>
                  <a:srgbClr val="FF0000"/>
                </a:solidFill>
              </a:rPr>
              <a:t>(ii) </a:t>
            </a:r>
            <a:r>
              <a:rPr lang="hi-IN" dirty="0" smtClean="0">
                <a:solidFill>
                  <a:srgbClr val="FF0000"/>
                </a:solidFill>
              </a:rPr>
              <a:t>पुरातात्विक सर्वेक्षण ( </a:t>
            </a:r>
            <a:r>
              <a:rPr lang="en-US" dirty="0" smtClean="0">
                <a:solidFill>
                  <a:srgbClr val="FF0000"/>
                </a:solidFill>
              </a:rPr>
              <a:t>archaeological Surveying) </a:t>
            </a:r>
          </a:p>
          <a:p>
            <a:pPr algn="just"/>
            <a:r>
              <a:rPr lang="en-US" dirty="0" smtClean="0">
                <a:solidFill>
                  <a:srgbClr val="FF0000"/>
                </a:solidFill>
              </a:rPr>
              <a:t>(iii) </a:t>
            </a:r>
            <a:r>
              <a:rPr lang="hi-IN" dirty="0" smtClean="0">
                <a:solidFill>
                  <a:srgbClr val="FF0000"/>
                </a:solidFill>
              </a:rPr>
              <a:t>भूवैज्ञानिक सर्वेक्षण (</a:t>
            </a:r>
            <a:r>
              <a:rPr lang="en-US" dirty="0" smtClean="0">
                <a:solidFill>
                  <a:srgbClr val="FF0000"/>
                </a:solidFill>
              </a:rPr>
              <a:t>Geological survey)</a:t>
            </a:r>
          </a:p>
          <a:p>
            <a:pPr algn="just"/>
            <a:r>
              <a:rPr lang="en-US" dirty="0" smtClean="0">
                <a:solidFill>
                  <a:srgbClr val="FF0000"/>
                </a:solidFill>
              </a:rPr>
              <a:t>(iv) </a:t>
            </a:r>
            <a:r>
              <a:rPr lang="hi-IN" dirty="0" smtClean="0">
                <a:solidFill>
                  <a:srgbClr val="FF0000"/>
                </a:solidFill>
              </a:rPr>
              <a:t>सैन्य सर्वेक्षण ( </a:t>
            </a:r>
            <a:r>
              <a:rPr lang="en-US" dirty="0" smtClean="0">
                <a:solidFill>
                  <a:srgbClr val="FF0000"/>
                </a:solidFill>
              </a:rPr>
              <a:t>military survey)  </a:t>
            </a:r>
          </a:p>
          <a:p>
            <a:pPr algn="just"/>
            <a:r>
              <a:rPr lang="en-US" dirty="0" smtClean="0">
                <a:solidFill>
                  <a:srgbClr val="FF0000"/>
                </a:solidFill>
              </a:rPr>
              <a:t>(v) </a:t>
            </a:r>
            <a:r>
              <a:rPr lang="hi-IN" dirty="0" smtClean="0">
                <a:solidFill>
                  <a:srgbClr val="FF0000"/>
                </a:solidFill>
              </a:rPr>
              <a:t>भू-संपत्ति सर्वेक्षण (</a:t>
            </a:r>
            <a:r>
              <a:rPr lang="en-US" dirty="0" smtClean="0">
                <a:solidFill>
                  <a:srgbClr val="FF0000"/>
                </a:solidFill>
              </a:rPr>
              <a:t>cadastral survey) </a:t>
            </a:r>
          </a:p>
          <a:p>
            <a:pPr algn="just"/>
            <a:r>
              <a:rPr lang="en-US" dirty="0" smtClean="0">
                <a:solidFill>
                  <a:srgbClr val="FF0000"/>
                </a:solidFill>
              </a:rPr>
              <a:t>(vi) </a:t>
            </a:r>
            <a:r>
              <a:rPr lang="hi-IN" dirty="0" smtClean="0">
                <a:solidFill>
                  <a:srgbClr val="FF0000"/>
                </a:solidFill>
              </a:rPr>
              <a:t>शहर सर्वेक्षण ( </a:t>
            </a:r>
            <a:r>
              <a:rPr lang="en-US" dirty="0" smtClean="0">
                <a:solidFill>
                  <a:srgbClr val="FF0000"/>
                </a:solidFill>
              </a:rPr>
              <a:t>City survey)</a:t>
            </a:r>
          </a:p>
          <a:p>
            <a:pPr algn="just"/>
            <a:r>
              <a:rPr lang="en-US" dirty="0" smtClean="0">
                <a:solidFill>
                  <a:srgbClr val="FF0000"/>
                </a:solidFill>
              </a:rPr>
              <a:t>(vii) </a:t>
            </a:r>
            <a:r>
              <a:rPr lang="hi-IN" dirty="0" smtClean="0">
                <a:solidFill>
                  <a:srgbClr val="FF0000"/>
                </a:solidFill>
              </a:rPr>
              <a:t>इंजीनियरिंग सर्वेक्षण ( </a:t>
            </a:r>
            <a:r>
              <a:rPr lang="en-US" dirty="0" smtClean="0">
                <a:solidFill>
                  <a:srgbClr val="FF0000"/>
                </a:solidFill>
              </a:rPr>
              <a:t>Engineering survey)</a:t>
            </a:r>
          </a:p>
          <a:p>
            <a:pPr algn="just"/>
            <a:r>
              <a:rPr lang="en-US" dirty="0" smtClean="0">
                <a:solidFill>
                  <a:srgbClr val="FF0000"/>
                </a:solidFill>
              </a:rPr>
              <a:t>(viii) </a:t>
            </a:r>
            <a:r>
              <a:rPr lang="hi-IN" dirty="0" smtClean="0">
                <a:solidFill>
                  <a:srgbClr val="FF0000"/>
                </a:solidFill>
              </a:rPr>
              <a:t>अन्य सर्वेक्षण (</a:t>
            </a:r>
            <a:r>
              <a:rPr lang="en-US" dirty="0" smtClean="0">
                <a:solidFill>
                  <a:srgbClr val="FF0000"/>
                </a:solidFill>
              </a:rPr>
              <a:t>Other survey)</a:t>
            </a:r>
          </a:p>
          <a:p>
            <a:pPr algn="just"/>
            <a:r>
              <a:rPr lang="en-US" dirty="0" smtClean="0">
                <a:solidFill>
                  <a:srgbClr val="FF0000"/>
                </a:solidFill>
              </a:rPr>
              <a:t> </a:t>
            </a:r>
          </a:p>
          <a:p>
            <a:pPr algn="just"/>
            <a:r>
              <a:rPr lang="en-US" dirty="0" smtClean="0">
                <a:solidFill>
                  <a:srgbClr val="FF0000"/>
                </a:solidFill>
              </a:rPr>
              <a:t>5. </a:t>
            </a:r>
            <a:r>
              <a:rPr lang="hi-IN" dirty="0" smtClean="0">
                <a:solidFill>
                  <a:srgbClr val="FF0000"/>
                </a:solidFill>
              </a:rPr>
              <a:t>सर्वेक्षण क्षेत्र की प्रकृति के अनुसार वर्गीकरण</a:t>
            </a:r>
            <a:endParaRPr lang="en-US" dirty="0" smtClean="0">
              <a:solidFill>
                <a:srgbClr val="FF0000"/>
              </a:solidFill>
            </a:endParaRPr>
          </a:p>
          <a:p>
            <a:pPr algn="just"/>
            <a:endParaRPr lang="hi-IN" dirty="0" smtClean="0">
              <a:solidFill>
                <a:srgbClr val="FF0000"/>
              </a:solidFill>
            </a:endParaRPr>
          </a:p>
          <a:p>
            <a:pPr algn="just"/>
            <a:r>
              <a:rPr lang="hi-IN" dirty="0" smtClean="0">
                <a:solidFill>
                  <a:srgbClr val="FF0000"/>
                </a:solidFill>
              </a:rPr>
              <a:t>(</a:t>
            </a:r>
            <a:r>
              <a:rPr lang="en-US" dirty="0" err="1" smtClean="0">
                <a:solidFill>
                  <a:srgbClr val="FF0000"/>
                </a:solidFill>
              </a:rPr>
              <a:t>i</a:t>
            </a:r>
            <a:r>
              <a:rPr lang="en-US" dirty="0" smtClean="0">
                <a:solidFill>
                  <a:srgbClr val="FF0000"/>
                </a:solidFill>
              </a:rPr>
              <a:t>) </a:t>
            </a:r>
            <a:r>
              <a:rPr lang="hi-IN" dirty="0" smtClean="0">
                <a:solidFill>
                  <a:srgbClr val="FF0000"/>
                </a:solidFill>
              </a:rPr>
              <a:t>भू सर्वेक्षण (</a:t>
            </a:r>
            <a:r>
              <a:rPr lang="en-US" dirty="0" smtClean="0">
                <a:solidFill>
                  <a:srgbClr val="FF0000"/>
                </a:solidFill>
              </a:rPr>
              <a:t>Land survey)</a:t>
            </a:r>
          </a:p>
          <a:p>
            <a:pPr algn="just"/>
            <a:r>
              <a:rPr lang="en-US" dirty="0" smtClean="0">
                <a:solidFill>
                  <a:srgbClr val="FF0000"/>
                </a:solidFill>
              </a:rPr>
              <a:t>(ii) </a:t>
            </a:r>
            <a:r>
              <a:rPr lang="hi-IN" dirty="0" smtClean="0">
                <a:solidFill>
                  <a:srgbClr val="FF0000"/>
                </a:solidFill>
              </a:rPr>
              <a:t>समुंद्री अथवा नोसंचालन सर्वेक्षण (</a:t>
            </a:r>
            <a:r>
              <a:rPr lang="en-US" dirty="0" smtClean="0">
                <a:solidFill>
                  <a:srgbClr val="FF0000"/>
                </a:solidFill>
              </a:rPr>
              <a:t>Marine or navigation Survey)</a:t>
            </a:r>
          </a:p>
          <a:p>
            <a:pPr algn="just"/>
            <a:r>
              <a:rPr lang="en-US" dirty="0" smtClean="0">
                <a:solidFill>
                  <a:srgbClr val="FF0000"/>
                </a:solidFill>
              </a:rPr>
              <a:t>(iii) </a:t>
            </a:r>
            <a:r>
              <a:rPr lang="hi-IN" dirty="0" smtClean="0">
                <a:solidFill>
                  <a:srgbClr val="FF0000"/>
                </a:solidFill>
              </a:rPr>
              <a:t>खगोलीय सर्वेक्षण (</a:t>
            </a:r>
            <a:r>
              <a:rPr lang="en-US" dirty="0" smtClean="0">
                <a:solidFill>
                  <a:srgbClr val="FF0000"/>
                </a:solidFill>
              </a:rPr>
              <a:t>Astronomical survey) </a:t>
            </a:r>
          </a:p>
          <a:p>
            <a:pPr algn="just"/>
            <a:r>
              <a:rPr lang="en-US" dirty="0" smtClean="0">
                <a:solidFill>
                  <a:srgbClr val="FF0000"/>
                </a:solidFill>
              </a:rPr>
              <a:t/>
            </a:r>
            <a:br>
              <a:rPr lang="en-US" dirty="0" smtClean="0">
                <a:solidFill>
                  <a:srgbClr val="FF0000"/>
                </a:solidFill>
              </a:rPr>
            </a:br>
            <a:endParaRPr lang="en-US"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81455" y="545124"/>
            <a:ext cx="7587760" cy="4616648"/>
          </a:xfrm>
          <a:prstGeom prst="rect">
            <a:avLst/>
          </a:prstGeom>
        </p:spPr>
        <p:txBody>
          <a:bodyPr wrap="square">
            <a:spAutoFit/>
          </a:bodyPr>
          <a:lstStyle/>
          <a:p>
            <a:pPr algn="just"/>
            <a:r>
              <a:rPr lang="hi-IN" dirty="0" smtClean="0">
                <a:solidFill>
                  <a:srgbClr val="FF0000"/>
                </a:solidFill>
              </a:rPr>
              <a:t>सर्वेक्षण के सिद्धांत ( </a:t>
            </a:r>
            <a:r>
              <a:rPr lang="en-US" dirty="0" smtClean="0">
                <a:solidFill>
                  <a:srgbClr val="FF0000"/>
                </a:solidFill>
              </a:rPr>
              <a:t>Principle of surveying)</a:t>
            </a:r>
          </a:p>
          <a:p>
            <a:pPr algn="just"/>
            <a:endParaRPr lang="en-US" dirty="0" smtClean="0">
              <a:solidFill>
                <a:srgbClr val="FF0000"/>
              </a:solidFill>
            </a:endParaRPr>
          </a:p>
          <a:p>
            <a:pPr algn="just"/>
            <a:r>
              <a:rPr lang="hi-IN" dirty="0" smtClean="0">
                <a:solidFill>
                  <a:srgbClr val="FF0000"/>
                </a:solidFill>
              </a:rPr>
              <a:t>सर्वेक्षण के दो प्रमुख सिद्धांत( नियम) है जो इस प्रकार हैं-</a:t>
            </a:r>
            <a:endParaRPr lang="en-US" dirty="0" smtClean="0">
              <a:solidFill>
                <a:srgbClr val="FF0000"/>
              </a:solidFill>
            </a:endParaRPr>
          </a:p>
          <a:p>
            <a:pPr algn="just"/>
            <a:r>
              <a:rPr lang="hi-IN" dirty="0" smtClean="0">
                <a:solidFill>
                  <a:srgbClr val="FF0000"/>
                </a:solidFill>
              </a:rPr>
              <a:t> 1.संपूर्ण से अंश की ओर (</a:t>
            </a:r>
            <a:r>
              <a:rPr lang="en-US" dirty="0" smtClean="0">
                <a:solidFill>
                  <a:srgbClr val="FF0000"/>
                </a:solidFill>
              </a:rPr>
              <a:t>Working from whole to part)</a:t>
            </a:r>
          </a:p>
          <a:p>
            <a:pPr algn="just"/>
            <a:r>
              <a:rPr lang="en-US" dirty="0" smtClean="0">
                <a:solidFill>
                  <a:srgbClr val="FF0000"/>
                </a:solidFill>
              </a:rPr>
              <a:t>2. </a:t>
            </a:r>
            <a:r>
              <a:rPr lang="hi-IN" dirty="0" smtClean="0">
                <a:solidFill>
                  <a:srgbClr val="FF0000"/>
                </a:solidFill>
              </a:rPr>
              <a:t>नए केंद्रों के स्थिति निर्धारण में एक से अधिक स्वतंत्र प्रक्रमों का प्रयोग</a:t>
            </a:r>
            <a:r>
              <a:rPr lang="en-US" dirty="0" smtClean="0">
                <a:solidFill>
                  <a:srgbClr val="FF0000"/>
                </a:solidFill>
              </a:rPr>
              <a:t> </a:t>
            </a:r>
            <a:r>
              <a:rPr lang="hi-IN" dirty="0" smtClean="0">
                <a:solidFill>
                  <a:srgbClr val="FF0000"/>
                </a:solidFill>
              </a:rPr>
              <a:t>(</a:t>
            </a:r>
            <a:r>
              <a:rPr lang="en-US" dirty="0" smtClean="0">
                <a:solidFill>
                  <a:srgbClr val="FF0000"/>
                </a:solidFill>
              </a:rPr>
              <a:t>Location of a point with respect to two reference) </a:t>
            </a:r>
          </a:p>
          <a:p>
            <a:pPr algn="just"/>
            <a:endParaRPr lang="en-US" dirty="0" smtClean="0">
              <a:solidFill>
                <a:srgbClr val="FF0000"/>
              </a:solidFill>
            </a:endParaRPr>
          </a:p>
          <a:p>
            <a:pPr algn="just" fontAlgn="base"/>
            <a:r>
              <a:rPr lang="en-US" dirty="0" smtClean="0">
                <a:solidFill>
                  <a:srgbClr val="FF0000"/>
                </a:solidFill>
              </a:rPr>
              <a:t>1. </a:t>
            </a:r>
            <a:r>
              <a:rPr lang="hi-IN" dirty="0" smtClean="0">
                <a:solidFill>
                  <a:srgbClr val="FF0000"/>
                </a:solidFill>
              </a:rPr>
              <a:t>संपूर्ण से अंश की ओर</a:t>
            </a:r>
            <a:r>
              <a:rPr lang="en-US" dirty="0" smtClean="0">
                <a:solidFill>
                  <a:srgbClr val="FF0000"/>
                </a:solidFill>
              </a:rPr>
              <a:t> </a:t>
            </a:r>
            <a:r>
              <a:rPr lang="hi-IN" dirty="0" smtClean="0">
                <a:solidFill>
                  <a:srgbClr val="FF0000"/>
                </a:solidFill>
              </a:rPr>
              <a:t>(</a:t>
            </a:r>
            <a:r>
              <a:rPr lang="en-US" dirty="0" smtClean="0">
                <a:solidFill>
                  <a:srgbClr val="FF0000"/>
                </a:solidFill>
              </a:rPr>
              <a:t>Working from whole to part) –</a:t>
            </a:r>
          </a:p>
          <a:p>
            <a:pPr algn="just" fontAlgn="base"/>
            <a:r>
              <a:rPr lang="en-US" dirty="0" smtClean="0">
                <a:solidFill>
                  <a:srgbClr val="FF0000"/>
                </a:solidFill>
              </a:rPr>
              <a:t> </a:t>
            </a:r>
            <a:r>
              <a:rPr lang="hi-IN" dirty="0" smtClean="0">
                <a:solidFill>
                  <a:srgbClr val="FF0000"/>
                </a:solidFill>
              </a:rPr>
              <a:t>इस नियम के अनुसार विस्तृत सर्वेक्षण में सर्वप्रथम उच्च परिशुद्धता के साथ नियंत्रण बिंदुओं का कोई क्रम स्थापित किया जाता है| क्षैतिज नियंत्रण के लिए ये बिंदु त्रिभुजन अथवा परिशुद्ध चक्रमण द्वारा निश्चित होते हैं| त्रिभुजन द्वारा यह कार्य करने के लिए पहले दिए हुए क्षेत्र को बड़े-बड़े त्रिभुजों में बांटते हैं तथा इन  त्रिभुजों का अधिकतम शुद्धता से सर्वेक्षण करते हैं| इसके बाद इन बिंदुओं को उपभागों में अर्थात छोटे-छोटे भागों में बांटा जाता है| जिनके सर्वेक्षण में पहले जैसी शुद्धता नहीं बरतते हैं| इस कार्य प्रणाली का उद्देश्य सर्वेक्षण में त्रुटि संचयन को रोकना तथा छोटी-छोटी त्रुटियों पर नियंत्रण करना है| </a:t>
            </a:r>
            <a:endParaRPr lang="en-US" dirty="0" smtClean="0">
              <a:solidFill>
                <a:srgbClr val="FF0000"/>
              </a:solidFill>
            </a:endParaRPr>
          </a:p>
          <a:p>
            <a:pPr algn="just" fontAlgn="base"/>
            <a:endParaRPr lang="hi-IN" dirty="0" smtClean="0">
              <a:solidFill>
                <a:srgbClr val="FF0000"/>
              </a:solidFill>
            </a:endParaRPr>
          </a:p>
          <a:p>
            <a:pPr algn="just"/>
            <a:r>
              <a:rPr lang="hi-IN" dirty="0" smtClean="0">
                <a:solidFill>
                  <a:srgbClr val="FF0000"/>
                </a:solidFill>
              </a:rPr>
              <a:t>2. नए केंद्रों के स्थिति निर्धारण में एक से अधिक स्वतंत्र  प्रक्रमों का प्रयोग</a:t>
            </a:r>
            <a:r>
              <a:rPr lang="en-US" dirty="0" smtClean="0">
                <a:solidFill>
                  <a:srgbClr val="FF0000"/>
                </a:solidFill>
              </a:rPr>
              <a:t> </a:t>
            </a:r>
            <a:r>
              <a:rPr lang="hi-IN" dirty="0" smtClean="0">
                <a:solidFill>
                  <a:srgbClr val="FF0000"/>
                </a:solidFill>
              </a:rPr>
              <a:t>( </a:t>
            </a:r>
            <a:r>
              <a:rPr lang="en-US" dirty="0" smtClean="0">
                <a:solidFill>
                  <a:srgbClr val="FF0000"/>
                </a:solidFill>
              </a:rPr>
              <a:t>Location of a point with respect to reference) - </a:t>
            </a:r>
            <a:r>
              <a:rPr lang="hi-IN" dirty="0" smtClean="0">
                <a:solidFill>
                  <a:srgbClr val="FF0000"/>
                </a:solidFill>
              </a:rPr>
              <a:t>इस  सिद्धांत/ नियम के अनुसार सर्वेक्षण में रैखिक माप, कोणिय माप अथवा दोनों प्रकार की मापो के आधार पर पूर्व निश्चित किए गए केंद्रों से नए केंद्रों की स्थिति निश्चित की जाती है| जैसे - जरीब एवं फीता सर्वेक्षण द्वारा|</a:t>
            </a:r>
          </a:p>
          <a:p>
            <a:pPr algn="just"/>
            <a:r>
              <a:rPr lang="hi-IN" dirty="0" smtClean="0">
                <a:solidFill>
                  <a:srgbClr val="FF0000"/>
                </a:solidFill>
              </a:rPr>
              <a:t/>
            </a:r>
            <a:br>
              <a:rPr lang="hi-IN" dirty="0" smtClean="0">
                <a:solidFill>
                  <a:srgbClr val="FF0000"/>
                </a:solidFill>
              </a:rPr>
            </a:br>
            <a:endParaRPr lang="en-US" dirty="0">
              <a:solidFill>
                <a:srgbClr val="FF0000"/>
              </a:solidFill>
            </a:endParaRPr>
          </a:p>
        </p:txBody>
      </p:sp>
    </p:spTree>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16681</TotalTime>
  <Words>597</Words>
  <Application>Microsoft Office PowerPoint</Application>
  <PresentationFormat>On-screen Show (16:9)</PresentationFormat>
  <Paragraphs>196</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Times New Roman</vt:lpstr>
      <vt:lpstr>Wingdings</vt:lpstr>
      <vt:lpstr>Wingdings 3</vt:lpstr>
      <vt:lpstr>Century Gothic</vt:lpstr>
      <vt:lpstr>Wisp</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55</cp:revision>
  <dcterms:modified xsi:type="dcterms:W3CDTF">2021-04-21T18:27:56Z</dcterms:modified>
</cp:coreProperties>
</file>