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9"/>
  </p:notesMasterIdLst>
  <p:sldIdLst>
    <p:sldId id="385" r:id="rId2"/>
    <p:sldId id="386" r:id="rId3"/>
    <p:sldId id="387" r:id="rId4"/>
    <p:sldId id="388" r:id="rId5"/>
    <p:sldId id="389" r:id="rId6"/>
    <p:sldId id="390" r:id="rId7"/>
    <p:sldId id="391" r:id="rId8"/>
    <p:sldId id="392" r:id="rId9"/>
    <p:sldId id="393" r:id="rId10"/>
    <p:sldId id="394" r:id="rId11"/>
    <p:sldId id="395"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08" r:id="rId25"/>
    <p:sldId id="409" r:id="rId26"/>
    <p:sldId id="410" r:id="rId27"/>
    <p:sldId id="411" r:id="rId28"/>
  </p:sldIdLst>
  <p:sldSz cx="12192000" cy="6858000"/>
  <p:notesSz cx="7315200" cy="12344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66FF"/>
    <a:srgbClr val="00CC00"/>
    <a:srgbClr val="C6684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6175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617538"/>
          </a:xfrm>
          <a:prstGeom prst="rect">
            <a:avLst/>
          </a:prstGeom>
        </p:spPr>
        <p:txBody>
          <a:bodyPr vert="horz" lIns="91440" tIns="45720" rIns="91440" bIns="45720" rtlCol="0"/>
          <a:lstStyle>
            <a:lvl1pPr algn="r">
              <a:defRPr sz="1200"/>
            </a:lvl1pPr>
          </a:lstStyle>
          <a:p>
            <a:fld id="{C98223A2-BEA8-4AE4-B0F0-891754BA5B0A}" type="datetimeFigureOut">
              <a:rPr lang="en-US" smtClean="0"/>
              <a:pPr/>
              <a:t>4/20/2021</a:t>
            </a:fld>
            <a:endParaRPr lang="en-US"/>
          </a:p>
        </p:txBody>
      </p:sp>
      <p:sp>
        <p:nvSpPr>
          <p:cNvPr id="4" name="Slide Image Placeholder 3"/>
          <p:cNvSpPr>
            <a:spLocks noGrp="1" noRot="1" noChangeAspect="1"/>
          </p:cNvSpPr>
          <p:nvPr>
            <p:ph type="sldImg" idx="2"/>
          </p:nvPr>
        </p:nvSpPr>
        <p:spPr>
          <a:xfrm>
            <a:off x="-457200" y="925513"/>
            <a:ext cx="8229600" cy="4629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5864225"/>
            <a:ext cx="5851525" cy="55546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11725275"/>
            <a:ext cx="3170238" cy="6175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11725275"/>
            <a:ext cx="3170238" cy="617538"/>
          </a:xfrm>
          <a:prstGeom prst="rect">
            <a:avLst/>
          </a:prstGeom>
        </p:spPr>
        <p:txBody>
          <a:bodyPr vert="horz" lIns="91440" tIns="45720" rIns="91440" bIns="45720" rtlCol="0" anchor="b"/>
          <a:lstStyle>
            <a:lvl1pPr algn="r">
              <a:defRPr sz="1200"/>
            </a:lvl1pPr>
          </a:lstStyle>
          <a:p>
            <a:fld id="{97765E96-E3D1-4DC5-8EDB-D197A5EB06A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408260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23532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3038470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 xmlns:p14="http://schemas.microsoft.com/office/powerpoint/2010/main" val="382863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1067069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2565668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3622517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2190547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269918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1708677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241626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1311027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266051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71239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787888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2829066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293099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AF04515-E42E-4DCC-97F1-ED4251E26D82}" type="datetimeFigureOut">
              <a:rPr lang="en-IN" smtClean="0"/>
              <a:pPr/>
              <a:t>20-04-2021</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EC8D8B0-932D-4553-9276-EA7CFD9A5610}" type="slidenum">
              <a:rPr lang="en-IN" smtClean="0"/>
              <a:pPr/>
              <a:t>‹#›</a:t>
            </a:fld>
            <a:endParaRPr lang="en-IN"/>
          </a:p>
        </p:txBody>
      </p:sp>
    </p:spTree>
    <p:extLst>
      <p:ext uri="{BB962C8B-B14F-4D97-AF65-F5344CB8AC3E}">
        <p14:creationId xmlns="" xmlns:p14="http://schemas.microsoft.com/office/powerpoint/2010/main" val="37694691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5920" y="1885071"/>
            <a:ext cx="8764173" cy="3785652"/>
          </a:xfrm>
          <a:prstGeom prst="rect">
            <a:avLst/>
          </a:prstGeom>
        </p:spPr>
        <p:txBody>
          <a:bodyPr wrap="square">
            <a:spAutoFit/>
          </a:bodyPr>
          <a:lstStyle/>
          <a:p>
            <a:r>
              <a:rPr lang="hi-IN" sz="8000" dirty="0" smtClean="0">
                <a:solidFill>
                  <a:srgbClr val="FF0000"/>
                </a:solidFill>
              </a:rPr>
              <a:t> प्रवास (</a:t>
            </a:r>
            <a:r>
              <a:rPr lang="en-US" sz="8000" dirty="0" smtClean="0">
                <a:solidFill>
                  <a:srgbClr val="FF0000"/>
                </a:solidFill>
              </a:rPr>
              <a:t>Migration)</a:t>
            </a:r>
          </a:p>
          <a:p>
            <a:r>
              <a:rPr lang="en-US" sz="8000" dirty="0" smtClean="0">
                <a:solidFill>
                  <a:srgbClr val="FF0000"/>
                </a:solidFill>
              </a:rPr>
              <a:t/>
            </a:r>
            <a:br>
              <a:rPr lang="en-US" sz="8000" dirty="0" smtClean="0">
                <a:solidFill>
                  <a:srgbClr val="FF0000"/>
                </a:solidFill>
              </a:rPr>
            </a:br>
            <a:endParaRPr lang="en-US" sz="80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9994" y="1012874"/>
            <a:ext cx="10536701" cy="4524315"/>
          </a:xfrm>
          <a:prstGeom prst="rect">
            <a:avLst/>
          </a:prstGeom>
        </p:spPr>
        <p:txBody>
          <a:bodyPr wrap="square">
            <a:spAutoFit/>
          </a:bodyPr>
          <a:lstStyle/>
          <a:p>
            <a:pPr algn="just"/>
            <a:r>
              <a:rPr lang="hi-IN" sz="2400" dirty="0" smtClean="0">
                <a:solidFill>
                  <a:srgbClr val="FF0000"/>
                </a:solidFill>
              </a:rPr>
              <a:t>&gt;  क्षेत्र (देश) के अनुसार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Migration based on areas/region/ space aspect)</a:t>
            </a:r>
          </a:p>
          <a:p>
            <a:pPr algn="just"/>
            <a:r>
              <a:rPr lang="en-US" sz="2400" dirty="0" smtClean="0">
                <a:solidFill>
                  <a:srgbClr val="FF0000"/>
                </a:solidFill>
              </a:rPr>
              <a:t> </a:t>
            </a:r>
          </a:p>
          <a:p>
            <a:pPr algn="just"/>
            <a:r>
              <a:rPr lang="en-US" sz="2400" dirty="0" smtClean="0">
                <a:solidFill>
                  <a:srgbClr val="FF0000"/>
                </a:solidFill>
              </a:rPr>
              <a:t>1. </a:t>
            </a:r>
            <a:r>
              <a:rPr lang="hi-IN" sz="2400" dirty="0" smtClean="0">
                <a:solidFill>
                  <a:srgbClr val="FF0000"/>
                </a:solidFill>
              </a:rPr>
              <a:t>अंतरमहाद्वीपीय प्रवास (</a:t>
            </a:r>
            <a:r>
              <a:rPr lang="en-US" sz="2400" dirty="0" smtClean="0">
                <a:solidFill>
                  <a:srgbClr val="FF0000"/>
                </a:solidFill>
              </a:rPr>
              <a:t>Intercontinental migration)</a:t>
            </a:r>
          </a:p>
          <a:p>
            <a:pPr algn="just"/>
            <a:r>
              <a:rPr lang="en-US" sz="2400" dirty="0" smtClean="0">
                <a:solidFill>
                  <a:srgbClr val="FF0000"/>
                </a:solidFill>
              </a:rPr>
              <a:t>2. </a:t>
            </a:r>
            <a:r>
              <a:rPr lang="hi-IN" sz="2400" dirty="0" smtClean="0">
                <a:solidFill>
                  <a:srgbClr val="FF0000"/>
                </a:solidFill>
              </a:rPr>
              <a:t>अंतरराष्ट्रीय प्रवास (</a:t>
            </a:r>
            <a:r>
              <a:rPr lang="en-US" sz="2400" dirty="0" smtClean="0">
                <a:solidFill>
                  <a:srgbClr val="FF0000"/>
                </a:solidFill>
              </a:rPr>
              <a:t>International migration) </a:t>
            </a:r>
          </a:p>
          <a:p>
            <a:pPr algn="just"/>
            <a:r>
              <a:rPr lang="en-US" sz="2400" dirty="0" smtClean="0">
                <a:solidFill>
                  <a:srgbClr val="FF0000"/>
                </a:solidFill>
              </a:rPr>
              <a:t>3. </a:t>
            </a:r>
            <a:r>
              <a:rPr lang="hi-IN" sz="2400" dirty="0" smtClean="0">
                <a:solidFill>
                  <a:srgbClr val="FF0000"/>
                </a:solidFill>
              </a:rPr>
              <a:t>राष्ट्रीय/ अंतरप्रांतीय प्रवास</a:t>
            </a:r>
            <a:r>
              <a:rPr lang="en-US" sz="2400" dirty="0" smtClean="0">
                <a:solidFill>
                  <a:srgbClr val="FF0000"/>
                </a:solidFill>
              </a:rPr>
              <a:t> </a:t>
            </a:r>
            <a:r>
              <a:rPr lang="hi-IN" sz="2400" dirty="0" smtClean="0">
                <a:solidFill>
                  <a:srgbClr val="FF0000"/>
                </a:solidFill>
              </a:rPr>
              <a:t>( </a:t>
            </a:r>
            <a:r>
              <a:rPr lang="en-US" sz="2400" dirty="0" smtClean="0">
                <a:solidFill>
                  <a:srgbClr val="FF0000"/>
                </a:solidFill>
              </a:rPr>
              <a:t>National/ Inter-state migration)</a:t>
            </a:r>
          </a:p>
          <a:p>
            <a:pPr algn="just"/>
            <a:r>
              <a:rPr lang="en-US" sz="2400" dirty="0" smtClean="0">
                <a:solidFill>
                  <a:srgbClr val="FF0000"/>
                </a:solidFill>
              </a:rPr>
              <a:t>4. </a:t>
            </a:r>
            <a:r>
              <a:rPr lang="hi-IN" sz="2400" dirty="0" smtClean="0">
                <a:solidFill>
                  <a:srgbClr val="FF0000"/>
                </a:solidFill>
              </a:rPr>
              <a:t>स्थानीय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Local migration) </a:t>
            </a:r>
          </a:p>
          <a:p>
            <a:pPr algn="just"/>
            <a:r>
              <a:rPr lang="en-US" sz="2400" dirty="0" smtClean="0">
                <a:solidFill>
                  <a:srgbClr val="FF0000"/>
                </a:solidFill>
              </a:rPr>
              <a:t>(</a:t>
            </a:r>
            <a:r>
              <a:rPr lang="en-US" sz="2400" dirty="0" err="1" smtClean="0">
                <a:solidFill>
                  <a:srgbClr val="FF0000"/>
                </a:solidFill>
              </a:rPr>
              <a:t>i</a:t>
            </a:r>
            <a:r>
              <a:rPr lang="en-US" sz="2400" dirty="0" smtClean="0">
                <a:solidFill>
                  <a:srgbClr val="FF0000"/>
                </a:solidFill>
              </a:rPr>
              <a:t>) </a:t>
            </a:r>
            <a:r>
              <a:rPr lang="hi-IN" sz="2400" dirty="0" smtClean="0">
                <a:solidFill>
                  <a:srgbClr val="FF0000"/>
                </a:solidFill>
              </a:rPr>
              <a:t>ग्रामीण से नगर की ओर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Rural to Urban migration) </a:t>
            </a:r>
          </a:p>
          <a:p>
            <a:pPr algn="just"/>
            <a:r>
              <a:rPr lang="en-US" sz="2400" dirty="0" smtClean="0">
                <a:solidFill>
                  <a:srgbClr val="FF0000"/>
                </a:solidFill>
              </a:rPr>
              <a:t>(ii) </a:t>
            </a:r>
            <a:r>
              <a:rPr lang="hi-IN" sz="2400" dirty="0" smtClean="0">
                <a:solidFill>
                  <a:srgbClr val="FF0000"/>
                </a:solidFill>
              </a:rPr>
              <a:t>ग्राम से ग्राम को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Rural  to rural migration)</a:t>
            </a:r>
          </a:p>
          <a:p>
            <a:pPr algn="just"/>
            <a:r>
              <a:rPr lang="en-US" sz="2400" dirty="0" smtClean="0">
                <a:solidFill>
                  <a:srgbClr val="FF0000"/>
                </a:solidFill>
              </a:rPr>
              <a:t>(iii) </a:t>
            </a:r>
            <a:r>
              <a:rPr lang="hi-IN" sz="2400" dirty="0" smtClean="0">
                <a:solidFill>
                  <a:srgbClr val="FF0000"/>
                </a:solidFill>
              </a:rPr>
              <a:t>नगर से ग्राम को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Urban to rural migration)</a:t>
            </a:r>
          </a:p>
          <a:p>
            <a:pPr algn="just"/>
            <a:r>
              <a:rPr lang="en-US" sz="2400" dirty="0" smtClean="0">
                <a:solidFill>
                  <a:srgbClr val="FF0000"/>
                </a:solidFill>
              </a:rPr>
              <a:t>(iv) </a:t>
            </a:r>
            <a:r>
              <a:rPr lang="hi-IN" sz="2400" dirty="0" smtClean="0">
                <a:solidFill>
                  <a:srgbClr val="FF0000"/>
                </a:solidFill>
              </a:rPr>
              <a:t>नगर से नगर को प्रवास ( </a:t>
            </a:r>
            <a:r>
              <a:rPr lang="en-US" sz="2400" dirty="0" smtClean="0">
                <a:solidFill>
                  <a:srgbClr val="FF0000"/>
                </a:solidFill>
              </a:rPr>
              <a:t>Urban to Urban migration)</a:t>
            </a:r>
          </a:p>
          <a:p>
            <a:pPr algn="just"/>
            <a:r>
              <a:rPr lang="en-US" sz="2400" dirty="0" smtClean="0">
                <a:solidFill>
                  <a:srgbClr val="FF0000"/>
                </a:solidFill>
              </a:rPr>
              <a:t/>
            </a:r>
            <a:br>
              <a:rPr lang="en-US" sz="2400" dirty="0" smtClean="0">
                <a:solidFill>
                  <a:srgbClr val="FF0000"/>
                </a:solidFill>
              </a:rPr>
            </a:br>
            <a:endParaRPr lang="en-US" sz="24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1686" y="928467"/>
            <a:ext cx="9467556" cy="6001643"/>
          </a:xfrm>
          <a:prstGeom prst="rect">
            <a:avLst/>
          </a:prstGeom>
        </p:spPr>
        <p:txBody>
          <a:bodyPr wrap="square">
            <a:spAutoFit/>
          </a:bodyPr>
          <a:lstStyle/>
          <a:p>
            <a:pPr algn="just">
              <a:buFont typeface="Wingdings"/>
              <a:buChar char="Ø"/>
            </a:pPr>
            <a:r>
              <a:rPr lang="en-US" sz="2400" dirty="0" smtClean="0">
                <a:solidFill>
                  <a:srgbClr val="FF0000"/>
                </a:solidFill>
              </a:rPr>
              <a:t> </a:t>
            </a:r>
            <a:r>
              <a:rPr lang="hi-IN" sz="2400" dirty="0" smtClean="0">
                <a:solidFill>
                  <a:srgbClr val="FF0000"/>
                </a:solidFill>
              </a:rPr>
              <a:t>अवधि के अनुसार प्रवासन (</a:t>
            </a:r>
            <a:r>
              <a:rPr lang="en-US" sz="2400" dirty="0" smtClean="0">
                <a:solidFill>
                  <a:srgbClr val="FF0000"/>
                </a:solidFill>
              </a:rPr>
              <a:t>Migration by Period)</a:t>
            </a:r>
          </a:p>
          <a:p>
            <a:pPr algn="just"/>
            <a:endParaRPr lang="en-US" sz="2400" dirty="0" smtClean="0">
              <a:solidFill>
                <a:srgbClr val="FF0000"/>
              </a:solidFill>
            </a:endParaRPr>
          </a:p>
          <a:p>
            <a:pPr algn="just"/>
            <a:r>
              <a:rPr lang="hi-IN" sz="2400" dirty="0" smtClean="0">
                <a:solidFill>
                  <a:srgbClr val="FF0000"/>
                </a:solidFill>
              </a:rPr>
              <a:t>जनसंख्या प्रवास की अवधि दीर्घकालीन, अल्पकालीन, दैनिक अथवा मौसमी किसी भी प्रकार की हो सकती है अतः प्रवास में लगने वाली समयावधि के अनुसार प्रवास को निम्नलिखित वर्गों में विभक्त किया जा सकता है –</a:t>
            </a:r>
            <a:endParaRPr lang="en-US" sz="2400" dirty="0" smtClean="0">
              <a:solidFill>
                <a:srgbClr val="FF0000"/>
              </a:solidFill>
            </a:endParaRPr>
          </a:p>
          <a:p>
            <a:pPr algn="just"/>
            <a:endParaRPr lang="hi-IN" sz="2400" dirty="0" smtClean="0">
              <a:solidFill>
                <a:srgbClr val="FF0000"/>
              </a:solidFill>
            </a:endParaRPr>
          </a:p>
          <a:p>
            <a:pPr algn="just"/>
            <a:r>
              <a:rPr lang="hi-IN" sz="2400" dirty="0" smtClean="0">
                <a:solidFill>
                  <a:srgbClr val="FF0000"/>
                </a:solidFill>
              </a:rPr>
              <a:t>1. दीर्घकालीन स्थानांतरण (</a:t>
            </a:r>
            <a:r>
              <a:rPr lang="en-US" sz="2400" dirty="0" smtClean="0">
                <a:solidFill>
                  <a:srgbClr val="FF0000"/>
                </a:solidFill>
              </a:rPr>
              <a:t>Long period migration)- </a:t>
            </a:r>
            <a:r>
              <a:rPr lang="hi-IN" sz="2400" dirty="0" smtClean="0">
                <a:solidFill>
                  <a:srgbClr val="FF0000"/>
                </a:solidFill>
              </a:rPr>
              <a:t>कुछ प्रवास लंबे काल के अंतर से होते रहे हैं, जैसे- मध्य एशिया में आर्यों, शक, हुण आदि  के प्रवास कई -2 शताब्दियों के अंतर से हुए थे| स्पेन व पुर्तगाल से दक्षिण अमेरिका के लिए तथा ब्रिटेन, जर्मनी तथा फ्रांस से उत्तरी अमेरिका के लिए 17वीं से 19वीं शताब्दियों में अनेकों ऐतिहासिक प्रवास हुए थे| ब्रिटिश काल में चाय बागानों में काम करने के लिए भारत  से श्रीलंका, दक्षिण अफ्रीका  आदि के लिए जो मानव प्रवास हुए थे वे दीर्घकालीन स्थानांतरण के ही उदाहरण है| </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431" y="1083212"/>
            <a:ext cx="9355015" cy="5262979"/>
          </a:xfrm>
          <a:prstGeom prst="rect">
            <a:avLst/>
          </a:prstGeom>
        </p:spPr>
        <p:txBody>
          <a:bodyPr wrap="square">
            <a:spAutoFit/>
          </a:bodyPr>
          <a:lstStyle/>
          <a:p>
            <a:pPr algn="just"/>
            <a:r>
              <a:rPr lang="hi-IN" sz="2400" dirty="0" smtClean="0">
                <a:solidFill>
                  <a:srgbClr val="FF0000"/>
                </a:solidFill>
              </a:rPr>
              <a:t>2. अल्पकालीन  स्थानांतरण ( </a:t>
            </a:r>
            <a:r>
              <a:rPr lang="en-US" sz="2400" dirty="0" smtClean="0">
                <a:solidFill>
                  <a:srgbClr val="FF0000"/>
                </a:solidFill>
              </a:rPr>
              <a:t>Short period migration)- </a:t>
            </a:r>
            <a:r>
              <a:rPr lang="hi-IN" sz="2400" dirty="0" smtClean="0">
                <a:solidFill>
                  <a:srgbClr val="FF0000"/>
                </a:solidFill>
              </a:rPr>
              <a:t>कुछ समय के लिए| इसमें प्रवासी कुछ दिन या महीनों के भीतर ही अपने मूल स्थान को लौट आते हैं| अर्थात लघु समय के लिए होने वाले मानव प्रवास को इसी वर्ग में रखा जाता है| जैसे- तीर्थ यात्रा, सद्भावना यात्रा, राजनीतिक उद्देश्यों से की गई देश</a:t>
            </a:r>
            <a:r>
              <a:rPr lang="en-US" sz="2400" dirty="0" smtClean="0">
                <a:solidFill>
                  <a:srgbClr val="FF0000"/>
                </a:solidFill>
              </a:rPr>
              <a:t> </a:t>
            </a:r>
            <a:r>
              <a:rPr lang="hi-IN" sz="2400" dirty="0" smtClean="0">
                <a:solidFill>
                  <a:srgbClr val="FF0000"/>
                </a:solidFill>
              </a:rPr>
              <a:t>- विदेश की यात्रा, व्यापार संबंधी यात्रा आदि|</a:t>
            </a:r>
            <a:endParaRPr lang="en-US" sz="2400" dirty="0" smtClean="0">
              <a:solidFill>
                <a:srgbClr val="FF0000"/>
              </a:solidFill>
            </a:endParaRPr>
          </a:p>
          <a:p>
            <a:pPr algn="just"/>
            <a:r>
              <a:rPr lang="hi-IN" sz="2400" dirty="0" smtClean="0">
                <a:solidFill>
                  <a:srgbClr val="FF0000"/>
                </a:solidFill>
              </a:rPr>
              <a:t> </a:t>
            </a:r>
          </a:p>
          <a:p>
            <a:pPr algn="just"/>
            <a:r>
              <a:rPr lang="hi-IN" sz="2400" dirty="0" smtClean="0">
                <a:solidFill>
                  <a:srgbClr val="FF0000"/>
                </a:solidFill>
              </a:rPr>
              <a:t>3. दैनिक स्थानांतरण</a:t>
            </a:r>
            <a:r>
              <a:rPr lang="en-US" sz="2400" dirty="0" smtClean="0">
                <a:solidFill>
                  <a:srgbClr val="FF0000"/>
                </a:solidFill>
              </a:rPr>
              <a:t> </a:t>
            </a:r>
            <a:r>
              <a:rPr lang="hi-IN" sz="2400" dirty="0" smtClean="0">
                <a:solidFill>
                  <a:srgbClr val="FF0000"/>
                </a:solidFill>
              </a:rPr>
              <a:t>( </a:t>
            </a:r>
            <a:r>
              <a:rPr lang="en-US" sz="2400" dirty="0" smtClean="0">
                <a:solidFill>
                  <a:srgbClr val="FF0000"/>
                </a:solidFill>
              </a:rPr>
              <a:t>Daily migration) - </a:t>
            </a:r>
            <a:r>
              <a:rPr lang="hi-IN" sz="2400" dirty="0" smtClean="0">
                <a:solidFill>
                  <a:srgbClr val="FF0000"/>
                </a:solidFill>
              </a:rPr>
              <a:t>बड़ी संख्या में लोग गांव तथा छोटे नगरों से बड़े नगरों की ओर प्रतिदिन जाते हैं आजीविका कमाते हैं ये लोग दिन भर का काम समाप्त होने के बाद शाम को अपने मूल निवास स्थल पर लौट आते हैं|इस प्रकार के दैनिक प्रवास को कम्यूटिंग(</a:t>
            </a:r>
            <a:r>
              <a:rPr lang="en-US" sz="2400" dirty="0" smtClean="0">
                <a:solidFill>
                  <a:srgbClr val="FF0000"/>
                </a:solidFill>
              </a:rPr>
              <a:t>Commuting) </a:t>
            </a:r>
            <a:r>
              <a:rPr lang="hi-IN" sz="2400" dirty="0" smtClean="0">
                <a:solidFill>
                  <a:srgbClr val="FF0000"/>
                </a:solidFill>
              </a:rPr>
              <a:t>भी कहते हैं| इन्हें चल जन समूह</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floating population) </a:t>
            </a:r>
            <a:r>
              <a:rPr lang="hi-IN" sz="2400" dirty="0" smtClean="0">
                <a:solidFill>
                  <a:srgbClr val="FF0000"/>
                </a:solidFill>
              </a:rPr>
              <a:t>करते हैं|</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4063" y="801859"/>
            <a:ext cx="10339752" cy="6156388"/>
          </a:xfrm>
          <a:prstGeom prst="rect">
            <a:avLst/>
          </a:prstGeom>
        </p:spPr>
        <p:txBody>
          <a:bodyPr wrap="square">
            <a:spAutoFit/>
          </a:bodyPr>
          <a:lstStyle/>
          <a:p>
            <a:pPr algn="just"/>
            <a:r>
              <a:rPr lang="hi-IN" sz="2400" dirty="0" smtClean="0">
                <a:solidFill>
                  <a:srgbClr val="FF0000"/>
                </a:solidFill>
              </a:rPr>
              <a:t>4. ऋतु/ मौसमी प्रवास</a:t>
            </a:r>
            <a:r>
              <a:rPr lang="en-US" sz="2400" dirty="0" smtClean="0">
                <a:solidFill>
                  <a:srgbClr val="FF0000"/>
                </a:solidFill>
              </a:rPr>
              <a:t> </a:t>
            </a:r>
            <a:r>
              <a:rPr lang="hi-IN" sz="2400" dirty="0" smtClean="0">
                <a:solidFill>
                  <a:srgbClr val="FF0000"/>
                </a:solidFill>
              </a:rPr>
              <a:t>( </a:t>
            </a:r>
            <a:r>
              <a:rPr lang="en-US" sz="2400" dirty="0" smtClean="0">
                <a:solidFill>
                  <a:srgbClr val="FF0000"/>
                </a:solidFill>
              </a:rPr>
              <a:t>Seasonal migration) - </a:t>
            </a:r>
            <a:r>
              <a:rPr lang="hi-IN" sz="2400" dirty="0" smtClean="0">
                <a:solidFill>
                  <a:srgbClr val="FF0000"/>
                </a:solidFill>
              </a:rPr>
              <a:t>कुछ निश्चित समय अंतराल से अथवा मौसमी परिवर्तन के अनुसार एक स्थान से दूसरे स्थान के लिए होने वाले मानव स्थानांतरण को मौसमी या सामयिक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Seasonal /periodic migration ) </a:t>
            </a:r>
            <a:r>
              <a:rPr lang="hi-IN" sz="2400" dirty="0" smtClean="0">
                <a:solidFill>
                  <a:srgbClr val="FF0000"/>
                </a:solidFill>
              </a:rPr>
              <a:t>कहते हैं| जैसे- कनाडा तथा साइबेरिया के कृषक ग्रीष्म ऋतु में अपने प्रेयरी अथवा  स्टेपी के मैदानों में कृषि करते हैं| और शीत ऋतु में वनों में लकड़ी काटने या  समूर वाले पशुओं का आखेट करने का काम करते हैं| वसंत ऋतु आने पर ये अपने खेतों की ओर लौट आते हैं|</a:t>
            </a:r>
            <a:endParaRPr lang="en-US" sz="2400" dirty="0" smtClean="0">
              <a:solidFill>
                <a:srgbClr val="FF0000"/>
              </a:solidFill>
            </a:endParaRPr>
          </a:p>
          <a:p>
            <a:pPr algn="just"/>
            <a:r>
              <a:rPr lang="hi-IN" sz="2400" dirty="0" smtClean="0">
                <a:solidFill>
                  <a:srgbClr val="FF0000"/>
                </a:solidFill>
              </a:rPr>
              <a:t>  </a:t>
            </a:r>
            <a:endParaRPr lang="en-US" sz="2400" dirty="0" smtClean="0">
              <a:solidFill>
                <a:srgbClr val="FF0000"/>
              </a:solidFill>
            </a:endParaRPr>
          </a:p>
          <a:p>
            <a:pPr algn="just"/>
            <a:r>
              <a:rPr lang="hi-IN" sz="2400" dirty="0" smtClean="0">
                <a:solidFill>
                  <a:srgbClr val="FF0000"/>
                </a:solidFill>
              </a:rPr>
              <a:t>मौसमी प्रवास को तीन रूप में देखा जा सकता है-</a:t>
            </a:r>
            <a:endParaRPr lang="en-US" sz="2400" dirty="0" smtClean="0">
              <a:solidFill>
                <a:srgbClr val="FF0000"/>
              </a:solidFill>
            </a:endParaRPr>
          </a:p>
          <a:p>
            <a:pPr algn="just"/>
            <a:endParaRPr lang="hi-IN" sz="2400" dirty="0" smtClean="0">
              <a:solidFill>
                <a:srgbClr val="FF0000"/>
              </a:solidFill>
            </a:endParaRPr>
          </a:p>
          <a:p>
            <a:pPr algn="just"/>
            <a:r>
              <a:rPr lang="hi-IN" sz="2400" dirty="0" smtClean="0">
                <a:solidFill>
                  <a:srgbClr val="FF0000"/>
                </a:solidFill>
              </a:rPr>
              <a:t>(</a:t>
            </a:r>
            <a:r>
              <a:rPr lang="en-US" sz="2400" dirty="0" err="1" smtClean="0">
                <a:solidFill>
                  <a:srgbClr val="FF0000"/>
                </a:solidFill>
              </a:rPr>
              <a:t>i</a:t>
            </a:r>
            <a:r>
              <a:rPr lang="en-US" sz="2400" dirty="0" smtClean="0">
                <a:solidFill>
                  <a:srgbClr val="FF0000"/>
                </a:solidFill>
              </a:rPr>
              <a:t>) </a:t>
            </a:r>
            <a:r>
              <a:rPr lang="hi-IN" sz="2400" dirty="0" smtClean="0">
                <a:solidFill>
                  <a:srgbClr val="FF0000"/>
                </a:solidFill>
              </a:rPr>
              <a:t>मजदूरों का मौसमी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Seasonal  </a:t>
            </a:r>
            <a:r>
              <a:rPr lang="en-US" sz="2400" dirty="0" err="1" smtClean="0">
                <a:solidFill>
                  <a:srgbClr val="FF0000"/>
                </a:solidFill>
              </a:rPr>
              <a:t>labourers</a:t>
            </a:r>
            <a:r>
              <a:rPr lang="en-US" sz="2400" dirty="0" smtClean="0">
                <a:solidFill>
                  <a:srgbClr val="FF0000"/>
                </a:solidFill>
              </a:rPr>
              <a:t> migration)- </a:t>
            </a:r>
            <a:r>
              <a:rPr lang="hi-IN" sz="2400" dirty="0" smtClean="0">
                <a:solidFill>
                  <a:srgbClr val="FF0000"/>
                </a:solidFill>
              </a:rPr>
              <a:t>कृषि तथा चीनी उद्योग जैसे  कुछ व्यवसाय में मजदूरों को वर्ष भर काम नहीं मिल पाता है| ऐसे व्यवसाय में अधिक श्रमिकों की आवश्यकता कुछ निश्चित अवधि के लिए ही होती है| जैसे- फसल कटाई के समय</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08295" y="1041009"/>
            <a:ext cx="9087729" cy="4154984"/>
          </a:xfrm>
          <a:prstGeom prst="rect">
            <a:avLst/>
          </a:prstGeom>
        </p:spPr>
        <p:txBody>
          <a:bodyPr wrap="square">
            <a:spAutoFit/>
          </a:bodyPr>
          <a:lstStyle/>
          <a:p>
            <a:pPr algn="just"/>
            <a:r>
              <a:rPr lang="en-US" sz="2400" dirty="0" smtClean="0">
                <a:solidFill>
                  <a:srgbClr val="FF0000"/>
                </a:solidFill>
              </a:rPr>
              <a:t>(ii) </a:t>
            </a:r>
            <a:r>
              <a:rPr lang="hi-IN" sz="2400" dirty="0" smtClean="0">
                <a:solidFill>
                  <a:srgbClr val="FF0000"/>
                </a:solidFill>
              </a:rPr>
              <a:t>चलवासी पशुपालकों का मौसमी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Nomadic migration)- </a:t>
            </a:r>
            <a:r>
              <a:rPr lang="hi-IN" sz="2400" dirty="0" smtClean="0">
                <a:solidFill>
                  <a:srgbClr val="FF0000"/>
                </a:solidFill>
              </a:rPr>
              <a:t>विश्व के विभिन्न क्षेत्रों में चलवासी पशुचारण</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Nomadic herding) </a:t>
            </a:r>
            <a:r>
              <a:rPr lang="hi-IN" sz="2400" dirty="0" smtClean="0">
                <a:solidFill>
                  <a:srgbClr val="FF0000"/>
                </a:solidFill>
              </a:rPr>
              <a:t>का व्यवसाय करने वाले लोग भी मौसमी प्रवास करते हैं| ये लोग अपने पशुओं को चराने के लिए घास तथा जल की तलाश में एक स्थान से दूसरे स्थान की ओर प्रवास करते हैं| चलवासी पशुचारको के मुख्य क्षेत्र जैसे- सहारा मरुस्थल,  पूर्वी अफ्रीका के तटीय क्षेत्र, अरब, इराक, मंगोलिया आदि क्षेत्र है| जिनमें खिरगीज,अरब के बद्धू, अफ्रीका के बर्बर  आदि जनजाति समुदाय के लोग हैं |यूरेशिया में टुंड्रा के दक्षिणी सीमांत पर भी लोग चलवासी पशुचारण करते हैं|यहां मुख्यतः रेडियर पाला जाता है| </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7618" y="984737"/>
            <a:ext cx="9706708" cy="4893647"/>
          </a:xfrm>
          <a:prstGeom prst="rect">
            <a:avLst/>
          </a:prstGeom>
        </p:spPr>
        <p:txBody>
          <a:bodyPr wrap="square">
            <a:spAutoFit/>
          </a:bodyPr>
          <a:lstStyle/>
          <a:p>
            <a:pPr algn="just"/>
            <a:r>
              <a:rPr lang="en-US" sz="2400" dirty="0" smtClean="0">
                <a:solidFill>
                  <a:srgbClr val="FF0000"/>
                </a:solidFill>
              </a:rPr>
              <a:t>(iii) </a:t>
            </a:r>
            <a:r>
              <a:rPr lang="hi-IN" sz="2400" dirty="0" smtClean="0">
                <a:solidFill>
                  <a:srgbClr val="FF0000"/>
                </a:solidFill>
              </a:rPr>
              <a:t>पर्वतीय मौसमी प्रवास (</a:t>
            </a:r>
            <a:r>
              <a:rPr lang="en-US" sz="2400" dirty="0" smtClean="0">
                <a:solidFill>
                  <a:srgbClr val="FF0000"/>
                </a:solidFill>
              </a:rPr>
              <a:t>Transhumance migration)- </a:t>
            </a:r>
            <a:r>
              <a:rPr lang="hi-IN" sz="2400" dirty="0" smtClean="0">
                <a:solidFill>
                  <a:srgbClr val="FF0000"/>
                </a:solidFill>
              </a:rPr>
              <a:t>पर्वतीय भागों में अर्थात आल्पस व हिमालय पर्वत की ढलानों  पर पशुचारक नियमित रूप से मौसमी प्रवास करते हैं| ये लोग ग्रीष्म ऋतु में उच्च पर्वतीय प्रदेशों में चले जाते हैं क्योंकि इस ऋतु में इन इलाकों में पशुओं को पर्याप्त चारा मिल जाता है| शीत ऋतु में उच्च प्रदेशों में हिमपात(</a:t>
            </a:r>
            <a:r>
              <a:rPr lang="en-US" sz="2400" dirty="0" smtClean="0">
                <a:solidFill>
                  <a:srgbClr val="FF0000"/>
                </a:solidFill>
              </a:rPr>
              <a:t>Snowfall) </a:t>
            </a:r>
            <a:r>
              <a:rPr lang="hi-IN" sz="2400" dirty="0" smtClean="0">
                <a:solidFill>
                  <a:srgbClr val="FF0000"/>
                </a:solidFill>
              </a:rPr>
              <a:t>होता है और ये इलाके काफी ठंडे हो जाते हैं| अतः ये लोग कड़ाके की सर्दी से बचने के लिए निम्न क्षेत्रों की ओर प्रवास करते हैं| इस प्रक्रिया को ‘ऋतु प्रवास’ (</a:t>
            </a:r>
            <a:r>
              <a:rPr lang="en-US" sz="2400" dirty="0" smtClean="0">
                <a:solidFill>
                  <a:srgbClr val="FF0000"/>
                </a:solidFill>
              </a:rPr>
              <a:t>Transhumance migration) </a:t>
            </a:r>
            <a:r>
              <a:rPr lang="hi-IN" sz="2400" dirty="0" smtClean="0">
                <a:solidFill>
                  <a:srgbClr val="FF0000"/>
                </a:solidFill>
              </a:rPr>
              <a:t>कहते हैं| हिमालय (हिमाचल प्रदेश) के गद्दी</a:t>
            </a:r>
            <a:r>
              <a:rPr lang="en-US" sz="2400" dirty="0" smtClean="0">
                <a:solidFill>
                  <a:srgbClr val="FF0000"/>
                </a:solidFill>
              </a:rPr>
              <a:t> </a:t>
            </a:r>
            <a:r>
              <a:rPr lang="hi-IN" sz="2400" dirty="0" smtClean="0">
                <a:solidFill>
                  <a:srgbClr val="FF0000"/>
                </a:solidFill>
              </a:rPr>
              <a:t>(</a:t>
            </a:r>
            <a:r>
              <a:rPr lang="en-US" sz="2400" dirty="0" err="1" smtClean="0">
                <a:solidFill>
                  <a:srgbClr val="FF0000"/>
                </a:solidFill>
              </a:rPr>
              <a:t>Gaddies</a:t>
            </a:r>
            <a:r>
              <a:rPr lang="en-US" sz="2400" dirty="0" smtClean="0">
                <a:solidFill>
                  <a:srgbClr val="FF0000"/>
                </a:solidFill>
              </a:rPr>
              <a:t>) </a:t>
            </a:r>
            <a:r>
              <a:rPr lang="hi-IN" sz="2400" dirty="0" smtClean="0">
                <a:solidFill>
                  <a:srgbClr val="FF0000"/>
                </a:solidFill>
              </a:rPr>
              <a:t>तथा बकरवाल</a:t>
            </a:r>
            <a:r>
              <a:rPr lang="en-US" sz="2400" dirty="0" smtClean="0">
                <a:solidFill>
                  <a:srgbClr val="FF0000"/>
                </a:solidFill>
              </a:rPr>
              <a:t> </a:t>
            </a:r>
            <a:r>
              <a:rPr lang="hi-IN" sz="2400" dirty="0" smtClean="0">
                <a:solidFill>
                  <a:srgbClr val="FF0000"/>
                </a:solidFill>
              </a:rPr>
              <a:t>(</a:t>
            </a:r>
            <a:r>
              <a:rPr lang="en-US" sz="2400" dirty="0" err="1" smtClean="0">
                <a:solidFill>
                  <a:srgbClr val="FF0000"/>
                </a:solidFill>
              </a:rPr>
              <a:t>Bakarwal</a:t>
            </a:r>
            <a:r>
              <a:rPr lang="en-US" sz="2400" dirty="0" smtClean="0">
                <a:solidFill>
                  <a:srgbClr val="FF0000"/>
                </a:solidFill>
              </a:rPr>
              <a:t>) </a:t>
            </a:r>
            <a:r>
              <a:rPr lang="hi-IN" sz="2400" dirty="0" smtClean="0">
                <a:solidFill>
                  <a:srgbClr val="FF0000"/>
                </a:solidFill>
              </a:rPr>
              <a:t>इस प्रकार  के प्रवास के लिए विख्यात है|</a:t>
            </a:r>
            <a:endParaRPr lang="en-US" sz="2400" dirty="0" smtClean="0">
              <a:solidFill>
                <a:srgbClr val="FF0000"/>
              </a:solidFill>
            </a:endParaRPr>
          </a:p>
          <a:p>
            <a:pPr algn="just"/>
            <a:endParaRPr lang="hi-IN" sz="2400" dirty="0" smtClean="0">
              <a:solidFill>
                <a:srgbClr val="FF0000"/>
              </a:solidFill>
            </a:endParaRPr>
          </a:p>
          <a:p>
            <a:pPr algn="just"/>
            <a:r>
              <a:rPr lang="hi-IN" sz="2400" dirty="0" smtClean="0">
                <a:solidFill>
                  <a:srgbClr val="FF0000"/>
                </a:solidFill>
              </a:rPr>
              <a:t>5. स्थाई एवं अस्थाई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Permanent and Temporary migration)</a:t>
            </a:r>
          </a:p>
          <a:p>
            <a:pPr algn="just"/>
            <a:r>
              <a:rPr lang="en-US" sz="2400" dirty="0" smtClean="0">
                <a:solidFill>
                  <a:srgbClr val="FF0000"/>
                </a:solidFill>
              </a:rPr>
              <a:t/>
            </a:r>
            <a:br>
              <a:rPr lang="en-US" sz="2400" dirty="0" smtClean="0">
                <a:solidFill>
                  <a:srgbClr val="FF0000"/>
                </a:solidFill>
              </a:rPr>
            </a:br>
            <a:endParaRPr lang="en-US" sz="2400"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6775" y="309489"/>
            <a:ext cx="10410093" cy="6247864"/>
          </a:xfrm>
          <a:prstGeom prst="rect">
            <a:avLst/>
          </a:prstGeom>
        </p:spPr>
        <p:txBody>
          <a:bodyPr wrap="square">
            <a:spAutoFit/>
          </a:bodyPr>
          <a:lstStyle/>
          <a:p>
            <a:pPr algn="just">
              <a:buFont typeface="Wingdings"/>
              <a:buChar char="Ø"/>
            </a:pPr>
            <a:r>
              <a:rPr lang="hi-IN" sz="2000" dirty="0" smtClean="0">
                <a:solidFill>
                  <a:srgbClr val="FF0000"/>
                </a:solidFill>
              </a:rPr>
              <a:t>कालानुसार प्रवास (</a:t>
            </a:r>
            <a:r>
              <a:rPr lang="en-US" sz="2000" dirty="0" smtClean="0">
                <a:solidFill>
                  <a:srgbClr val="FF0000"/>
                </a:solidFill>
              </a:rPr>
              <a:t>Time migration)-</a:t>
            </a:r>
          </a:p>
          <a:p>
            <a:pPr algn="just">
              <a:buFont typeface="Wingdings"/>
              <a:buChar char="Ø"/>
            </a:pPr>
            <a:r>
              <a:rPr lang="en-US" sz="2000" dirty="0" smtClean="0">
                <a:solidFill>
                  <a:srgbClr val="FF0000"/>
                </a:solidFill>
              </a:rPr>
              <a:t> </a:t>
            </a:r>
          </a:p>
          <a:p>
            <a:pPr algn="just"/>
            <a:r>
              <a:rPr lang="hi-IN" sz="2000" dirty="0" smtClean="0">
                <a:solidFill>
                  <a:srgbClr val="FF0000"/>
                </a:solidFill>
              </a:rPr>
              <a:t>इस प्रकार के स्थानांतरण को सामान्यतः निम्न वर्गों में रखा जा सकता है-</a:t>
            </a:r>
            <a:endParaRPr lang="en-US" sz="2000" dirty="0" smtClean="0">
              <a:solidFill>
                <a:srgbClr val="FF0000"/>
              </a:solidFill>
            </a:endParaRPr>
          </a:p>
          <a:p>
            <a:pPr algn="just"/>
            <a:endParaRPr lang="hi-IN" sz="2000" dirty="0" smtClean="0">
              <a:solidFill>
                <a:srgbClr val="FF0000"/>
              </a:solidFill>
            </a:endParaRPr>
          </a:p>
          <a:p>
            <a:pPr algn="just"/>
            <a:r>
              <a:rPr lang="hi-IN" sz="2000" dirty="0" smtClean="0">
                <a:solidFill>
                  <a:srgbClr val="FF0000"/>
                </a:solidFill>
              </a:rPr>
              <a:t>1.प्रागैतिहासिक प्रवास</a:t>
            </a:r>
            <a:r>
              <a:rPr lang="en-US" sz="2000" dirty="0" smtClean="0">
                <a:solidFill>
                  <a:srgbClr val="FF0000"/>
                </a:solidFill>
              </a:rPr>
              <a:t> </a:t>
            </a:r>
            <a:r>
              <a:rPr lang="hi-IN" sz="2000" dirty="0" smtClean="0">
                <a:solidFill>
                  <a:srgbClr val="FF0000"/>
                </a:solidFill>
              </a:rPr>
              <a:t>(</a:t>
            </a:r>
            <a:r>
              <a:rPr lang="en-US" sz="2000" dirty="0" smtClean="0">
                <a:solidFill>
                  <a:srgbClr val="FF0000"/>
                </a:solidFill>
              </a:rPr>
              <a:t>Pre- historical migration)- </a:t>
            </a:r>
            <a:r>
              <a:rPr lang="hi-IN" sz="2000" dirty="0" smtClean="0">
                <a:solidFill>
                  <a:srgbClr val="FF0000"/>
                </a:solidFill>
              </a:rPr>
              <a:t>प्रागैतिहासिक स्थानांतरण मुख्यत: जलवायु परिवर्तन के कारण होते थे| प्रारंभिक मानव प्रजातियों का उद्भव मध्य एशिया में हुआ माना जाता है| जब यहां की जलवायु गर्म होती थी यहां मानव प्रजाति का विकास होता था और जनसंख्या बढ़ जाती थी| किंतु दीर्घकाल  बाद हिमयुग के आगमन से जब जलवायु अत्यंत शीतल हो जाया करती थी तब यहां के लोग बाहर की ओर पलायन किया करते थे| एक लंबे समय के बाद  पुन:अंतर हिमयुग (गर्मकाल) आने पर वहां बचे/ बसे हुए लोगों का फिर विकास होने लगता था| इस प्रकार जलवायु के शीतल होने पर मध्य एशिया  से बाहरी क्षेत्रों के लिए मानव स्थानांतरण होते रहते थे |जिन  प्रजातियों का उद्भव पहले हुआ वे परवर्ती प्रजातियों से कमजोर होती थी|अत: वे अपने अपने अस्तित्व की रक्षा के लिए क्रमशः बाहरी प्रदेशों में पहुंच गई| मध्य एशिया से प्रागैतिहासिक स्थानांतरण के परिणाम स्वरूप विश्व के विभिन्न भागों में प्रजातियों के वितरण का वर्तमान स्वरूप पाया जाता है| सबसे पहले उत्पन्न होने  वाली नीग्रिटो और नीग्रो प्रजातियां अल्पविकसित है और सुदूर जंगलों एवं अन्य दुर्गम स्थानों पर आश्रय लिए हुए हैं| बाद में विकसित होने वाली मानव प्रजातियां मध्य एशिया से क्रमशः निकट पाई जाती है और सबसे बाद में विकसित होने वाली मंगोल प्रजाति के लोग मध्य एशिया के निकटवर्ती क्षेत्रों में मिलते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64565" y="900332"/>
            <a:ext cx="9650437" cy="5632311"/>
          </a:xfrm>
          <a:prstGeom prst="rect">
            <a:avLst/>
          </a:prstGeom>
        </p:spPr>
        <p:txBody>
          <a:bodyPr wrap="square">
            <a:spAutoFit/>
          </a:bodyPr>
          <a:lstStyle/>
          <a:p>
            <a:pPr algn="just"/>
            <a:r>
              <a:rPr lang="hi-IN" sz="2400" dirty="0" smtClean="0">
                <a:solidFill>
                  <a:srgbClr val="FF0000"/>
                </a:solidFill>
              </a:rPr>
              <a:t>2.ऐतिहासिक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Historical migration) </a:t>
            </a:r>
            <a:r>
              <a:rPr lang="hi-IN" sz="2400" dirty="0" smtClean="0">
                <a:solidFill>
                  <a:srgbClr val="FF0000"/>
                </a:solidFill>
              </a:rPr>
              <a:t>ऐतिहासिक काल में होने वाले स्थानांतरणों को निम्नलिखित वर्गों में विभाजित किया गया है-</a:t>
            </a:r>
            <a:endParaRPr lang="en-US" sz="2400" dirty="0" smtClean="0">
              <a:solidFill>
                <a:srgbClr val="FF0000"/>
              </a:solidFill>
            </a:endParaRPr>
          </a:p>
          <a:p>
            <a:pPr algn="just"/>
            <a:endParaRPr lang="hi-IN" sz="2400" dirty="0" smtClean="0">
              <a:solidFill>
                <a:srgbClr val="FF0000"/>
              </a:solidFill>
            </a:endParaRPr>
          </a:p>
          <a:p>
            <a:pPr marL="514350" indent="-514350" algn="just">
              <a:buAutoNum type="romanLcParenBoth"/>
            </a:pPr>
            <a:r>
              <a:rPr lang="hi-IN" sz="2400" dirty="0" smtClean="0">
                <a:solidFill>
                  <a:srgbClr val="FF0000"/>
                </a:solidFill>
              </a:rPr>
              <a:t>प्राचीन कालीन प्रवास</a:t>
            </a:r>
            <a:r>
              <a:rPr lang="en-US" sz="2400" dirty="0" smtClean="0">
                <a:solidFill>
                  <a:srgbClr val="FF0000"/>
                </a:solidFill>
              </a:rPr>
              <a:t> </a:t>
            </a:r>
            <a:r>
              <a:rPr lang="hi-IN" sz="2400" dirty="0" smtClean="0">
                <a:solidFill>
                  <a:srgbClr val="FF0000"/>
                </a:solidFill>
              </a:rPr>
              <a:t>( </a:t>
            </a:r>
            <a:r>
              <a:rPr lang="en-US" sz="2400" dirty="0" smtClean="0">
                <a:solidFill>
                  <a:srgbClr val="FF0000"/>
                </a:solidFill>
              </a:rPr>
              <a:t>Ancient migration) </a:t>
            </a:r>
            <a:r>
              <a:rPr lang="hi-IN" sz="2400" dirty="0" smtClean="0">
                <a:solidFill>
                  <a:srgbClr val="FF0000"/>
                </a:solidFill>
              </a:rPr>
              <a:t>यूनानी तथा रोमन साम्राज्यों के विस्तार के फलस्वरूप होने वाले मानव प्रवास,भारत में आर्यों में का आगमन और भारत से धर्म प्रचार के लिए बर्मा, श्रीलंका मलाया, जावा आदि के लिए भारतीयों का प्रवास प्राचीन स्थानांतरण के उदाहरण है|</a:t>
            </a:r>
            <a:endParaRPr lang="en-US" sz="2400" dirty="0" smtClean="0">
              <a:solidFill>
                <a:srgbClr val="FF0000"/>
              </a:solidFill>
            </a:endParaRPr>
          </a:p>
          <a:p>
            <a:pPr marL="514350" indent="-514350" algn="just"/>
            <a:endParaRPr lang="hi-IN" sz="2400" dirty="0" smtClean="0">
              <a:solidFill>
                <a:srgbClr val="FF0000"/>
              </a:solidFill>
            </a:endParaRPr>
          </a:p>
          <a:p>
            <a:pPr algn="just"/>
            <a:r>
              <a:rPr lang="hi-IN" sz="2400" dirty="0" smtClean="0">
                <a:solidFill>
                  <a:srgbClr val="FF0000"/>
                </a:solidFill>
              </a:rPr>
              <a:t>(</a:t>
            </a:r>
            <a:r>
              <a:rPr lang="en-US" sz="2400" dirty="0" smtClean="0">
                <a:solidFill>
                  <a:srgbClr val="FF0000"/>
                </a:solidFill>
              </a:rPr>
              <a:t>ii) </a:t>
            </a:r>
            <a:r>
              <a:rPr lang="hi-IN" sz="2400" dirty="0" smtClean="0">
                <a:solidFill>
                  <a:srgbClr val="FF0000"/>
                </a:solidFill>
              </a:rPr>
              <a:t>मध्यकालीन प्रवास</a:t>
            </a:r>
            <a:r>
              <a:rPr lang="en-US" sz="2400" dirty="0" smtClean="0">
                <a:solidFill>
                  <a:srgbClr val="FF0000"/>
                </a:solidFill>
              </a:rPr>
              <a:t> </a:t>
            </a:r>
            <a:r>
              <a:rPr lang="hi-IN" sz="2400" dirty="0" smtClean="0">
                <a:solidFill>
                  <a:srgbClr val="FF0000"/>
                </a:solidFill>
              </a:rPr>
              <a:t>( </a:t>
            </a:r>
            <a:r>
              <a:rPr lang="en-US" sz="2400" dirty="0" smtClean="0">
                <a:solidFill>
                  <a:srgbClr val="FF0000"/>
                </a:solidFill>
              </a:rPr>
              <a:t>Medieval Migration) </a:t>
            </a:r>
            <a:r>
              <a:rPr lang="hi-IN" sz="2400" dirty="0" smtClean="0">
                <a:solidFill>
                  <a:srgbClr val="FF0000"/>
                </a:solidFill>
              </a:rPr>
              <a:t>भूमध्यसागरीय प्रदेशों से जनसंख्या का उत्तर दिशा की ओर प्रस्थान यूरोप  में मध्यकालीन स्थानांतरण को प्रकट करता है| भारत में पश्चिम से आक्रमणकारियों का सर्वाधिक स्थानांतरण मध्यकाल में हुआ जिसमें महमूद गजनवी, मोहम्मद गौरी,तैमूर, बाबर,चंगेजखा आदि के आक्रमण प्रमुख थे| </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37957" y="928468"/>
            <a:ext cx="9636369" cy="4893647"/>
          </a:xfrm>
          <a:prstGeom prst="rect">
            <a:avLst/>
          </a:prstGeom>
        </p:spPr>
        <p:txBody>
          <a:bodyPr wrap="square">
            <a:spAutoFit/>
          </a:bodyPr>
          <a:lstStyle/>
          <a:p>
            <a:pPr algn="just"/>
            <a:r>
              <a:rPr lang="en-US" sz="2400" dirty="0" smtClean="0">
                <a:solidFill>
                  <a:srgbClr val="FF0000"/>
                </a:solidFill>
              </a:rPr>
              <a:t>(iii) </a:t>
            </a:r>
            <a:r>
              <a:rPr lang="hi-IN" sz="2400" dirty="0" smtClean="0">
                <a:solidFill>
                  <a:srgbClr val="FF0000"/>
                </a:solidFill>
              </a:rPr>
              <a:t>आधुनिक प्रवास (</a:t>
            </a:r>
            <a:r>
              <a:rPr lang="en-US" sz="2400" dirty="0" smtClean="0">
                <a:solidFill>
                  <a:srgbClr val="FF0000"/>
                </a:solidFill>
              </a:rPr>
              <a:t>Modern migration) - </a:t>
            </a:r>
            <a:r>
              <a:rPr lang="hi-IN" sz="2400" dirty="0" smtClean="0">
                <a:solidFill>
                  <a:srgbClr val="FF0000"/>
                </a:solidFill>
              </a:rPr>
              <a:t>आधुनिक काल में होने वाले प्रवासो में यूरोपीय प्रवास सर्वाधिक वृहद और शक्तिशाली था 17वीं से 19वीं शताब्दी तक यूरोप के विभिन्न देशों से लाखों लोगों ने यूरोप से उत्तरी तथा दक्षिणी अमेरिका, दक्षिणी अफ्रीका,  एशिया और ऑस्ट्रेलिया के लिए स्थानांतरण किया| उत्तरी और दक्षिणी अमेरिका में जनसंख्या का वर्तमान स्वरूप इसी मानव स्थानांतरण का परिणाम है| इसके अतिरिक्त अधिक जनसंख्या वाले देशों में जैसे चीन, जापान, भारत आदि से भी बड़ी संख्या में जनसंख्या का स्थानांतरण निकटवर्ती देशों तथा अफ्रीका के लिए हुआ| 17वीं शताब्दी में पहले संयुक्त राज्य अमेरिका के पूर्वी भाग में बसाव आरंभ हुआ था और 19वीं शताब्दी में वहां जनसंख्या का स्थानांतरण पूर्व से पश्चिम दिशा की ओर हुआ|</a:t>
            </a:r>
          </a:p>
          <a:p>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37957" y="844062"/>
            <a:ext cx="9509760" cy="5262979"/>
          </a:xfrm>
          <a:prstGeom prst="rect">
            <a:avLst/>
          </a:prstGeom>
        </p:spPr>
        <p:txBody>
          <a:bodyPr wrap="square">
            <a:spAutoFit/>
          </a:bodyPr>
          <a:lstStyle/>
          <a:p>
            <a:pPr algn="just">
              <a:buFont typeface="Wingdings"/>
              <a:buChar char="Ø"/>
            </a:pPr>
            <a:r>
              <a:rPr lang="en-US" sz="2400" dirty="0" smtClean="0">
                <a:solidFill>
                  <a:srgbClr val="FF0000"/>
                </a:solidFill>
              </a:rPr>
              <a:t> </a:t>
            </a:r>
            <a:r>
              <a:rPr lang="hi-IN" sz="2400" dirty="0" smtClean="0">
                <a:solidFill>
                  <a:srgbClr val="FF0000"/>
                </a:solidFill>
              </a:rPr>
              <a:t>आकार के अनुसार के प्रवास (</a:t>
            </a:r>
            <a:r>
              <a:rPr lang="en-US" sz="2400" dirty="0" smtClean="0">
                <a:solidFill>
                  <a:srgbClr val="FF0000"/>
                </a:solidFill>
              </a:rPr>
              <a:t>Migration by size)</a:t>
            </a:r>
          </a:p>
          <a:p>
            <a:pPr algn="just">
              <a:buFont typeface="Wingdings"/>
              <a:buChar char="Ø"/>
            </a:pPr>
            <a:endParaRPr lang="en-US" sz="2400" dirty="0" smtClean="0">
              <a:solidFill>
                <a:srgbClr val="FF0000"/>
              </a:solidFill>
            </a:endParaRPr>
          </a:p>
          <a:p>
            <a:pPr algn="just"/>
            <a:r>
              <a:rPr lang="en-US" sz="2400" dirty="0" smtClean="0">
                <a:solidFill>
                  <a:srgbClr val="FF0000"/>
                </a:solidFill>
              </a:rPr>
              <a:t>1. </a:t>
            </a:r>
            <a:r>
              <a:rPr lang="hi-IN" sz="2400" dirty="0" smtClean="0">
                <a:solidFill>
                  <a:srgbClr val="FF0000"/>
                </a:solidFill>
              </a:rPr>
              <a:t>वृहद प्रवास अथवा वृहद संख्यक प्रवास (</a:t>
            </a:r>
            <a:r>
              <a:rPr lang="en-US" sz="2400" dirty="0" smtClean="0">
                <a:solidFill>
                  <a:srgbClr val="FF0000"/>
                </a:solidFill>
              </a:rPr>
              <a:t>Large migration)- </a:t>
            </a:r>
            <a:r>
              <a:rPr lang="hi-IN" sz="2400" dirty="0" smtClean="0">
                <a:solidFill>
                  <a:srgbClr val="FF0000"/>
                </a:solidFill>
              </a:rPr>
              <a:t>स्थानांतरण में भाग लेने वाले व्यक्तियों की संख्या अधिक होने पर स्थानांतरण को वृहद स्थानांतरण कहा जाता है|17वीं</a:t>
            </a:r>
            <a:r>
              <a:rPr lang="en-US" sz="2400" dirty="0" smtClean="0">
                <a:solidFill>
                  <a:srgbClr val="FF0000"/>
                </a:solidFill>
              </a:rPr>
              <a:t> </a:t>
            </a:r>
            <a:r>
              <a:rPr lang="hi-IN" sz="2400" dirty="0" smtClean="0">
                <a:solidFill>
                  <a:srgbClr val="FF0000"/>
                </a:solidFill>
              </a:rPr>
              <a:t>से 19वीं शताब्दी तक यूरोपीय देशों से उत्तरी और दक्षिणी अमेरिका के लिए होने वाले मानव स्थानांतरण वृहद प्रवास के उत्कृष्ट उदाहरण है| 1947 में भारत- पाक विभाजन के समय भारत से पाकिस्तान और पाकिस्तान से भारत को होने वाला लाखों हिंदू- मुसलमानों का स्थानांतरण वृहद प्रवास ही था|</a:t>
            </a:r>
            <a:endParaRPr lang="en-US" sz="2400" dirty="0" smtClean="0">
              <a:solidFill>
                <a:srgbClr val="FF0000"/>
              </a:solidFill>
            </a:endParaRPr>
          </a:p>
          <a:p>
            <a:pPr algn="just"/>
            <a:endParaRPr lang="hi-IN" sz="2400" dirty="0" smtClean="0">
              <a:solidFill>
                <a:srgbClr val="FF0000"/>
              </a:solidFill>
            </a:endParaRPr>
          </a:p>
          <a:p>
            <a:pPr algn="just"/>
            <a:r>
              <a:rPr lang="hi-IN" sz="2400" dirty="0" smtClean="0">
                <a:solidFill>
                  <a:srgbClr val="FF0000"/>
                </a:solidFill>
              </a:rPr>
              <a:t>2.</a:t>
            </a:r>
            <a:r>
              <a:rPr lang="en-US" sz="2400" dirty="0" smtClean="0">
                <a:solidFill>
                  <a:srgbClr val="FF0000"/>
                </a:solidFill>
              </a:rPr>
              <a:t> </a:t>
            </a:r>
            <a:r>
              <a:rPr lang="hi-IN" sz="2400" dirty="0" smtClean="0">
                <a:solidFill>
                  <a:srgbClr val="FF0000"/>
                </a:solidFill>
              </a:rPr>
              <a:t>लघु प्रवास अथवा अल्प संख्यक प्रवास ( </a:t>
            </a:r>
            <a:r>
              <a:rPr lang="en-US" sz="2400" dirty="0" smtClean="0">
                <a:solidFill>
                  <a:srgbClr val="FF0000"/>
                </a:solidFill>
              </a:rPr>
              <a:t>Small migration) - </a:t>
            </a:r>
            <a:r>
              <a:rPr lang="hi-IN" sz="2400" dirty="0" smtClean="0">
                <a:solidFill>
                  <a:srgbClr val="FF0000"/>
                </a:solidFill>
              </a:rPr>
              <a:t>इस  प्रकार के स्थानांतरण के अंतर्गत व्यक्तियों की संख्या कम अर्थात सीमित होती है|</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0671" y="731520"/>
            <a:ext cx="10199077" cy="5262979"/>
          </a:xfrm>
          <a:prstGeom prst="rect">
            <a:avLst/>
          </a:prstGeom>
        </p:spPr>
        <p:txBody>
          <a:bodyPr wrap="square">
            <a:spAutoFit/>
          </a:bodyPr>
          <a:lstStyle/>
          <a:p>
            <a:pPr algn="just"/>
            <a:r>
              <a:rPr lang="hi-IN" sz="2400" dirty="0" smtClean="0">
                <a:solidFill>
                  <a:srgbClr val="FF0000"/>
                </a:solidFill>
              </a:rPr>
              <a:t> प्रवास (</a:t>
            </a:r>
            <a:r>
              <a:rPr lang="en-US" sz="2400" dirty="0" smtClean="0">
                <a:solidFill>
                  <a:srgbClr val="FF0000"/>
                </a:solidFill>
              </a:rPr>
              <a:t>Migration)</a:t>
            </a:r>
          </a:p>
          <a:p>
            <a:pPr algn="just"/>
            <a:r>
              <a:rPr lang="en-US" sz="2400" dirty="0" smtClean="0">
                <a:solidFill>
                  <a:srgbClr val="FF0000"/>
                </a:solidFill>
              </a:rPr>
              <a:t/>
            </a:r>
            <a:br>
              <a:rPr lang="en-US" sz="2400" dirty="0" smtClean="0">
                <a:solidFill>
                  <a:srgbClr val="FF0000"/>
                </a:solidFill>
              </a:rPr>
            </a:br>
            <a:r>
              <a:rPr lang="hi-IN" sz="2400" dirty="0" smtClean="0">
                <a:solidFill>
                  <a:srgbClr val="FF0000"/>
                </a:solidFill>
              </a:rPr>
              <a:t>व्यक्तियों का एक स्थान से दूसरे स्थान पर जाना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Migration) </a:t>
            </a:r>
            <a:r>
              <a:rPr lang="hi-IN" sz="2400" dirty="0" smtClean="0">
                <a:solidFill>
                  <a:srgbClr val="FF0000"/>
                </a:solidFill>
              </a:rPr>
              <a:t>कहलाता है|</a:t>
            </a:r>
          </a:p>
          <a:p>
            <a:pPr algn="just"/>
            <a:r>
              <a:rPr lang="hi-IN" sz="2400" dirty="0" smtClean="0">
                <a:solidFill>
                  <a:srgbClr val="FF0000"/>
                </a:solidFill>
              </a:rPr>
              <a:t> सामान्य अर्थ में “ अपने स्वभाविक निवास से अलग होना प्रवास कहलाता है|</a:t>
            </a:r>
          </a:p>
          <a:p>
            <a:pPr algn="just"/>
            <a:r>
              <a:rPr lang="hi-IN" sz="2400" dirty="0" smtClean="0">
                <a:solidFill>
                  <a:srgbClr val="FF0000"/>
                </a:solidFill>
              </a:rPr>
              <a:t>मनुष्य स्थाई या अस्थाई रूप से एक स्थान से दूसरे स्थान पर आवाजावी (आने- जाने ) करते है| अक्सर आवाजाही लंबी दूरी का ही होता है और वह घरेलू देश से दूसरे देश तक ही नहीं बल्कि आंतरिक पलायन (</a:t>
            </a:r>
            <a:r>
              <a:rPr lang="en-US" sz="2400" dirty="0" smtClean="0">
                <a:solidFill>
                  <a:srgbClr val="FF0000"/>
                </a:solidFill>
              </a:rPr>
              <a:t>Inter / Inland migration) </a:t>
            </a:r>
            <a:r>
              <a:rPr lang="hi-IN" sz="2400" dirty="0" smtClean="0">
                <a:solidFill>
                  <a:srgbClr val="FF0000"/>
                </a:solidFill>
              </a:rPr>
              <a:t>की भी संभावना है क्योंकि ज्यादातर लोग अपने देश में रहना पसंद करते हैं मानव पलायन पूरे विश्व में एक समान है|</a:t>
            </a:r>
          </a:p>
          <a:p>
            <a:pPr algn="just"/>
            <a:r>
              <a:rPr lang="hi-IN" sz="2400" dirty="0" smtClean="0">
                <a:solidFill>
                  <a:srgbClr val="FF0000"/>
                </a:solidFill>
              </a:rPr>
              <a:t>मानव प्रवास एक स्थान से दूसरे स्थान पर लोगों द्वारा एक नए स्थान पर स्थाई या अस्थाई रूप से बसने के इरादे से किया जाने वाला आंदोलन (</a:t>
            </a:r>
            <a:r>
              <a:rPr lang="en-US" sz="2400" dirty="0" smtClean="0">
                <a:solidFill>
                  <a:srgbClr val="FF0000"/>
                </a:solidFill>
              </a:rPr>
              <a:t>Movement) </a:t>
            </a:r>
            <a:r>
              <a:rPr lang="hi-IN" sz="2400" dirty="0" smtClean="0">
                <a:solidFill>
                  <a:srgbClr val="FF0000"/>
                </a:solidFill>
              </a:rPr>
              <a:t>हैं| </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8469" y="815926"/>
            <a:ext cx="10325686" cy="5262979"/>
          </a:xfrm>
          <a:prstGeom prst="rect">
            <a:avLst/>
          </a:prstGeom>
        </p:spPr>
        <p:txBody>
          <a:bodyPr wrap="square">
            <a:spAutoFit/>
          </a:bodyPr>
          <a:lstStyle/>
          <a:p>
            <a:pPr algn="just"/>
            <a:r>
              <a:rPr lang="hi-IN" sz="2400" dirty="0" smtClean="0">
                <a:solidFill>
                  <a:srgbClr val="FF0000"/>
                </a:solidFill>
              </a:rPr>
              <a:t>&gt;  क्षेत्र (देश) के अनुसार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Migration based on areas/region/ space aspect) </a:t>
            </a:r>
          </a:p>
          <a:p>
            <a:pPr algn="just"/>
            <a:r>
              <a:rPr lang="en-US" sz="2400" dirty="0" smtClean="0">
                <a:solidFill>
                  <a:srgbClr val="FF0000"/>
                </a:solidFill>
              </a:rPr>
              <a:t>1. </a:t>
            </a:r>
            <a:r>
              <a:rPr lang="hi-IN" sz="2400" dirty="0" smtClean="0">
                <a:solidFill>
                  <a:srgbClr val="FF0000"/>
                </a:solidFill>
              </a:rPr>
              <a:t>अंतर महाद्वीपीय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Intercontinental migration)- </a:t>
            </a:r>
          </a:p>
          <a:p>
            <a:pPr algn="just"/>
            <a:r>
              <a:rPr lang="hi-IN" sz="2400" dirty="0" smtClean="0">
                <a:solidFill>
                  <a:srgbClr val="FF0000"/>
                </a:solidFill>
              </a:rPr>
              <a:t>जब लोग एक महाद्वीप से दूसरे महाद्वीप की ओर जाते हैं तो इसे अंतरमहाद्वीपीय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Intercontinental migration) </a:t>
            </a:r>
            <a:r>
              <a:rPr lang="hi-IN" sz="2400" dirty="0" smtClean="0">
                <a:solidFill>
                  <a:srgbClr val="FF0000"/>
                </a:solidFill>
              </a:rPr>
              <a:t>कहते हैं| 16वीं शताब्दी से बीसवीं शताब्दी तक यूरोप के निवासी उत्तरी अमेरिका, दक्षिण अमेरिका, दक्षिण अफ्रीका, ऑस्ट्रेलिया तथा न्यूजीलैंड में जाकर बस गए| यह अंतर महाद्वीपीय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Intercontinental migration) </a:t>
            </a:r>
            <a:r>
              <a:rPr lang="hi-IN" sz="2400" dirty="0" smtClean="0">
                <a:solidFill>
                  <a:srgbClr val="FF0000"/>
                </a:solidFill>
              </a:rPr>
              <a:t>के ही उदाहरण है|</a:t>
            </a:r>
            <a:r>
              <a:rPr lang="en-US" sz="2400" dirty="0" smtClean="0">
                <a:solidFill>
                  <a:srgbClr val="FF0000"/>
                </a:solidFill>
              </a:rPr>
              <a:t> </a:t>
            </a:r>
          </a:p>
          <a:p>
            <a:pPr algn="just"/>
            <a:endParaRPr lang="en-US" sz="2400" dirty="0" smtClean="0">
              <a:solidFill>
                <a:srgbClr val="FF0000"/>
              </a:solidFill>
            </a:endParaRPr>
          </a:p>
          <a:p>
            <a:pPr algn="just"/>
            <a:r>
              <a:rPr lang="hi-IN" sz="2400" dirty="0" smtClean="0">
                <a:solidFill>
                  <a:srgbClr val="FF0000"/>
                </a:solidFill>
              </a:rPr>
              <a:t>वर्तमान समय में भी भारत तथा अन्य विकासशील देशों से अच्छे रोजगार तथा उच्च जीवन स्तर के जीने के लिए बड़ी संख्या में लोग पश्चिम के विकसित देशों ( यूरोपीय देश, संयुक्त राज्य अमेरिका तथा कनाडा) की ओर प्रवास करते हैं|</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92702" y="956602"/>
            <a:ext cx="9889586" cy="5262979"/>
          </a:xfrm>
          <a:prstGeom prst="rect">
            <a:avLst/>
          </a:prstGeom>
        </p:spPr>
        <p:txBody>
          <a:bodyPr wrap="square">
            <a:spAutoFit/>
          </a:bodyPr>
          <a:lstStyle/>
          <a:p>
            <a:pPr algn="just"/>
            <a:r>
              <a:rPr lang="hi-IN" sz="2400" dirty="0" smtClean="0">
                <a:solidFill>
                  <a:srgbClr val="FF0000"/>
                </a:solidFill>
              </a:rPr>
              <a:t>2.अंतरराष्ट्रीय प्रवास (</a:t>
            </a:r>
            <a:r>
              <a:rPr lang="en-US" sz="2400" dirty="0" smtClean="0">
                <a:solidFill>
                  <a:srgbClr val="FF0000"/>
                </a:solidFill>
              </a:rPr>
              <a:t>International migration) –</a:t>
            </a:r>
          </a:p>
          <a:p>
            <a:pPr algn="just"/>
            <a:endParaRPr lang="en-US" sz="2400" dirty="0" smtClean="0">
              <a:solidFill>
                <a:srgbClr val="FF0000"/>
              </a:solidFill>
            </a:endParaRPr>
          </a:p>
          <a:p>
            <a:pPr algn="just"/>
            <a:r>
              <a:rPr lang="en-US" sz="2400" dirty="0" smtClean="0">
                <a:solidFill>
                  <a:srgbClr val="FF0000"/>
                </a:solidFill>
              </a:rPr>
              <a:t> </a:t>
            </a:r>
            <a:r>
              <a:rPr lang="hi-IN" sz="2400" dirty="0" smtClean="0">
                <a:solidFill>
                  <a:srgbClr val="FF0000"/>
                </a:solidFill>
              </a:rPr>
              <a:t>एक देश से दूसरे देश के लिए होने वाले मानव स्थानांतरण को अंतरराष्ट्रीय स्थानांतरण कहा जाता है| इस प्रवास में अंतरराष्ट्रीय सीमा को पार करना अनिवार्य होता है| अंतरराष्ट्रीय प्रवास वृहद संख्यक अथवा अल्प संख्यक, इच्छा अनुसार अथवा बलात्(</a:t>
            </a:r>
            <a:r>
              <a:rPr lang="en-US" sz="2400" dirty="0" smtClean="0">
                <a:solidFill>
                  <a:srgbClr val="FF0000"/>
                </a:solidFill>
              </a:rPr>
              <a:t>Forced),</a:t>
            </a:r>
            <a:r>
              <a:rPr lang="hi-IN" sz="2400" dirty="0" smtClean="0">
                <a:solidFill>
                  <a:srgbClr val="FF0000"/>
                </a:solidFill>
              </a:rPr>
              <a:t>स्थाई या अस्थाई किसी भी प्रकार का हो सकता है| यह स्थानांतरण भौतिक, आर्थिक, सामाजिक, राजनीतिक आदि किसी भी कारण से हो सकता है| अंतरराष्ट्रीय प्रवासों में  वृहद और स्थाई प्रवृत्ति के प्रवास का महत्व सर्वाधिक है|</a:t>
            </a:r>
          </a:p>
          <a:p>
            <a:pPr algn="just"/>
            <a:r>
              <a:rPr lang="hi-IN" sz="2400" dirty="0" smtClean="0">
                <a:solidFill>
                  <a:srgbClr val="FF0000"/>
                </a:solidFill>
              </a:rPr>
              <a:t> उदा. 1947 में भारत के विभाजन के परिणाम स्वरूप  लाखों की संख्या में हिंदू तथा सिख पाकिस्तान तथा बांग्लादेश  से भारत आए और मुसलमान भारत से इन देशों की ओर प्रवास कर गए|</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8806" y="914400"/>
            <a:ext cx="10255347" cy="5016758"/>
          </a:xfrm>
          <a:prstGeom prst="rect">
            <a:avLst/>
          </a:prstGeom>
        </p:spPr>
        <p:txBody>
          <a:bodyPr wrap="square">
            <a:spAutoFit/>
          </a:bodyPr>
          <a:lstStyle/>
          <a:p>
            <a:pPr algn="just"/>
            <a:r>
              <a:rPr lang="hi-IN" sz="2000" dirty="0" smtClean="0">
                <a:solidFill>
                  <a:srgbClr val="FF0000"/>
                </a:solidFill>
              </a:rPr>
              <a:t> 3.राष्ट्रीय/ अंतरप्रांतीय प्रवास</a:t>
            </a:r>
            <a:r>
              <a:rPr lang="en-US" sz="2000" dirty="0" smtClean="0">
                <a:solidFill>
                  <a:srgbClr val="FF0000"/>
                </a:solidFill>
              </a:rPr>
              <a:t> </a:t>
            </a:r>
            <a:r>
              <a:rPr lang="hi-IN" sz="2000" dirty="0" smtClean="0">
                <a:solidFill>
                  <a:srgbClr val="FF0000"/>
                </a:solidFill>
              </a:rPr>
              <a:t>( </a:t>
            </a:r>
            <a:r>
              <a:rPr lang="en-US" sz="2000" dirty="0" smtClean="0">
                <a:solidFill>
                  <a:srgbClr val="FF0000"/>
                </a:solidFill>
              </a:rPr>
              <a:t>National/ Inter-state migration)- </a:t>
            </a:r>
            <a:r>
              <a:rPr lang="hi-IN" sz="2000" dirty="0" smtClean="0">
                <a:solidFill>
                  <a:srgbClr val="FF0000"/>
                </a:solidFill>
              </a:rPr>
              <a:t>लोगों के एक राज्य से दूसरे राज्य की ओर प्रवास को अंतरराज्यीय प्रवास( </a:t>
            </a:r>
            <a:r>
              <a:rPr lang="en-US" sz="2000" dirty="0" smtClean="0">
                <a:solidFill>
                  <a:srgbClr val="FF0000"/>
                </a:solidFill>
              </a:rPr>
              <a:t>National/ Inter-state migration) </a:t>
            </a:r>
            <a:r>
              <a:rPr lang="hi-IN" sz="2000" dirty="0" smtClean="0">
                <a:solidFill>
                  <a:srgbClr val="FF0000"/>
                </a:solidFill>
              </a:rPr>
              <a:t>कहते हैं|</a:t>
            </a:r>
            <a:endParaRPr lang="en-US" sz="2000" dirty="0" smtClean="0">
              <a:solidFill>
                <a:srgbClr val="FF0000"/>
              </a:solidFill>
            </a:endParaRPr>
          </a:p>
          <a:p>
            <a:pPr algn="just"/>
            <a:endParaRPr lang="hi-IN" sz="2000" dirty="0" smtClean="0">
              <a:solidFill>
                <a:srgbClr val="FF0000"/>
              </a:solidFill>
            </a:endParaRPr>
          </a:p>
          <a:p>
            <a:pPr algn="just"/>
            <a:r>
              <a:rPr lang="hi-IN" sz="2000" dirty="0" smtClean="0">
                <a:solidFill>
                  <a:srgbClr val="FF0000"/>
                </a:solidFill>
              </a:rPr>
              <a:t>उदा. यदि लोग आगरा से जयपुर की ओर प्रवास करें तो यह अंतरराज्यीय प्रवास कहलायेगा क्योंकि जयपुर राजस्थान में है जबकि आगरा उत्तर प्रदेश में है| राजस्थान से बड़ी संख्या में मारवाड़ी परिवार महाराष्ट्र, गुजरात, मध्य प्रदेश, पश्चिम बंगाल आदि क्षेत्रों में जाकर बस गए हैं| इसी प्रकार पूर्वी उत्तर प्रदेश और बिहार की सघन आबादी  वाले क्षेत्रों से बड़ी संख्या में  लोग रोजगार की खोज में पश्चिम बंगाल, महाराष्ट्र और गुजरात के औद्योगिक नगरों में चले गए हैं| उनमें से बहुत से लोग वहां स्थाई रूप से बस भी गए|</a:t>
            </a:r>
            <a:endParaRPr lang="en-US" sz="2000" dirty="0" smtClean="0">
              <a:solidFill>
                <a:srgbClr val="FF0000"/>
              </a:solidFill>
            </a:endParaRPr>
          </a:p>
          <a:p>
            <a:pPr algn="just"/>
            <a:endParaRPr lang="hi-IN" sz="2000" dirty="0" smtClean="0">
              <a:solidFill>
                <a:srgbClr val="FF0000"/>
              </a:solidFill>
            </a:endParaRPr>
          </a:p>
          <a:p>
            <a:pPr algn="just"/>
            <a:r>
              <a:rPr lang="hi-IN" sz="2000" dirty="0" smtClean="0">
                <a:solidFill>
                  <a:srgbClr val="FF0000"/>
                </a:solidFill>
              </a:rPr>
              <a:t>1960 के दशक में (1966-67 में)  पंजाब, हरियाणा आदि में हरित क्रांति के कारण बड़ी संख्या में लोग पूर्वी उत्तर प्रदेश  तथा बिहार से प्रवास करके पंजाब में बस गए जहां पर  वे कृषि मजदूर तथा अन्य प्रकार की मजदूरी करके अपनी आजीविका कमाते हैं| असम के निकटवर्ती राज्यों/ प्रांतों से हजारों की संख्या  में मजदूर असम की चाय बागानों में काम करते हैं </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1348" y="717452"/>
            <a:ext cx="9748910" cy="5940088"/>
          </a:xfrm>
          <a:prstGeom prst="rect">
            <a:avLst/>
          </a:prstGeom>
        </p:spPr>
        <p:txBody>
          <a:bodyPr wrap="square">
            <a:spAutoFit/>
          </a:bodyPr>
          <a:lstStyle/>
          <a:p>
            <a:pPr algn="just"/>
            <a:r>
              <a:rPr lang="hi-IN" sz="2000" dirty="0" smtClean="0">
                <a:solidFill>
                  <a:srgbClr val="FF0000"/>
                </a:solidFill>
              </a:rPr>
              <a:t>4.स्थानीय प्रवास (</a:t>
            </a:r>
            <a:r>
              <a:rPr lang="en-US" sz="2000" dirty="0" smtClean="0">
                <a:solidFill>
                  <a:srgbClr val="FF0000"/>
                </a:solidFill>
              </a:rPr>
              <a:t>Local migration)-</a:t>
            </a:r>
          </a:p>
          <a:p>
            <a:pPr algn="just"/>
            <a:endParaRPr lang="en-US" sz="2000" dirty="0" smtClean="0">
              <a:solidFill>
                <a:srgbClr val="FF0000"/>
              </a:solidFill>
            </a:endParaRPr>
          </a:p>
          <a:p>
            <a:pPr algn="just"/>
            <a:r>
              <a:rPr lang="en-US" sz="2000" dirty="0" smtClean="0">
                <a:solidFill>
                  <a:srgbClr val="FF0000"/>
                </a:solidFill>
              </a:rPr>
              <a:t> </a:t>
            </a:r>
            <a:r>
              <a:rPr lang="hi-IN" sz="2000" dirty="0" smtClean="0">
                <a:solidFill>
                  <a:srgbClr val="FF0000"/>
                </a:solidFill>
              </a:rPr>
              <a:t>जब एक ही प्रांत में स्थित दो स्थानों के बीच जनसंख्या प्रवास करती है तो इसे स्थानीय स्थानांतरण कहा जाता है|</a:t>
            </a:r>
          </a:p>
          <a:p>
            <a:pPr algn="just"/>
            <a:r>
              <a:rPr lang="hi-IN" sz="2000" dirty="0" smtClean="0">
                <a:solidFill>
                  <a:srgbClr val="FF0000"/>
                </a:solidFill>
              </a:rPr>
              <a:t> स्थानीय स्थानांतरण को निम्नलिखित वर्गो में बांटा गया है-</a:t>
            </a:r>
            <a:endParaRPr lang="en-US" sz="2000" dirty="0" smtClean="0">
              <a:solidFill>
                <a:srgbClr val="FF0000"/>
              </a:solidFill>
            </a:endParaRPr>
          </a:p>
          <a:p>
            <a:pPr algn="just"/>
            <a:r>
              <a:rPr lang="hi-IN" sz="2000" dirty="0" smtClean="0">
                <a:solidFill>
                  <a:srgbClr val="FF0000"/>
                </a:solidFill>
              </a:rPr>
              <a:t> </a:t>
            </a:r>
          </a:p>
          <a:p>
            <a:pPr marL="514350" indent="-514350" algn="just">
              <a:buAutoNum type="romanLcParenBoth"/>
            </a:pPr>
            <a:r>
              <a:rPr lang="hi-IN" sz="2000" dirty="0" smtClean="0">
                <a:solidFill>
                  <a:srgbClr val="FF0000"/>
                </a:solidFill>
              </a:rPr>
              <a:t>ग्रामीण से नगर की ओर प्रवास</a:t>
            </a:r>
            <a:r>
              <a:rPr lang="en-US" sz="2000" dirty="0" smtClean="0">
                <a:solidFill>
                  <a:srgbClr val="FF0000"/>
                </a:solidFill>
              </a:rPr>
              <a:t> </a:t>
            </a:r>
            <a:r>
              <a:rPr lang="hi-IN" sz="2000" dirty="0" smtClean="0">
                <a:solidFill>
                  <a:srgbClr val="FF0000"/>
                </a:solidFill>
              </a:rPr>
              <a:t>(</a:t>
            </a:r>
            <a:r>
              <a:rPr lang="en-US" sz="2000" dirty="0" smtClean="0">
                <a:solidFill>
                  <a:srgbClr val="FF0000"/>
                </a:solidFill>
              </a:rPr>
              <a:t>Rural to Urban migration) - </a:t>
            </a:r>
            <a:r>
              <a:rPr lang="hi-IN" sz="2000" dirty="0" smtClean="0">
                <a:solidFill>
                  <a:srgbClr val="FF0000"/>
                </a:solidFill>
              </a:rPr>
              <a:t>ग्रामीण क्षेत्र से नगर क्षेत्र की और स्थानांतरण की प्रवृत्ति विकासशील देशों में अधिक पाई जाती है| इसे नगरीय प्रवास (</a:t>
            </a:r>
            <a:r>
              <a:rPr lang="en-US" sz="2000" dirty="0" smtClean="0">
                <a:solidFill>
                  <a:srgbClr val="FF0000"/>
                </a:solidFill>
              </a:rPr>
              <a:t>urban migration) </a:t>
            </a:r>
            <a:r>
              <a:rPr lang="hi-IN" sz="2000" dirty="0" smtClean="0">
                <a:solidFill>
                  <a:srgbClr val="FF0000"/>
                </a:solidFill>
              </a:rPr>
              <a:t>भी कहा जाता है| </a:t>
            </a:r>
            <a:endParaRPr lang="en-US" sz="2000" dirty="0" smtClean="0">
              <a:solidFill>
                <a:srgbClr val="FF0000"/>
              </a:solidFill>
            </a:endParaRPr>
          </a:p>
          <a:p>
            <a:pPr marL="514350" indent="-514350" algn="just"/>
            <a:r>
              <a:rPr lang="hi-IN" sz="2000" dirty="0" smtClean="0">
                <a:solidFill>
                  <a:srgbClr val="FF0000"/>
                </a:solidFill>
              </a:rPr>
              <a:t>इस स्थानांतरण के निम्न कारण है-</a:t>
            </a:r>
            <a:endParaRPr lang="en-US" sz="2000" dirty="0" smtClean="0">
              <a:solidFill>
                <a:srgbClr val="FF0000"/>
              </a:solidFill>
            </a:endParaRPr>
          </a:p>
          <a:p>
            <a:pPr marL="514350" indent="-514350" algn="just"/>
            <a:r>
              <a:rPr lang="hi-IN" sz="2000" dirty="0" smtClean="0">
                <a:solidFill>
                  <a:srgbClr val="FF0000"/>
                </a:solidFill>
              </a:rPr>
              <a:t> </a:t>
            </a:r>
            <a:endParaRPr lang="en-US" sz="2000" dirty="0" smtClean="0">
              <a:solidFill>
                <a:srgbClr val="FF0000"/>
              </a:solidFill>
            </a:endParaRPr>
          </a:p>
          <a:p>
            <a:pPr marL="514350" indent="-514350" algn="just">
              <a:buAutoNum type="romanLcParenBoth"/>
            </a:pPr>
            <a:r>
              <a:rPr lang="hi-IN" sz="2000" dirty="0" smtClean="0">
                <a:solidFill>
                  <a:srgbClr val="FF0000"/>
                </a:solidFill>
              </a:rPr>
              <a:t>गांव/ग्रामों में रोजगार के अवसर सीमित होते हैं| अतः रोजगार की तलाश में ग्रामीण नवयुवक गांव/ग्रामों से नगरों की ओर स्थानांतरण करते हैं| </a:t>
            </a:r>
            <a:endParaRPr lang="en-US" sz="2000" dirty="0" smtClean="0">
              <a:solidFill>
                <a:srgbClr val="FF0000"/>
              </a:solidFill>
            </a:endParaRPr>
          </a:p>
          <a:p>
            <a:pPr marL="514350" indent="-514350" algn="just"/>
            <a:r>
              <a:rPr lang="hi-IN" sz="2000" dirty="0" smtClean="0">
                <a:solidFill>
                  <a:srgbClr val="FF0000"/>
                </a:solidFill>
              </a:rPr>
              <a:t>(</a:t>
            </a:r>
            <a:r>
              <a:rPr lang="en-US" sz="2000" dirty="0" smtClean="0">
                <a:solidFill>
                  <a:srgbClr val="FF0000"/>
                </a:solidFill>
              </a:rPr>
              <a:t>ii) </a:t>
            </a:r>
            <a:r>
              <a:rPr lang="hi-IN" sz="2000" dirty="0" smtClean="0">
                <a:solidFill>
                  <a:srgbClr val="FF0000"/>
                </a:solidFill>
              </a:rPr>
              <a:t>नगर सामान्यतः सभ्यता एवं संस्कृति के केंद्र होते हैं और साथ ही वे उद्योग, व्यापार, परिवहन, शिक्षा, चिकित्सा, मनोरंजन और सरकारी सेवाओं के केंद्र भी होते हैं| इस प्रकार नगर अपने विविध सेवाओं, रोजगार के अवसरों आदि के रूप में ग्रामीण जनता के आकर्षण(</a:t>
            </a:r>
            <a:r>
              <a:rPr lang="en-US" sz="2000" dirty="0" smtClean="0">
                <a:solidFill>
                  <a:srgbClr val="FF0000"/>
                </a:solidFill>
              </a:rPr>
              <a:t>pull) </a:t>
            </a:r>
            <a:r>
              <a:rPr lang="hi-IN" sz="2000" dirty="0" smtClean="0">
                <a:solidFill>
                  <a:srgbClr val="FF0000"/>
                </a:solidFill>
              </a:rPr>
              <a:t>का केंद्र बन जाता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8468" y="1167618"/>
            <a:ext cx="10114670" cy="4154984"/>
          </a:xfrm>
          <a:prstGeom prst="rect">
            <a:avLst/>
          </a:prstGeom>
        </p:spPr>
        <p:txBody>
          <a:bodyPr wrap="square">
            <a:spAutoFit/>
          </a:bodyPr>
          <a:lstStyle/>
          <a:p>
            <a:pPr algn="just"/>
            <a:r>
              <a:rPr lang="hi-IN" sz="2400" dirty="0" smtClean="0">
                <a:solidFill>
                  <a:srgbClr val="FF0000"/>
                </a:solidFill>
              </a:rPr>
              <a:t> उच्च शिक्षा तथा तकनीकी प्रशिक्षण के लिए बड़ी संख्या में विद्यार्थी ग्रामीण क्षेत्रों से नगर के लिए प्रतिवर्ष स्थानांतरण करते हैं| श्रमिक लोग भी रोजगार की तलाश में नगर जाते हैं| रोजगार मिल जाने पर बहुत से लोग वही स्थाई रूप से बस जाते हैं| इस प्रकार नगरों में ग्रामीण प्रवासियों के संकेंद्रण (</a:t>
            </a:r>
            <a:r>
              <a:rPr lang="en-US" sz="2400" dirty="0" smtClean="0">
                <a:solidFill>
                  <a:srgbClr val="FF0000"/>
                </a:solidFill>
              </a:rPr>
              <a:t>centre) </a:t>
            </a:r>
            <a:r>
              <a:rPr lang="hi-IN" sz="2400" dirty="0" smtClean="0">
                <a:solidFill>
                  <a:srgbClr val="FF0000"/>
                </a:solidFill>
              </a:rPr>
              <a:t>से जनसंख्या में  तीव्र गति से वृद्धि होती है| परिणाम स्वरूप नगरों में आवास,रोजगार, बिजली, पानी आदि समस्याएं उत्पन्न हो जाती है| नगर के लिए ग्रामीण स्थानांतरण की बाढ़ में तभी कमी आ सकती है जब ग्रामीण विकास होने पर ग्राम में ही उचित मजदूरी और रोजगार के पर्याप्त अवसर तथा अन्य आवश्यक सुविधाएं उपलब्ध होने लगेगी|</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8469" y="970671"/>
            <a:ext cx="9748910" cy="4524315"/>
          </a:xfrm>
          <a:prstGeom prst="rect">
            <a:avLst/>
          </a:prstGeom>
        </p:spPr>
        <p:txBody>
          <a:bodyPr wrap="square">
            <a:spAutoFit/>
          </a:bodyPr>
          <a:lstStyle/>
          <a:p>
            <a:pPr algn="just"/>
            <a:r>
              <a:rPr lang="en-US" sz="2400" dirty="0" smtClean="0">
                <a:solidFill>
                  <a:srgbClr val="FF0000"/>
                </a:solidFill>
              </a:rPr>
              <a:t>(ii) </a:t>
            </a:r>
            <a:r>
              <a:rPr lang="hi-IN" sz="2400" dirty="0" smtClean="0">
                <a:solidFill>
                  <a:srgbClr val="FF0000"/>
                </a:solidFill>
              </a:rPr>
              <a:t>ग्राम से ग्राम को प्रवास (</a:t>
            </a:r>
            <a:r>
              <a:rPr lang="en-US" sz="2400" dirty="0" smtClean="0">
                <a:solidFill>
                  <a:srgbClr val="FF0000"/>
                </a:solidFill>
              </a:rPr>
              <a:t>Rural  to rural migration)- </a:t>
            </a:r>
          </a:p>
          <a:p>
            <a:pPr algn="just"/>
            <a:endParaRPr lang="en-US" sz="2400" dirty="0" smtClean="0">
              <a:solidFill>
                <a:srgbClr val="FF0000"/>
              </a:solidFill>
            </a:endParaRPr>
          </a:p>
          <a:p>
            <a:pPr algn="just"/>
            <a:r>
              <a:rPr lang="hi-IN" sz="2400" dirty="0" smtClean="0">
                <a:solidFill>
                  <a:srgbClr val="FF0000"/>
                </a:solidFill>
              </a:rPr>
              <a:t>जब लोग एक गांव से दूसरे गांव की ओर प्रवास करते हैं तो इसे ग्रामीण से ग्रामीण स्थानांतरण कहते हैं| इस प्रकार के स्थानांतरण विकसित एवं विकासशील दोनों प्रकार के देशों में मिलते है| मुख्यत: यह कृषि प्रधान देशों में होता है| यह स्थानांतरण  घनी आबादी वाले उन क्षेत्रों से होता है जहां प्रति व्यक्ति कृषि उत्पादकता कम है| यह  कम जनसंख्या वाले उन क्षेत्रों की ओर होते हैं , जो नए विकास कार्यों विशेष रूप से कृषि, खनन, उद्योग आदि में लगे हुए हैं| परिणाम स्वरूप ग्रामीण जनसंख्या तथा कृषि संसाधन आधार के बीच संतुलन विकसित हो जाता है| जैसे- पंजाब में हरित क्रांति के कारण कृषि क्षेत्र में मजदूरी की मांग तेजी से बढ़ी, जिसकी पूर्ति के लिए बड़ी संख्या में कृषि मजदूर पूर्वी उत्तर प्रदेश तथा बिहार से जाकर पंजाब में बस गए| </a:t>
            </a:r>
            <a:endParaRPr lang="en-US" sz="2400"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5415" y="267287"/>
            <a:ext cx="9917723" cy="6740307"/>
          </a:xfrm>
          <a:prstGeom prst="rect">
            <a:avLst/>
          </a:prstGeom>
        </p:spPr>
        <p:txBody>
          <a:bodyPr wrap="square">
            <a:spAutoFit/>
          </a:bodyPr>
          <a:lstStyle/>
          <a:p>
            <a:pPr algn="just"/>
            <a:r>
              <a:rPr lang="en-US" sz="2400" dirty="0" smtClean="0">
                <a:solidFill>
                  <a:srgbClr val="FF0000"/>
                </a:solidFill>
              </a:rPr>
              <a:t>(iii) </a:t>
            </a:r>
            <a:r>
              <a:rPr lang="hi-IN" sz="2400" dirty="0" smtClean="0">
                <a:solidFill>
                  <a:srgbClr val="FF0000"/>
                </a:solidFill>
              </a:rPr>
              <a:t>नगर से ग्राम को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Urban to rural migration) –</a:t>
            </a:r>
          </a:p>
          <a:p>
            <a:pPr algn="just"/>
            <a:r>
              <a:rPr lang="en-US" sz="2400" dirty="0" smtClean="0">
                <a:solidFill>
                  <a:srgbClr val="FF0000"/>
                </a:solidFill>
              </a:rPr>
              <a:t> </a:t>
            </a:r>
            <a:r>
              <a:rPr lang="hi-IN" sz="2400" dirty="0" smtClean="0">
                <a:solidFill>
                  <a:srgbClr val="FF0000"/>
                </a:solidFill>
              </a:rPr>
              <a:t>नगरीय क्षेत्र से ग्रामीण क्षेत्र की ओर प्रवास विकासशील देशों की तुलना में विकसित देशों में अधिक है| विकसित देशों में भारी भीड़ -भाड़, पर्यावरण प्रदूषण तथा  महंगी जीवन पद्धति से छुटकारा पाने के लिए लोग नगरों से ग्रामों की ओर स्थानांतरण करते हैं| द्वितीय विश्व युद्ध के बाद यूरोपीय देशों में इस प्रकार के प्रवास के कारण नगरों के केंद्रीय भागों में जनसंख्या कम हो रही है|</a:t>
            </a:r>
            <a:endParaRPr lang="en-US" sz="2400" dirty="0" smtClean="0">
              <a:solidFill>
                <a:srgbClr val="FF0000"/>
              </a:solidFill>
            </a:endParaRPr>
          </a:p>
          <a:p>
            <a:pPr algn="just"/>
            <a:r>
              <a:rPr lang="hi-IN" sz="2400" dirty="0" smtClean="0">
                <a:solidFill>
                  <a:srgbClr val="FF0000"/>
                </a:solidFill>
              </a:rPr>
              <a:t> </a:t>
            </a:r>
          </a:p>
          <a:p>
            <a:pPr algn="just"/>
            <a:r>
              <a:rPr lang="hi-IN" sz="2400" dirty="0" smtClean="0">
                <a:solidFill>
                  <a:srgbClr val="FF0000"/>
                </a:solidFill>
              </a:rPr>
              <a:t>(</a:t>
            </a:r>
            <a:r>
              <a:rPr lang="en-US" sz="2400" dirty="0" smtClean="0">
                <a:solidFill>
                  <a:srgbClr val="FF0000"/>
                </a:solidFill>
              </a:rPr>
              <a:t>iv) </a:t>
            </a:r>
            <a:r>
              <a:rPr lang="hi-IN" sz="2400" dirty="0" smtClean="0">
                <a:solidFill>
                  <a:srgbClr val="FF0000"/>
                </a:solidFill>
              </a:rPr>
              <a:t>नगर से नगर को प्रवास ( </a:t>
            </a:r>
            <a:r>
              <a:rPr lang="en-US" sz="2400" dirty="0" smtClean="0">
                <a:solidFill>
                  <a:srgbClr val="FF0000"/>
                </a:solidFill>
              </a:rPr>
              <a:t>Urban to Urban migration) - </a:t>
            </a:r>
            <a:r>
              <a:rPr lang="hi-IN" sz="2400" dirty="0" smtClean="0">
                <a:solidFill>
                  <a:srgbClr val="FF0000"/>
                </a:solidFill>
              </a:rPr>
              <a:t>इस प्रकार का प्रवास मुख्यत: उच्च नगरीय विकास वाले देशों में होता है| छोटे नगरों से लोग आर्थिक कारणों से बड़े नगरों के लिए प्रवास करते हैं| जहां उद्योग, रोजगार,वाणिज्य, उच्चतर शिक्षा, चिकित्सा आदि की अधिक सुविधाएं उपलब्ध होती है| इस प्रकार बड़े नगरों में लोग ग्रामों एवं छोटे नगरों से आकर बसते हैं जिससे ऐसे नगरों का  आकार निरंतर तेजी से बढ़ता जाता है और वे नगर महानगर बन जाते हैं| जैसे - न्यूयॉर्क, टोकियो, लंदन शिकागो,शंघाई, कोलकाता,चेन्नई, दिल्ली मुंबई आदि|</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1093270">
            <a:off x="2630658" y="2039815"/>
            <a:ext cx="6119446" cy="4154984"/>
          </a:xfrm>
          <a:prstGeom prst="rect">
            <a:avLst/>
          </a:prstGeom>
        </p:spPr>
        <p:txBody>
          <a:bodyPr wrap="square">
            <a:spAutoFit/>
          </a:bodyPr>
          <a:lstStyle/>
          <a:p>
            <a:r>
              <a:rPr lang="en-US" sz="8800" dirty="0" smtClean="0">
                <a:solidFill>
                  <a:srgbClr val="FFFF00"/>
                </a:solidFill>
              </a:rPr>
              <a:t>THANK YOU</a:t>
            </a:r>
          </a:p>
          <a:p>
            <a:r>
              <a:rPr lang="en-US" sz="8800" dirty="0" smtClean="0">
                <a:solidFill>
                  <a:srgbClr val="FFFF00"/>
                </a:solidFill>
              </a:rPr>
              <a:t/>
            </a:r>
            <a:br>
              <a:rPr lang="en-US" sz="8800" dirty="0" smtClean="0">
                <a:solidFill>
                  <a:srgbClr val="FFFF00"/>
                </a:solidFill>
              </a:rPr>
            </a:br>
            <a:endParaRPr lang="en-US" sz="8800"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9145" y="815926"/>
            <a:ext cx="9706707" cy="6001643"/>
          </a:xfrm>
          <a:prstGeom prst="rect">
            <a:avLst/>
          </a:prstGeom>
        </p:spPr>
        <p:txBody>
          <a:bodyPr wrap="square">
            <a:spAutoFit/>
          </a:bodyPr>
          <a:lstStyle/>
          <a:p>
            <a:pPr algn="just"/>
            <a:r>
              <a:rPr lang="hi-IN" sz="2400" dirty="0" smtClean="0">
                <a:solidFill>
                  <a:srgbClr val="FF0000"/>
                </a:solidFill>
              </a:rPr>
              <a:t>बोग (1959) के अनुसार “एक मानव समुदाय या समूह द्वारा अपने स्थान (प्रदेश ,देश आदि) को छोड़कर (त्यागकर) किसी अन्य स्थान पर जाकर रहना  या बस जाना प्रवास (</a:t>
            </a:r>
            <a:r>
              <a:rPr lang="en-US" sz="2400" dirty="0" smtClean="0">
                <a:solidFill>
                  <a:srgbClr val="FF0000"/>
                </a:solidFill>
              </a:rPr>
              <a:t>Migration) </a:t>
            </a:r>
            <a:r>
              <a:rPr lang="hi-IN" sz="2400" dirty="0" smtClean="0">
                <a:solidFill>
                  <a:srgbClr val="FF0000"/>
                </a:solidFill>
              </a:rPr>
              <a:t>कहलाता है|</a:t>
            </a:r>
            <a:endParaRPr lang="en-US" sz="2400" dirty="0" smtClean="0">
              <a:solidFill>
                <a:srgbClr val="FF0000"/>
              </a:solidFill>
            </a:endParaRPr>
          </a:p>
          <a:p>
            <a:endParaRPr lang="hi-IN" sz="2400" dirty="0" smtClean="0">
              <a:solidFill>
                <a:srgbClr val="FF0000"/>
              </a:solidFill>
            </a:endParaRPr>
          </a:p>
          <a:p>
            <a:r>
              <a:rPr lang="hi-IN" sz="2400" dirty="0" smtClean="0">
                <a:solidFill>
                  <a:srgbClr val="FF0000"/>
                </a:solidFill>
              </a:rPr>
              <a:t>संयुक्त राष्ट्र संघ (</a:t>
            </a:r>
            <a:r>
              <a:rPr lang="en-US" sz="2400" dirty="0" smtClean="0">
                <a:solidFill>
                  <a:srgbClr val="FF0000"/>
                </a:solidFill>
              </a:rPr>
              <a:t>United Nations </a:t>
            </a:r>
            <a:r>
              <a:rPr lang="en-US" sz="2400" dirty="0" err="1" smtClean="0">
                <a:solidFill>
                  <a:srgbClr val="FF0000"/>
                </a:solidFill>
              </a:rPr>
              <a:t>Organisation</a:t>
            </a:r>
            <a:r>
              <a:rPr lang="en-US" sz="2400" dirty="0" smtClean="0">
                <a:solidFill>
                  <a:srgbClr val="FF0000"/>
                </a:solidFill>
              </a:rPr>
              <a:t>) </a:t>
            </a:r>
            <a:r>
              <a:rPr lang="hi-IN" sz="2400" dirty="0" smtClean="0">
                <a:solidFill>
                  <a:srgbClr val="FF0000"/>
                </a:solidFill>
              </a:rPr>
              <a:t>के अनुसार  “प्रवास सामान्यत: निवास स्थान को बदलते हुए एक भौगोलिक इकाई से दूसरी इकाई के लिए  भौगोलिक गतिशीलताका  एक रूप है|”</a:t>
            </a:r>
          </a:p>
          <a:p>
            <a:r>
              <a:rPr lang="hi-IN" sz="2400" dirty="0" smtClean="0">
                <a:solidFill>
                  <a:srgbClr val="FF0000"/>
                </a:solidFill>
              </a:rPr>
              <a:t>“</a:t>
            </a:r>
            <a:r>
              <a:rPr lang="en-US" sz="2400" dirty="0" smtClean="0">
                <a:solidFill>
                  <a:srgbClr val="FF0000"/>
                </a:solidFill>
              </a:rPr>
              <a:t>Migration is a  form of geographical mobility between one Geographical unit to another generally involving a change of residence” - U.N.O</a:t>
            </a:r>
          </a:p>
          <a:p>
            <a:endParaRPr lang="en-US" sz="2400" dirty="0" smtClean="0">
              <a:solidFill>
                <a:srgbClr val="FF0000"/>
              </a:solidFill>
            </a:endParaRPr>
          </a:p>
          <a:p>
            <a:r>
              <a:rPr lang="en-US" sz="2400" dirty="0" smtClean="0">
                <a:solidFill>
                  <a:srgbClr val="FF0000"/>
                </a:solidFill>
              </a:rPr>
              <a:t> </a:t>
            </a:r>
            <a:r>
              <a:rPr lang="hi-IN" sz="2400" dirty="0" smtClean="0">
                <a:solidFill>
                  <a:srgbClr val="FF0000"/>
                </a:solidFill>
              </a:rPr>
              <a:t>भौगोलिक परिभाषिक शब्दकोश (</a:t>
            </a:r>
            <a:r>
              <a:rPr lang="en-US" sz="2400" dirty="0" smtClean="0">
                <a:solidFill>
                  <a:srgbClr val="FF0000"/>
                </a:solidFill>
              </a:rPr>
              <a:t>Geographical dictionary-1997) </a:t>
            </a:r>
            <a:r>
              <a:rPr lang="hi-IN" sz="2400" dirty="0" smtClean="0">
                <a:solidFill>
                  <a:srgbClr val="FF0000"/>
                </a:solidFill>
              </a:rPr>
              <a:t>में आर.एन. सिंह और एस.डी .मौर्य द्वारा “किसी व्यक्ति अथवा व्यक्तियों के समूह द्वारा अपना निवास स्थान छोड़कर अन्य स्थान के लिए स्थाई या अस्थाई रूप से किया गया स्थान परिवर्तन जनसंख्या प्रवास कहलाता है|”</a:t>
            </a:r>
          </a:p>
          <a:p>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09823" y="956604"/>
            <a:ext cx="9537894" cy="4893647"/>
          </a:xfrm>
          <a:prstGeom prst="rect">
            <a:avLst/>
          </a:prstGeom>
        </p:spPr>
        <p:txBody>
          <a:bodyPr wrap="square">
            <a:spAutoFit/>
          </a:bodyPr>
          <a:lstStyle/>
          <a:p>
            <a:pPr algn="just"/>
            <a:r>
              <a:rPr lang="hi-IN" sz="2400" dirty="0" smtClean="0">
                <a:solidFill>
                  <a:srgbClr val="FF0000"/>
                </a:solidFill>
              </a:rPr>
              <a:t>उत्प्रवास/ प्रव्रजन (</a:t>
            </a:r>
            <a:r>
              <a:rPr lang="en-US" sz="2400" dirty="0" smtClean="0">
                <a:solidFill>
                  <a:srgbClr val="FF0000"/>
                </a:solidFill>
              </a:rPr>
              <a:t>Emigration)- </a:t>
            </a:r>
            <a:r>
              <a:rPr lang="hi-IN" sz="2400" dirty="0" smtClean="0">
                <a:solidFill>
                  <a:srgbClr val="FF0000"/>
                </a:solidFill>
              </a:rPr>
              <a:t>जिस स्थान को छोड़कर मनुष्य अन्य स्थानों को चले जाते हैं उसके संदर्भ में इस स्थानांतरण को उत्प्रवास(</a:t>
            </a:r>
            <a:r>
              <a:rPr lang="en-US" sz="2400" dirty="0" smtClean="0">
                <a:solidFill>
                  <a:srgbClr val="FF0000"/>
                </a:solidFill>
              </a:rPr>
              <a:t>Emigration) </a:t>
            </a:r>
            <a:r>
              <a:rPr lang="hi-IN" sz="2400" dirty="0" smtClean="0">
                <a:solidFill>
                  <a:srgbClr val="FF0000"/>
                </a:solidFill>
              </a:rPr>
              <a:t>या बाहरी प्रवास(</a:t>
            </a:r>
            <a:r>
              <a:rPr lang="en-US" sz="2400" dirty="0" smtClean="0">
                <a:solidFill>
                  <a:srgbClr val="FF0000"/>
                </a:solidFill>
              </a:rPr>
              <a:t>out migration) </a:t>
            </a:r>
            <a:r>
              <a:rPr lang="hi-IN" sz="2400" dirty="0" smtClean="0">
                <a:solidFill>
                  <a:srgbClr val="FF0000"/>
                </a:solidFill>
              </a:rPr>
              <a:t>और स्थानांतरित  होने वाले मनुष्यों को उत्प्रवासी (</a:t>
            </a:r>
            <a:r>
              <a:rPr lang="en-US" sz="2400" dirty="0" smtClean="0">
                <a:solidFill>
                  <a:srgbClr val="FF0000"/>
                </a:solidFill>
              </a:rPr>
              <a:t>Emigrants) </a:t>
            </a:r>
            <a:r>
              <a:rPr lang="hi-IN" sz="2400" dirty="0" smtClean="0">
                <a:solidFill>
                  <a:srgbClr val="FF0000"/>
                </a:solidFill>
              </a:rPr>
              <a:t>कहते हैं| जैसे- भारत से श्रीलंका, दक्षिण अफ्रीका, दक्षिण= पूर्वी एशिया आदि के लिए गए हुए व्यक्तियों को भारतीय उत्प्रवासी कहा जाता है| सामान्य अर्थ  में उन्हें प्रवासी भारतीय भी कहते हैं|</a:t>
            </a:r>
          </a:p>
          <a:p>
            <a:pPr algn="just"/>
            <a:r>
              <a:rPr lang="hi-IN" sz="2400" dirty="0" smtClean="0">
                <a:solidFill>
                  <a:srgbClr val="FF0000"/>
                </a:solidFill>
              </a:rPr>
              <a:t/>
            </a:r>
            <a:br>
              <a:rPr lang="hi-IN" sz="2400" dirty="0" smtClean="0">
                <a:solidFill>
                  <a:srgbClr val="FF0000"/>
                </a:solidFill>
              </a:rPr>
            </a:br>
            <a:r>
              <a:rPr lang="hi-IN" sz="2400" dirty="0" smtClean="0">
                <a:solidFill>
                  <a:srgbClr val="FF0000"/>
                </a:solidFill>
              </a:rPr>
              <a:t>आप्रवास/आव्रजन (</a:t>
            </a:r>
            <a:r>
              <a:rPr lang="en-US" sz="2400" dirty="0" smtClean="0">
                <a:solidFill>
                  <a:srgbClr val="FF0000"/>
                </a:solidFill>
              </a:rPr>
              <a:t>Immigration)- </a:t>
            </a:r>
            <a:r>
              <a:rPr lang="hi-IN" sz="2400" dirty="0" smtClean="0">
                <a:solidFill>
                  <a:srgbClr val="FF0000"/>
                </a:solidFill>
              </a:rPr>
              <a:t>किसी स्थान विशेष पर मानव या मानव समुदाय का स्थानांतरण कर अन्यत्र से आकर बस जाना आप्रवास (</a:t>
            </a:r>
            <a:r>
              <a:rPr lang="en-US" sz="2400" dirty="0" smtClean="0">
                <a:solidFill>
                  <a:srgbClr val="FF0000"/>
                </a:solidFill>
              </a:rPr>
              <a:t>Immigration) </a:t>
            </a:r>
            <a:r>
              <a:rPr lang="hi-IN" sz="2400" dirty="0" smtClean="0">
                <a:solidFill>
                  <a:srgbClr val="FF0000"/>
                </a:solidFill>
              </a:rPr>
              <a:t>कहलाता है| जैसे- अमेरिका में भारतीयों का जाकर बसना अमेरिका के संदर्भ में आप्रवास (</a:t>
            </a:r>
            <a:r>
              <a:rPr lang="en-US" sz="2400" dirty="0" smtClean="0">
                <a:solidFill>
                  <a:srgbClr val="FF0000"/>
                </a:solidFill>
              </a:rPr>
              <a:t>Immigration) </a:t>
            </a:r>
            <a:r>
              <a:rPr lang="hi-IN" sz="2400" dirty="0" smtClean="0">
                <a:solidFill>
                  <a:srgbClr val="FF0000"/>
                </a:solidFill>
              </a:rPr>
              <a:t>है|</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0160" y="1069145"/>
            <a:ext cx="9298744" cy="4770537"/>
          </a:xfrm>
          <a:prstGeom prst="rect">
            <a:avLst/>
          </a:prstGeom>
        </p:spPr>
        <p:txBody>
          <a:bodyPr wrap="square">
            <a:spAutoFit/>
          </a:bodyPr>
          <a:lstStyle/>
          <a:p>
            <a:pPr algn="just"/>
            <a:r>
              <a:rPr lang="hi-IN" sz="2000" dirty="0" smtClean="0">
                <a:solidFill>
                  <a:srgbClr val="FF0000"/>
                </a:solidFill>
              </a:rPr>
              <a:t>प्रवास को निर्धारित करने वाले कारक (</a:t>
            </a:r>
            <a:r>
              <a:rPr lang="en-US" sz="2000" dirty="0" smtClean="0">
                <a:solidFill>
                  <a:srgbClr val="FF0000"/>
                </a:solidFill>
              </a:rPr>
              <a:t>Factor determinants the migration)</a:t>
            </a:r>
          </a:p>
          <a:p>
            <a:pPr algn="just"/>
            <a:endParaRPr lang="en-US" sz="2000" dirty="0" smtClean="0">
              <a:solidFill>
                <a:srgbClr val="FF0000"/>
              </a:solidFill>
            </a:endParaRPr>
          </a:p>
          <a:p>
            <a:pPr algn="just"/>
            <a:r>
              <a:rPr lang="hi-IN" sz="2000" dirty="0" smtClean="0">
                <a:solidFill>
                  <a:srgbClr val="FF0000"/>
                </a:solidFill>
              </a:rPr>
              <a:t>जनसंख्या स्थानांतरण के आकार, गति एवं दिशा को दो विपरीत गुणों वाली शक्तियां नियंत्रित करती है जिन्हें आकर्षण शक्ति(</a:t>
            </a:r>
            <a:r>
              <a:rPr lang="en-US" sz="2000" dirty="0" smtClean="0">
                <a:solidFill>
                  <a:srgbClr val="FF0000"/>
                </a:solidFill>
              </a:rPr>
              <a:t>pull force) </a:t>
            </a:r>
            <a:r>
              <a:rPr lang="hi-IN" sz="2000" dirty="0" smtClean="0">
                <a:solidFill>
                  <a:srgbClr val="FF0000"/>
                </a:solidFill>
              </a:rPr>
              <a:t>और प्रतिकर्षण शक्ति(</a:t>
            </a:r>
            <a:r>
              <a:rPr lang="en-US" sz="2000" dirty="0" smtClean="0">
                <a:solidFill>
                  <a:srgbClr val="FF0000"/>
                </a:solidFill>
              </a:rPr>
              <a:t>push force) </a:t>
            </a:r>
            <a:r>
              <a:rPr lang="hi-IN" sz="2000" dirty="0" smtClean="0">
                <a:solidFill>
                  <a:srgbClr val="FF0000"/>
                </a:solidFill>
              </a:rPr>
              <a:t>कहते हैं|</a:t>
            </a:r>
            <a:endParaRPr lang="en-US" sz="2000" dirty="0" smtClean="0">
              <a:solidFill>
                <a:srgbClr val="FF0000"/>
              </a:solidFill>
            </a:endParaRPr>
          </a:p>
          <a:p>
            <a:pPr algn="just"/>
            <a:endParaRPr lang="hi-IN" sz="2400" dirty="0" smtClean="0">
              <a:solidFill>
                <a:srgbClr val="FF0000"/>
              </a:solidFill>
            </a:endParaRPr>
          </a:p>
          <a:p>
            <a:pPr algn="just"/>
            <a:r>
              <a:rPr lang="hi-IN" sz="2000" dirty="0" smtClean="0">
                <a:solidFill>
                  <a:srgbClr val="FF0000"/>
                </a:solidFill>
              </a:rPr>
              <a:t> किसी स्थान पर या प्रदेश में उपलब्ध प्राकृतिक एवं आर्थिक संसाधन तथा निवास  योग्य भौगोलिक दशाएं अन्य प्रदेशों से व्यक्तियों (मनुष्य) को अपनी ओर आकर्षित करती है| उपजाऊ कृषि भूमि, खनिज एवं शक्ति संसाधनों के भंडार, उपयुक्त समतल भूभाग, जलवायु, जल की उपलब्धता आदि आकर्षण शक्ति को बल प्रदान करते हैं| उत्तरी तथा दक्षिणी अमेरिका की आकर्षण शक्ति की प्रबलता के कारण ही 18वीं तथा 19वीं शताब्दियों में यूरोप निवासी इनकी ओर आकर्षित होते गए और ये दोनों  महाद्वीप  यूरोपीय लोगों से भर गए| </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5415" y="1308295"/>
            <a:ext cx="8736037" cy="3785652"/>
          </a:xfrm>
          <a:prstGeom prst="rect">
            <a:avLst/>
          </a:prstGeom>
        </p:spPr>
        <p:txBody>
          <a:bodyPr wrap="square">
            <a:spAutoFit/>
          </a:bodyPr>
          <a:lstStyle/>
          <a:p>
            <a:pPr algn="just"/>
            <a:r>
              <a:rPr lang="hi-IN" sz="2400" dirty="0" smtClean="0">
                <a:solidFill>
                  <a:srgbClr val="FF0000"/>
                </a:solidFill>
              </a:rPr>
              <a:t>जब किसी स्थान  या क्षेत्र की जलवायु दशाएं मनुष्य के रहने के अयोग्य हो जाती है अथवा किसी प्राकृतिक संकट जैसे- बाढ़, सूखा, अकाल, महामारी, ज्वालामुखी उद्गार,भूकंप आदि या आर्थिक -सामाजिक संकट जैसे- निर्धनता, बेरोजगार, धार्मिक आदि के कारण वहां जीवन संकट पूर्ण हो जाता है तब वहां से ऐसे स्थानों के लिए स्थानांतरण करते हैं जो अपेक्षाकृत सुरक्षित तथा आर्थिक रूप से संपन्न होते हैं| किसी स्थान को छोड़ने के लिए विवश करने वाली इन्हीं शक्तियों को प्रतिकर्षण शक्तियां(</a:t>
            </a:r>
            <a:r>
              <a:rPr lang="en-US" sz="2400" dirty="0" smtClean="0">
                <a:solidFill>
                  <a:srgbClr val="FF0000"/>
                </a:solidFill>
              </a:rPr>
              <a:t>push force) </a:t>
            </a:r>
            <a:r>
              <a:rPr lang="hi-IN" sz="2400" dirty="0" smtClean="0">
                <a:solidFill>
                  <a:srgbClr val="FF0000"/>
                </a:solidFill>
              </a:rPr>
              <a:t>कहते हैं |</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1009" y="886265"/>
            <a:ext cx="9692640" cy="4893647"/>
          </a:xfrm>
          <a:prstGeom prst="rect">
            <a:avLst/>
          </a:prstGeom>
        </p:spPr>
        <p:txBody>
          <a:bodyPr wrap="square">
            <a:spAutoFit/>
          </a:bodyPr>
          <a:lstStyle/>
          <a:p>
            <a:pPr algn="just"/>
            <a:r>
              <a:rPr lang="hi-IN" sz="2400" dirty="0" smtClean="0">
                <a:solidFill>
                  <a:srgbClr val="FF0000"/>
                </a:solidFill>
              </a:rPr>
              <a:t>जनसंख्या प्रवास को प्रभावित करने वाले कारकों को निम्नलिखित वर्गों में विभाजित किया जा सकता है-</a:t>
            </a:r>
            <a:endParaRPr lang="en-US" sz="2400" dirty="0" smtClean="0">
              <a:solidFill>
                <a:srgbClr val="FF0000"/>
              </a:solidFill>
            </a:endParaRPr>
          </a:p>
          <a:p>
            <a:pPr algn="just"/>
            <a:r>
              <a:rPr lang="hi-IN" sz="2400" dirty="0" smtClean="0">
                <a:solidFill>
                  <a:srgbClr val="FF0000"/>
                </a:solidFill>
              </a:rPr>
              <a:t> </a:t>
            </a:r>
          </a:p>
          <a:p>
            <a:pPr algn="just"/>
            <a:r>
              <a:rPr lang="hi-IN" sz="2400" dirty="0" smtClean="0">
                <a:solidFill>
                  <a:srgbClr val="FF0000"/>
                </a:solidFill>
              </a:rPr>
              <a:t>1. प्राकृतिक कारक (</a:t>
            </a:r>
            <a:r>
              <a:rPr lang="en-US" sz="2400" dirty="0" smtClean="0">
                <a:solidFill>
                  <a:srgbClr val="FF0000"/>
                </a:solidFill>
              </a:rPr>
              <a:t>Physical factor)</a:t>
            </a:r>
          </a:p>
          <a:p>
            <a:pPr algn="just"/>
            <a:r>
              <a:rPr lang="en-US" sz="2400" dirty="0" smtClean="0">
                <a:solidFill>
                  <a:srgbClr val="FF0000"/>
                </a:solidFill>
              </a:rPr>
              <a:t>2. </a:t>
            </a:r>
            <a:r>
              <a:rPr lang="hi-IN" sz="2400" dirty="0" smtClean="0">
                <a:solidFill>
                  <a:srgbClr val="FF0000"/>
                </a:solidFill>
              </a:rPr>
              <a:t>आर्थिक कारक (</a:t>
            </a:r>
            <a:r>
              <a:rPr lang="en-US" sz="2400" dirty="0" smtClean="0">
                <a:solidFill>
                  <a:srgbClr val="FF0000"/>
                </a:solidFill>
              </a:rPr>
              <a:t>Economic factor)</a:t>
            </a:r>
          </a:p>
          <a:p>
            <a:pPr algn="just"/>
            <a:r>
              <a:rPr lang="en-US" sz="2400" dirty="0" smtClean="0">
                <a:solidFill>
                  <a:srgbClr val="FF0000"/>
                </a:solidFill>
              </a:rPr>
              <a:t> 3. </a:t>
            </a:r>
            <a:r>
              <a:rPr lang="hi-IN" sz="2400" dirty="0" smtClean="0">
                <a:solidFill>
                  <a:srgbClr val="FF0000"/>
                </a:solidFill>
              </a:rPr>
              <a:t>सामाजिक- सांस्कृतिक कारक (</a:t>
            </a:r>
            <a:r>
              <a:rPr lang="en-US" sz="2400" dirty="0" smtClean="0">
                <a:solidFill>
                  <a:srgbClr val="FF0000"/>
                </a:solidFill>
              </a:rPr>
              <a:t>Social &amp; Cultural factor)</a:t>
            </a:r>
          </a:p>
          <a:p>
            <a:pPr algn="just"/>
            <a:r>
              <a:rPr lang="en-US" sz="2400" dirty="0" smtClean="0">
                <a:solidFill>
                  <a:srgbClr val="FF0000"/>
                </a:solidFill>
              </a:rPr>
              <a:t>4. </a:t>
            </a:r>
            <a:r>
              <a:rPr lang="hi-IN" sz="2400" dirty="0" smtClean="0">
                <a:solidFill>
                  <a:srgbClr val="FF0000"/>
                </a:solidFill>
              </a:rPr>
              <a:t>धार्मिक कारक (</a:t>
            </a:r>
            <a:r>
              <a:rPr lang="en-US" sz="2400" dirty="0" smtClean="0">
                <a:solidFill>
                  <a:srgbClr val="FF0000"/>
                </a:solidFill>
              </a:rPr>
              <a:t>Religions factor)</a:t>
            </a:r>
          </a:p>
          <a:p>
            <a:pPr algn="just"/>
            <a:r>
              <a:rPr lang="en-US" sz="2400" dirty="0" smtClean="0">
                <a:solidFill>
                  <a:srgbClr val="FF0000"/>
                </a:solidFill>
              </a:rPr>
              <a:t>5. </a:t>
            </a:r>
            <a:r>
              <a:rPr lang="hi-IN" sz="2400" dirty="0" smtClean="0">
                <a:solidFill>
                  <a:srgbClr val="FF0000"/>
                </a:solidFill>
              </a:rPr>
              <a:t>राजनीतिक कारक (</a:t>
            </a:r>
            <a:r>
              <a:rPr lang="en-US" sz="2400" dirty="0" smtClean="0">
                <a:solidFill>
                  <a:srgbClr val="FF0000"/>
                </a:solidFill>
              </a:rPr>
              <a:t>political factor)</a:t>
            </a:r>
          </a:p>
          <a:p>
            <a:pPr algn="just"/>
            <a:r>
              <a:rPr lang="en-US" sz="2400" dirty="0" smtClean="0">
                <a:solidFill>
                  <a:srgbClr val="FF0000"/>
                </a:solidFill>
              </a:rPr>
              <a:t>6. </a:t>
            </a:r>
            <a:r>
              <a:rPr lang="hi-IN" sz="2400" dirty="0" smtClean="0">
                <a:solidFill>
                  <a:srgbClr val="FF0000"/>
                </a:solidFill>
              </a:rPr>
              <a:t>सूचना का प्रसार (</a:t>
            </a:r>
            <a:r>
              <a:rPr lang="en-US" sz="2400" dirty="0" smtClean="0">
                <a:solidFill>
                  <a:srgbClr val="FF0000"/>
                </a:solidFill>
              </a:rPr>
              <a:t>Diffusion of Information)</a:t>
            </a:r>
          </a:p>
          <a:p>
            <a:pPr algn="just"/>
            <a:r>
              <a:rPr lang="en-US" sz="2400" dirty="0" smtClean="0">
                <a:solidFill>
                  <a:srgbClr val="FF0000"/>
                </a:solidFill>
              </a:rPr>
              <a:t>7. </a:t>
            </a:r>
            <a:r>
              <a:rPr lang="hi-IN" sz="2400" dirty="0" smtClean="0">
                <a:solidFill>
                  <a:srgbClr val="FF0000"/>
                </a:solidFill>
              </a:rPr>
              <a:t>जनांकिकीय कारक (</a:t>
            </a:r>
            <a:r>
              <a:rPr lang="en-US" sz="2400" dirty="0" smtClean="0">
                <a:solidFill>
                  <a:srgbClr val="FF0000"/>
                </a:solidFill>
              </a:rPr>
              <a:t>Demographic factor) </a:t>
            </a:r>
          </a:p>
          <a:p>
            <a:pPr algn="just"/>
            <a:r>
              <a:rPr lang="en-US" sz="2400" dirty="0" smtClean="0">
                <a:solidFill>
                  <a:srgbClr val="FF0000"/>
                </a:solidFill>
              </a:rPr>
              <a:t>8. </a:t>
            </a:r>
            <a:r>
              <a:rPr lang="hi-IN" sz="2400" dirty="0" smtClean="0">
                <a:solidFill>
                  <a:srgbClr val="FF0000"/>
                </a:solidFill>
              </a:rPr>
              <a:t>प्रौद्योगिकी कारक (</a:t>
            </a:r>
            <a:r>
              <a:rPr lang="en-US" sz="2400" dirty="0" smtClean="0">
                <a:solidFill>
                  <a:srgbClr val="FF0000"/>
                </a:solidFill>
              </a:rPr>
              <a:t>Technology)</a:t>
            </a:r>
          </a:p>
          <a:p>
            <a:pPr algn="just"/>
            <a:r>
              <a:rPr lang="en-US" sz="2400" dirty="0" smtClean="0">
                <a:solidFill>
                  <a:srgbClr val="FF0000"/>
                </a:solidFill>
              </a:rPr>
              <a:t/>
            </a:r>
            <a:br>
              <a:rPr lang="en-US" sz="2400" dirty="0" smtClean="0">
                <a:solidFill>
                  <a:srgbClr val="FF0000"/>
                </a:solidFill>
              </a:rPr>
            </a:br>
            <a:endParaRPr lang="en-US" sz="24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83211" y="787791"/>
            <a:ext cx="9678573" cy="4893647"/>
          </a:xfrm>
          <a:prstGeom prst="rect">
            <a:avLst/>
          </a:prstGeom>
        </p:spPr>
        <p:txBody>
          <a:bodyPr wrap="square">
            <a:spAutoFit/>
          </a:bodyPr>
          <a:lstStyle/>
          <a:p>
            <a:pPr algn="just"/>
            <a:r>
              <a:rPr lang="hi-IN" sz="2400" dirty="0" smtClean="0">
                <a:solidFill>
                  <a:srgbClr val="FF0000"/>
                </a:solidFill>
              </a:rPr>
              <a:t>प्रवासन के प्रकार (</a:t>
            </a:r>
            <a:r>
              <a:rPr lang="en-US" sz="2400" dirty="0" smtClean="0">
                <a:solidFill>
                  <a:srgbClr val="FF0000"/>
                </a:solidFill>
              </a:rPr>
              <a:t>Type of Migration)</a:t>
            </a:r>
          </a:p>
          <a:p>
            <a:pPr algn="just"/>
            <a:r>
              <a:rPr lang="en-US" sz="2400" dirty="0" smtClean="0">
                <a:solidFill>
                  <a:srgbClr val="FF0000"/>
                </a:solidFill>
              </a:rPr>
              <a:t/>
            </a:r>
            <a:br>
              <a:rPr lang="en-US" sz="2400" dirty="0" smtClean="0">
                <a:solidFill>
                  <a:srgbClr val="FF0000"/>
                </a:solidFill>
              </a:rPr>
            </a:br>
            <a:r>
              <a:rPr lang="hi-IN" sz="2400" dirty="0" smtClean="0">
                <a:solidFill>
                  <a:srgbClr val="FF0000"/>
                </a:solidFill>
              </a:rPr>
              <a:t>सामान्यतः प्रवासन को निम्नलिखित आधार /पक्षों(</a:t>
            </a:r>
            <a:r>
              <a:rPr lang="en-US" sz="2400" dirty="0" smtClean="0">
                <a:solidFill>
                  <a:srgbClr val="FF0000"/>
                </a:solidFill>
              </a:rPr>
              <a:t>Aspects) </a:t>
            </a:r>
            <a:r>
              <a:rPr lang="hi-IN" sz="2400" dirty="0" smtClean="0">
                <a:solidFill>
                  <a:srgbClr val="FF0000"/>
                </a:solidFill>
              </a:rPr>
              <a:t>के अनुसार विभाजित किया जा सकता है-</a:t>
            </a:r>
          </a:p>
          <a:p>
            <a:pPr algn="just">
              <a:buFont typeface="Wingdings"/>
              <a:buChar char="Ø"/>
            </a:pPr>
            <a:r>
              <a:rPr lang="en-US" sz="2400" dirty="0" smtClean="0">
                <a:solidFill>
                  <a:srgbClr val="FF0000"/>
                </a:solidFill>
              </a:rPr>
              <a:t> </a:t>
            </a:r>
            <a:r>
              <a:rPr lang="hi-IN" sz="2400" dirty="0" smtClean="0">
                <a:solidFill>
                  <a:srgbClr val="FF0000"/>
                </a:solidFill>
              </a:rPr>
              <a:t>अवधि के अनुसार प्रवासन (</a:t>
            </a:r>
            <a:r>
              <a:rPr lang="en-US" sz="2400" dirty="0" smtClean="0">
                <a:solidFill>
                  <a:srgbClr val="FF0000"/>
                </a:solidFill>
              </a:rPr>
              <a:t>Migration by Period)</a:t>
            </a:r>
          </a:p>
          <a:p>
            <a:pPr algn="just"/>
            <a:endParaRPr lang="en-US" sz="2400" dirty="0" smtClean="0">
              <a:solidFill>
                <a:srgbClr val="FF0000"/>
              </a:solidFill>
            </a:endParaRPr>
          </a:p>
          <a:p>
            <a:pPr algn="just"/>
            <a:r>
              <a:rPr lang="en-US" sz="2400" dirty="0" smtClean="0">
                <a:solidFill>
                  <a:srgbClr val="FF0000"/>
                </a:solidFill>
              </a:rPr>
              <a:t>1. </a:t>
            </a:r>
            <a:r>
              <a:rPr lang="hi-IN" sz="2400" dirty="0" smtClean="0">
                <a:solidFill>
                  <a:srgbClr val="FF0000"/>
                </a:solidFill>
              </a:rPr>
              <a:t>दीर्घकालीन स्थानांतरण (</a:t>
            </a:r>
            <a:r>
              <a:rPr lang="en-US" sz="2400" dirty="0" smtClean="0">
                <a:solidFill>
                  <a:srgbClr val="FF0000"/>
                </a:solidFill>
              </a:rPr>
              <a:t>Long period migration)</a:t>
            </a:r>
          </a:p>
          <a:p>
            <a:pPr algn="just"/>
            <a:r>
              <a:rPr lang="en-US" sz="2400" dirty="0" smtClean="0">
                <a:solidFill>
                  <a:srgbClr val="FF0000"/>
                </a:solidFill>
              </a:rPr>
              <a:t>2. </a:t>
            </a:r>
            <a:r>
              <a:rPr lang="hi-IN" sz="2400" dirty="0" smtClean="0">
                <a:solidFill>
                  <a:srgbClr val="FF0000"/>
                </a:solidFill>
              </a:rPr>
              <a:t>अल्पकालीन  स्थानांतरण ( </a:t>
            </a:r>
            <a:r>
              <a:rPr lang="en-US" sz="2400" dirty="0" smtClean="0">
                <a:solidFill>
                  <a:srgbClr val="FF0000"/>
                </a:solidFill>
              </a:rPr>
              <a:t>Short period migration)</a:t>
            </a:r>
          </a:p>
          <a:p>
            <a:pPr algn="just"/>
            <a:r>
              <a:rPr lang="en-US" sz="2400" dirty="0" smtClean="0">
                <a:solidFill>
                  <a:srgbClr val="FF0000"/>
                </a:solidFill>
              </a:rPr>
              <a:t>3. </a:t>
            </a:r>
            <a:r>
              <a:rPr lang="hi-IN" sz="2400" dirty="0" smtClean="0">
                <a:solidFill>
                  <a:srgbClr val="FF0000"/>
                </a:solidFill>
              </a:rPr>
              <a:t>दैनिक स्थानांतरण( </a:t>
            </a:r>
            <a:r>
              <a:rPr lang="en-US" sz="2400" dirty="0" smtClean="0">
                <a:solidFill>
                  <a:srgbClr val="FF0000"/>
                </a:solidFill>
              </a:rPr>
              <a:t>Daily migration) </a:t>
            </a:r>
          </a:p>
          <a:p>
            <a:pPr algn="just"/>
            <a:r>
              <a:rPr lang="en-US" sz="2400" dirty="0" smtClean="0">
                <a:solidFill>
                  <a:srgbClr val="FF0000"/>
                </a:solidFill>
              </a:rPr>
              <a:t>4. </a:t>
            </a:r>
            <a:r>
              <a:rPr lang="hi-IN" sz="2400" dirty="0" smtClean="0">
                <a:solidFill>
                  <a:srgbClr val="FF0000"/>
                </a:solidFill>
              </a:rPr>
              <a:t>ऋतु/ मौसमी प्रवास( </a:t>
            </a:r>
            <a:r>
              <a:rPr lang="en-US" sz="2400" dirty="0" smtClean="0">
                <a:solidFill>
                  <a:srgbClr val="FF0000"/>
                </a:solidFill>
              </a:rPr>
              <a:t>Seasonal migration) </a:t>
            </a:r>
          </a:p>
          <a:p>
            <a:pPr algn="just"/>
            <a:r>
              <a:rPr lang="en-US" sz="2400" dirty="0" smtClean="0">
                <a:solidFill>
                  <a:srgbClr val="FF0000"/>
                </a:solidFill>
              </a:rPr>
              <a:t>5. </a:t>
            </a:r>
            <a:r>
              <a:rPr lang="hi-IN" sz="2400" dirty="0" smtClean="0">
                <a:solidFill>
                  <a:srgbClr val="FF0000"/>
                </a:solidFill>
              </a:rPr>
              <a:t>स्थाई एवं अस्थाई प्रवास(</a:t>
            </a:r>
            <a:r>
              <a:rPr lang="en-US" sz="2400" dirty="0" smtClean="0">
                <a:solidFill>
                  <a:srgbClr val="FF0000"/>
                </a:solidFill>
              </a:rPr>
              <a:t>Permanent and Temporary migration)</a:t>
            </a:r>
          </a:p>
          <a:p>
            <a:pPr algn="just"/>
            <a:r>
              <a:rPr lang="en-US" sz="2400" dirty="0" smtClean="0">
                <a:solidFill>
                  <a:srgbClr val="FF0000"/>
                </a:solidFill>
              </a:rPr>
              <a:t/>
            </a:r>
            <a:br>
              <a:rPr lang="en-US" sz="2400" dirty="0" smtClean="0">
                <a:solidFill>
                  <a:srgbClr val="FF0000"/>
                </a:solidFill>
              </a:rPr>
            </a:br>
            <a:endParaRPr lang="en-US" sz="24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19311" y="1223888"/>
            <a:ext cx="7624689" cy="5262979"/>
          </a:xfrm>
          <a:prstGeom prst="rect">
            <a:avLst/>
          </a:prstGeom>
        </p:spPr>
        <p:txBody>
          <a:bodyPr wrap="square">
            <a:spAutoFit/>
          </a:bodyPr>
          <a:lstStyle/>
          <a:p>
            <a:pPr algn="just">
              <a:buFont typeface="Wingdings"/>
              <a:buChar char="Ø"/>
            </a:pPr>
            <a:r>
              <a:rPr lang="en-US" sz="2400" dirty="0" smtClean="0">
                <a:solidFill>
                  <a:srgbClr val="FF0000"/>
                </a:solidFill>
              </a:rPr>
              <a:t> </a:t>
            </a:r>
            <a:r>
              <a:rPr lang="hi-IN" sz="2400" dirty="0" smtClean="0">
                <a:solidFill>
                  <a:srgbClr val="FF0000"/>
                </a:solidFill>
              </a:rPr>
              <a:t>कालानुसार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Time migration)</a:t>
            </a:r>
          </a:p>
          <a:p>
            <a:pPr algn="just"/>
            <a:endParaRPr lang="en-US" sz="2400" dirty="0" smtClean="0">
              <a:solidFill>
                <a:srgbClr val="FF0000"/>
              </a:solidFill>
            </a:endParaRPr>
          </a:p>
          <a:p>
            <a:pPr algn="just"/>
            <a:r>
              <a:rPr lang="en-US" sz="2400" dirty="0" smtClean="0">
                <a:solidFill>
                  <a:srgbClr val="FF0000"/>
                </a:solidFill>
              </a:rPr>
              <a:t>1.</a:t>
            </a:r>
            <a:r>
              <a:rPr lang="hi-IN" sz="2400" dirty="0" smtClean="0">
                <a:solidFill>
                  <a:srgbClr val="FF0000"/>
                </a:solidFill>
              </a:rPr>
              <a:t>प्रागैतिहासिक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Pre- historical migration)</a:t>
            </a:r>
          </a:p>
          <a:p>
            <a:pPr algn="just"/>
            <a:r>
              <a:rPr lang="en-US" sz="2400" dirty="0" smtClean="0">
                <a:solidFill>
                  <a:srgbClr val="FF0000"/>
                </a:solidFill>
              </a:rPr>
              <a:t>2.</a:t>
            </a:r>
            <a:r>
              <a:rPr lang="hi-IN" sz="2400" dirty="0" smtClean="0">
                <a:solidFill>
                  <a:srgbClr val="FF0000"/>
                </a:solidFill>
              </a:rPr>
              <a:t>ऐतिहासिक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Historical migration)</a:t>
            </a:r>
          </a:p>
          <a:p>
            <a:pPr algn="just"/>
            <a:r>
              <a:rPr lang="en-US" sz="2400" dirty="0" smtClean="0">
                <a:solidFill>
                  <a:srgbClr val="FF0000"/>
                </a:solidFill>
              </a:rPr>
              <a:t>(</a:t>
            </a:r>
            <a:r>
              <a:rPr lang="en-US" sz="2400" dirty="0" err="1" smtClean="0">
                <a:solidFill>
                  <a:srgbClr val="FF0000"/>
                </a:solidFill>
              </a:rPr>
              <a:t>i</a:t>
            </a:r>
            <a:r>
              <a:rPr lang="en-US" sz="2400" dirty="0" smtClean="0">
                <a:solidFill>
                  <a:srgbClr val="FF0000"/>
                </a:solidFill>
              </a:rPr>
              <a:t>) </a:t>
            </a:r>
            <a:r>
              <a:rPr lang="hi-IN" sz="2400" dirty="0" smtClean="0">
                <a:solidFill>
                  <a:srgbClr val="FF0000"/>
                </a:solidFill>
              </a:rPr>
              <a:t>प्राचीन कालीन प्रवास</a:t>
            </a:r>
            <a:r>
              <a:rPr lang="en-US" sz="2400" dirty="0" smtClean="0">
                <a:solidFill>
                  <a:srgbClr val="FF0000"/>
                </a:solidFill>
              </a:rPr>
              <a:t> </a:t>
            </a:r>
            <a:r>
              <a:rPr lang="hi-IN" sz="2400" dirty="0" smtClean="0">
                <a:solidFill>
                  <a:srgbClr val="FF0000"/>
                </a:solidFill>
              </a:rPr>
              <a:t>( </a:t>
            </a:r>
            <a:r>
              <a:rPr lang="en-US" sz="2400" dirty="0" smtClean="0">
                <a:solidFill>
                  <a:srgbClr val="FF0000"/>
                </a:solidFill>
              </a:rPr>
              <a:t>Ancient migration)</a:t>
            </a:r>
          </a:p>
          <a:p>
            <a:pPr algn="just"/>
            <a:r>
              <a:rPr lang="en-US" sz="2400" dirty="0" smtClean="0">
                <a:solidFill>
                  <a:srgbClr val="FF0000"/>
                </a:solidFill>
              </a:rPr>
              <a:t>(ii) </a:t>
            </a:r>
            <a:r>
              <a:rPr lang="hi-IN" sz="2400" dirty="0" smtClean="0">
                <a:solidFill>
                  <a:srgbClr val="FF0000"/>
                </a:solidFill>
              </a:rPr>
              <a:t>मध्यकालीन प्रवास</a:t>
            </a:r>
            <a:r>
              <a:rPr lang="en-US" sz="2400" dirty="0" smtClean="0">
                <a:solidFill>
                  <a:srgbClr val="FF0000"/>
                </a:solidFill>
              </a:rPr>
              <a:t> </a:t>
            </a:r>
            <a:r>
              <a:rPr lang="hi-IN" sz="2400" dirty="0" smtClean="0">
                <a:solidFill>
                  <a:srgbClr val="FF0000"/>
                </a:solidFill>
              </a:rPr>
              <a:t>( </a:t>
            </a:r>
            <a:r>
              <a:rPr lang="en-US" sz="2400" dirty="0" smtClean="0">
                <a:solidFill>
                  <a:srgbClr val="FF0000"/>
                </a:solidFill>
              </a:rPr>
              <a:t>Medieval Migration)</a:t>
            </a:r>
          </a:p>
          <a:p>
            <a:pPr algn="just"/>
            <a:r>
              <a:rPr lang="en-US" sz="2400" dirty="0" smtClean="0">
                <a:solidFill>
                  <a:srgbClr val="FF0000"/>
                </a:solidFill>
              </a:rPr>
              <a:t>(iii) </a:t>
            </a:r>
            <a:r>
              <a:rPr lang="hi-IN" sz="2400" dirty="0" smtClean="0">
                <a:solidFill>
                  <a:srgbClr val="FF0000"/>
                </a:solidFill>
              </a:rPr>
              <a:t>आधुनिक प्रवास (</a:t>
            </a:r>
            <a:r>
              <a:rPr lang="en-US" sz="2400" dirty="0" smtClean="0">
                <a:solidFill>
                  <a:srgbClr val="FF0000"/>
                </a:solidFill>
              </a:rPr>
              <a:t>Modern migration)</a:t>
            </a:r>
          </a:p>
          <a:p>
            <a:pPr algn="just"/>
            <a:r>
              <a:rPr lang="en-US" sz="2400" dirty="0" smtClean="0">
                <a:solidFill>
                  <a:srgbClr val="FF0000"/>
                </a:solidFill>
              </a:rPr>
              <a:t/>
            </a:r>
            <a:br>
              <a:rPr lang="en-US" sz="2400" dirty="0" smtClean="0">
                <a:solidFill>
                  <a:srgbClr val="FF0000"/>
                </a:solidFill>
              </a:rPr>
            </a:br>
            <a:r>
              <a:rPr lang="en-US" sz="2400" dirty="0" smtClean="0">
                <a:solidFill>
                  <a:srgbClr val="FF0000"/>
                </a:solidFill>
              </a:rPr>
              <a:t>&gt; </a:t>
            </a:r>
            <a:r>
              <a:rPr lang="hi-IN" sz="2400" dirty="0" smtClean="0">
                <a:solidFill>
                  <a:srgbClr val="FF0000"/>
                </a:solidFill>
              </a:rPr>
              <a:t>आकार के अनुसार के प्रवास (</a:t>
            </a:r>
            <a:r>
              <a:rPr lang="en-US" sz="2400" dirty="0" smtClean="0">
                <a:solidFill>
                  <a:srgbClr val="FF0000"/>
                </a:solidFill>
              </a:rPr>
              <a:t>Migration by size)</a:t>
            </a:r>
          </a:p>
          <a:p>
            <a:pPr algn="just"/>
            <a:endParaRPr lang="en-US" sz="2400" dirty="0" smtClean="0">
              <a:solidFill>
                <a:srgbClr val="FF0000"/>
              </a:solidFill>
            </a:endParaRPr>
          </a:p>
          <a:p>
            <a:pPr algn="just" fontAlgn="base"/>
            <a:r>
              <a:rPr lang="en-US" sz="2400" dirty="0" smtClean="0">
                <a:solidFill>
                  <a:srgbClr val="FF0000"/>
                </a:solidFill>
              </a:rPr>
              <a:t>1.</a:t>
            </a:r>
            <a:r>
              <a:rPr lang="hi-IN" sz="2400" dirty="0" smtClean="0">
                <a:solidFill>
                  <a:srgbClr val="FF0000"/>
                </a:solidFill>
              </a:rPr>
              <a:t>वृहद प्रवास</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Large migration)</a:t>
            </a:r>
          </a:p>
          <a:p>
            <a:pPr algn="just"/>
            <a:r>
              <a:rPr lang="en-US" sz="2400" dirty="0" smtClean="0">
                <a:solidFill>
                  <a:srgbClr val="FF0000"/>
                </a:solidFill>
              </a:rPr>
              <a:t>2. </a:t>
            </a:r>
            <a:r>
              <a:rPr lang="hi-IN" sz="2400" dirty="0" smtClean="0">
                <a:solidFill>
                  <a:srgbClr val="FF0000"/>
                </a:solidFill>
              </a:rPr>
              <a:t>लघु प्रवास</a:t>
            </a:r>
            <a:r>
              <a:rPr lang="en-US" sz="2400" dirty="0" smtClean="0">
                <a:solidFill>
                  <a:srgbClr val="FF0000"/>
                </a:solidFill>
              </a:rPr>
              <a:t> </a:t>
            </a:r>
            <a:r>
              <a:rPr lang="hi-IN" sz="2400" dirty="0" smtClean="0">
                <a:solidFill>
                  <a:srgbClr val="FF0000"/>
                </a:solidFill>
              </a:rPr>
              <a:t>( </a:t>
            </a:r>
            <a:r>
              <a:rPr lang="en-US" sz="2400" dirty="0" smtClean="0">
                <a:solidFill>
                  <a:srgbClr val="FF0000"/>
                </a:solidFill>
              </a:rPr>
              <a:t>Small migration)</a:t>
            </a:r>
          </a:p>
          <a:p>
            <a:pPr algn="just"/>
            <a:r>
              <a:rPr lang="en-US" sz="2400" dirty="0" smtClean="0">
                <a:solidFill>
                  <a:srgbClr val="FF0000"/>
                </a:solidFill>
              </a:rPr>
              <a:t/>
            </a:r>
            <a:br>
              <a:rPr lang="en-US" sz="2400" dirty="0" smtClean="0">
                <a:solidFill>
                  <a:srgbClr val="FF0000"/>
                </a:solidFill>
              </a:rPr>
            </a:br>
            <a:endParaRPr lang="en-US" sz="2400" dirty="0">
              <a:solidFill>
                <a:srgbClr val="FF0000"/>
              </a:solidFill>
            </a:endParaRPr>
          </a:p>
        </p:txBody>
      </p:sp>
    </p:spTree>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Droplet</Template>
  <TotalTime>4326</TotalTime>
  <Words>796</Words>
  <Application>Microsoft Office PowerPoint</Application>
  <PresentationFormat>Custom</PresentationFormat>
  <Paragraphs>152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Droplet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Dell</cp:lastModifiedBy>
  <cp:revision>169</cp:revision>
  <dcterms:created xsi:type="dcterms:W3CDTF">2020-09-07T09:55:53Z</dcterms:created>
  <dcterms:modified xsi:type="dcterms:W3CDTF">2021-04-20T10:58:12Z</dcterms:modified>
</cp:coreProperties>
</file>