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sldIdLst>
    <p:sldId id="430" r:id="rId2"/>
    <p:sldId id="431" r:id="rId3"/>
    <p:sldId id="432" r:id="rId4"/>
    <p:sldId id="433" r:id="rId5"/>
    <p:sldId id="434" r:id="rId6"/>
    <p:sldId id="435" r:id="rId7"/>
    <p:sldId id="436" r:id="rId8"/>
    <p:sldId id="437" r:id="rId9"/>
    <p:sldId id="438" r:id="rId10"/>
    <p:sldId id="439" r:id="rId11"/>
    <p:sldId id="440" r:id="rId12"/>
  </p:sldIdLst>
  <p:sldSz cx="12192000" cy="6858000"/>
  <p:notesSz cx="7315200" cy="12344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66FF"/>
    <a:srgbClr val="00CC00"/>
    <a:srgbClr val="C6684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6175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617538"/>
          </a:xfrm>
          <a:prstGeom prst="rect">
            <a:avLst/>
          </a:prstGeom>
        </p:spPr>
        <p:txBody>
          <a:bodyPr vert="horz" lIns="91440" tIns="45720" rIns="91440" bIns="45720" rtlCol="0"/>
          <a:lstStyle>
            <a:lvl1pPr algn="r">
              <a:defRPr sz="1200"/>
            </a:lvl1pPr>
          </a:lstStyle>
          <a:p>
            <a:fld id="{C98223A2-BEA8-4AE4-B0F0-891754BA5B0A}" type="datetimeFigureOut">
              <a:rPr lang="en-US" smtClean="0"/>
              <a:pPr/>
              <a:t>4/20/2021</a:t>
            </a:fld>
            <a:endParaRPr lang="en-US"/>
          </a:p>
        </p:txBody>
      </p:sp>
      <p:sp>
        <p:nvSpPr>
          <p:cNvPr id="4" name="Slide Image Placeholder 3"/>
          <p:cNvSpPr>
            <a:spLocks noGrp="1" noRot="1" noChangeAspect="1"/>
          </p:cNvSpPr>
          <p:nvPr>
            <p:ph type="sldImg" idx="2"/>
          </p:nvPr>
        </p:nvSpPr>
        <p:spPr>
          <a:xfrm>
            <a:off x="-457200" y="925513"/>
            <a:ext cx="8229600" cy="4629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5864225"/>
            <a:ext cx="5851525" cy="55546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11725275"/>
            <a:ext cx="3170238" cy="6175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11725275"/>
            <a:ext cx="3170238" cy="617538"/>
          </a:xfrm>
          <a:prstGeom prst="rect">
            <a:avLst/>
          </a:prstGeom>
        </p:spPr>
        <p:txBody>
          <a:bodyPr vert="horz" lIns="91440" tIns="45720" rIns="91440" bIns="45720" rtlCol="0" anchor="b"/>
          <a:lstStyle>
            <a:lvl1pPr algn="r">
              <a:defRPr sz="1200"/>
            </a:lvl1pPr>
          </a:lstStyle>
          <a:p>
            <a:fld id="{97765E96-E3D1-4DC5-8EDB-D197A5EB06A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408260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3532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3038470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382863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1067069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565668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3622517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190547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69918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1708677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41626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1311027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66051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71239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787888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829066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93099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AF04515-E42E-4DCC-97F1-ED4251E26D82}" type="datetimeFigureOut">
              <a:rPr lang="en-IN" smtClean="0"/>
              <a:pPr/>
              <a:t>20-04-2021</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37694691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0837" y="2011680"/>
            <a:ext cx="9819249" cy="2585323"/>
          </a:xfrm>
          <a:prstGeom prst="rect">
            <a:avLst/>
          </a:prstGeom>
        </p:spPr>
        <p:txBody>
          <a:bodyPr wrap="square">
            <a:spAutoFit/>
          </a:bodyPr>
          <a:lstStyle/>
          <a:p>
            <a:r>
              <a:rPr lang="en-US" sz="5400" dirty="0" smtClean="0">
                <a:solidFill>
                  <a:srgbClr val="92D050"/>
                </a:solidFill>
              </a:rPr>
              <a:t>POPULATION AND ENVIRONMENT</a:t>
            </a:r>
          </a:p>
          <a:p>
            <a:r>
              <a:rPr lang="en-US" sz="5400" dirty="0" smtClean="0">
                <a:solidFill>
                  <a:srgbClr val="92D050"/>
                </a:solidFill>
              </a:rPr>
              <a:t/>
            </a:r>
            <a:br>
              <a:rPr lang="en-US" sz="5400" dirty="0" smtClean="0">
                <a:solidFill>
                  <a:srgbClr val="92D050"/>
                </a:solidFill>
              </a:rPr>
            </a:br>
            <a:endParaRPr lang="en-US" sz="5400" dirty="0">
              <a:solidFill>
                <a:srgbClr val="92D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8806" y="984738"/>
            <a:ext cx="9805182" cy="5016758"/>
          </a:xfrm>
          <a:prstGeom prst="rect">
            <a:avLst/>
          </a:prstGeom>
        </p:spPr>
        <p:txBody>
          <a:bodyPr wrap="square">
            <a:spAutoFit/>
          </a:bodyPr>
          <a:lstStyle/>
          <a:p>
            <a:pPr algn="just"/>
            <a:r>
              <a:rPr lang="hi-IN" sz="2000" dirty="0" smtClean="0">
                <a:solidFill>
                  <a:srgbClr val="FF0000"/>
                </a:solidFill>
              </a:rPr>
              <a:t>प्रदूषण नियंत्रण के सरकारी उपाय –</a:t>
            </a:r>
            <a:endParaRPr lang="en-US" sz="2000" dirty="0" smtClean="0">
              <a:solidFill>
                <a:srgbClr val="FF0000"/>
              </a:solidFill>
            </a:endParaRPr>
          </a:p>
          <a:p>
            <a:pPr algn="just"/>
            <a:endParaRPr lang="hi-IN" sz="2000" dirty="0" smtClean="0">
              <a:solidFill>
                <a:srgbClr val="FF0000"/>
              </a:solidFill>
            </a:endParaRPr>
          </a:p>
          <a:p>
            <a:pPr algn="just"/>
            <a:r>
              <a:rPr lang="hi-IN" sz="2000" dirty="0" smtClean="0">
                <a:solidFill>
                  <a:srgbClr val="FF0000"/>
                </a:solidFill>
              </a:rPr>
              <a:t> 1972 में स्वीडन में संपन्न स्टॉकहोम मानव पर्यावरण सम्मेलन की वर्षगांठ के रूप में प्रतिवर्ष 5 जून को ‘विश्व पर्यावरण दिवस’ के रूप में मनाया जाता है| इस अवसर पर्यावरण संबंधी वार्षिक उपलब्धियों की समीक्षा करके भावी रणनीति बनाई जाती है| केंद्र एवं राज्य सरकारों ने पर्यावरण प्रदूषण पर नियंत्रण पाने के लिए अपने अपने स्तर पर अनेक प्रयास किए हैं| ‘पर्यावरण एवं वानिकी’ विभाग</a:t>
            </a:r>
            <a:r>
              <a:rPr lang="en-US" sz="2000" dirty="0" smtClean="0">
                <a:solidFill>
                  <a:srgbClr val="FF0000"/>
                </a:solidFill>
              </a:rPr>
              <a:t>,</a:t>
            </a:r>
            <a:r>
              <a:rPr lang="hi-IN" sz="2000" dirty="0" smtClean="0">
                <a:solidFill>
                  <a:srgbClr val="FF0000"/>
                </a:solidFill>
              </a:rPr>
              <a:t> ’राष्ट्रीय पर्यावरण समिति’ आदि का गठन किया गया जिसके निम्न कार्य होते हैं- जनसंख्या-पर्यावरण  संबंधी समस्याओं की ओर ध्यान देते हुए उनका समाधान प्रस्तुत करना |</a:t>
            </a:r>
          </a:p>
          <a:p>
            <a:pPr algn="just"/>
            <a:r>
              <a:rPr lang="hi-IN" sz="2000" dirty="0" smtClean="0">
                <a:solidFill>
                  <a:srgbClr val="FF0000"/>
                </a:solidFill>
              </a:rPr>
              <a:t> (</a:t>
            </a:r>
            <a:r>
              <a:rPr lang="en-US" sz="2000" dirty="0" err="1" smtClean="0">
                <a:solidFill>
                  <a:srgbClr val="FF0000"/>
                </a:solidFill>
              </a:rPr>
              <a:t>i</a:t>
            </a:r>
            <a:r>
              <a:rPr lang="en-US" sz="2000" dirty="0" smtClean="0">
                <a:solidFill>
                  <a:srgbClr val="FF0000"/>
                </a:solidFill>
              </a:rPr>
              <a:t>) </a:t>
            </a:r>
            <a:r>
              <a:rPr lang="hi-IN" sz="2000" dirty="0" smtClean="0">
                <a:solidFill>
                  <a:srgbClr val="FF0000"/>
                </a:solidFill>
              </a:rPr>
              <a:t>पारिस्थितिक असंतुलन को समाप्त करने के लिए जन-चेतना जागृत करना|</a:t>
            </a:r>
          </a:p>
          <a:p>
            <a:pPr algn="just"/>
            <a:r>
              <a:rPr lang="hi-IN" sz="2000" dirty="0" smtClean="0">
                <a:solidFill>
                  <a:srgbClr val="FF0000"/>
                </a:solidFill>
              </a:rPr>
              <a:t>(</a:t>
            </a:r>
            <a:r>
              <a:rPr lang="en-US" sz="2000" dirty="0" smtClean="0">
                <a:solidFill>
                  <a:srgbClr val="FF0000"/>
                </a:solidFill>
              </a:rPr>
              <a:t>ii) </a:t>
            </a:r>
            <a:r>
              <a:rPr lang="hi-IN" sz="2000" dirty="0" smtClean="0">
                <a:solidFill>
                  <a:srgbClr val="FF0000"/>
                </a:solidFill>
              </a:rPr>
              <a:t>पर्यावरण विकास को प्रभावित करने वाली नीतियों तथा कार्यक्रमों की समीक्षा करना </a:t>
            </a:r>
          </a:p>
          <a:p>
            <a:pPr algn="just"/>
            <a:r>
              <a:rPr lang="hi-IN" sz="2000" dirty="0" smtClean="0">
                <a:solidFill>
                  <a:srgbClr val="FF0000"/>
                </a:solidFill>
              </a:rPr>
              <a:t>(</a:t>
            </a:r>
            <a:r>
              <a:rPr lang="en-US" sz="2000" dirty="0" smtClean="0">
                <a:solidFill>
                  <a:srgbClr val="FF0000"/>
                </a:solidFill>
              </a:rPr>
              <a:t>iii) </a:t>
            </a:r>
            <a:r>
              <a:rPr lang="hi-IN" sz="2000" dirty="0" smtClean="0">
                <a:solidFill>
                  <a:srgbClr val="FF0000"/>
                </a:solidFill>
              </a:rPr>
              <a:t>पर्यावरण संबंधी शोध कार्यों को बढ़ावा देना </a:t>
            </a:r>
          </a:p>
          <a:p>
            <a:pPr algn="just"/>
            <a:r>
              <a:rPr lang="hi-IN" sz="2000" dirty="0" smtClean="0">
                <a:solidFill>
                  <a:srgbClr val="FF0000"/>
                </a:solidFill>
              </a:rPr>
              <a:t>(</a:t>
            </a:r>
            <a:r>
              <a:rPr lang="en-US" sz="2000" dirty="0" smtClean="0">
                <a:solidFill>
                  <a:srgbClr val="FF0000"/>
                </a:solidFill>
              </a:rPr>
              <a:t>iv) </a:t>
            </a:r>
            <a:r>
              <a:rPr lang="hi-IN" sz="2000" dirty="0" smtClean="0">
                <a:solidFill>
                  <a:srgbClr val="FF0000"/>
                </a:solidFill>
              </a:rPr>
              <a:t>पर्यावरण की रक्षा के लिए संयुक्त संघ एवं अन्य अंतरराष्ट्रीय एजेंसियों को मदद प्रदान करना|</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1072141">
            <a:off x="1465225" y="1855596"/>
            <a:ext cx="9483658" cy="3785652"/>
          </a:xfrm>
          <a:prstGeom prst="rect">
            <a:avLst/>
          </a:prstGeom>
        </p:spPr>
        <p:txBody>
          <a:bodyPr wrap="square">
            <a:spAutoFit/>
          </a:bodyPr>
          <a:lstStyle/>
          <a:p>
            <a:r>
              <a:rPr lang="en-US" sz="8000" dirty="0" smtClean="0">
                <a:solidFill>
                  <a:srgbClr val="FFFF00"/>
                </a:solidFill>
              </a:rPr>
              <a:t>     THANK YOU</a:t>
            </a:r>
          </a:p>
          <a:p>
            <a:r>
              <a:rPr lang="en-US" sz="8000" dirty="0" smtClean="0">
                <a:solidFill>
                  <a:srgbClr val="FFFF00"/>
                </a:solidFill>
              </a:rPr>
              <a:t/>
            </a:r>
            <a:br>
              <a:rPr lang="en-US" sz="8000" dirty="0" smtClean="0">
                <a:solidFill>
                  <a:srgbClr val="FFFF00"/>
                </a:solidFill>
              </a:rPr>
            </a:br>
            <a:endParaRPr lang="en-US" sz="8000"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56604" y="703385"/>
            <a:ext cx="10128738" cy="5954153"/>
          </a:xfrm>
          <a:prstGeom prst="rect">
            <a:avLst/>
          </a:prstGeom>
        </p:spPr>
        <p:txBody>
          <a:bodyPr wrap="square">
            <a:spAutoFit/>
          </a:bodyPr>
          <a:lstStyle/>
          <a:p>
            <a:pPr algn="ctr"/>
            <a:r>
              <a:rPr lang="en-US" sz="2000" dirty="0" smtClean="0">
                <a:solidFill>
                  <a:srgbClr val="FF0000"/>
                </a:solidFill>
              </a:rPr>
              <a:t>POPULATION AND ENVIRONMENT</a:t>
            </a:r>
          </a:p>
          <a:p>
            <a:pPr algn="ctr"/>
            <a:r>
              <a:rPr lang="hi-IN" sz="2000" dirty="0" smtClean="0">
                <a:solidFill>
                  <a:srgbClr val="FF0000"/>
                </a:solidFill>
              </a:rPr>
              <a:t>जनसंख्या एवं पर्यावरण</a:t>
            </a:r>
          </a:p>
          <a:p>
            <a:pPr algn="just"/>
            <a:r>
              <a:rPr lang="hi-IN" sz="2000" dirty="0" smtClean="0">
                <a:solidFill>
                  <a:srgbClr val="FF0000"/>
                </a:solidFill>
              </a:rPr>
              <a:t>मानव का विकास समाज में रहकर होता है, और यदि वह समाज या आस-पास का परिसर/ वातावरण (</a:t>
            </a:r>
            <a:r>
              <a:rPr lang="en-US" sz="2000" dirty="0" smtClean="0">
                <a:solidFill>
                  <a:srgbClr val="FF0000"/>
                </a:solidFill>
              </a:rPr>
              <a:t>Environment) </a:t>
            </a:r>
            <a:r>
              <a:rPr lang="hi-IN" sz="2000" dirty="0" smtClean="0">
                <a:solidFill>
                  <a:srgbClr val="FF0000"/>
                </a:solidFill>
              </a:rPr>
              <a:t>शुद्ध न हो तो  मनुष्य का अनुकूल विकास नहीं हो पाता है| अर्थात मानव शारीरिक संरचना, रंग, रूप, कार्य क्षमता, सामाजिक ,सांस्कृतिक एवं आर्थिक विकास आदि सभी पर पर्यावरण का प्रभाव पड़ा है|</a:t>
            </a:r>
          </a:p>
          <a:p>
            <a:pPr algn="just"/>
            <a:r>
              <a:rPr lang="hi-IN" sz="2000" dirty="0" smtClean="0">
                <a:solidFill>
                  <a:srgbClr val="FF0000"/>
                </a:solidFill>
              </a:rPr>
              <a:t> पर्यावरण अर्थात ‘परि’+ ‘आवरण’ ‘परि’- ‘चारों ओर’ ‘आवरण’ - ‘घेरा’| इस प्रकार पर्यावरण से आशय है  कि प्रकृति का हमारे चारों ओर घेरा ही पर्यावरण है| इसके अंतर्गत आने वाले पादप, प्राणी ,मृदा ,जल, वायु आदि सभी  इसके (पर्यावरण के) अभिन्न अंग है| इन्हीं से मिलकर पर्यावरण का सृजन होता है| पर्यावरण भौतिक (अजैविक) तथा जीवित (जैविक) दोनों ही कारको को अपने अंदर समाहित करता है| </a:t>
            </a:r>
          </a:p>
          <a:p>
            <a:pPr algn="just"/>
            <a:r>
              <a:rPr lang="hi-IN" sz="2000" dirty="0" smtClean="0">
                <a:solidFill>
                  <a:srgbClr val="FF0000"/>
                </a:solidFill>
              </a:rPr>
              <a:t>अजैविक कारक- मृदा, वायु, जल तथा रसायन आदि तथा जैविक कारक- पौधे, पशु व सूक्ष्म जीवाणु आदि|</a:t>
            </a:r>
          </a:p>
          <a:p>
            <a:pPr algn="just"/>
            <a:r>
              <a:rPr lang="hi-IN" sz="2000" dirty="0" smtClean="0">
                <a:solidFill>
                  <a:srgbClr val="FF0000"/>
                </a:solidFill>
              </a:rPr>
              <a:t>डेविस के अनुसार- “मनुष्य के संबंध में पर्यावरण से अर्थ  भूतल पर मनुष्यों  के चारों ओर फैले उन सभी भौतिक रूपों से है जिनसे वह निरंतर प्रभावित होता रहता है|”</a:t>
            </a:r>
          </a:p>
          <a:p>
            <a:pPr algn="just"/>
            <a:r>
              <a:rPr lang="hi-IN" sz="2000" dirty="0" smtClean="0">
                <a:solidFill>
                  <a:srgbClr val="FF0000"/>
                </a:solidFill>
              </a:rPr>
              <a:t>ट्रांसले के अनुसार- “प्रभावकारी  दशाओं का वह संपूर्ण योग जिसमें जीव रहते हैं, पर्यावरण कहलाता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9994" y="970671"/>
            <a:ext cx="10339753" cy="4708981"/>
          </a:xfrm>
          <a:prstGeom prst="rect">
            <a:avLst/>
          </a:prstGeom>
        </p:spPr>
        <p:txBody>
          <a:bodyPr wrap="square">
            <a:spAutoFit/>
          </a:bodyPr>
          <a:lstStyle/>
          <a:p>
            <a:pPr algn="just"/>
            <a:r>
              <a:rPr lang="hi-IN" sz="2000" dirty="0" smtClean="0">
                <a:solidFill>
                  <a:srgbClr val="FF0000"/>
                </a:solidFill>
              </a:rPr>
              <a:t>मानव पर्यावरण का एक महत्वपूर्ण अंग है| आज पर्यावरण के साथ मानव के संबंध को ज्यादा महत्व दिया जा रहा है, क्योंकि आधुनिक मानव ने अपने विकसित मस्तिष्क के कारण पर्यावरण को प्रभावित ही नहीं किया है बल्कि उसे नियंत्रित करने की क्षमता प्राप्त कर रहा है| वातावरण में बदलाव करने वाली शक्तियों की ओर ध्यान देने का समय ही नहीं रहा, जिसका फल यह हुआ कि पर्यावरण समस्याएं बढ़ती चली गई|</a:t>
            </a:r>
          </a:p>
          <a:p>
            <a:pPr algn="just"/>
            <a:r>
              <a:rPr lang="hi-IN" sz="2000" dirty="0" smtClean="0">
                <a:solidFill>
                  <a:srgbClr val="FF0000"/>
                </a:solidFill>
              </a:rPr>
              <a:t/>
            </a:r>
            <a:br>
              <a:rPr lang="hi-IN" sz="2000" dirty="0" smtClean="0">
                <a:solidFill>
                  <a:srgbClr val="FF0000"/>
                </a:solidFill>
              </a:rPr>
            </a:br>
            <a:r>
              <a:rPr lang="hi-IN" sz="2000" dirty="0" smtClean="0">
                <a:solidFill>
                  <a:srgbClr val="FF0000"/>
                </a:solidFill>
              </a:rPr>
              <a:t> औद्योगिक क्रांति के कारण उद्योग के क्षेत्र में क्रांतिकारी बदलाव हुए| औद्योगीकरण के फलस्वरुप नगरीकरण की प्रवृत्ति बढ़ी,जिससे जनसंख्या की वृद्धि में और अधिक वृद्धि होने लगी| मनुष्य ने अपनी सुख सुविधा के लिए, प्राकृतिक आपदाओं से मुक्ति पाने के लिए बड़े-बड़े बांध बनाए और सिंचाई के साधनों में भी बदलाव एवं वृद्धि की |कृषि अनुसंधान के कारण पर्यावरण व्यापक रूप से प्रभावित हुआ है | फसल चक्र के कारण भूमि की उत्पादकता  में बढ़ोतरी हुई है| परिणाम परिणाम स्वरूप  मनुष्य की खाद्यान्न समस्या का बहुत हद तक हल निकाला है लेकिन इससे मनुष्य का स्वास्थ कुप्रभावित हुआ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1687" y="872197"/>
            <a:ext cx="10016196" cy="5016758"/>
          </a:xfrm>
          <a:prstGeom prst="rect">
            <a:avLst/>
          </a:prstGeom>
        </p:spPr>
        <p:txBody>
          <a:bodyPr wrap="square">
            <a:spAutoFit/>
          </a:bodyPr>
          <a:lstStyle/>
          <a:p>
            <a:pPr algn="just"/>
            <a:r>
              <a:rPr lang="hi-IN" sz="2000" dirty="0" smtClean="0">
                <a:solidFill>
                  <a:srgbClr val="FF0000"/>
                </a:solidFill>
              </a:rPr>
              <a:t>वर्तमान स्वरूप में मनुष्य पर्यावरण में सबसे अधिक प्रभावी तथा संसाधनों का सृजन कर्ता (उपयोगकर्ता) बन गया है| पर्यावरण में इस व्यापक परिवर्तन के कारण कई समस्याएं जैसे- जल प्रदूषण, वायु प्रदूषण, सामाजिक प्रदूषण स्वास्थ्य की समस्याएं, प्राकृतिक संसाधनों के दुरुपयोग की समस्या, जनसंख्या वृद्धि से कई समस्याएं उत्पन्न हो गई है| जनसंख्या में तीव्रतर वृद्धि के कारण उत्पन्न भीषण समस्याओं से निपटने के लिए खाद्यान्नों के अधिक से अधिक उत्पादन के लिए रासायनिक उर्वरक और  दवाओं का प्रयोग किया जा रहा है, जिसके परिणाम स्वरूप कृषि भूमि की उर्वरता धीरे- धीरे क्षीण होने लगी | खाद्य पदार्थों के उपयोग से अनेक प्रकार की बीमारियां होने लगी है| तीव्रगति से वनों एवं वन्य जीवो का  विनाश हो रहा है| औद्योगिक तकनीकी विकास के परिणाम स्वरुप मानव प्रदूषण का शिकार हो चुका है|</a:t>
            </a:r>
          </a:p>
          <a:p>
            <a:pPr algn="just"/>
            <a:r>
              <a:rPr lang="hi-IN" sz="2000" dirty="0" smtClean="0">
                <a:solidFill>
                  <a:srgbClr val="FF0000"/>
                </a:solidFill>
              </a:rPr>
              <a:t>अत: अब हर स्तर पर प्रयास किया जाने लगा है कि किस प्रकार हम अपने बिगड़े हुए प्राकृतिक संतुलन को पुनर्स्थापित कर सकते हैं|आज तीव्र जनसंख्या वृद्धि के कारण प्राकृतिक संतुलन बिगड़ा है| इस असंतुलन के कारण भोजन, आवास, कपड़ा आदि की समस्या आज विश्व के सामने खड़ी है| मनुष्य इन समस्याओं से निपटने के लिए वनों तथा पहाड़ों को काटकर एवं जानवरों का शिकार करके अपनी मूलभूत आवश्यकताओं को पूरा करने में लगा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0498" y="1055077"/>
            <a:ext cx="9706708" cy="4401205"/>
          </a:xfrm>
          <a:prstGeom prst="rect">
            <a:avLst/>
          </a:prstGeom>
        </p:spPr>
        <p:txBody>
          <a:bodyPr wrap="square">
            <a:spAutoFit/>
          </a:bodyPr>
          <a:lstStyle/>
          <a:p>
            <a:pPr algn="just"/>
            <a:r>
              <a:rPr lang="hi-IN" sz="2000" dirty="0" smtClean="0">
                <a:solidFill>
                  <a:srgbClr val="FF0000"/>
                </a:solidFill>
              </a:rPr>
              <a:t>पर्यावरण के संगठन में प्रकृति प्रदत वायु, जल, मिट्टी,वनस्पति पशुओं आदि का योगदान होता है| जब तक ये सभी अवयव (</a:t>
            </a:r>
            <a:r>
              <a:rPr lang="en-US" sz="2000" dirty="0" smtClean="0">
                <a:solidFill>
                  <a:srgbClr val="FF0000"/>
                </a:solidFill>
              </a:rPr>
              <a:t>Organisms)/</a:t>
            </a:r>
            <a:r>
              <a:rPr lang="hi-IN" sz="2000" dirty="0" smtClean="0">
                <a:solidFill>
                  <a:srgbClr val="FF0000"/>
                </a:solidFill>
              </a:rPr>
              <a:t>घटक प्राकृतिक संतुलन बनाए रखते हैं, तब तक पारिस्थितिक संतुलन स्थापित रहता है,  लेकिन जैसे ही मनुष्य द्वारा अपनी भौतिक सुख- सुविधा की भूख मिटाने के लिए औद्योगीकरण, नगरीकरण आदि विकास कार्यों में तल्लीन हो जाता है, तत्काल पारिस्थितिक संतुलन बिगड़ जाता है और उस समय पर्यावरण प्रदूषण  जैसी भयंकर समस्याएं पैदा हो जाती है|</a:t>
            </a:r>
          </a:p>
          <a:p>
            <a:pPr algn="just"/>
            <a:r>
              <a:rPr lang="hi-IN" sz="2000" dirty="0" smtClean="0">
                <a:solidFill>
                  <a:srgbClr val="FF0000"/>
                </a:solidFill>
              </a:rPr>
              <a:t/>
            </a:r>
            <a:br>
              <a:rPr lang="hi-IN" sz="2000" dirty="0" smtClean="0">
                <a:solidFill>
                  <a:srgbClr val="FF0000"/>
                </a:solidFill>
              </a:rPr>
            </a:br>
            <a:r>
              <a:rPr lang="hi-IN" sz="2000" dirty="0" smtClean="0">
                <a:solidFill>
                  <a:srgbClr val="FF0000"/>
                </a:solidFill>
              </a:rPr>
              <a:t> पर्यावरण प्रदूषण वर्तमान युग की एक ऐसी गंभीर समस्या है, जो कि दिनों- दिन विकराल होती जा रही है| प्रदूषण किसी एक देश की समस्या नहीं है, यह एक वैश्विक समस्या है, जिससे समूचा विश्व समुदाय जूझ रहा है| बढ़ते प्रदूषण ने पर्यावरण को क्षतिग्रस्त कर उसे असंतुलित बना डाला है और अनेक स्वरूपों में इसके दुष्परिणाम भी देखने को मिल रहे हैं| प्रदूषण की वजह से सबसे ज्यादा खतरा तो मानव स्वास्थ्य के लिए बढ़ा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91175" y="1533377"/>
            <a:ext cx="9692639" cy="4154984"/>
          </a:xfrm>
          <a:prstGeom prst="rect">
            <a:avLst/>
          </a:prstGeom>
        </p:spPr>
        <p:txBody>
          <a:bodyPr wrap="square">
            <a:spAutoFit/>
          </a:bodyPr>
          <a:lstStyle/>
          <a:p>
            <a:pPr algn="just"/>
            <a:r>
              <a:rPr lang="hi-IN" sz="2400" dirty="0" smtClean="0">
                <a:solidFill>
                  <a:srgbClr val="FF0000"/>
                </a:solidFill>
              </a:rPr>
              <a:t>पर्यावरण में विभिन्न  घटक एक निश्चित मात्रा तथा अनुपात में होते हैं तथा इन विभिन्न घटकों के मध्य सम बना रहता है| विशिष्ट परिस्थितियों में पर्यावरण में अवांछित तथा हानिकारक घटकों का  प्रभुत्व बढ़ जाता है| परिणाम स्वरूप पर्यावरण दूषित हो जाता है और जीवधारियों को इसका दुष्परिणाम भुगतना पड़ता है|</a:t>
            </a:r>
            <a:endParaRPr lang="en-US" sz="2400" dirty="0" smtClean="0">
              <a:solidFill>
                <a:srgbClr val="FF0000"/>
              </a:solidFill>
            </a:endParaRPr>
          </a:p>
          <a:p>
            <a:pPr algn="just"/>
            <a:endParaRPr lang="hi-IN" sz="2400" dirty="0" smtClean="0">
              <a:solidFill>
                <a:srgbClr val="FF0000"/>
              </a:solidFill>
            </a:endParaRPr>
          </a:p>
          <a:p>
            <a:pPr algn="just"/>
            <a:r>
              <a:rPr lang="hi-IN" sz="2400" dirty="0" smtClean="0">
                <a:solidFill>
                  <a:srgbClr val="FF0000"/>
                </a:solidFill>
              </a:rPr>
              <a:t> अर्थात यह कहा जा सकता है कि जब प्राकृतिक संसाधनों की शुद्धता इस प्रकार प्रभावित हो कि उनकी जीवन उपयोगिता ही नष्ट होने लगे, तो यह प्रक्रिया प्रदूषण  कहलाती है|</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5415" y="984739"/>
            <a:ext cx="10044333" cy="4524315"/>
          </a:xfrm>
          <a:prstGeom prst="rect">
            <a:avLst/>
          </a:prstGeom>
        </p:spPr>
        <p:txBody>
          <a:bodyPr wrap="square">
            <a:spAutoFit/>
          </a:bodyPr>
          <a:lstStyle/>
          <a:p>
            <a:pPr algn="just"/>
            <a:r>
              <a:rPr lang="hi-IN" sz="2400" dirty="0" smtClean="0">
                <a:solidFill>
                  <a:srgbClr val="FF0000"/>
                </a:solidFill>
              </a:rPr>
              <a:t>पर्यावरण प्रदूषण - ‘प्राकृतिक पर्यावरण में</a:t>
            </a:r>
            <a:r>
              <a:rPr lang="en-US" sz="2400" dirty="0" smtClean="0">
                <a:solidFill>
                  <a:srgbClr val="FF0000"/>
                </a:solidFill>
              </a:rPr>
              <a:t> </a:t>
            </a:r>
            <a:r>
              <a:rPr lang="hi-IN" sz="2400" dirty="0" smtClean="0">
                <a:solidFill>
                  <a:srgbClr val="FF0000"/>
                </a:solidFill>
              </a:rPr>
              <a:t>अवांछित</a:t>
            </a:r>
            <a:r>
              <a:rPr lang="en-US" sz="2400" dirty="0" smtClean="0">
                <a:solidFill>
                  <a:srgbClr val="FF0000"/>
                </a:solidFill>
              </a:rPr>
              <a:t> </a:t>
            </a:r>
            <a:r>
              <a:rPr lang="hi-IN" sz="2400" dirty="0" smtClean="0">
                <a:solidFill>
                  <a:srgbClr val="FF0000"/>
                </a:solidFill>
              </a:rPr>
              <a:t>(</a:t>
            </a:r>
            <a:r>
              <a:rPr lang="en-US" sz="2400" dirty="0" smtClean="0">
                <a:solidFill>
                  <a:srgbClr val="FF0000"/>
                </a:solidFill>
              </a:rPr>
              <a:t>Undesirable) </a:t>
            </a:r>
            <a:r>
              <a:rPr lang="hi-IN" sz="2400" dirty="0" smtClean="0">
                <a:solidFill>
                  <a:srgbClr val="FF0000"/>
                </a:solidFill>
              </a:rPr>
              <a:t>व अकार्बनिक(</a:t>
            </a:r>
            <a:r>
              <a:rPr lang="en-US" sz="2400" dirty="0" smtClean="0">
                <a:solidFill>
                  <a:srgbClr val="FF0000"/>
                </a:solidFill>
              </a:rPr>
              <a:t>Inorganic) </a:t>
            </a:r>
            <a:r>
              <a:rPr lang="hi-IN" sz="2400" dirty="0" smtClean="0">
                <a:solidFill>
                  <a:srgbClr val="FF0000"/>
                </a:solidFill>
              </a:rPr>
              <a:t>बाहरीपदार्थों(</a:t>
            </a:r>
            <a:r>
              <a:rPr lang="en-US" sz="2400" dirty="0" smtClean="0">
                <a:solidFill>
                  <a:srgbClr val="FF0000"/>
                </a:solidFill>
              </a:rPr>
              <a:t>Exogenous Materials) </a:t>
            </a:r>
            <a:r>
              <a:rPr lang="hi-IN" sz="2400" dirty="0" smtClean="0">
                <a:solidFill>
                  <a:srgbClr val="FF0000"/>
                </a:solidFill>
              </a:rPr>
              <a:t>का समावेश, जो पर्यावरण के भौतिक, रासायनिक एवं जैविक अभिलक्षणों में परिवर्तन उत्पन्न कर दे, प्रदूषण कहलाता है|’ </a:t>
            </a:r>
            <a:endParaRPr lang="en-US" sz="2400" dirty="0" smtClean="0">
              <a:solidFill>
                <a:srgbClr val="FF0000"/>
              </a:solidFill>
            </a:endParaRPr>
          </a:p>
          <a:p>
            <a:pPr algn="just"/>
            <a:endParaRPr lang="hi-IN" sz="2400" dirty="0" smtClean="0">
              <a:solidFill>
                <a:srgbClr val="FF0000"/>
              </a:solidFill>
            </a:endParaRPr>
          </a:p>
          <a:p>
            <a:pPr algn="just"/>
            <a:r>
              <a:rPr lang="hi-IN" sz="2400" dirty="0" smtClean="0">
                <a:solidFill>
                  <a:srgbClr val="FF0000"/>
                </a:solidFill>
              </a:rPr>
              <a:t>&gt; ‘प्रदूषण वायु, जल, एवं स्थल की भौतिक, रासायनिक विशेषताओं में होने वाला वह अवांछित(</a:t>
            </a:r>
            <a:r>
              <a:rPr lang="en-US" sz="2400" dirty="0" smtClean="0">
                <a:solidFill>
                  <a:srgbClr val="FF0000"/>
                </a:solidFill>
              </a:rPr>
              <a:t>Undesirable) </a:t>
            </a:r>
            <a:r>
              <a:rPr lang="hi-IN" sz="2400" dirty="0" smtClean="0">
                <a:solidFill>
                  <a:srgbClr val="FF0000"/>
                </a:solidFill>
              </a:rPr>
              <a:t>परिवर्तन है, जिससे मानव और उसके लिए लाभदायक  सूक्ष्म जीवों, जंतुओं और वनस्पतियों  को हानि पहुंचती है|’ अर्थात सूक्ष्म जीवों, जंतुओं, वनस्पतियों  और मानव पर हानिकारक प्रभाव डालने वाले पर्यावरण परिवर्तन प्रदूषण की श्रेणी में आते हैं|</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84737" y="1055077"/>
            <a:ext cx="9931791" cy="4524315"/>
          </a:xfrm>
          <a:prstGeom prst="rect">
            <a:avLst/>
          </a:prstGeom>
        </p:spPr>
        <p:txBody>
          <a:bodyPr wrap="square">
            <a:spAutoFit/>
          </a:bodyPr>
          <a:lstStyle/>
          <a:p>
            <a:pPr algn="just"/>
            <a:r>
              <a:rPr lang="hi-IN" sz="2400" dirty="0" smtClean="0">
                <a:solidFill>
                  <a:srgbClr val="FF0000"/>
                </a:solidFill>
              </a:rPr>
              <a:t>जनसंख्या वृद्धि ने पर्यावरण प्रदूषण को बढ़ाया है इस प्रकार इस बढ़ती वृद्धि के कारण अनेक प्रकार के पर्यावरण प्रदूषण उत्पन्न हुई जो निम्न प्रकार है –</a:t>
            </a:r>
            <a:endParaRPr lang="en-US" sz="2400" dirty="0" smtClean="0">
              <a:solidFill>
                <a:srgbClr val="FF0000"/>
              </a:solidFill>
            </a:endParaRPr>
          </a:p>
          <a:p>
            <a:pPr algn="just"/>
            <a:endParaRPr lang="hi-IN" sz="2400" dirty="0" smtClean="0">
              <a:solidFill>
                <a:srgbClr val="FF0000"/>
              </a:solidFill>
            </a:endParaRPr>
          </a:p>
          <a:p>
            <a:pPr algn="just" fontAlgn="base"/>
            <a:r>
              <a:rPr lang="en-US" sz="2400" dirty="0" smtClean="0">
                <a:solidFill>
                  <a:srgbClr val="FF0000"/>
                </a:solidFill>
              </a:rPr>
              <a:t>1. </a:t>
            </a:r>
            <a:r>
              <a:rPr lang="hi-IN" sz="2400" dirty="0" smtClean="0">
                <a:solidFill>
                  <a:srgbClr val="FF0000"/>
                </a:solidFill>
              </a:rPr>
              <a:t>जल प्रदूषण (</a:t>
            </a:r>
            <a:r>
              <a:rPr lang="en-US" sz="2400" dirty="0" smtClean="0">
                <a:solidFill>
                  <a:srgbClr val="FF0000"/>
                </a:solidFill>
              </a:rPr>
              <a:t>Water Pollution)</a:t>
            </a:r>
          </a:p>
          <a:p>
            <a:pPr algn="just" fontAlgn="base"/>
            <a:r>
              <a:rPr lang="en-US" sz="2400" dirty="0" smtClean="0">
                <a:solidFill>
                  <a:srgbClr val="FF0000"/>
                </a:solidFill>
              </a:rPr>
              <a:t>2. </a:t>
            </a:r>
            <a:r>
              <a:rPr lang="hi-IN" sz="2400" dirty="0" smtClean="0">
                <a:solidFill>
                  <a:srgbClr val="FF0000"/>
                </a:solidFill>
              </a:rPr>
              <a:t>वायु प्रदूषण (</a:t>
            </a:r>
            <a:r>
              <a:rPr lang="en-US" sz="2400" dirty="0" smtClean="0">
                <a:solidFill>
                  <a:srgbClr val="FF0000"/>
                </a:solidFill>
              </a:rPr>
              <a:t>Air Pollution) </a:t>
            </a:r>
          </a:p>
          <a:p>
            <a:pPr algn="just"/>
            <a:r>
              <a:rPr lang="en-US" sz="2400" dirty="0" smtClean="0">
                <a:solidFill>
                  <a:srgbClr val="FF0000"/>
                </a:solidFill>
              </a:rPr>
              <a:t>3. </a:t>
            </a:r>
            <a:r>
              <a:rPr lang="hi-IN" sz="2400" dirty="0" smtClean="0">
                <a:solidFill>
                  <a:srgbClr val="FF0000"/>
                </a:solidFill>
              </a:rPr>
              <a:t>मृदा प्रदूषण (</a:t>
            </a:r>
            <a:r>
              <a:rPr lang="en-US" sz="2400" dirty="0" smtClean="0">
                <a:solidFill>
                  <a:srgbClr val="FF0000"/>
                </a:solidFill>
              </a:rPr>
              <a:t>Soil Pollution) </a:t>
            </a:r>
          </a:p>
          <a:p>
            <a:pPr algn="just"/>
            <a:r>
              <a:rPr lang="en-US" sz="2400" dirty="0" smtClean="0">
                <a:solidFill>
                  <a:srgbClr val="FF0000"/>
                </a:solidFill>
              </a:rPr>
              <a:t>4. </a:t>
            </a:r>
            <a:r>
              <a:rPr lang="hi-IN" sz="2400" dirty="0" smtClean="0">
                <a:solidFill>
                  <a:srgbClr val="FF0000"/>
                </a:solidFill>
              </a:rPr>
              <a:t>ध्वनि प्रदूषण (</a:t>
            </a:r>
            <a:r>
              <a:rPr lang="en-US" sz="2400" dirty="0" smtClean="0">
                <a:solidFill>
                  <a:srgbClr val="FF0000"/>
                </a:solidFill>
              </a:rPr>
              <a:t>Noise Pollution) </a:t>
            </a:r>
          </a:p>
          <a:p>
            <a:pPr algn="just"/>
            <a:r>
              <a:rPr lang="en-US" sz="2400" dirty="0" smtClean="0">
                <a:solidFill>
                  <a:srgbClr val="FF0000"/>
                </a:solidFill>
              </a:rPr>
              <a:t>5. </a:t>
            </a:r>
            <a:r>
              <a:rPr lang="hi-IN" sz="2400" dirty="0" smtClean="0">
                <a:solidFill>
                  <a:srgbClr val="FF0000"/>
                </a:solidFill>
              </a:rPr>
              <a:t>रेडियोएक्टिव प्रदूषण (</a:t>
            </a:r>
            <a:r>
              <a:rPr lang="en-US" sz="2400" dirty="0" smtClean="0">
                <a:solidFill>
                  <a:srgbClr val="FF0000"/>
                </a:solidFill>
              </a:rPr>
              <a:t>Radioactive Pollution) </a:t>
            </a:r>
          </a:p>
          <a:p>
            <a:pPr algn="just"/>
            <a:r>
              <a:rPr lang="en-US" sz="2400" dirty="0" smtClean="0">
                <a:solidFill>
                  <a:srgbClr val="FF0000"/>
                </a:solidFill>
              </a:rPr>
              <a:t>6. </a:t>
            </a:r>
            <a:r>
              <a:rPr lang="hi-IN" sz="2400" dirty="0" smtClean="0">
                <a:solidFill>
                  <a:srgbClr val="FF0000"/>
                </a:solidFill>
              </a:rPr>
              <a:t>प्लास्टिक प्रदूषण (</a:t>
            </a:r>
            <a:r>
              <a:rPr lang="en-US" sz="2400" dirty="0" smtClean="0">
                <a:solidFill>
                  <a:srgbClr val="FF0000"/>
                </a:solidFill>
              </a:rPr>
              <a:t>Plastic Pollution) </a:t>
            </a:r>
          </a:p>
          <a:p>
            <a:pPr algn="just"/>
            <a:r>
              <a:rPr lang="en-US" sz="2400" dirty="0" smtClean="0">
                <a:solidFill>
                  <a:srgbClr val="FF0000"/>
                </a:solidFill>
              </a:rPr>
              <a:t>7. </a:t>
            </a:r>
            <a:r>
              <a:rPr lang="hi-IN" sz="2400" dirty="0" smtClean="0">
                <a:solidFill>
                  <a:srgbClr val="FF0000"/>
                </a:solidFill>
              </a:rPr>
              <a:t>सामाजिक प्रदूषण (</a:t>
            </a:r>
            <a:r>
              <a:rPr lang="en-US" sz="2400" dirty="0" smtClean="0">
                <a:solidFill>
                  <a:srgbClr val="FF0000"/>
                </a:solidFill>
              </a:rPr>
              <a:t>Social Pollution)</a:t>
            </a:r>
          </a:p>
          <a:p>
            <a:pPr algn="just"/>
            <a:r>
              <a:rPr lang="en-US" sz="2400" dirty="0" smtClean="0">
                <a:solidFill>
                  <a:srgbClr val="FF0000"/>
                </a:solidFill>
              </a:rPr>
              <a:t/>
            </a:r>
            <a:br>
              <a:rPr lang="en-US" sz="2400" dirty="0" smtClean="0">
                <a:solidFill>
                  <a:srgbClr val="FF0000"/>
                </a:solidFill>
              </a:rPr>
            </a:br>
            <a:endParaRPr lang="en-US" sz="24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8128" y="703385"/>
            <a:ext cx="10227214" cy="5954155"/>
          </a:xfrm>
          <a:prstGeom prst="rect">
            <a:avLst/>
          </a:prstGeom>
        </p:spPr>
        <p:txBody>
          <a:bodyPr wrap="square">
            <a:spAutoFit/>
          </a:bodyPr>
          <a:lstStyle/>
          <a:p>
            <a:pPr algn="just"/>
            <a:r>
              <a:rPr lang="hi-IN" sz="2000" dirty="0" smtClean="0">
                <a:solidFill>
                  <a:srgbClr val="FF0000"/>
                </a:solidFill>
              </a:rPr>
              <a:t>सामाजिक प्रदूषण (</a:t>
            </a:r>
            <a:r>
              <a:rPr lang="en-US" sz="2000" dirty="0" smtClean="0">
                <a:solidFill>
                  <a:srgbClr val="FF0000"/>
                </a:solidFill>
              </a:rPr>
              <a:t>Social Pollution)-</a:t>
            </a:r>
          </a:p>
          <a:p>
            <a:pPr algn="just"/>
            <a:endParaRPr lang="en-US" sz="2000" dirty="0" smtClean="0">
              <a:solidFill>
                <a:srgbClr val="FF0000"/>
              </a:solidFill>
            </a:endParaRPr>
          </a:p>
          <a:p>
            <a:pPr algn="just"/>
            <a:r>
              <a:rPr lang="en-US" sz="2000" dirty="0" smtClean="0">
                <a:solidFill>
                  <a:srgbClr val="FF0000"/>
                </a:solidFill>
              </a:rPr>
              <a:t> </a:t>
            </a:r>
            <a:r>
              <a:rPr lang="hi-IN" sz="2000" dirty="0" smtClean="0">
                <a:solidFill>
                  <a:srgbClr val="FF0000"/>
                </a:solidFill>
              </a:rPr>
              <a:t>सामाजिक प्रदूषण का तात्पर्य उन सामाजिक अव्यवस्थाओं तथा अनियमितताओं से है, जिससे सामाजिक पर्यावरण(</a:t>
            </a:r>
            <a:r>
              <a:rPr lang="en-US" sz="2000" dirty="0" smtClean="0">
                <a:solidFill>
                  <a:srgbClr val="FF0000"/>
                </a:solidFill>
              </a:rPr>
              <a:t>Social Environment) </a:t>
            </a:r>
            <a:r>
              <a:rPr lang="hi-IN" sz="2000" dirty="0" smtClean="0">
                <a:solidFill>
                  <a:srgbClr val="FF0000"/>
                </a:solidFill>
              </a:rPr>
              <a:t>दूषित होता है| इसका दुष्प्रभाव मानव के स्वास्थ्य व शांतिमय जीवन पर पड़ता है| सामाजिक प्रदूषण उत्पन्न होने के मुख्य कारण समाज में व्याप्त /फैली हुई व्यापक आर्थिक और सामाजिक विषमताएँ (</a:t>
            </a:r>
            <a:r>
              <a:rPr lang="en-US" sz="2000" dirty="0" smtClean="0">
                <a:solidFill>
                  <a:srgbClr val="FF0000"/>
                </a:solidFill>
              </a:rPr>
              <a:t>Variability) </a:t>
            </a:r>
            <a:r>
              <a:rPr lang="hi-IN" sz="2000" dirty="0" smtClean="0">
                <a:solidFill>
                  <a:srgbClr val="FF0000"/>
                </a:solidFill>
              </a:rPr>
              <a:t>है,जिसके परिणाम स्वरूप युवा- असंतोष, बेरोजगारी, भुखमरी,  नशीली वस्तुओं का प्रयोग, वेश्यावृत्ति एवं विभिन्न प्रकार के सामाजिक अपराध होते हैं| सामाजिक प्रदूषण के प्रमुख स्रोत- </a:t>
            </a:r>
          </a:p>
          <a:p>
            <a:pPr algn="just"/>
            <a:r>
              <a:rPr lang="hi-IN" sz="2000" dirty="0" smtClean="0">
                <a:solidFill>
                  <a:srgbClr val="FF0000"/>
                </a:solidFill>
              </a:rPr>
              <a:t>(</a:t>
            </a:r>
            <a:r>
              <a:rPr lang="en-US" sz="2000" dirty="0" err="1" smtClean="0">
                <a:solidFill>
                  <a:srgbClr val="FF0000"/>
                </a:solidFill>
              </a:rPr>
              <a:t>i</a:t>
            </a:r>
            <a:r>
              <a:rPr lang="en-US" sz="2000" dirty="0" smtClean="0">
                <a:solidFill>
                  <a:srgbClr val="FF0000"/>
                </a:solidFill>
              </a:rPr>
              <a:t>) </a:t>
            </a:r>
            <a:r>
              <a:rPr lang="hi-IN" sz="2000" dirty="0" smtClean="0">
                <a:solidFill>
                  <a:srgbClr val="FF0000"/>
                </a:solidFill>
              </a:rPr>
              <a:t>आय की अपर्याप्तता, आर्थिक विषमता </a:t>
            </a:r>
          </a:p>
          <a:p>
            <a:pPr algn="just"/>
            <a:r>
              <a:rPr lang="hi-IN" sz="2000" dirty="0" smtClean="0">
                <a:solidFill>
                  <a:srgbClr val="FF0000"/>
                </a:solidFill>
              </a:rPr>
              <a:t>(</a:t>
            </a:r>
            <a:r>
              <a:rPr lang="en-US" sz="2000" dirty="0" smtClean="0">
                <a:solidFill>
                  <a:srgbClr val="FF0000"/>
                </a:solidFill>
              </a:rPr>
              <a:t>ii) </a:t>
            </a:r>
            <a:r>
              <a:rPr lang="hi-IN" sz="2000" dirty="0" smtClean="0">
                <a:solidFill>
                  <a:srgbClr val="FF0000"/>
                </a:solidFill>
              </a:rPr>
              <a:t>बेरोजगारी एवं भुखमरी </a:t>
            </a:r>
          </a:p>
          <a:p>
            <a:pPr algn="just"/>
            <a:r>
              <a:rPr lang="hi-IN" sz="2000" dirty="0" smtClean="0">
                <a:solidFill>
                  <a:srgbClr val="FF0000"/>
                </a:solidFill>
              </a:rPr>
              <a:t>(</a:t>
            </a:r>
            <a:r>
              <a:rPr lang="en-US" sz="2000" dirty="0" smtClean="0">
                <a:solidFill>
                  <a:srgbClr val="FF0000"/>
                </a:solidFill>
              </a:rPr>
              <a:t>iii) </a:t>
            </a:r>
            <a:r>
              <a:rPr lang="hi-IN" sz="2000" dirty="0" smtClean="0">
                <a:solidFill>
                  <a:srgbClr val="FF0000"/>
                </a:solidFill>
              </a:rPr>
              <a:t>सामाजिक अपराध, चोरी, डकैती, नशीले पदार्थ का प्रयोग तथा चरित्र हीनता आदि</a:t>
            </a:r>
          </a:p>
          <a:p>
            <a:pPr algn="just"/>
            <a:r>
              <a:rPr lang="hi-IN" sz="2000" dirty="0" smtClean="0">
                <a:solidFill>
                  <a:srgbClr val="FF0000"/>
                </a:solidFill>
              </a:rPr>
              <a:t>(</a:t>
            </a:r>
            <a:r>
              <a:rPr lang="en-US" sz="2000" dirty="0" smtClean="0">
                <a:solidFill>
                  <a:srgbClr val="FF0000"/>
                </a:solidFill>
              </a:rPr>
              <a:t>iv) </a:t>
            </a:r>
            <a:r>
              <a:rPr lang="hi-IN" sz="2000" dirty="0" smtClean="0">
                <a:solidFill>
                  <a:srgbClr val="FF0000"/>
                </a:solidFill>
              </a:rPr>
              <a:t>घरों के बाहर अव्यवस्थित रूप से फेंके गए पदार्थों के सड़ने आदि से आवासीय जीवन का कष्टमय होना|</a:t>
            </a:r>
            <a:endParaRPr lang="en-US" sz="2000" dirty="0" smtClean="0">
              <a:solidFill>
                <a:srgbClr val="FF0000"/>
              </a:solidFill>
            </a:endParaRPr>
          </a:p>
          <a:p>
            <a:pPr algn="just"/>
            <a:r>
              <a:rPr lang="hi-IN" sz="2000" dirty="0" smtClean="0">
                <a:solidFill>
                  <a:srgbClr val="FF0000"/>
                </a:solidFill>
              </a:rPr>
              <a:t> </a:t>
            </a:r>
          </a:p>
          <a:p>
            <a:pPr algn="just"/>
            <a:r>
              <a:rPr lang="hi-IN" sz="2000" dirty="0" smtClean="0">
                <a:solidFill>
                  <a:srgbClr val="FF0000"/>
                </a:solidFill>
              </a:rPr>
              <a:t>&gt; सामाजिक प्रदूषण को नियंत्रित करने के लिए इसके दुष्परिणामों की जानकारी विभिन्न संचार माध्यमों द्वारा जन   सामान्य को दी जाए एवं उनको दूर करने के लिए जन आंदोलन छेड़ा जाए, जिससे सामाजिक जीवन शिथिल(  दूषित) न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Droplet</Template>
  <TotalTime>4324</TotalTime>
  <Words>402</Words>
  <Application>Microsoft Office PowerPoint</Application>
  <PresentationFormat>Custom</PresentationFormat>
  <Paragraphs>57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Droplet</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Dell</cp:lastModifiedBy>
  <cp:revision>168</cp:revision>
  <dcterms:created xsi:type="dcterms:W3CDTF">2020-09-07T09:55:53Z</dcterms:created>
  <dcterms:modified xsi:type="dcterms:W3CDTF">2021-04-20T11:09:51Z</dcterms:modified>
</cp:coreProperties>
</file>