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0"/>
  </p:notesMasterIdLst>
  <p:sldIdLst>
    <p:sldId id="443" r:id="rId2"/>
    <p:sldId id="444" r:id="rId3"/>
    <p:sldId id="445" r:id="rId4"/>
    <p:sldId id="446" r:id="rId5"/>
    <p:sldId id="447" r:id="rId6"/>
    <p:sldId id="448" r:id="rId7"/>
    <p:sldId id="449" r:id="rId8"/>
    <p:sldId id="450" r:id="rId9"/>
    <p:sldId id="451" r:id="rId10"/>
    <p:sldId id="452" r:id="rId11"/>
    <p:sldId id="453" r:id="rId12"/>
    <p:sldId id="454" r:id="rId13"/>
    <p:sldId id="455" r:id="rId14"/>
    <p:sldId id="456" r:id="rId15"/>
    <p:sldId id="457" r:id="rId16"/>
    <p:sldId id="458" r:id="rId17"/>
    <p:sldId id="459" r:id="rId18"/>
    <p:sldId id="460" r:id="rId19"/>
  </p:sldIdLst>
  <p:sldSz cx="12192000" cy="6858000"/>
  <p:notesSz cx="7315200" cy="12344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FF"/>
    <a:srgbClr val="00CC00"/>
    <a:srgbClr val="C6684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6175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617538"/>
          </a:xfrm>
          <a:prstGeom prst="rect">
            <a:avLst/>
          </a:prstGeom>
        </p:spPr>
        <p:txBody>
          <a:bodyPr vert="horz" lIns="91440" tIns="45720" rIns="91440" bIns="45720" rtlCol="0"/>
          <a:lstStyle>
            <a:lvl1pPr algn="r">
              <a:defRPr sz="1200"/>
            </a:lvl1pPr>
          </a:lstStyle>
          <a:p>
            <a:fld id="{C98223A2-BEA8-4AE4-B0F0-891754BA5B0A}" type="datetimeFigureOut">
              <a:rPr lang="en-US" smtClean="0"/>
              <a:pPr/>
              <a:t>4/20/2021</a:t>
            </a:fld>
            <a:endParaRPr lang="en-US"/>
          </a:p>
        </p:txBody>
      </p:sp>
      <p:sp>
        <p:nvSpPr>
          <p:cNvPr id="4" name="Slide Image Placeholder 3"/>
          <p:cNvSpPr>
            <a:spLocks noGrp="1" noRot="1" noChangeAspect="1"/>
          </p:cNvSpPr>
          <p:nvPr>
            <p:ph type="sldImg" idx="2"/>
          </p:nvPr>
        </p:nvSpPr>
        <p:spPr>
          <a:xfrm>
            <a:off x="-457200" y="925513"/>
            <a:ext cx="8229600" cy="4629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5864225"/>
            <a:ext cx="5851525" cy="55546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11725275"/>
            <a:ext cx="3170238" cy="6175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11725275"/>
            <a:ext cx="3170238" cy="617538"/>
          </a:xfrm>
          <a:prstGeom prst="rect">
            <a:avLst/>
          </a:prstGeom>
        </p:spPr>
        <p:txBody>
          <a:bodyPr vert="horz" lIns="91440" tIns="45720" rIns="91440" bIns="45720" rtlCol="0" anchor="b"/>
          <a:lstStyle>
            <a:lvl1pPr algn="r">
              <a:defRPr sz="1200"/>
            </a:lvl1pPr>
          </a:lstStyle>
          <a:p>
            <a:fld id="{97765E96-E3D1-4DC5-8EDB-D197A5EB06A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408260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3532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3038470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382863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1067069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565668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3622517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190547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69918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170867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41626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131102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66051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7123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78788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82906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F04515-E42E-4DCC-97F1-ED4251E26D82}" type="datetimeFigureOut">
              <a:rPr lang="en-IN" smtClean="0"/>
              <a:pPr/>
              <a:t>20-04-2021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293099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AF04515-E42E-4DCC-97F1-ED4251E26D82}" type="datetimeFigureOut">
              <a:rPr lang="en-IN" smtClean="0"/>
              <a:pPr/>
              <a:t>20-04-2021</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EC8D8B0-932D-4553-9276-EA7CFD9A5610}" type="slidenum">
              <a:rPr lang="en-IN" smtClean="0"/>
              <a:pPr/>
              <a:t>‹#›</a:t>
            </a:fld>
            <a:endParaRPr lang="en-IN"/>
          </a:p>
        </p:txBody>
      </p:sp>
    </p:spTree>
    <p:extLst>
      <p:ext uri="{BB962C8B-B14F-4D97-AF65-F5344CB8AC3E}">
        <p14:creationId xmlns:p14="http://schemas.microsoft.com/office/powerpoint/2010/main" xmlns="" val="37694691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36764" y="1645920"/>
            <a:ext cx="9256542" cy="3170099"/>
          </a:xfrm>
          <a:prstGeom prst="rect">
            <a:avLst/>
          </a:prstGeom>
        </p:spPr>
        <p:txBody>
          <a:bodyPr wrap="square">
            <a:spAutoFit/>
          </a:bodyPr>
          <a:lstStyle/>
          <a:p>
            <a:r>
              <a:rPr lang="en-US" sz="4000" dirty="0" smtClean="0">
                <a:solidFill>
                  <a:srgbClr val="FF0000"/>
                </a:solidFill>
              </a:rPr>
              <a:t>Population Policies in Developed and</a:t>
            </a:r>
          </a:p>
          <a:p>
            <a:r>
              <a:rPr lang="en-US" sz="4000" dirty="0" smtClean="0">
                <a:solidFill>
                  <a:srgbClr val="FF0000"/>
                </a:solidFill>
              </a:rPr>
              <a:t> Less Developed Countries;</a:t>
            </a:r>
          </a:p>
          <a:p>
            <a:r>
              <a:rPr lang="en-US" sz="4000" dirty="0" smtClean="0">
                <a:solidFill>
                  <a:srgbClr val="FF0000"/>
                </a:solidFill>
              </a:rPr>
              <a:t> Population Policy of India </a:t>
            </a:r>
          </a:p>
          <a:p>
            <a:r>
              <a:rPr lang="en-US" sz="4000" dirty="0" smtClean="0">
                <a:solidFill>
                  <a:srgbClr val="FF0000"/>
                </a:solidFill>
              </a:rPr>
              <a:t/>
            </a:r>
            <a:br>
              <a:rPr lang="en-US" sz="4000" dirty="0" smtClean="0">
                <a:solidFill>
                  <a:srgbClr val="FF0000"/>
                </a:solidFill>
              </a:rPr>
            </a:br>
            <a:endParaRPr lang="en-US" sz="40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6265" y="506437"/>
            <a:ext cx="10044332" cy="5940088"/>
          </a:xfrm>
          <a:prstGeom prst="rect">
            <a:avLst/>
          </a:prstGeom>
        </p:spPr>
        <p:txBody>
          <a:bodyPr wrap="square">
            <a:spAutoFit/>
          </a:bodyPr>
          <a:lstStyle/>
          <a:p>
            <a:pPr algn="just"/>
            <a:r>
              <a:rPr lang="hi-IN" sz="2000" dirty="0" smtClean="0">
                <a:solidFill>
                  <a:srgbClr val="FF0000"/>
                </a:solidFill>
              </a:rPr>
              <a:t/>
            </a:r>
            <a:br>
              <a:rPr lang="hi-IN" sz="2000" dirty="0" smtClean="0">
                <a:solidFill>
                  <a:srgbClr val="FF0000"/>
                </a:solidFill>
              </a:rPr>
            </a:br>
            <a:r>
              <a:rPr lang="hi-IN" sz="2000" dirty="0" smtClean="0">
                <a:solidFill>
                  <a:srgbClr val="FF0000"/>
                </a:solidFill>
              </a:rPr>
              <a:t>विकासशील देश में जनसंख्या नीति (</a:t>
            </a:r>
            <a:r>
              <a:rPr lang="en-US" sz="2000" dirty="0" smtClean="0">
                <a:solidFill>
                  <a:srgbClr val="FF0000"/>
                </a:solidFill>
              </a:rPr>
              <a:t>Population Policies in Less Developed Countries)</a:t>
            </a:r>
          </a:p>
          <a:p>
            <a:pPr algn="just"/>
            <a:endParaRPr lang="en-US" sz="2000" dirty="0" smtClean="0">
              <a:solidFill>
                <a:srgbClr val="FF0000"/>
              </a:solidFill>
            </a:endParaRPr>
          </a:p>
          <a:p>
            <a:pPr algn="just"/>
            <a:r>
              <a:rPr lang="hi-IN" sz="2000" dirty="0" smtClean="0">
                <a:solidFill>
                  <a:srgbClr val="FF0000"/>
                </a:solidFill>
              </a:rPr>
              <a:t>विश्व के अधिकांश अल्प विकसित देश जनसंख्या विस्फोट(</a:t>
            </a:r>
            <a:r>
              <a:rPr lang="en-US" sz="2000" dirty="0" smtClean="0">
                <a:solidFill>
                  <a:srgbClr val="FF0000"/>
                </a:solidFill>
              </a:rPr>
              <a:t>Population </a:t>
            </a:r>
            <a:r>
              <a:rPr lang="en-US" sz="2000" dirty="0" err="1" smtClean="0">
                <a:solidFill>
                  <a:srgbClr val="FF0000"/>
                </a:solidFill>
              </a:rPr>
              <a:t>Explotion</a:t>
            </a:r>
            <a:r>
              <a:rPr lang="en-US" sz="2000" dirty="0" smtClean="0">
                <a:solidFill>
                  <a:srgbClr val="FF0000"/>
                </a:solidFill>
              </a:rPr>
              <a:t>) </a:t>
            </a:r>
            <a:r>
              <a:rPr lang="hi-IN" sz="2000" dirty="0" smtClean="0">
                <a:solidFill>
                  <a:srgbClr val="FF0000"/>
                </a:solidFill>
              </a:rPr>
              <a:t>के दौर से गुजर रहे हैं|अत: इनकी सरकारों द्वारा परिवार नियोजन कार्यक्रम को स्वीकार किया जा चुका है| चीन, भारत , पाकिस्तान, इंडोनेशिया, दक्षिण कोरिया, सिंगापुर, ट्यूनीशिया मिस्र आदि देशों ने तो इसके लिए एक सामाजिक नीति(</a:t>
            </a:r>
            <a:r>
              <a:rPr lang="en-US" sz="2000" dirty="0" smtClean="0">
                <a:solidFill>
                  <a:srgbClr val="FF0000"/>
                </a:solidFill>
              </a:rPr>
              <a:t>Social policy) </a:t>
            </a:r>
            <a:r>
              <a:rPr lang="hi-IN" sz="2000" dirty="0" smtClean="0">
                <a:solidFill>
                  <a:srgbClr val="FF0000"/>
                </a:solidFill>
              </a:rPr>
              <a:t>को ही अपना लिया है| मिस्र  व ट्यूनीशिया आदि द्वारा गर्भपात को वैध करार देना सफल जनसंख्या नीति क्रियान्वयन का एक उदाहरण है</a:t>
            </a:r>
            <a:r>
              <a:rPr lang="en-US" sz="2000" dirty="0" smtClean="0">
                <a:solidFill>
                  <a:srgbClr val="FF0000"/>
                </a:solidFill>
              </a:rPr>
              <a:t>|</a:t>
            </a:r>
          </a:p>
          <a:p>
            <a:pPr algn="just"/>
            <a:endParaRPr lang="hi-IN" sz="2000" dirty="0" smtClean="0">
              <a:solidFill>
                <a:srgbClr val="FF0000"/>
              </a:solidFill>
            </a:endParaRPr>
          </a:p>
          <a:p>
            <a:pPr algn="just"/>
            <a:r>
              <a:rPr lang="hi-IN" sz="2000" dirty="0" smtClean="0">
                <a:solidFill>
                  <a:srgbClr val="FF0000"/>
                </a:solidFill>
              </a:rPr>
              <a:t>एशिया- विश्व जनसंख्या के आधे भाग को धारण करने वाले एशिया में जनसंख्या नीति का विस्तृत स्वरूप प्रदर्शित होता है| चीन, भारत, इंडोनेशिया, थाईलैंड, श्रीलंका, हॉन्गकोंग, सिंगापुर, ,दक्षिण कोरिया आदि में परिवार नियोजन नीति (</a:t>
            </a:r>
            <a:r>
              <a:rPr lang="en-US" sz="2000" dirty="0" smtClean="0">
                <a:solidFill>
                  <a:srgbClr val="FF0000"/>
                </a:solidFill>
              </a:rPr>
              <a:t>Family planning policy) </a:t>
            </a:r>
            <a:r>
              <a:rPr lang="hi-IN" sz="2000" dirty="0" smtClean="0">
                <a:solidFill>
                  <a:srgbClr val="FF0000"/>
                </a:solidFill>
              </a:rPr>
              <a:t>अनेक सामाजिक -आर्थिक उपायों से जोड़ दी गई है| पाकिस्तान, बांग्लादेश, नेपाल, मलेशिया और फिलीपींस में परिवार नियोजन कार्यक्रम को अपनाया तो गया है परंतु इसकापरंतु इसका अल्पमत प्रभाव ही देखा गया है| म्मायार, वियतनाम, दक्षिणी- पूर्वी  एशिया में अभी भी जनसंख्या वृद्धि के पक्ष में ही नीतियां देखी जाती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5754" y="1294227"/>
            <a:ext cx="9439420" cy="3170099"/>
          </a:xfrm>
          <a:prstGeom prst="rect">
            <a:avLst/>
          </a:prstGeom>
        </p:spPr>
        <p:txBody>
          <a:bodyPr wrap="square">
            <a:spAutoFit/>
          </a:bodyPr>
          <a:lstStyle/>
          <a:p>
            <a:pPr algn="just"/>
            <a:r>
              <a:rPr lang="hi-IN" sz="2000" dirty="0" smtClean="0">
                <a:solidFill>
                  <a:srgbClr val="FF0000"/>
                </a:solidFill>
              </a:rPr>
              <a:t>अफगानिस्तान, ईरान,इराक, सीरिया,में मात्र स्वास्थ्य तथा कल्याण की दृष्टि से परिवार नियोजन सेवाओं के प्रति लोगों की रुचि है|</a:t>
            </a:r>
          </a:p>
          <a:p>
            <a:pPr algn="just"/>
            <a:r>
              <a:rPr lang="hi-IN" sz="2000" dirty="0" smtClean="0">
                <a:solidFill>
                  <a:srgbClr val="FF0000"/>
                </a:solidFill>
              </a:rPr>
              <a:t>चीन में जनवादी गणतंत्र की स्थापना (1949) के पश्चात राष्ट्रीय जनसंख्या नीति(</a:t>
            </a:r>
            <a:r>
              <a:rPr lang="en-US" sz="2000" dirty="0" smtClean="0">
                <a:solidFill>
                  <a:srgbClr val="FF0000"/>
                </a:solidFill>
              </a:rPr>
              <a:t>NPP) </a:t>
            </a:r>
            <a:r>
              <a:rPr lang="hi-IN" sz="2000" dirty="0" smtClean="0">
                <a:solidFill>
                  <a:srgbClr val="FF0000"/>
                </a:solidFill>
              </a:rPr>
              <a:t>जनसंख्या के नियोजन तथा नियंत्रित विकास से संबंधित रही है| 1971 में जनसंख्या वृद्धि को नियंत्रित करने की आवश्यकता पर बल दिया गया 1980 में राष्ट्रीय कांग्रेस के सम्मेलन में ‘प्रति दंपत्ति एक संतान’(</a:t>
            </a:r>
            <a:r>
              <a:rPr lang="en-US" sz="2000" dirty="0" smtClean="0">
                <a:solidFill>
                  <a:srgbClr val="FF0000"/>
                </a:solidFill>
              </a:rPr>
              <a:t>One Child Policy) </a:t>
            </a:r>
            <a:r>
              <a:rPr lang="hi-IN" sz="2000" dirty="0" smtClean="0">
                <a:solidFill>
                  <a:srgbClr val="FF0000"/>
                </a:solidFill>
              </a:rPr>
              <a:t>के लिए कानून बनाने का प्रस्ताव किया गया| चीन की वर्तमान जनसंख्या नीति के उद्देश्यों में प्रमुख है- जीवन स्तर में सुधार, स्वास्थ्य सुविधाओं में वृद्धि, जन्म दर एवं मृत्यु दर को नियंत्रित करना आदि| </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97280" y="618978"/>
            <a:ext cx="10030265" cy="6052630"/>
          </a:xfrm>
          <a:prstGeom prst="rect">
            <a:avLst/>
          </a:prstGeom>
        </p:spPr>
        <p:txBody>
          <a:bodyPr wrap="square">
            <a:spAutoFit/>
          </a:bodyPr>
          <a:lstStyle/>
          <a:p>
            <a:pPr algn="just"/>
            <a:r>
              <a:rPr lang="hi-IN" sz="2000" dirty="0" smtClean="0">
                <a:solidFill>
                  <a:srgbClr val="FF0000"/>
                </a:solidFill>
              </a:rPr>
              <a:t> भारत की जनसंख्या नीति (</a:t>
            </a:r>
            <a:r>
              <a:rPr lang="en-US" sz="2000" dirty="0" smtClean="0">
                <a:solidFill>
                  <a:srgbClr val="FF0000"/>
                </a:solidFill>
              </a:rPr>
              <a:t>Population Policy of India)</a:t>
            </a:r>
          </a:p>
          <a:p>
            <a:pPr algn="just"/>
            <a:r>
              <a:rPr lang="en-US" sz="2000" dirty="0" smtClean="0">
                <a:solidFill>
                  <a:srgbClr val="FF0000"/>
                </a:solidFill>
              </a:rPr>
              <a:t/>
            </a:r>
            <a:br>
              <a:rPr lang="en-US" sz="2000" dirty="0" smtClean="0">
                <a:solidFill>
                  <a:srgbClr val="FF0000"/>
                </a:solidFill>
              </a:rPr>
            </a:br>
            <a:r>
              <a:rPr lang="hi-IN" sz="2000" dirty="0" smtClean="0">
                <a:solidFill>
                  <a:srgbClr val="FF0000"/>
                </a:solidFill>
              </a:rPr>
              <a:t>भारत में आर्थिक प्रगति को दृष्टिगत कर समय-समय पर जनसंख्या नीति प्रारूप प्रस्तुत किए गए हैं| खाद्य- आपूर्ति, बेरोजगारी, राष्ट्रीय व प्रति व्यक्ति आय, चिकित्सा व स्वास्थ्य सेवाएं,आवास, जीवन स्तर आदि तथ्यों के साथ ही सामाजिक ,आर्थिक एवं राजनीतिक दृष्टि से भी जनसंख्या नीति को स्वीकार किया गया है| देश में परिवार नियोजन कार्यक्रम के प्रति जागरूकता का सूत्रपात 1920 के आसपास ही हुआ जब प्रथम “परिवार नियोजन क्लिनिक खोला” गया था|किंतु स्वतंत्रता के बाद प्रथम पंचवर्षीय योजना काल(1951-56) में सर्वप्रथम जनसंख्या दबाव की ओर नियोजको का ध्यान गया जिसमें यह कहा गया है कि “भारत में जनसंख्या समस्या है जिससे आर्थिक विकास की गति मंद पड़ती जा रही है, अतः जनसंख्या में कमी करने के लिए नीति निर्धारित की जानी चाहिए|” भारत दुनिया का पहला ऐसा देश है जिसने सबसे पहले 1952 में परिवार नियोजन कार्यक्रम को अपनाया |पंचवर्षीय योजना में ही बढ़ती आबादी को विकास के बाधक के तौर पर चिन्हित किया गया और तभी से विभिन्न पंचवर्षीय योजनाओं में जनसंख्या नियंत्रण के लिए कोशिश की जाती रही है|भारत में सबसे पहले जनसंख्या नीति बनाने का सुझाव 1960 में एक विशेषज्ञ समूह ने दिया था| भारत विश्व का पहला देश है जिसने राजकीय नीति के रूप में जनसंख्या नीति को स्वीकार किया|1972 में गर्भपात को कानूनी तौर पर वैध बना दिया| 1976 में राष्ट्रीय जनसंख्या नीति घोषित की गई|</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9145" y="1322363"/>
            <a:ext cx="9988061" cy="4093428"/>
          </a:xfrm>
          <a:prstGeom prst="rect">
            <a:avLst/>
          </a:prstGeom>
        </p:spPr>
        <p:txBody>
          <a:bodyPr wrap="square">
            <a:spAutoFit/>
          </a:bodyPr>
          <a:lstStyle/>
          <a:p>
            <a:pPr algn="just"/>
            <a:r>
              <a:rPr lang="hi-IN" sz="2000" dirty="0" smtClean="0">
                <a:solidFill>
                  <a:srgbClr val="FF0000"/>
                </a:solidFill>
              </a:rPr>
              <a:t> राष्ट्रीय जनसंख्या नीति,1976 (</a:t>
            </a:r>
            <a:r>
              <a:rPr lang="en-US" sz="2000" dirty="0" smtClean="0">
                <a:solidFill>
                  <a:srgbClr val="FF0000"/>
                </a:solidFill>
              </a:rPr>
              <a:t>National Population Policy,1976)</a:t>
            </a:r>
          </a:p>
          <a:p>
            <a:pPr algn="just"/>
            <a:endParaRPr lang="en-US" sz="2000" dirty="0" smtClean="0">
              <a:solidFill>
                <a:srgbClr val="FF0000"/>
              </a:solidFill>
            </a:endParaRPr>
          </a:p>
          <a:p>
            <a:pPr algn="just"/>
            <a:r>
              <a:rPr lang="en-US" sz="2000" dirty="0" smtClean="0">
                <a:solidFill>
                  <a:srgbClr val="FF0000"/>
                </a:solidFill>
              </a:rPr>
              <a:t> 16 </a:t>
            </a:r>
            <a:r>
              <a:rPr lang="hi-IN" sz="2000" dirty="0" smtClean="0">
                <a:solidFill>
                  <a:srgbClr val="FF0000"/>
                </a:solidFill>
              </a:rPr>
              <a:t>अप्रैल, 1976 को भारत की संसद में स्वास्थ्य एवं परिवार कल्याण मंत्रालय की अनुशंसा पर “राष्ट्रीय जनसंख्या नीति” घोषित की गई| </a:t>
            </a:r>
          </a:p>
          <a:p>
            <a:pPr algn="just"/>
            <a:r>
              <a:rPr lang="hi-IN" sz="2000" dirty="0" smtClean="0">
                <a:solidFill>
                  <a:srgbClr val="FF0000"/>
                </a:solidFill>
              </a:rPr>
              <a:t>इस नीति का मुख्य उद्देश्य उच्च जनसंख्या वृद्धि दर को प्रभावकारी ढंग से कम करने से ही संबंधित था|अर्थात इस जनसंख्या नीति के तहत जन्म दर तथा जनसंख्या वृद्धि में कमी लाना, विवाह की न्यूनतम आयु में वृद्धि करना, परिवार नियोजन को प्रोत्साहित करना और महिला शिक्षा पर विशेष जोर देने का लक्ष्य रखा गया था| बढ़ती जनसंख्या पर काबू पाने के लिहाज से देश में 1996 से काहिरा मॉडल लागू है जिसके तहत आबादी को घटाने के लिए आम जनता पर किसी प्रकार का दबाव नहीं डाला जाता है,बल्कि शिक्षा के जरिए उनमें छोटे परिवार के प्रति एहसास जगाया जाता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1" y="689317"/>
            <a:ext cx="9748910" cy="6247864"/>
          </a:xfrm>
          <a:prstGeom prst="rect">
            <a:avLst/>
          </a:prstGeom>
        </p:spPr>
        <p:txBody>
          <a:bodyPr wrap="square">
            <a:spAutoFit/>
          </a:bodyPr>
          <a:lstStyle/>
          <a:p>
            <a:pPr algn="just"/>
            <a:r>
              <a:rPr lang="hi-IN" sz="2000" dirty="0" smtClean="0">
                <a:solidFill>
                  <a:srgbClr val="FF0000"/>
                </a:solidFill>
              </a:rPr>
              <a:t> भारत की नई राष्ट्रीय जनसंख्या नीति. 2000 (</a:t>
            </a:r>
            <a:r>
              <a:rPr lang="en-US" sz="2000" dirty="0" smtClean="0">
                <a:solidFill>
                  <a:srgbClr val="FF0000"/>
                </a:solidFill>
              </a:rPr>
              <a:t>New National population policy in India,2000)</a:t>
            </a:r>
          </a:p>
          <a:p>
            <a:pPr algn="just"/>
            <a:endParaRPr lang="en-US" sz="2000" dirty="0" smtClean="0">
              <a:solidFill>
                <a:srgbClr val="FF0000"/>
              </a:solidFill>
            </a:endParaRPr>
          </a:p>
          <a:p>
            <a:pPr algn="just"/>
            <a:r>
              <a:rPr lang="hi-IN" sz="2000" dirty="0" smtClean="0">
                <a:solidFill>
                  <a:srgbClr val="FF0000"/>
                </a:solidFill>
              </a:rPr>
              <a:t>केंद्र सरकार ने 15 फरवरी, 2000 को “नई राष्ट्रीय जनसंख्या नीति”</a:t>
            </a:r>
          </a:p>
          <a:p>
            <a:pPr algn="just"/>
            <a:r>
              <a:rPr lang="hi-IN" sz="2000" dirty="0" smtClean="0">
                <a:solidFill>
                  <a:srgbClr val="FF0000"/>
                </a:solidFill>
              </a:rPr>
              <a:t> 2000 घोषित की| यह नीति डॉ. एम.एस स्वामीनाथन की अध्यक्षता में गठित एक विशेषज्ञ दल की रिपोर्ट पर आधारित है|इस नीति में  तीन प्रकार के उद्देश्य समाहित किए गए हैं जिन्हें सामाजिक अवधियों( नियमों) के अनुसार निर्धारित किया गया है-</a:t>
            </a:r>
            <a:endParaRPr lang="en-US" sz="2000" dirty="0" smtClean="0">
              <a:solidFill>
                <a:srgbClr val="FF0000"/>
              </a:solidFill>
            </a:endParaRPr>
          </a:p>
          <a:p>
            <a:pPr algn="just"/>
            <a:endParaRPr lang="hi-IN" sz="2000" dirty="0" smtClean="0">
              <a:solidFill>
                <a:srgbClr val="FF0000"/>
              </a:solidFill>
            </a:endParaRPr>
          </a:p>
          <a:p>
            <a:pPr algn="just"/>
            <a:r>
              <a:rPr lang="hi-IN" sz="2000" dirty="0" smtClean="0">
                <a:solidFill>
                  <a:srgbClr val="FF0000"/>
                </a:solidFill>
              </a:rPr>
              <a:t>(1) तत्कालिक उद्देश्य(</a:t>
            </a:r>
            <a:r>
              <a:rPr lang="en-US" sz="2000" dirty="0" smtClean="0">
                <a:solidFill>
                  <a:srgbClr val="FF0000"/>
                </a:solidFill>
              </a:rPr>
              <a:t>Immediate objective)- </a:t>
            </a:r>
            <a:r>
              <a:rPr lang="hi-IN" sz="2000" dirty="0" smtClean="0">
                <a:solidFill>
                  <a:srgbClr val="FF0000"/>
                </a:solidFill>
              </a:rPr>
              <a:t>प्रजनन और शिशु स्वास्थ्य की देखभाल के लिए समुचित सेवा प्रणाली की स्थापना तथा गर्भनिरोधक एवं स्वास्थ्य सुविधाओं के बुनियादी ढांचे की आवश्यकताएं पूरी करना|</a:t>
            </a:r>
          </a:p>
          <a:p>
            <a:pPr algn="just"/>
            <a:r>
              <a:rPr lang="hi-IN" sz="2000" dirty="0" smtClean="0">
                <a:solidFill>
                  <a:srgbClr val="FF0000"/>
                </a:solidFill>
              </a:rPr>
              <a:t>(2) मध्यकालीन उद्देश्य (</a:t>
            </a:r>
            <a:r>
              <a:rPr lang="en-US" sz="2000" dirty="0" smtClean="0">
                <a:solidFill>
                  <a:srgbClr val="FF0000"/>
                </a:solidFill>
              </a:rPr>
              <a:t>Medium objective)- </a:t>
            </a:r>
            <a:r>
              <a:rPr lang="hi-IN" sz="2000" dirty="0" smtClean="0">
                <a:solidFill>
                  <a:srgbClr val="FF0000"/>
                </a:solidFill>
              </a:rPr>
              <a:t>वर्ष 2010 तक 2.1 की कुल प्रजनन क्षमता दर(</a:t>
            </a:r>
            <a:r>
              <a:rPr lang="en-US" sz="2000" dirty="0" smtClean="0">
                <a:solidFill>
                  <a:srgbClr val="FF0000"/>
                </a:solidFill>
              </a:rPr>
              <a:t>TFR) </a:t>
            </a:r>
            <a:r>
              <a:rPr lang="hi-IN" sz="2000" dirty="0" smtClean="0">
                <a:solidFill>
                  <a:srgbClr val="FF0000"/>
                </a:solidFill>
              </a:rPr>
              <a:t>को प्राप्त करना| </a:t>
            </a:r>
          </a:p>
          <a:p>
            <a:pPr algn="just"/>
            <a:r>
              <a:rPr lang="hi-IN" sz="2000" dirty="0" smtClean="0">
                <a:solidFill>
                  <a:srgbClr val="FF0000"/>
                </a:solidFill>
              </a:rPr>
              <a:t>(3) दीर्घकालीन उद्देश्य (</a:t>
            </a:r>
            <a:r>
              <a:rPr lang="en-US" sz="2000" dirty="0" smtClean="0">
                <a:solidFill>
                  <a:srgbClr val="FF0000"/>
                </a:solidFill>
              </a:rPr>
              <a:t>Long term objective)- 2045 </a:t>
            </a:r>
            <a:r>
              <a:rPr lang="hi-IN" sz="2000" dirty="0" smtClean="0">
                <a:solidFill>
                  <a:srgbClr val="FF0000"/>
                </a:solidFill>
              </a:rPr>
              <a:t>तक स्थिर (स्थायित्व) जनसंख्या के लक्ष्य को प्राप्त करना है|</a:t>
            </a:r>
          </a:p>
          <a:p>
            <a:pPr algn="just"/>
            <a:r>
              <a:rPr lang="hi-IN" sz="2000" dirty="0" smtClean="0">
                <a:solidFill>
                  <a:srgbClr val="FF0000"/>
                </a:solidFill>
              </a:rPr>
              <a:t> इस नीति में जनसंख्या को एक ऐसे स्तर पर स्थिर (स्थायित्व) बनाने की बात कही गई है जो आर्थिक एवं सामाजिक विकास तथा पर्यावरण संरक्षण में सकारात्मक भूमिका का  निर्वाह कर सकें|</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1858" y="1012874"/>
            <a:ext cx="9706709" cy="4708981"/>
          </a:xfrm>
          <a:prstGeom prst="rect">
            <a:avLst/>
          </a:prstGeom>
        </p:spPr>
        <p:txBody>
          <a:bodyPr wrap="square">
            <a:spAutoFit/>
          </a:bodyPr>
          <a:lstStyle/>
          <a:p>
            <a:pPr algn="just"/>
            <a:r>
              <a:rPr lang="hi-IN" sz="2000" dirty="0" smtClean="0">
                <a:solidFill>
                  <a:srgbClr val="FF0000"/>
                </a:solidFill>
              </a:rPr>
              <a:t>नई राष्ट्रीय जनसंख्या नीति 2000 के प्रमुख उद्देश्य (कार्यक्रम) निम्न प्रकार है-</a:t>
            </a:r>
            <a:endParaRPr lang="en-US" sz="2000" dirty="0" smtClean="0">
              <a:solidFill>
                <a:srgbClr val="FF0000"/>
              </a:solidFill>
            </a:endParaRPr>
          </a:p>
          <a:p>
            <a:pPr algn="just"/>
            <a:r>
              <a:rPr lang="hi-IN" sz="2000" dirty="0" smtClean="0">
                <a:solidFill>
                  <a:srgbClr val="FF0000"/>
                </a:solidFill>
              </a:rPr>
              <a:t>  </a:t>
            </a:r>
          </a:p>
          <a:p>
            <a:pPr algn="just"/>
            <a:r>
              <a:rPr lang="hi-IN" sz="2000" dirty="0" smtClean="0">
                <a:solidFill>
                  <a:srgbClr val="FF0000"/>
                </a:solidFill>
              </a:rPr>
              <a:t>(</a:t>
            </a:r>
            <a:r>
              <a:rPr lang="en-US" sz="2000" dirty="0" err="1" smtClean="0">
                <a:solidFill>
                  <a:srgbClr val="FF0000"/>
                </a:solidFill>
              </a:rPr>
              <a:t>i</a:t>
            </a:r>
            <a:r>
              <a:rPr lang="en-US" sz="2000" dirty="0" smtClean="0">
                <a:solidFill>
                  <a:srgbClr val="FF0000"/>
                </a:solidFill>
              </a:rPr>
              <a:t>)14 </a:t>
            </a:r>
            <a:r>
              <a:rPr lang="hi-IN" sz="2000" dirty="0" smtClean="0">
                <a:solidFill>
                  <a:srgbClr val="FF0000"/>
                </a:solidFill>
              </a:rPr>
              <a:t>वर्ष तक की आयु  वाले सभी बच्चों के लिए स्कूली शिक्षा नि:शुल्क एवं अनिवार्य बनाना|(जो 1 अप्रैल, 2010 से शुरू की जा चुकी है |)</a:t>
            </a:r>
          </a:p>
          <a:p>
            <a:pPr algn="just"/>
            <a:r>
              <a:rPr lang="hi-IN" sz="2000" dirty="0" smtClean="0">
                <a:solidFill>
                  <a:srgbClr val="FF0000"/>
                </a:solidFill>
              </a:rPr>
              <a:t>(</a:t>
            </a:r>
            <a:r>
              <a:rPr lang="en-US" sz="2000" dirty="0" smtClean="0">
                <a:solidFill>
                  <a:srgbClr val="FF0000"/>
                </a:solidFill>
              </a:rPr>
              <a:t>ii) </a:t>
            </a:r>
            <a:r>
              <a:rPr lang="hi-IN" sz="2000" dirty="0" smtClean="0">
                <a:solidFill>
                  <a:srgbClr val="FF0000"/>
                </a:solidFill>
              </a:rPr>
              <a:t>स्कूल स्तर पर बीच में पढ़ाई छोड़ने वाले बच्चों के अनुपात को 20% से नीचे लाना|</a:t>
            </a:r>
          </a:p>
          <a:p>
            <a:pPr algn="just"/>
            <a:r>
              <a:rPr lang="hi-IN" sz="2000" dirty="0" smtClean="0">
                <a:solidFill>
                  <a:srgbClr val="FF0000"/>
                </a:solidFill>
              </a:rPr>
              <a:t>(</a:t>
            </a:r>
            <a:r>
              <a:rPr lang="en-US" sz="2000" dirty="0" smtClean="0">
                <a:solidFill>
                  <a:srgbClr val="FF0000"/>
                </a:solidFill>
              </a:rPr>
              <a:t>iii) </a:t>
            </a:r>
            <a:r>
              <a:rPr lang="hi-IN" sz="2000" dirty="0" smtClean="0">
                <a:solidFill>
                  <a:srgbClr val="FF0000"/>
                </a:solidFill>
              </a:rPr>
              <a:t>जन्म, मृत्यु विवाह तथा गर्भ का पंजीकरण कराना अनिवार्य बनाया जाएगा|</a:t>
            </a:r>
          </a:p>
          <a:p>
            <a:pPr algn="just"/>
            <a:r>
              <a:rPr lang="hi-IN" sz="2000" dirty="0" smtClean="0">
                <a:solidFill>
                  <a:srgbClr val="FF0000"/>
                </a:solidFill>
              </a:rPr>
              <a:t>(</a:t>
            </a:r>
            <a:r>
              <a:rPr lang="en-US" sz="2000" dirty="0" smtClean="0">
                <a:solidFill>
                  <a:srgbClr val="FF0000"/>
                </a:solidFill>
              </a:rPr>
              <a:t>iv) 2 </a:t>
            </a:r>
            <a:r>
              <a:rPr lang="hi-IN" sz="2000" dirty="0" smtClean="0">
                <a:solidFill>
                  <a:srgbClr val="FF0000"/>
                </a:solidFill>
              </a:rPr>
              <a:t>बच्चों तक के जन्म पर गरीबी रेखा के नीचे वाले दंपतियों को प्रत्येक के जन्म पर </a:t>
            </a:r>
            <a:r>
              <a:rPr lang="en-US" sz="2000" dirty="0" smtClean="0">
                <a:solidFill>
                  <a:srgbClr val="FF0000"/>
                </a:solidFill>
              </a:rPr>
              <a:t>₹500 </a:t>
            </a:r>
            <a:r>
              <a:rPr lang="hi-IN" sz="2000" dirty="0" smtClean="0">
                <a:solidFill>
                  <a:srgbClr val="FF0000"/>
                </a:solidFill>
              </a:rPr>
              <a:t>उनकी देखभाल के लिए दिए जाएंगे|</a:t>
            </a:r>
          </a:p>
          <a:p>
            <a:pPr algn="just"/>
            <a:r>
              <a:rPr lang="hi-IN" sz="2000" dirty="0" smtClean="0">
                <a:solidFill>
                  <a:srgbClr val="FF0000"/>
                </a:solidFill>
              </a:rPr>
              <a:t> (</a:t>
            </a:r>
            <a:r>
              <a:rPr lang="en-US" sz="2000" dirty="0" smtClean="0">
                <a:solidFill>
                  <a:srgbClr val="FF0000"/>
                </a:solidFill>
              </a:rPr>
              <a:t>v) </a:t>
            </a:r>
            <a:r>
              <a:rPr lang="hi-IN" sz="2000" dirty="0" smtClean="0">
                <a:solidFill>
                  <a:srgbClr val="FF0000"/>
                </a:solidFill>
              </a:rPr>
              <a:t>कुल प्रजनन दर को 2010 तक 2.1अनुपात तक लाना|  </a:t>
            </a:r>
            <a:endParaRPr lang="en-US" sz="2000" dirty="0" smtClean="0">
              <a:solidFill>
                <a:srgbClr val="FF0000"/>
              </a:solidFill>
            </a:endParaRPr>
          </a:p>
          <a:p>
            <a:pPr algn="just"/>
            <a:r>
              <a:rPr lang="hi-IN" sz="2000" dirty="0" smtClean="0">
                <a:solidFill>
                  <a:srgbClr val="FF0000"/>
                </a:solidFill>
              </a:rPr>
              <a:t>(</a:t>
            </a:r>
            <a:r>
              <a:rPr lang="en-US" sz="2000" dirty="0" smtClean="0">
                <a:solidFill>
                  <a:srgbClr val="FF0000"/>
                </a:solidFill>
              </a:rPr>
              <a:t>vi) </a:t>
            </a:r>
            <a:r>
              <a:rPr lang="hi-IN" sz="2000" dirty="0" smtClean="0">
                <a:solidFill>
                  <a:srgbClr val="FF0000"/>
                </a:solidFill>
              </a:rPr>
              <a:t>शिशु मृत्यु दर को प्रति हजार 30 से कम</a:t>
            </a:r>
          </a:p>
          <a:p>
            <a:pPr algn="just"/>
            <a:r>
              <a:rPr lang="hi-IN" sz="2000" dirty="0" smtClean="0">
                <a:solidFill>
                  <a:srgbClr val="FF0000"/>
                </a:solidFill>
              </a:rPr>
              <a:t> लाना|</a:t>
            </a:r>
          </a:p>
          <a:p>
            <a:pPr algn="just"/>
            <a:r>
              <a:rPr lang="hi-IN" sz="2000" dirty="0" smtClean="0">
                <a:solidFill>
                  <a:srgbClr val="FF0000"/>
                </a:solidFill>
              </a:rPr>
              <a:t>(</a:t>
            </a:r>
            <a:r>
              <a:rPr lang="en-US" sz="2000" dirty="0" smtClean="0">
                <a:solidFill>
                  <a:srgbClr val="FF0000"/>
                </a:solidFill>
              </a:rPr>
              <a:t>vii) </a:t>
            </a:r>
            <a:r>
              <a:rPr lang="hi-IN" sz="2000" dirty="0" smtClean="0">
                <a:solidFill>
                  <a:srgbClr val="FF0000"/>
                </a:solidFill>
              </a:rPr>
              <a:t>प्रत्येक गांव में सुविधाजनक  एक प्रसूति गृह(</a:t>
            </a:r>
            <a:r>
              <a:rPr lang="en-US" sz="2000" dirty="0" smtClean="0">
                <a:solidFill>
                  <a:srgbClr val="FF0000"/>
                </a:solidFill>
              </a:rPr>
              <a:t>Maternity hut) </a:t>
            </a:r>
            <a:r>
              <a:rPr lang="hi-IN" sz="2000" dirty="0" smtClean="0">
                <a:solidFill>
                  <a:srgbClr val="FF0000"/>
                </a:solidFill>
              </a:rPr>
              <a:t>स्थापित करना|</a:t>
            </a:r>
          </a:p>
          <a:p>
            <a:pPr algn="just"/>
            <a:r>
              <a:rPr lang="hi-IN" sz="2000" dirty="0" smtClean="0">
                <a:solidFill>
                  <a:srgbClr val="FF0000"/>
                </a:solidFill>
              </a:rPr>
              <a:t>(</a:t>
            </a:r>
            <a:r>
              <a:rPr lang="en-US" sz="2000" dirty="0" smtClean="0">
                <a:solidFill>
                  <a:srgbClr val="FF0000"/>
                </a:solidFill>
              </a:rPr>
              <a:t>viii) </a:t>
            </a:r>
            <a:r>
              <a:rPr lang="hi-IN" sz="2000" dirty="0" smtClean="0">
                <a:solidFill>
                  <a:srgbClr val="FF0000"/>
                </a:solidFill>
              </a:rPr>
              <a:t>मातृ मृत्यु दर को प्रति एक लाख पर 100 से नीचे लाना| </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3551" y="1181685"/>
            <a:ext cx="9678572" cy="4093428"/>
          </a:xfrm>
          <a:prstGeom prst="rect">
            <a:avLst/>
          </a:prstGeom>
        </p:spPr>
        <p:txBody>
          <a:bodyPr wrap="square">
            <a:spAutoFit/>
          </a:bodyPr>
          <a:lstStyle/>
          <a:p>
            <a:pPr algn="just"/>
            <a:r>
              <a:rPr lang="en-US" sz="2000" dirty="0" smtClean="0">
                <a:solidFill>
                  <a:srgbClr val="FF0000"/>
                </a:solidFill>
              </a:rPr>
              <a:t>(ix) </a:t>
            </a:r>
            <a:r>
              <a:rPr lang="hi-IN" sz="2000" dirty="0" smtClean="0">
                <a:solidFill>
                  <a:srgbClr val="FF0000"/>
                </a:solidFill>
              </a:rPr>
              <a:t>नि:शुल्क परामर्श के साथ-साथ सभी को प्रजनन क्षमता के नियमन की सेवाओं तथा गर्भनिरोधक विकल्पों को उपलब्ध कराना|</a:t>
            </a:r>
          </a:p>
          <a:p>
            <a:pPr algn="just"/>
            <a:r>
              <a:rPr lang="hi-IN" sz="2000" dirty="0" smtClean="0">
                <a:solidFill>
                  <a:srgbClr val="FF0000"/>
                </a:solidFill>
              </a:rPr>
              <a:t>(</a:t>
            </a:r>
            <a:r>
              <a:rPr lang="en-US" sz="2000" dirty="0" smtClean="0">
                <a:solidFill>
                  <a:srgbClr val="FF0000"/>
                </a:solidFill>
              </a:rPr>
              <a:t>x) </a:t>
            </a:r>
            <a:r>
              <a:rPr lang="hi-IN" sz="2000" dirty="0" smtClean="0">
                <a:solidFill>
                  <a:srgbClr val="FF0000"/>
                </a:solidFill>
              </a:rPr>
              <a:t>जनसंख्या नियंत्रण को जन आंदोलन बनाने के लिए सार्थक प्रयत्न करना| </a:t>
            </a:r>
          </a:p>
          <a:p>
            <a:pPr algn="just"/>
            <a:r>
              <a:rPr lang="hi-IN" sz="2000" dirty="0" smtClean="0">
                <a:solidFill>
                  <a:srgbClr val="FF0000"/>
                </a:solidFill>
              </a:rPr>
              <a:t>(</a:t>
            </a:r>
            <a:r>
              <a:rPr lang="en-US" sz="2000" dirty="0" smtClean="0">
                <a:solidFill>
                  <a:srgbClr val="FF0000"/>
                </a:solidFill>
              </a:rPr>
              <a:t>xi)</a:t>
            </a:r>
            <a:r>
              <a:rPr lang="hi-IN" sz="2000" dirty="0" smtClean="0">
                <a:solidFill>
                  <a:srgbClr val="FF0000"/>
                </a:solidFill>
              </a:rPr>
              <a:t>एड्स (</a:t>
            </a:r>
            <a:r>
              <a:rPr lang="en-US" sz="2000" dirty="0" smtClean="0">
                <a:solidFill>
                  <a:srgbClr val="FF0000"/>
                </a:solidFill>
              </a:rPr>
              <a:t>AIDS) </a:t>
            </a:r>
            <a:r>
              <a:rPr lang="hi-IN" sz="2000" dirty="0" smtClean="0">
                <a:solidFill>
                  <a:srgbClr val="FF0000"/>
                </a:solidFill>
              </a:rPr>
              <a:t>तथा सभी संक्रामक रोगों के उपचार की व्यवस्था करना और उनके प्रसार को रोकना|</a:t>
            </a:r>
          </a:p>
          <a:p>
            <a:pPr algn="just"/>
            <a:r>
              <a:rPr lang="hi-IN" sz="2000" dirty="0" smtClean="0">
                <a:solidFill>
                  <a:srgbClr val="FF0000"/>
                </a:solidFill>
              </a:rPr>
              <a:t>(</a:t>
            </a:r>
            <a:r>
              <a:rPr lang="en-US" sz="2000" dirty="0" smtClean="0">
                <a:solidFill>
                  <a:srgbClr val="FF0000"/>
                </a:solidFill>
              </a:rPr>
              <a:t>xii) 2045 </a:t>
            </a:r>
            <a:r>
              <a:rPr lang="hi-IN" sz="2000" dirty="0" smtClean="0">
                <a:solidFill>
                  <a:srgbClr val="FF0000"/>
                </a:solidFill>
              </a:rPr>
              <a:t>तक जनसंख्या में पूर्णत: स्थायित्व लाना|(अब यह 2070 तक बढ़ा दिया है)</a:t>
            </a:r>
          </a:p>
          <a:p>
            <a:pPr algn="just"/>
            <a:r>
              <a:rPr lang="hi-IN" sz="2000" dirty="0" smtClean="0">
                <a:solidFill>
                  <a:srgbClr val="FF0000"/>
                </a:solidFill>
              </a:rPr>
              <a:t>(</a:t>
            </a:r>
            <a:r>
              <a:rPr lang="en-US" sz="2000" dirty="0" smtClean="0">
                <a:solidFill>
                  <a:srgbClr val="FF0000"/>
                </a:solidFill>
              </a:rPr>
              <a:t>xiii)</a:t>
            </a:r>
            <a:r>
              <a:rPr lang="hi-IN" sz="2000" dirty="0" smtClean="0">
                <a:solidFill>
                  <a:srgbClr val="FF0000"/>
                </a:solidFill>
              </a:rPr>
              <a:t>महिलाओं को रोजगार/व्यवसाय तथा उनके अधिकारों की सुरक्षा करना| </a:t>
            </a:r>
          </a:p>
          <a:p>
            <a:pPr algn="just"/>
            <a:r>
              <a:rPr lang="hi-IN" sz="2000" dirty="0" smtClean="0">
                <a:solidFill>
                  <a:srgbClr val="FF0000"/>
                </a:solidFill>
              </a:rPr>
              <a:t>(</a:t>
            </a:r>
            <a:r>
              <a:rPr lang="en-US" sz="2000" dirty="0" smtClean="0">
                <a:solidFill>
                  <a:srgbClr val="FF0000"/>
                </a:solidFill>
              </a:rPr>
              <a:t>xiv) </a:t>
            </a:r>
            <a:r>
              <a:rPr lang="hi-IN" sz="2000" dirty="0" smtClean="0">
                <a:solidFill>
                  <a:srgbClr val="FF0000"/>
                </a:solidFill>
              </a:rPr>
              <a:t>बालक और बालिका के  विवाह आयु की निम्नतम सीमा क्रमशः 21 व 18 वर्ष से संबंधित 1976 के कानून का कठोरता से पालन करना|</a:t>
            </a:r>
          </a:p>
          <a:p>
            <a:pPr algn="just"/>
            <a:r>
              <a:rPr lang="hi-IN" sz="2000" dirty="0" smtClean="0">
                <a:solidFill>
                  <a:srgbClr val="FF0000"/>
                </a:solidFill>
              </a:rPr>
              <a:t>(</a:t>
            </a:r>
            <a:r>
              <a:rPr lang="en-US" sz="2000" dirty="0" smtClean="0">
                <a:solidFill>
                  <a:srgbClr val="FF0000"/>
                </a:solidFill>
              </a:rPr>
              <a:t>xv) </a:t>
            </a:r>
            <a:r>
              <a:rPr lang="hi-IN" sz="2000" dirty="0" smtClean="0">
                <a:solidFill>
                  <a:srgbClr val="FF0000"/>
                </a:solidFill>
              </a:rPr>
              <a:t>गर्भपात( गर्भस्थ) शिशु के लिंग परीक्षण को अवैध मानने और उस पर पूरी रोक लगाने वाले 1994 के कानून को कठोरता पूर्वक लागू करना|</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431" y="1111348"/>
            <a:ext cx="9242474" cy="4524315"/>
          </a:xfrm>
          <a:prstGeom prst="rect">
            <a:avLst/>
          </a:prstGeom>
        </p:spPr>
        <p:txBody>
          <a:bodyPr wrap="square">
            <a:spAutoFit/>
          </a:bodyPr>
          <a:lstStyle/>
          <a:p>
            <a:pPr algn="just"/>
            <a:r>
              <a:rPr lang="en-US" sz="2400" dirty="0" smtClean="0">
                <a:solidFill>
                  <a:srgbClr val="FF0000"/>
                </a:solidFill>
              </a:rPr>
              <a:t>(xvi) </a:t>
            </a:r>
            <a:r>
              <a:rPr lang="hi-IN" sz="2400" dirty="0" smtClean="0">
                <a:solidFill>
                  <a:srgbClr val="FF0000"/>
                </a:solidFill>
              </a:rPr>
              <a:t>लोकसभा, राज्यसभा और विधानसभा के सदस्यों की संख्या पर 1971 की जनगणना के आधार पर लगाई गई रोक को 2026 तक जारी रखना है|</a:t>
            </a:r>
          </a:p>
          <a:p>
            <a:pPr algn="just"/>
            <a:r>
              <a:rPr lang="hi-IN" sz="2400" dirty="0" smtClean="0">
                <a:solidFill>
                  <a:srgbClr val="FF0000"/>
                </a:solidFill>
              </a:rPr>
              <a:t>(</a:t>
            </a:r>
            <a:r>
              <a:rPr lang="en-US" sz="2400" dirty="0" smtClean="0">
                <a:solidFill>
                  <a:srgbClr val="FF0000"/>
                </a:solidFill>
              </a:rPr>
              <a:t>xvii) </a:t>
            </a:r>
            <a:r>
              <a:rPr lang="hi-IN" sz="2400" dirty="0" smtClean="0">
                <a:solidFill>
                  <a:srgbClr val="FF0000"/>
                </a:solidFill>
              </a:rPr>
              <a:t>गरीबी रेखा के नीचे वाले उन दंपतियों को पुरस्कृत किया जाएगा जो निर्धारित आयु के पश्चात विवाह करने के बाद पहले बच्चे को तब जन्म दे जब मां की आयु 21 वर्ष हो जाए|</a:t>
            </a:r>
          </a:p>
          <a:p>
            <a:pPr algn="just"/>
            <a:r>
              <a:rPr lang="hi-IN" sz="2400" dirty="0" smtClean="0">
                <a:solidFill>
                  <a:srgbClr val="FF0000"/>
                </a:solidFill>
              </a:rPr>
              <a:t>(</a:t>
            </a:r>
            <a:r>
              <a:rPr lang="en-US" sz="2400" dirty="0" smtClean="0">
                <a:solidFill>
                  <a:srgbClr val="FF0000"/>
                </a:solidFill>
              </a:rPr>
              <a:t>xviii) </a:t>
            </a:r>
            <a:r>
              <a:rPr lang="hi-IN" sz="2400" dirty="0" smtClean="0">
                <a:solidFill>
                  <a:srgbClr val="FF0000"/>
                </a:solidFill>
              </a:rPr>
              <a:t>गैर सरकारी स्वयंसेवी संस्थाओं को परिवार नियोजन कार्यक्रम से जुड़ने के लिए प्रोत्साहित किया जाएगा|</a:t>
            </a:r>
          </a:p>
          <a:p>
            <a:pPr algn="just"/>
            <a:r>
              <a:rPr lang="hi-IN" sz="2400" dirty="0" smtClean="0">
                <a:solidFill>
                  <a:srgbClr val="FF0000"/>
                </a:solidFill>
              </a:rPr>
              <a:t>(</a:t>
            </a:r>
            <a:r>
              <a:rPr lang="en-US" sz="2400" dirty="0" smtClean="0">
                <a:solidFill>
                  <a:srgbClr val="FF0000"/>
                </a:solidFill>
              </a:rPr>
              <a:t>xix) 80% </a:t>
            </a:r>
            <a:r>
              <a:rPr lang="hi-IN" sz="2400" dirty="0" smtClean="0">
                <a:solidFill>
                  <a:srgbClr val="FF0000"/>
                </a:solidFill>
              </a:rPr>
              <a:t>प्रसव अस्पतालों, नर्सिंगहोम आदि में और 100% प्रशिक्षित लोगों से कराना| </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597261">
            <a:off x="2447236" y="2179539"/>
            <a:ext cx="6686292" cy="3815697"/>
          </a:xfrm>
          <a:prstGeom prst="rect">
            <a:avLst/>
          </a:prstGeom>
        </p:spPr>
        <p:txBody>
          <a:bodyPr wrap="square">
            <a:spAutoFit/>
          </a:bodyPr>
          <a:lstStyle/>
          <a:p>
            <a:r>
              <a:rPr lang="en-US" sz="8000" dirty="0" smtClean="0">
                <a:solidFill>
                  <a:srgbClr val="FFFF00"/>
                </a:solidFill>
              </a:rPr>
              <a:t>  THANK YOU</a:t>
            </a:r>
          </a:p>
          <a:p>
            <a:r>
              <a:rPr lang="en-US" sz="8000" dirty="0" smtClean="0">
                <a:solidFill>
                  <a:srgbClr val="FFFF00"/>
                </a:solidFill>
              </a:rPr>
              <a:t/>
            </a:r>
            <a:br>
              <a:rPr lang="en-US" sz="8000" dirty="0" smtClean="0">
                <a:solidFill>
                  <a:srgbClr val="FFFF00"/>
                </a:solidFill>
              </a:rPr>
            </a:br>
            <a:endParaRPr lang="en-US" sz="8000"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8806" y="1125415"/>
            <a:ext cx="9692640" cy="5324535"/>
          </a:xfrm>
          <a:prstGeom prst="rect">
            <a:avLst/>
          </a:prstGeom>
        </p:spPr>
        <p:txBody>
          <a:bodyPr wrap="square">
            <a:spAutoFit/>
          </a:bodyPr>
          <a:lstStyle/>
          <a:p>
            <a:pPr algn="just"/>
            <a:r>
              <a:rPr lang="en-US" sz="2000" dirty="0" smtClean="0">
                <a:solidFill>
                  <a:srgbClr val="FF0000"/>
                </a:solidFill>
              </a:rPr>
              <a:t>Population Policies in Developed and Less Developed Countries; Population Policy of India </a:t>
            </a:r>
          </a:p>
          <a:p>
            <a:pPr algn="just"/>
            <a:endParaRPr lang="en-US" sz="2000" dirty="0" smtClean="0">
              <a:solidFill>
                <a:srgbClr val="FF0000"/>
              </a:solidFill>
            </a:endParaRPr>
          </a:p>
          <a:p>
            <a:pPr algn="just"/>
            <a:r>
              <a:rPr lang="hi-IN" sz="2000" dirty="0" smtClean="0">
                <a:solidFill>
                  <a:srgbClr val="FF0000"/>
                </a:solidFill>
              </a:rPr>
              <a:t>विकसित एवं विकासशील देशों की जनसंख्या नीतियां :भारत की जनसंख्या नीति</a:t>
            </a:r>
            <a:endParaRPr lang="en-US" sz="2000" dirty="0" smtClean="0">
              <a:solidFill>
                <a:srgbClr val="FF0000"/>
              </a:solidFill>
            </a:endParaRPr>
          </a:p>
          <a:p>
            <a:pPr algn="just"/>
            <a:r>
              <a:rPr lang="hi-IN" sz="2000" dirty="0" smtClean="0">
                <a:solidFill>
                  <a:srgbClr val="FF0000"/>
                </a:solidFill>
              </a:rPr>
              <a:t> </a:t>
            </a:r>
          </a:p>
          <a:p>
            <a:pPr algn="just"/>
            <a:r>
              <a:rPr lang="hi-IN" sz="2000" dirty="0" smtClean="0">
                <a:solidFill>
                  <a:srgbClr val="FF0000"/>
                </a:solidFill>
              </a:rPr>
              <a:t>जनसंख्या नीति का अर्थ (</a:t>
            </a:r>
            <a:r>
              <a:rPr lang="en-US" sz="2000" dirty="0" smtClean="0">
                <a:solidFill>
                  <a:srgbClr val="FF0000"/>
                </a:solidFill>
              </a:rPr>
              <a:t>Meaning of population Policy)- </a:t>
            </a:r>
            <a:r>
              <a:rPr lang="hi-IN" sz="2000" dirty="0" smtClean="0">
                <a:solidFill>
                  <a:srgbClr val="FF0000"/>
                </a:solidFill>
              </a:rPr>
              <a:t>किसी भी देश में उसके भौगोलिक तथा मानवीय परिस्थितियों के अनुकूल विभिन्न सामाजिक- आर्थिक पक्षों के विकास तथा नियोजन के लिए अलग-अलग नीतियों की आवश्यकता होती है| जैसे- औद्योगिक नीति, कृषि नीति, व्यापारिक नीति, खनिज नीति, खाद्य नीति,आयात -निर्यात नीति,शिक्षा नीति, आदि|</a:t>
            </a:r>
          </a:p>
          <a:p>
            <a:pPr algn="just"/>
            <a:r>
              <a:rPr lang="hi-IN" sz="2000" dirty="0" smtClean="0">
                <a:solidFill>
                  <a:srgbClr val="FF0000"/>
                </a:solidFill>
              </a:rPr>
              <a:t>&gt; इसी प्रकार जनसंख्या के समुचित विकास के लिए भी सरकारी नीति की आवश्यकता पड़ती है| जनसंख्या से संबंधित सरकारी या प्रशासनिक नीति को जनसंख्या नीति  कहा जा सकता है| </a:t>
            </a:r>
          </a:p>
          <a:p>
            <a:pPr algn="just"/>
            <a:r>
              <a:rPr lang="hi-IN" sz="2000" dirty="0" smtClean="0">
                <a:solidFill>
                  <a:srgbClr val="FF0000"/>
                </a:solidFill>
              </a:rPr>
              <a:t>अर्थात “जनसंख्या नीति  किसी राष्ट्र द्वारा अपनाई वह सरकारी नीति होती है जो जनसंख्या वृद्धि की गति, जनसंख्या की संरचना तथा वितरण आदि को नियंत्रित करने के उद्देश्य से बनाई जाती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3550" y="1223889"/>
            <a:ext cx="9819249" cy="3785652"/>
          </a:xfrm>
          <a:prstGeom prst="rect">
            <a:avLst/>
          </a:prstGeom>
        </p:spPr>
        <p:txBody>
          <a:bodyPr wrap="square">
            <a:spAutoFit/>
          </a:bodyPr>
          <a:lstStyle/>
          <a:p>
            <a:pPr algn="just">
              <a:buFont typeface="Wingdings"/>
              <a:buChar char="Ø"/>
            </a:pPr>
            <a:r>
              <a:rPr lang="en-US" sz="2000" dirty="0" smtClean="0">
                <a:solidFill>
                  <a:srgbClr val="FF0000"/>
                </a:solidFill>
              </a:rPr>
              <a:t> </a:t>
            </a:r>
            <a:r>
              <a:rPr lang="hi-IN" sz="2000" dirty="0" smtClean="0">
                <a:solidFill>
                  <a:srgbClr val="FF0000"/>
                </a:solidFill>
              </a:rPr>
              <a:t>यूनेस्को (</a:t>
            </a:r>
            <a:r>
              <a:rPr lang="en-US" sz="2000" dirty="0" smtClean="0">
                <a:solidFill>
                  <a:srgbClr val="FF0000"/>
                </a:solidFill>
              </a:rPr>
              <a:t>UNESCO) </a:t>
            </a:r>
            <a:r>
              <a:rPr lang="hi-IN" sz="2000" dirty="0" smtClean="0">
                <a:solidFill>
                  <a:srgbClr val="FF0000"/>
                </a:solidFill>
              </a:rPr>
              <a:t>द्वारा गठित जनसंख्या आयोग के अनुसार - “जनसंख्या नीति  के अंतर्गत वे सभी उपाय और कार्यक्रम सम्मिलित होते हैं जो विशिष्ट जनांकिकीय चरों(</a:t>
            </a:r>
            <a:r>
              <a:rPr lang="en-US" sz="2000" dirty="0" smtClean="0">
                <a:solidFill>
                  <a:srgbClr val="FF0000"/>
                </a:solidFill>
              </a:rPr>
              <a:t>Variables) </a:t>
            </a:r>
            <a:r>
              <a:rPr lang="hi-IN" sz="2000" dirty="0" smtClean="0">
                <a:solidFill>
                  <a:srgbClr val="FF0000"/>
                </a:solidFill>
              </a:rPr>
              <a:t>जैसे- जनसंख्या आकार एवं वृद्धि, उसके भौगोलिक वितरण एवं जनांकिकीय विशेषताओं को प्रभावित करते हुए आर्थिक, सामाजिक,जनांकिकीय, , राजनीतिक एवं  अन्य सामूहिक उद्देश्यों की प्राप्ति के लिए योगदान करने हेतु तैयार किए जाते हैं|”</a:t>
            </a:r>
            <a:endParaRPr lang="en-US" sz="2000" dirty="0" smtClean="0">
              <a:solidFill>
                <a:srgbClr val="FF0000"/>
              </a:solidFill>
            </a:endParaRPr>
          </a:p>
          <a:p>
            <a:pPr algn="just"/>
            <a:endParaRPr lang="hi-IN" sz="2000" dirty="0" smtClean="0">
              <a:solidFill>
                <a:srgbClr val="FF0000"/>
              </a:solidFill>
            </a:endParaRPr>
          </a:p>
          <a:p>
            <a:pPr algn="just"/>
            <a:r>
              <a:rPr lang="hi-IN" sz="2000" dirty="0" smtClean="0">
                <a:solidFill>
                  <a:srgbClr val="FF0000"/>
                </a:solidFill>
              </a:rPr>
              <a:t>&gt; राष्ट्रीय जनसंख्या नीति का तात्पर्य ‘जनसंख्या समस्या के समाधान के लिए राष्ट्रीय स्तर पर किए जाने वाले सभी संगठित प्रयासों से है  इसके अंतर्गत वे समस्त सरकारी नीतियां सम्मिलित की जा सकती है जो जनसंख्या के आकार, संरचना, गुण तथा भौगोलिक वितरण को परिवर्तित करने में सहायक होती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0160" y="1012874"/>
            <a:ext cx="9340948" cy="4401205"/>
          </a:xfrm>
          <a:prstGeom prst="rect">
            <a:avLst/>
          </a:prstGeom>
        </p:spPr>
        <p:txBody>
          <a:bodyPr wrap="square">
            <a:spAutoFit/>
          </a:bodyPr>
          <a:lstStyle/>
          <a:p>
            <a:pPr algn="just"/>
            <a:r>
              <a:rPr lang="hi-IN" sz="2000" dirty="0" smtClean="0">
                <a:solidFill>
                  <a:srgbClr val="FF0000"/>
                </a:solidFill>
              </a:rPr>
              <a:t>जनसंख्या नीतियों के उद्देश्य (</a:t>
            </a:r>
            <a:r>
              <a:rPr lang="en-US" sz="2000" dirty="0" smtClean="0">
                <a:solidFill>
                  <a:srgbClr val="FF0000"/>
                </a:solidFill>
              </a:rPr>
              <a:t>Aims of population policies)</a:t>
            </a:r>
          </a:p>
          <a:p>
            <a:pPr algn="just"/>
            <a:endParaRPr lang="en-US" sz="2000" dirty="0" smtClean="0">
              <a:solidFill>
                <a:srgbClr val="FF0000"/>
              </a:solidFill>
            </a:endParaRPr>
          </a:p>
          <a:p>
            <a:pPr algn="just" fontAlgn="base"/>
            <a:r>
              <a:rPr lang="en-US" sz="2000" dirty="0" smtClean="0">
                <a:solidFill>
                  <a:srgbClr val="FF0000"/>
                </a:solidFill>
              </a:rPr>
              <a:t>1.</a:t>
            </a:r>
            <a:r>
              <a:rPr lang="hi-IN" sz="2000" dirty="0" smtClean="0">
                <a:solidFill>
                  <a:srgbClr val="FF0000"/>
                </a:solidFill>
              </a:rPr>
              <a:t>जनसंख्या में स्थिरता(</a:t>
            </a:r>
            <a:r>
              <a:rPr lang="en-US" sz="2000" dirty="0" err="1" smtClean="0">
                <a:solidFill>
                  <a:srgbClr val="FF0000"/>
                </a:solidFill>
              </a:rPr>
              <a:t>stablity</a:t>
            </a:r>
            <a:r>
              <a:rPr lang="en-US" sz="2000" dirty="0" smtClean="0">
                <a:solidFill>
                  <a:srgbClr val="FF0000"/>
                </a:solidFill>
              </a:rPr>
              <a:t>) </a:t>
            </a:r>
            <a:r>
              <a:rPr lang="hi-IN" sz="2000" dirty="0" smtClean="0">
                <a:solidFill>
                  <a:srgbClr val="FF0000"/>
                </a:solidFill>
              </a:rPr>
              <a:t>लाना - अधिकांश विकसित देशों में जैस- यूएसए, जापान, जर्मनी, कनाडा, ब्रिटेन आदि|</a:t>
            </a:r>
          </a:p>
          <a:p>
            <a:pPr algn="just" fontAlgn="base"/>
            <a:r>
              <a:rPr lang="en-US" sz="2000" dirty="0" smtClean="0">
                <a:solidFill>
                  <a:srgbClr val="FF0000"/>
                </a:solidFill>
              </a:rPr>
              <a:t>2.</a:t>
            </a:r>
            <a:r>
              <a:rPr lang="hi-IN" sz="2000" dirty="0" smtClean="0">
                <a:solidFill>
                  <a:srgbClr val="FF0000"/>
                </a:solidFill>
              </a:rPr>
              <a:t> जनसंख्या वृद्धि दर को कम करके जनसंख्या आकार को नियंत्रित करना| जैसे- एशिया, अफ्रीका ,लैटिन अमेरिका के विकासशील देश|</a:t>
            </a:r>
          </a:p>
          <a:p>
            <a:pPr algn="just" fontAlgn="base"/>
            <a:r>
              <a:rPr lang="en-US" sz="2000" dirty="0" smtClean="0">
                <a:solidFill>
                  <a:srgbClr val="FF0000"/>
                </a:solidFill>
              </a:rPr>
              <a:t>3.</a:t>
            </a:r>
            <a:r>
              <a:rPr lang="hi-IN" sz="2000" dirty="0" smtClean="0">
                <a:solidFill>
                  <a:srgbClr val="FF0000"/>
                </a:solidFill>
              </a:rPr>
              <a:t>जनसंख्या वृद्धि को प्रोत्साहित करना और जनसंख्या  आकार को बढ़ाना|जैसे- यूरोप में  फ्रांस, ब्रिटेन,नीदरलैंड आदि|</a:t>
            </a:r>
          </a:p>
          <a:p>
            <a:pPr algn="just" fontAlgn="base"/>
            <a:r>
              <a:rPr lang="en-US" sz="2000" dirty="0" smtClean="0">
                <a:solidFill>
                  <a:srgbClr val="FF0000"/>
                </a:solidFill>
              </a:rPr>
              <a:t>4.</a:t>
            </a:r>
            <a:r>
              <a:rPr lang="hi-IN" sz="2000" dirty="0" smtClean="0">
                <a:solidFill>
                  <a:srgbClr val="FF0000"/>
                </a:solidFill>
              </a:rPr>
              <a:t> जन्म दर पर नियंत्रण प्राप्त करना </a:t>
            </a:r>
          </a:p>
          <a:p>
            <a:pPr algn="just" fontAlgn="base"/>
            <a:r>
              <a:rPr lang="en-US" sz="2000" dirty="0" smtClean="0">
                <a:solidFill>
                  <a:srgbClr val="FF0000"/>
                </a:solidFill>
              </a:rPr>
              <a:t>5.</a:t>
            </a:r>
            <a:r>
              <a:rPr lang="hi-IN" sz="2000" dirty="0" smtClean="0">
                <a:solidFill>
                  <a:srgbClr val="FF0000"/>
                </a:solidFill>
              </a:rPr>
              <a:t>मृत्यु दर में कमी लाना</a:t>
            </a:r>
          </a:p>
          <a:p>
            <a:pPr algn="just" fontAlgn="base"/>
            <a:r>
              <a:rPr lang="en-US" sz="2000" dirty="0" smtClean="0">
                <a:solidFill>
                  <a:srgbClr val="FF0000"/>
                </a:solidFill>
              </a:rPr>
              <a:t>6.</a:t>
            </a:r>
            <a:r>
              <a:rPr lang="hi-IN" sz="2000" dirty="0" smtClean="0">
                <a:solidFill>
                  <a:srgbClr val="FF0000"/>
                </a:solidFill>
              </a:rPr>
              <a:t> जनसंख्या वृद्धि का नियोजनकरना </a:t>
            </a:r>
          </a:p>
          <a:p>
            <a:pPr algn="just" fontAlgn="base"/>
            <a:r>
              <a:rPr lang="en-US" sz="2000" dirty="0" smtClean="0">
                <a:solidFill>
                  <a:srgbClr val="FF0000"/>
                </a:solidFill>
              </a:rPr>
              <a:t>7.</a:t>
            </a:r>
            <a:r>
              <a:rPr lang="hi-IN" sz="2000" dirty="0" smtClean="0">
                <a:solidFill>
                  <a:srgbClr val="FF0000"/>
                </a:solidFill>
              </a:rPr>
              <a:t>जनसंख्या के भौगोलिक वितरण में संतुलन स्थापित करना|</a:t>
            </a:r>
          </a:p>
          <a:p>
            <a:pPr algn="just" fontAlgn="base"/>
            <a:r>
              <a:rPr lang="en-US" sz="2000" dirty="0" smtClean="0">
                <a:solidFill>
                  <a:srgbClr val="FF0000"/>
                </a:solidFill>
              </a:rPr>
              <a:t>8.</a:t>
            </a:r>
            <a:r>
              <a:rPr lang="hi-IN" sz="2000" dirty="0" smtClean="0">
                <a:solidFill>
                  <a:srgbClr val="FF0000"/>
                </a:solidFill>
              </a:rPr>
              <a:t>जनसंख्या संरचना में सुधार करना|</a:t>
            </a:r>
          </a:p>
          <a:p>
            <a:pPr algn="just" fontAlgn="base"/>
            <a:r>
              <a:rPr lang="en-US" sz="2000" dirty="0" smtClean="0">
                <a:solidFill>
                  <a:srgbClr val="FF0000"/>
                </a:solidFill>
              </a:rPr>
              <a:t>9.</a:t>
            </a:r>
            <a:r>
              <a:rPr lang="hi-IN" sz="2000" dirty="0" smtClean="0">
                <a:solidFill>
                  <a:srgbClr val="FF0000"/>
                </a:solidFill>
              </a:rPr>
              <a:t>जनसंख्या का शीघ्र आर्थिक विकास करना|</a:t>
            </a:r>
            <a:endParaRPr lang="hi-IN" sz="20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8972" y="1280161"/>
            <a:ext cx="7695028" cy="3785652"/>
          </a:xfrm>
          <a:prstGeom prst="rect">
            <a:avLst/>
          </a:prstGeom>
        </p:spPr>
        <p:txBody>
          <a:bodyPr wrap="square">
            <a:spAutoFit/>
          </a:bodyPr>
          <a:lstStyle/>
          <a:p>
            <a:pPr algn="just"/>
            <a:r>
              <a:rPr lang="hi-IN" sz="2400" dirty="0" smtClean="0">
                <a:solidFill>
                  <a:srgbClr val="FF0000"/>
                </a:solidFill>
              </a:rPr>
              <a:t>जनसंख्या नीति के प्रमुख  पक्ष/घटक(</a:t>
            </a:r>
            <a:r>
              <a:rPr lang="en-US" sz="2400" dirty="0" smtClean="0">
                <a:solidFill>
                  <a:srgbClr val="FF0000"/>
                </a:solidFill>
              </a:rPr>
              <a:t>Main aspects of population policy) </a:t>
            </a:r>
          </a:p>
          <a:p>
            <a:pPr algn="just"/>
            <a:endParaRPr lang="en-US" sz="2400" dirty="0" smtClean="0">
              <a:solidFill>
                <a:srgbClr val="FF0000"/>
              </a:solidFill>
            </a:endParaRPr>
          </a:p>
          <a:p>
            <a:pPr algn="just"/>
            <a:r>
              <a:rPr lang="en-US" sz="2400" dirty="0" smtClean="0">
                <a:solidFill>
                  <a:srgbClr val="FF0000"/>
                </a:solidFill>
              </a:rPr>
              <a:t>(</a:t>
            </a:r>
            <a:r>
              <a:rPr lang="en-US" sz="2400" dirty="0" err="1" smtClean="0">
                <a:solidFill>
                  <a:srgbClr val="FF0000"/>
                </a:solidFill>
              </a:rPr>
              <a:t>i</a:t>
            </a:r>
            <a:r>
              <a:rPr lang="en-US" sz="2400" dirty="0" smtClean="0">
                <a:solidFill>
                  <a:srgbClr val="FF0000"/>
                </a:solidFill>
              </a:rPr>
              <a:t>) </a:t>
            </a:r>
            <a:r>
              <a:rPr lang="hi-IN" sz="2400" dirty="0" smtClean="0">
                <a:solidFill>
                  <a:srgbClr val="FF0000"/>
                </a:solidFill>
              </a:rPr>
              <a:t>जन्म (प्रजनन) संबंधी नीति (</a:t>
            </a:r>
            <a:r>
              <a:rPr lang="en-US" sz="2400" dirty="0" smtClean="0">
                <a:solidFill>
                  <a:srgbClr val="FF0000"/>
                </a:solidFill>
              </a:rPr>
              <a:t>Fertility related policy)</a:t>
            </a:r>
          </a:p>
          <a:p>
            <a:pPr algn="just"/>
            <a:r>
              <a:rPr lang="en-US" sz="2400" dirty="0" smtClean="0">
                <a:solidFill>
                  <a:srgbClr val="FF0000"/>
                </a:solidFill>
              </a:rPr>
              <a:t>(ii) </a:t>
            </a:r>
            <a:r>
              <a:rPr lang="hi-IN" sz="2400" dirty="0" smtClean="0">
                <a:solidFill>
                  <a:srgbClr val="FF0000"/>
                </a:solidFill>
              </a:rPr>
              <a:t>प्रवास नीति (</a:t>
            </a:r>
            <a:r>
              <a:rPr lang="en-US" sz="2400" dirty="0" smtClean="0">
                <a:solidFill>
                  <a:srgbClr val="FF0000"/>
                </a:solidFill>
              </a:rPr>
              <a:t>Migration policy)</a:t>
            </a:r>
          </a:p>
          <a:p>
            <a:pPr algn="just"/>
            <a:r>
              <a:rPr lang="en-US" sz="2400" dirty="0" smtClean="0">
                <a:solidFill>
                  <a:srgbClr val="FF0000"/>
                </a:solidFill>
              </a:rPr>
              <a:t>(iii) </a:t>
            </a:r>
            <a:r>
              <a:rPr lang="hi-IN" sz="2400" dirty="0" smtClean="0">
                <a:solidFill>
                  <a:srgbClr val="FF0000"/>
                </a:solidFill>
              </a:rPr>
              <a:t>मृत्यु संबंधी नीति (</a:t>
            </a:r>
            <a:r>
              <a:rPr lang="en-US" sz="2400" dirty="0" smtClean="0">
                <a:solidFill>
                  <a:srgbClr val="FF0000"/>
                </a:solidFill>
              </a:rPr>
              <a:t>Mortality related policy) </a:t>
            </a:r>
          </a:p>
          <a:p>
            <a:pPr algn="just"/>
            <a:r>
              <a:rPr lang="en-US" sz="2400" dirty="0" smtClean="0">
                <a:solidFill>
                  <a:srgbClr val="FF0000"/>
                </a:solidFill>
              </a:rPr>
              <a:t>(iv) </a:t>
            </a:r>
            <a:r>
              <a:rPr lang="hi-IN" sz="2400" dirty="0" smtClean="0">
                <a:solidFill>
                  <a:srgbClr val="FF0000"/>
                </a:solidFill>
              </a:rPr>
              <a:t>जनसंख्या वितरण संबंधी नीति (</a:t>
            </a:r>
            <a:r>
              <a:rPr lang="en-US" sz="2400" dirty="0" smtClean="0">
                <a:solidFill>
                  <a:srgbClr val="FF0000"/>
                </a:solidFill>
              </a:rPr>
              <a:t>Population distribution related policy)</a:t>
            </a:r>
          </a:p>
          <a:p>
            <a:pPr algn="just"/>
            <a:r>
              <a:rPr lang="en-US" sz="2400" dirty="0" smtClean="0">
                <a:solidFill>
                  <a:srgbClr val="FF0000"/>
                </a:solidFill>
              </a:rPr>
              <a:t/>
            </a:r>
            <a:br>
              <a:rPr lang="en-US" sz="2400" dirty="0" smtClean="0">
                <a:solidFill>
                  <a:srgbClr val="FF0000"/>
                </a:solidFill>
              </a:rPr>
            </a:br>
            <a:endParaRPr lang="en-US" sz="24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2363" y="1069145"/>
            <a:ext cx="9383151" cy="4708981"/>
          </a:xfrm>
          <a:prstGeom prst="rect">
            <a:avLst/>
          </a:prstGeom>
        </p:spPr>
        <p:txBody>
          <a:bodyPr wrap="square">
            <a:spAutoFit/>
          </a:bodyPr>
          <a:lstStyle/>
          <a:p>
            <a:pPr algn="just"/>
            <a:r>
              <a:rPr lang="hi-IN" sz="2000" dirty="0" smtClean="0">
                <a:solidFill>
                  <a:srgbClr val="FF0000"/>
                </a:solidFill>
              </a:rPr>
              <a:t> विकसित देशों की जनसंख्या नीति (</a:t>
            </a:r>
            <a:r>
              <a:rPr lang="en-US" sz="2000" dirty="0" smtClean="0">
                <a:solidFill>
                  <a:srgbClr val="FF0000"/>
                </a:solidFill>
              </a:rPr>
              <a:t>Population Policies in Developed Countries)</a:t>
            </a:r>
          </a:p>
          <a:p>
            <a:pPr algn="just"/>
            <a:endParaRPr lang="en-US" sz="2000" dirty="0" smtClean="0">
              <a:solidFill>
                <a:srgbClr val="FF0000"/>
              </a:solidFill>
            </a:endParaRPr>
          </a:p>
          <a:p>
            <a:pPr algn="just"/>
            <a:r>
              <a:rPr lang="hi-IN" sz="2000" dirty="0" smtClean="0">
                <a:solidFill>
                  <a:srgbClr val="FF0000"/>
                </a:solidFill>
              </a:rPr>
              <a:t>संयुक्त राज्य अमेरिका, कनाडा, पश्चिमी यूरोपीय देशों( ग्रेट ब्रिटेन, फ्रांस, जर्मनी, नीदरलैंड, स्वीडन,इटली), जापान, ऑस्ट्रेलिया, न्यूजीलैंड आदि विकसित देशों की श्रेणी में आते हैं |सभी विकसित देश जनांकिकीय संक्रमण की अंतिम अवस्था में है|जहां जन्म दर और मृत्यु दर दोनों ही अत्यधिक निम्न स्तर पर आ गए हैं जिसके परिणाम स्वरूप जनसंख्या वृद्धि अत्यंत मंद हो गई है अर्थात जनसंख्या लगभग स्थिर(</a:t>
            </a:r>
            <a:r>
              <a:rPr lang="en-US" sz="2000" dirty="0" smtClean="0">
                <a:solidFill>
                  <a:srgbClr val="FF0000"/>
                </a:solidFill>
              </a:rPr>
              <a:t>stable) </a:t>
            </a:r>
            <a:r>
              <a:rPr lang="hi-IN" sz="2000" dirty="0" smtClean="0">
                <a:solidFill>
                  <a:srgbClr val="FF0000"/>
                </a:solidFill>
              </a:rPr>
              <a:t>हो गई है|</a:t>
            </a:r>
          </a:p>
          <a:p>
            <a:pPr algn="just"/>
            <a:r>
              <a:rPr lang="hi-IN" sz="2000" dirty="0" smtClean="0">
                <a:solidFill>
                  <a:srgbClr val="FF0000"/>
                </a:solidFill>
              </a:rPr>
              <a:t> विकसित देशों में परिवार नियोजन का प्रचलन सरकारी प्रयास का प्रतिफल कम और स्वैच्छिक संस्थाओं तथा समाज सुधारको प्रयास से उत्पन्न सामाजिक चेतना का परिणाम अधिक लगता है| स्वयं जनता द्वारा जनसंख्या नियंत्रण में तत्पर(जागरूक) होने के कारण ही संभवत: राष्ट्रीय सरकारों को जनसंख्या नीति बनाने की आवश्यकता ही  नहीं पड़ी | पाश्चात्य देशों में परिवार नियोजन जनता के जीवन का अभिन्न अंग बन चुका है| </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0332" y="745589"/>
            <a:ext cx="10142806" cy="5324535"/>
          </a:xfrm>
          <a:prstGeom prst="rect">
            <a:avLst/>
          </a:prstGeom>
        </p:spPr>
        <p:txBody>
          <a:bodyPr wrap="square">
            <a:spAutoFit/>
          </a:bodyPr>
          <a:lstStyle/>
          <a:p>
            <a:pPr algn="just">
              <a:buFont typeface="Wingdings"/>
              <a:buChar char="Ø"/>
            </a:pPr>
            <a:r>
              <a:rPr lang="en-US" sz="2000" dirty="0" smtClean="0">
                <a:solidFill>
                  <a:srgbClr val="FF0000"/>
                </a:solidFill>
              </a:rPr>
              <a:t> </a:t>
            </a:r>
            <a:r>
              <a:rPr lang="hi-IN" sz="2000" dirty="0" smtClean="0">
                <a:solidFill>
                  <a:srgbClr val="FF0000"/>
                </a:solidFill>
              </a:rPr>
              <a:t>संयुक्त संयुक्त राज्य अमेरिका में जनसंख्या नियमन के उद्देश्य से1970  में सरकार ने ‘परिवार नियोजन  सेवा एवं जनसंख्या शोध नियम’ पारित किया जिसके अनुसार जो लोग परिवार नियोजन की सुविधा चाहते हैं उन्हें सरकार यह सुविधा उपलब्ध कराएगी| संयुक्त राज्य जनसंख्या विकास आयोग ने 1972 में गर्भपात कानून को अधिक सरल बनाने, नसबंदी पर लगे प्रतिबंध को हटाने और गर्भनिरोधक साधनों को उपलब्ध कराने की सहमति प्रदान की| किंतु संयुक्त राज्य अमेरिका  में अभी तक कोई स्पष्ट जनसंख्या  नीति नहीं बन पाई है| जनसंख्या संबंधी नीतियां मुख्यत: प्रवास से संबंधित है जिसके अंतर्गत कुछ विशिष्ट आगंतुकों उनको ही नागरिकता प्रदान की जाती है| </a:t>
            </a:r>
            <a:endParaRPr lang="en-US" sz="2000" dirty="0" smtClean="0">
              <a:solidFill>
                <a:srgbClr val="FF0000"/>
              </a:solidFill>
            </a:endParaRPr>
          </a:p>
          <a:p>
            <a:pPr algn="just">
              <a:buFont typeface="Wingdings"/>
              <a:buChar char="Ø"/>
            </a:pPr>
            <a:endParaRPr lang="hi-IN" sz="2000" dirty="0" smtClean="0">
              <a:solidFill>
                <a:srgbClr val="FF0000"/>
              </a:solidFill>
            </a:endParaRPr>
          </a:p>
          <a:p>
            <a:pPr algn="just"/>
            <a:r>
              <a:rPr lang="hi-IN" sz="2000" dirty="0" smtClean="0">
                <a:solidFill>
                  <a:srgbClr val="FF0000"/>
                </a:solidFill>
              </a:rPr>
              <a:t>&gt; कनाडा में 1960 के दशक तक परिवार नियोजन संबंधी कोई विशिष्ट सरकारी नीति नहीं थी| किंतु1969 में यहां परिवार नियोजन को सरकारी मान्यता दे दी गई और संतति निग्रह(गर्भनिरोधक) के लिए कृत्रिम साधनों पर लगे नियंत्रण हटा लिए गए| तथा गर्भपात कानून को पहले से सरल बना दिया गया| पहले कनाडा में अप्रवासियों(</a:t>
            </a:r>
            <a:r>
              <a:rPr lang="en-US" sz="2000" dirty="0" smtClean="0">
                <a:solidFill>
                  <a:srgbClr val="FF0000"/>
                </a:solidFill>
              </a:rPr>
              <a:t>Immigration) </a:t>
            </a:r>
            <a:r>
              <a:rPr lang="hi-IN" sz="2000" dirty="0" smtClean="0">
                <a:solidFill>
                  <a:srgbClr val="FF0000"/>
                </a:solidFill>
              </a:rPr>
              <a:t>के लिए कानून बहुत उदार थे किंतु हाल के कुछ वर्षों में आप्रवासन नियम के कठोर किए जाने पर विचार किया जाने लगा है| इस प्रकार यहां राष्ट्रीय जनसंख्या नीति जनसंख्या नियंत्रण के पक्ष में होती जा रही है|</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7618" y="661182"/>
            <a:ext cx="9594166" cy="5632311"/>
          </a:xfrm>
          <a:prstGeom prst="rect">
            <a:avLst/>
          </a:prstGeom>
        </p:spPr>
        <p:txBody>
          <a:bodyPr wrap="square">
            <a:spAutoFit/>
          </a:bodyPr>
          <a:lstStyle/>
          <a:p>
            <a:pPr algn="just">
              <a:buFont typeface="Wingdings"/>
              <a:buChar char="Ø"/>
            </a:pPr>
            <a:r>
              <a:rPr lang="en-US" sz="2000" dirty="0" smtClean="0">
                <a:solidFill>
                  <a:srgbClr val="FF0000"/>
                </a:solidFill>
              </a:rPr>
              <a:t> </a:t>
            </a:r>
            <a:r>
              <a:rPr lang="hi-IN" sz="2000" dirty="0" smtClean="0">
                <a:solidFill>
                  <a:srgbClr val="FF0000"/>
                </a:solidFill>
              </a:rPr>
              <a:t>यूरोप के अधिकांश देशों में सरकारी जनसंख्या नीति तो नहीं फिर भी यहां गर्भनिरोधको के प्रयोग की परंपरा लंबी अवधि से प्रचलित है| परंपरागत निरोधको के स्थान पर आधुनिक साधनों का प्रयोग बढ़ गया है|</a:t>
            </a:r>
            <a:endParaRPr lang="en-US" sz="2000" dirty="0" smtClean="0">
              <a:solidFill>
                <a:srgbClr val="FF0000"/>
              </a:solidFill>
            </a:endParaRPr>
          </a:p>
          <a:p>
            <a:pPr algn="just">
              <a:buFont typeface="Wingdings"/>
              <a:buChar char="Ø"/>
            </a:pPr>
            <a:endParaRPr lang="hi-IN" sz="2000" dirty="0" smtClean="0">
              <a:solidFill>
                <a:srgbClr val="FF0000"/>
              </a:solidFill>
            </a:endParaRPr>
          </a:p>
          <a:p>
            <a:pPr algn="just"/>
            <a:r>
              <a:rPr lang="hi-IN" sz="2000" dirty="0" smtClean="0">
                <a:solidFill>
                  <a:srgbClr val="FF0000"/>
                </a:solidFill>
              </a:rPr>
              <a:t> यूरोपीय देशों में स्वीडन एक अपवाद है जहां 1930 से ही जनसंख्या की सरकारी नीति लागू है| यहां यौन शिक्षा, कुछ परिस्थितियों में गर्भपात, राष्ट्रीय स्वास्थ्य संगठन इस के अंग के रूप में तथा परिवार नियोजन सेवाओं को प्रचारित किया गया |</a:t>
            </a:r>
            <a:endParaRPr lang="en-US" sz="2000" dirty="0" smtClean="0">
              <a:solidFill>
                <a:srgbClr val="FF0000"/>
              </a:solidFill>
            </a:endParaRPr>
          </a:p>
          <a:p>
            <a:pPr algn="just"/>
            <a:r>
              <a:rPr lang="hi-IN" sz="2000" dirty="0" smtClean="0">
                <a:solidFill>
                  <a:srgbClr val="FF0000"/>
                </a:solidFill>
              </a:rPr>
              <a:t> </a:t>
            </a:r>
          </a:p>
          <a:p>
            <a:pPr algn="just"/>
            <a:r>
              <a:rPr lang="hi-IN" sz="2000" dirty="0" smtClean="0">
                <a:solidFill>
                  <a:srgbClr val="FF0000"/>
                </a:solidFill>
              </a:rPr>
              <a:t>इंग्लैंड (ब्रिटेन) में 1974 में गर्भनिरोधक तथा गर्भपात को सरकारी स्वीकृति मिली|</a:t>
            </a:r>
          </a:p>
          <a:p>
            <a:pPr algn="just"/>
            <a:r>
              <a:rPr lang="hi-IN" sz="2000" dirty="0" smtClean="0">
                <a:solidFill>
                  <a:srgbClr val="FF0000"/>
                </a:solidFill>
              </a:rPr>
              <a:t>फ्रांस में 1960 के दशक में गर्भनिरोधकों का प्रयोग वैधानिक हुआ| इटली में 1975 में ही परिवार नियोजन को सरकारी स्वीकृति प्राप्त हो गई|</a:t>
            </a:r>
            <a:endParaRPr lang="en-US" sz="2000" dirty="0" smtClean="0">
              <a:solidFill>
                <a:srgbClr val="FF0000"/>
              </a:solidFill>
            </a:endParaRPr>
          </a:p>
          <a:p>
            <a:pPr algn="just"/>
            <a:endParaRPr lang="hi-IN" sz="2000" dirty="0" smtClean="0">
              <a:solidFill>
                <a:srgbClr val="FF0000"/>
              </a:solidFill>
            </a:endParaRPr>
          </a:p>
          <a:p>
            <a:pPr algn="just"/>
            <a:r>
              <a:rPr lang="en-US" sz="2000" dirty="0" smtClean="0">
                <a:solidFill>
                  <a:srgbClr val="FF0000"/>
                </a:solidFill>
              </a:rPr>
              <a:t>&gt;</a:t>
            </a:r>
            <a:r>
              <a:rPr lang="hi-IN" sz="2000" dirty="0" smtClean="0">
                <a:solidFill>
                  <a:srgbClr val="FF0000"/>
                </a:solidFill>
              </a:rPr>
              <a:t> एशिया में जापान ही एक ऐसा देश है जिसने विकसित देशों की भांति अपने यहां गर्भपात</a:t>
            </a:r>
            <a:r>
              <a:rPr lang="en-US" sz="2000" dirty="0" smtClean="0">
                <a:solidFill>
                  <a:srgbClr val="FF0000"/>
                </a:solidFill>
              </a:rPr>
              <a:t> </a:t>
            </a:r>
            <a:r>
              <a:rPr lang="hi-IN" sz="2000" dirty="0" smtClean="0">
                <a:solidFill>
                  <a:srgbClr val="FF0000"/>
                </a:solidFill>
              </a:rPr>
              <a:t>(</a:t>
            </a:r>
            <a:r>
              <a:rPr lang="en-US" sz="2000" dirty="0" err="1" smtClean="0">
                <a:solidFill>
                  <a:srgbClr val="FF0000"/>
                </a:solidFill>
              </a:rPr>
              <a:t>Avortion</a:t>
            </a:r>
            <a:r>
              <a:rPr lang="en-US" sz="2000" dirty="0" smtClean="0">
                <a:solidFill>
                  <a:srgbClr val="FF0000"/>
                </a:solidFill>
              </a:rPr>
              <a:t>) </a:t>
            </a:r>
            <a:r>
              <a:rPr lang="hi-IN" sz="2000" dirty="0" smtClean="0">
                <a:solidFill>
                  <a:srgbClr val="FF0000"/>
                </a:solidFill>
              </a:rPr>
              <a:t>को वैधानिक बनाकर जन्म दर को कम करने में सफलता प्राप्त की है| यहां 1950 में ही शिक्षा एवं सामुदायिक कार्यक्रमों के माध्यम से 2 बच्चों के परिवार बनाए जाने पर जोर दिया गया जिसके परिणाम स्वरूप जन वृद्धि पर समुचित नियंत्रण हो सका |</a:t>
            </a:r>
          </a:p>
          <a:p>
            <a:pPr algn="just"/>
            <a:r>
              <a:rPr lang="hi-IN" sz="2000" dirty="0" smtClean="0">
                <a:solidFill>
                  <a:srgbClr val="FF0000"/>
                </a:solidFill>
              </a:rPr>
              <a:t/>
            </a:r>
            <a:br>
              <a:rPr lang="hi-IN" sz="2000" dirty="0" smtClean="0">
                <a:solidFill>
                  <a:srgbClr val="FF0000"/>
                </a:solidFill>
              </a:rPr>
            </a:br>
            <a:endParaRPr lang="en-US" sz="20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5415" y="1533378"/>
            <a:ext cx="9777047" cy="3416320"/>
          </a:xfrm>
          <a:prstGeom prst="rect">
            <a:avLst/>
          </a:prstGeom>
        </p:spPr>
        <p:txBody>
          <a:bodyPr wrap="square">
            <a:spAutoFit/>
          </a:bodyPr>
          <a:lstStyle/>
          <a:p>
            <a:pPr algn="just"/>
            <a:r>
              <a:rPr lang="en-US" sz="2400" dirty="0" smtClean="0">
                <a:solidFill>
                  <a:srgbClr val="FF0000"/>
                </a:solidFill>
              </a:rPr>
              <a:t>&gt; </a:t>
            </a:r>
            <a:r>
              <a:rPr lang="hi-IN" sz="2400" dirty="0" smtClean="0">
                <a:solidFill>
                  <a:srgbClr val="FF0000"/>
                </a:solidFill>
              </a:rPr>
              <a:t>ऑस्ट्रेलिया और न्यूजीलैंड में जनता शिक्षित और जागरूक होने तथा पश्चिमी सभ्यता की पोषक होने के कारण पश्चिमी यूरोपीय देशों की भांति वहां भी लोग छोटे परिवार के पक्षधर है| इस कारण यहां वहां जन्म दर हमेशा नीचे रही है| ऑस्ट्रेलिया की श्वेत नीति / प्रवास नीति गोरे लोगों को ही ऑस्ट्रेलिया में बसने  की अनुमति देती है और काले लोगों को वहां  बसने पर पूर्ण नियंत्रण है| ऑस्ट्रेलिया की जनसंख्या नीति जनसंख्या को स्थाई बनाए रखने की है|</a:t>
            </a:r>
          </a:p>
          <a:p>
            <a:pPr algn="just"/>
            <a:r>
              <a:rPr lang="hi-IN" sz="2400" dirty="0" smtClean="0">
                <a:solidFill>
                  <a:srgbClr val="FF0000"/>
                </a:solidFill>
              </a:rPr>
              <a:t/>
            </a:r>
            <a:br>
              <a:rPr lang="hi-IN" sz="2400" dirty="0" smtClean="0">
                <a:solidFill>
                  <a:srgbClr val="FF0000"/>
                </a:solidFill>
              </a:rPr>
            </a:br>
            <a:endParaRPr lang="en-US" sz="2400" dirty="0">
              <a:solidFill>
                <a:srgbClr val="FF0000"/>
              </a:solidFill>
            </a:endParaRPr>
          </a:p>
        </p:txBody>
      </p:sp>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Droplet</Template>
  <TotalTime>4323</TotalTime>
  <Words>463</Words>
  <Application>Microsoft Office PowerPoint</Application>
  <PresentationFormat>Custom</PresentationFormat>
  <Paragraphs>108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Droplet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Dell</cp:lastModifiedBy>
  <cp:revision>168</cp:revision>
  <dcterms:created xsi:type="dcterms:W3CDTF">2020-09-07T09:55:53Z</dcterms:created>
  <dcterms:modified xsi:type="dcterms:W3CDTF">2021-04-20T11:16:01Z</dcterms:modified>
</cp:coreProperties>
</file>