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Oswald" charset="0"/>
      <p:regular r:id="rId16"/>
      <p:bold r:id="rId17"/>
    </p:embeddedFont>
    <p:embeddedFont>
      <p:font typeface="Average" charset="0"/>
      <p:regular r:id="rId18"/>
    </p:embeddedFont>
    <p:embeddedFont>
      <p:font typeface="Lucida Sans"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634" y="-8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7896ac5b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g7896ac5b4e_0_0:notes"/>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896ac5b4e_0_4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896ac5b4e_0_4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7896ac5b4e_0_4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7896ac5b4e_0_4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b2087da49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b2087da49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896ac5b4e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g7896ac5b4e_0_104:notes"/>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896ac5b4e_0_4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896ac5b4e_0_4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896ac5b4e_0_4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896ac5b4e_0_4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896ac5b4e_0_4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896ac5b4e_0_4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896ac5b4e_0_5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896ac5b4e_0_5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7896ac5b4e_0_5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7896ac5b4e_0_5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7896ac5b4e_0_2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7896ac5b4e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7896ac5b4e_0_4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7896ac5b4e_0_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5"/>
        <p:cNvGrpSpPr/>
        <p:nvPr/>
      </p:nvGrpSpPr>
      <p:grpSpPr>
        <a:xfrm>
          <a:off x="0" y="0"/>
          <a:ext cx="0" cy="0"/>
          <a:chOff x="0" y="0"/>
          <a:chExt cx="0" cy="0"/>
        </a:xfrm>
      </p:grpSpPr>
      <p:sp>
        <p:nvSpPr>
          <p:cNvPr id="56" name="Google Shape;56;p13"/>
          <p:cNvSpPr txBox="1">
            <a:spLocks noGrp="1"/>
          </p:cNvSpPr>
          <p:nvPr>
            <p:ph type="body" idx="1"/>
          </p:nvPr>
        </p:nvSpPr>
        <p:spPr>
          <a:xfrm>
            <a:off x="457200" y="1110996"/>
            <a:ext cx="8229600" cy="3394500"/>
          </a:xfrm>
          <a:prstGeom prst="rect">
            <a:avLst/>
          </a:prstGeom>
          <a:noFill/>
          <a:ln>
            <a:noFill/>
          </a:ln>
        </p:spPr>
        <p:txBody>
          <a:bodyPr spcFirstLastPara="1" wrap="square" lIns="91425" tIns="45700" rIns="91425" bIns="45700" anchor="t" anchorCtr="0">
            <a:noAutofit/>
          </a:bodyPr>
          <a:lstStyle>
            <a:lvl1pPr marL="457200" lvl="0" indent="-306324" algn="l" rtl="0">
              <a:spcBef>
                <a:spcPts val="400"/>
              </a:spcBef>
              <a:spcAft>
                <a:spcPts val="0"/>
              </a:spcAft>
              <a:buSzPts val="1224"/>
              <a:buChar char="●"/>
              <a:defRPr/>
            </a:lvl1pPr>
            <a:lvl2pPr marL="914400" lvl="1" indent="-342900" algn="l" rtl="0">
              <a:spcBef>
                <a:spcPts val="324"/>
              </a:spcBef>
              <a:spcAft>
                <a:spcPts val="0"/>
              </a:spcAft>
              <a:buSzPts val="1800"/>
              <a:buChar char="○"/>
              <a:defRPr/>
            </a:lvl2pPr>
            <a:lvl3pPr marL="1371600" lvl="2" indent="-342900" algn="l" rtl="0">
              <a:spcBef>
                <a:spcPts val="1600"/>
              </a:spcBef>
              <a:spcAft>
                <a:spcPts val="0"/>
              </a:spcAft>
              <a:buSzPts val="1800"/>
              <a:buChar char="■"/>
              <a:defRPr/>
            </a:lvl3pPr>
            <a:lvl4pPr marL="1828800" lvl="3" indent="-342900" algn="l" rtl="0">
              <a:spcBef>
                <a:spcPts val="1600"/>
              </a:spcBef>
              <a:spcAft>
                <a:spcPts val="0"/>
              </a:spcAft>
              <a:buSzPts val="1800"/>
              <a:buChar char="●"/>
              <a:defRPr/>
            </a:lvl4pPr>
            <a:lvl5pPr marL="2286000" lvl="4" indent="-342900" algn="l" rtl="0">
              <a:spcBef>
                <a:spcPts val="1600"/>
              </a:spcBef>
              <a:spcAft>
                <a:spcPts val="0"/>
              </a:spcAft>
              <a:buSzPts val="1800"/>
              <a:buChar char="○"/>
              <a:defRPr/>
            </a:lvl5pPr>
            <a:lvl6pPr marL="2743200" lvl="5" indent="-342900" algn="l" rtl="0">
              <a:spcBef>
                <a:spcPts val="1600"/>
              </a:spcBef>
              <a:spcAft>
                <a:spcPts val="0"/>
              </a:spcAft>
              <a:buSzPts val="1800"/>
              <a:buChar char="■"/>
              <a:defRPr/>
            </a:lvl6pPr>
            <a:lvl7pPr marL="3200400" lvl="6" indent="-342900" algn="l" rtl="0">
              <a:spcBef>
                <a:spcPts val="1600"/>
              </a:spcBef>
              <a:spcAft>
                <a:spcPts val="0"/>
              </a:spcAft>
              <a:buSzPts val="1800"/>
              <a:buChar char="●"/>
              <a:defRPr/>
            </a:lvl7pPr>
            <a:lvl8pPr marL="3657600" lvl="7" indent="-342900" algn="l" rtl="0">
              <a:spcBef>
                <a:spcPts val="1600"/>
              </a:spcBef>
              <a:spcAft>
                <a:spcPts val="0"/>
              </a:spcAft>
              <a:buSzPts val="1800"/>
              <a:buChar char="○"/>
              <a:defRPr/>
            </a:lvl8pPr>
            <a:lvl9pPr marL="4114800" lvl="8" indent="-342900" algn="l" rtl="0">
              <a:spcBef>
                <a:spcPts val="1600"/>
              </a:spcBef>
              <a:spcAft>
                <a:spcPts val="1600"/>
              </a:spcAft>
              <a:buSzPts val="1800"/>
              <a:buChar char="■"/>
              <a:defRPr/>
            </a:lvl9pPr>
          </a:lstStyle>
          <a:p>
            <a:endParaRPr/>
          </a:p>
        </p:txBody>
      </p:sp>
      <p:sp>
        <p:nvSpPr>
          <p:cNvPr id="57" name="Google Shape;57;p13"/>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8" name="Google Shape;58;p13"/>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9" name="Google Shape;59;p13"/>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60" name="Google Shape;60;p13"/>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2"/>
              </a:buClr>
              <a:buSzPts val="1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Attitude Change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body" idx="1"/>
          </p:nvPr>
        </p:nvSpPr>
        <p:spPr>
          <a:xfrm>
            <a:off x="457200" y="1110996"/>
            <a:ext cx="8229600" cy="3394500"/>
          </a:xfrm>
          <a:prstGeom prst="rect">
            <a:avLst/>
          </a:prstGeom>
          <a:noFill/>
          <a:ln>
            <a:noFill/>
          </a:ln>
        </p:spPr>
        <p:txBody>
          <a:bodyPr spcFirstLastPara="1" wrap="square" lIns="91425" tIns="45700" rIns="91425" bIns="45700" anchor="t" anchorCtr="0">
            <a:noAutofit/>
          </a:bodyPr>
          <a:lstStyle/>
          <a:p>
            <a:pPr marL="365760" lvl="0" indent="-256032" algn="l" rtl="0">
              <a:lnSpc>
                <a:spcPct val="80000"/>
              </a:lnSpc>
              <a:spcBef>
                <a:spcPts val="0"/>
              </a:spcBef>
              <a:spcAft>
                <a:spcPts val="0"/>
              </a:spcAft>
              <a:buSzPts val="1698"/>
              <a:buChar char="❖"/>
            </a:pPr>
            <a:r>
              <a:rPr lang="en" sz="2497"/>
              <a:t>Changing reference group</a:t>
            </a:r>
            <a:endParaRPr/>
          </a:p>
          <a:p>
            <a:pPr marL="365760" lvl="0" indent="-256032" algn="l" rtl="0">
              <a:lnSpc>
                <a:spcPct val="80000"/>
              </a:lnSpc>
              <a:spcBef>
                <a:spcPts val="400"/>
              </a:spcBef>
              <a:spcAft>
                <a:spcPts val="0"/>
              </a:spcAft>
              <a:buSzPts val="1698"/>
              <a:buChar char="❖"/>
            </a:pPr>
            <a:r>
              <a:rPr lang="en" sz="2497"/>
              <a:t>Changes in group affiliation</a:t>
            </a:r>
            <a:endParaRPr/>
          </a:p>
          <a:p>
            <a:pPr marL="365760" lvl="0" indent="-256032" algn="l" rtl="0">
              <a:lnSpc>
                <a:spcPct val="80000"/>
              </a:lnSpc>
              <a:spcBef>
                <a:spcPts val="400"/>
              </a:spcBef>
              <a:spcAft>
                <a:spcPts val="0"/>
              </a:spcAft>
              <a:buSzPts val="1698"/>
              <a:buChar char="❖"/>
            </a:pPr>
            <a:r>
              <a:rPr lang="en" sz="2497"/>
              <a:t>Additional information</a:t>
            </a:r>
            <a:endParaRPr/>
          </a:p>
          <a:p>
            <a:pPr marL="365760" lvl="0" indent="0" algn="l" rtl="0">
              <a:lnSpc>
                <a:spcPct val="80000"/>
              </a:lnSpc>
              <a:spcBef>
                <a:spcPts val="400"/>
              </a:spcBef>
              <a:spcAft>
                <a:spcPts val="0"/>
              </a:spcAft>
              <a:buNone/>
            </a:pPr>
            <a:r>
              <a:rPr lang="en" sz="2497"/>
              <a:t>Group situation and solitary situations</a:t>
            </a:r>
            <a:endParaRPr/>
          </a:p>
          <a:p>
            <a:pPr marL="365760" lvl="0" indent="0" algn="l" rtl="0">
              <a:lnSpc>
                <a:spcPct val="80000"/>
              </a:lnSpc>
              <a:spcBef>
                <a:spcPts val="400"/>
              </a:spcBef>
              <a:spcAft>
                <a:spcPts val="0"/>
              </a:spcAft>
              <a:buNone/>
            </a:pPr>
            <a:r>
              <a:rPr lang="en" sz="2497"/>
              <a:t>Public and private commitment</a:t>
            </a:r>
            <a:endParaRPr/>
          </a:p>
          <a:p>
            <a:pPr marL="365760" lvl="0" indent="0" algn="l" rtl="0">
              <a:lnSpc>
                <a:spcPct val="80000"/>
              </a:lnSpc>
              <a:spcBef>
                <a:spcPts val="400"/>
              </a:spcBef>
              <a:spcAft>
                <a:spcPts val="0"/>
              </a:spcAft>
              <a:buNone/>
            </a:pPr>
            <a:r>
              <a:rPr lang="en" sz="2497"/>
              <a:t>Group decision</a:t>
            </a:r>
            <a:endParaRPr/>
          </a:p>
          <a:p>
            <a:pPr marL="365760" lvl="0" indent="0" algn="l" rtl="0">
              <a:lnSpc>
                <a:spcPct val="80000"/>
              </a:lnSpc>
              <a:spcBef>
                <a:spcPts val="400"/>
              </a:spcBef>
              <a:spcAft>
                <a:spcPts val="0"/>
              </a:spcAft>
              <a:buNone/>
            </a:pPr>
            <a:endParaRPr sz="2497"/>
          </a:p>
        </p:txBody>
      </p:sp>
      <p:sp>
        <p:nvSpPr>
          <p:cNvPr id="148" name="Google Shape;148;p23"/>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2"/>
              </a:buClr>
              <a:buSzPts val="3690"/>
              <a:buFont typeface="Lucida Sans"/>
              <a:buNone/>
            </a:pPr>
            <a:r>
              <a:rPr lang="en" sz="3690"/>
              <a:t>Factors affecting attitude change</a:t>
            </a:r>
            <a:endParaRPr sz="369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body" idx="1"/>
          </p:nvPr>
        </p:nvSpPr>
        <p:spPr>
          <a:xfrm>
            <a:off x="457200" y="1111000"/>
            <a:ext cx="8229600" cy="3821700"/>
          </a:xfrm>
          <a:prstGeom prst="rect">
            <a:avLst/>
          </a:prstGeom>
        </p:spPr>
        <p:txBody>
          <a:bodyPr spcFirstLastPara="1" wrap="square" lIns="91425" tIns="45700" rIns="91425" bIns="45700" anchor="t" anchorCtr="0">
            <a:noAutofit/>
          </a:bodyPr>
          <a:lstStyle/>
          <a:p>
            <a:pPr marL="624078" lvl="0" indent="-514350" algn="l" rtl="0">
              <a:lnSpc>
                <a:spcPct val="80000"/>
              </a:lnSpc>
              <a:spcBef>
                <a:spcPts val="400"/>
              </a:spcBef>
              <a:spcAft>
                <a:spcPts val="0"/>
              </a:spcAft>
              <a:buSzPts val="1698"/>
              <a:buChar char="●"/>
            </a:pPr>
            <a:r>
              <a:rPr lang="en" sz="2497"/>
              <a:t>Persuasive communication</a:t>
            </a:r>
            <a:endParaRPr sz="2497"/>
          </a:p>
          <a:p>
            <a:pPr marL="365760" lvl="0" indent="0" algn="just" rtl="0">
              <a:lnSpc>
                <a:spcPct val="80000"/>
              </a:lnSpc>
              <a:spcBef>
                <a:spcPts val="400"/>
              </a:spcBef>
              <a:spcAft>
                <a:spcPts val="0"/>
              </a:spcAft>
              <a:buNone/>
            </a:pPr>
            <a:r>
              <a:rPr lang="en" sz="1300" b="1"/>
              <a:t>Attitude change due to characteristics of source</a:t>
            </a:r>
            <a:r>
              <a:rPr lang="en" sz="1300"/>
              <a:t>-</a:t>
            </a:r>
            <a:endParaRPr sz="1300"/>
          </a:p>
          <a:p>
            <a:pPr marL="365760" lvl="0" indent="0" algn="just" rtl="0">
              <a:lnSpc>
                <a:spcPct val="80000"/>
              </a:lnSpc>
              <a:spcBef>
                <a:spcPts val="400"/>
              </a:spcBef>
              <a:spcAft>
                <a:spcPts val="0"/>
              </a:spcAft>
              <a:buNone/>
            </a:pPr>
            <a:r>
              <a:rPr lang="en" sz="1300"/>
              <a:t>Credibility and attractiveness- attitude changes easily when information comes from credible and attractive source.</a:t>
            </a:r>
            <a:endParaRPr sz="1300"/>
          </a:p>
          <a:p>
            <a:pPr marL="365760" lvl="0" indent="0" algn="just" rtl="0">
              <a:lnSpc>
                <a:spcPct val="80000"/>
              </a:lnSpc>
              <a:spcBef>
                <a:spcPts val="400"/>
              </a:spcBef>
              <a:spcAft>
                <a:spcPts val="0"/>
              </a:spcAft>
              <a:buNone/>
            </a:pPr>
            <a:r>
              <a:rPr lang="en" sz="1300" b="1"/>
              <a:t>Content and characteristics of Communication</a:t>
            </a:r>
            <a:r>
              <a:rPr lang="en" sz="1300"/>
              <a:t>-</a:t>
            </a:r>
            <a:endParaRPr sz="1300"/>
          </a:p>
          <a:p>
            <a:pPr marL="365760" lvl="0" indent="0" algn="just" rtl="0">
              <a:lnSpc>
                <a:spcPct val="80000"/>
              </a:lnSpc>
              <a:spcBef>
                <a:spcPts val="400"/>
              </a:spcBef>
              <a:spcAft>
                <a:spcPts val="0"/>
              </a:spcAft>
              <a:buNone/>
            </a:pPr>
            <a:r>
              <a:rPr lang="en" sz="1300"/>
              <a:t>Rational Appeal and Emotional appeal- Emotional appeal helps in changing attitude easier than rational appeal.</a:t>
            </a:r>
            <a:endParaRPr sz="1300"/>
          </a:p>
          <a:p>
            <a:pPr marL="342900" lvl="0" indent="0" algn="l" rtl="0">
              <a:spcBef>
                <a:spcPts val="400"/>
              </a:spcBef>
              <a:spcAft>
                <a:spcPts val="0"/>
              </a:spcAft>
              <a:buNone/>
            </a:pPr>
            <a:r>
              <a:rPr lang="en" sz="1300" b="1"/>
              <a:t>Motive and medium of information also helps in attitude change-</a:t>
            </a:r>
            <a:endParaRPr sz="1300" b="1"/>
          </a:p>
          <a:p>
            <a:pPr marL="0" lvl="0" indent="342900" algn="l" rtl="0">
              <a:spcBef>
                <a:spcPts val="400"/>
              </a:spcBef>
              <a:spcAft>
                <a:spcPts val="0"/>
              </a:spcAft>
              <a:buNone/>
            </a:pPr>
            <a:r>
              <a:rPr lang="en" sz="1300"/>
              <a:t>Mass media vs Personal influence</a:t>
            </a:r>
            <a:endParaRPr sz="1300"/>
          </a:p>
          <a:p>
            <a:pPr marL="342900" lvl="0" indent="0" algn="l" rtl="0">
              <a:spcBef>
                <a:spcPts val="400"/>
              </a:spcBef>
              <a:spcAft>
                <a:spcPts val="0"/>
              </a:spcAft>
              <a:buNone/>
            </a:pPr>
            <a:r>
              <a:rPr lang="en" sz="1300"/>
              <a:t>Active experience vs Passive Reception</a:t>
            </a:r>
            <a:endParaRPr sz="1300"/>
          </a:p>
          <a:p>
            <a:pPr marL="0" lvl="0" indent="342900" algn="l" rtl="0">
              <a:spcBef>
                <a:spcPts val="400"/>
              </a:spcBef>
              <a:spcAft>
                <a:spcPts val="0"/>
              </a:spcAft>
              <a:buNone/>
            </a:pPr>
            <a:r>
              <a:rPr lang="en" sz="1300" b="1"/>
              <a:t>Characteristics of Target/audience-</a:t>
            </a:r>
            <a:endParaRPr sz="1300" b="1"/>
          </a:p>
          <a:p>
            <a:pPr marL="0" lvl="0" indent="342900" algn="l" rtl="0">
              <a:spcBef>
                <a:spcPts val="400"/>
              </a:spcBef>
              <a:spcAft>
                <a:spcPts val="0"/>
              </a:spcAft>
              <a:buNone/>
            </a:pPr>
            <a:r>
              <a:rPr lang="en" sz="1300"/>
              <a:t>Low self esteem- people change attitude easily than high self esteem.</a:t>
            </a:r>
            <a:endParaRPr sz="1300"/>
          </a:p>
          <a:p>
            <a:pPr marL="0" lvl="0" indent="342900" algn="l" rtl="0">
              <a:spcBef>
                <a:spcPts val="400"/>
              </a:spcBef>
              <a:spcAft>
                <a:spcPts val="0"/>
              </a:spcAft>
              <a:buNone/>
            </a:pPr>
            <a:r>
              <a:rPr lang="en" sz="1300"/>
              <a:t>People with low confidence changes attitudes easier than high confidence.</a:t>
            </a:r>
            <a:endParaRPr sz="1300"/>
          </a:p>
          <a:p>
            <a:pPr marL="0" lvl="0" indent="342900" algn="l" rtl="0">
              <a:spcBef>
                <a:spcPts val="400"/>
              </a:spcBef>
              <a:spcAft>
                <a:spcPts val="0"/>
              </a:spcAft>
              <a:buNone/>
            </a:pPr>
            <a:r>
              <a:rPr lang="en" sz="1300"/>
              <a:t>Lesser intelligent people change attitude easier then highly intelligent people.</a:t>
            </a:r>
            <a:endParaRPr sz="1300"/>
          </a:p>
          <a:p>
            <a:pPr marL="0" lvl="0" indent="342900" algn="l" rtl="0">
              <a:spcBef>
                <a:spcPts val="400"/>
              </a:spcBef>
              <a:spcAft>
                <a:spcPts val="0"/>
              </a:spcAft>
              <a:buNone/>
            </a:pPr>
            <a:r>
              <a:rPr lang="en" sz="1300"/>
              <a:t>Sometime highly intelligent people change attitude more willingly due to information and rational thinking.</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624078" lvl="0" indent="-514350" algn="l" rtl="0">
              <a:lnSpc>
                <a:spcPct val="80000"/>
              </a:lnSpc>
              <a:spcBef>
                <a:spcPts val="400"/>
              </a:spcBef>
              <a:spcAft>
                <a:spcPts val="0"/>
              </a:spcAft>
              <a:buSzPts val="1698"/>
              <a:buChar char="●"/>
            </a:pPr>
            <a:r>
              <a:rPr lang="en" sz="2497"/>
              <a:t>Enforced contact</a:t>
            </a:r>
            <a:endParaRPr/>
          </a:p>
          <a:p>
            <a:pPr marL="624078" lvl="0" indent="-514350" algn="l" rtl="0">
              <a:lnSpc>
                <a:spcPct val="80000"/>
              </a:lnSpc>
              <a:spcBef>
                <a:spcPts val="400"/>
              </a:spcBef>
              <a:spcAft>
                <a:spcPts val="0"/>
              </a:spcAft>
              <a:buSzPts val="1698"/>
              <a:buChar char="●"/>
            </a:pPr>
            <a:r>
              <a:rPr lang="en" sz="2497"/>
              <a:t>Required role playing</a:t>
            </a:r>
            <a:endParaRPr/>
          </a:p>
          <a:p>
            <a:pPr marL="624078" lvl="0" indent="-514350" algn="l" rtl="0">
              <a:lnSpc>
                <a:spcPct val="80000"/>
              </a:lnSpc>
              <a:spcBef>
                <a:spcPts val="400"/>
              </a:spcBef>
              <a:spcAft>
                <a:spcPts val="0"/>
              </a:spcAft>
              <a:buSzPts val="1698"/>
              <a:buChar char="●"/>
            </a:pPr>
            <a:r>
              <a:rPr lang="en" sz="2497"/>
              <a:t>Personality change techniques</a:t>
            </a:r>
            <a:endParaRPr/>
          </a:p>
          <a:p>
            <a:pPr marL="624078" lvl="0" indent="-514350" algn="l" rtl="0">
              <a:lnSpc>
                <a:spcPct val="80000"/>
              </a:lnSpc>
              <a:spcBef>
                <a:spcPts val="400"/>
              </a:spcBef>
              <a:spcAft>
                <a:spcPts val="0"/>
              </a:spcAft>
              <a:buSzPts val="1698"/>
              <a:buChar char="●"/>
            </a:pPr>
            <a:r>
              <a:rPr lang="en" sz="2497"/>
              <a:t>Cultural factors</a:t>
            </a:r>
            <a:endParaRPr/>
          </a:p>
          <a:p>
            <a:pPr marL="624078" lvl="0" indent="-514350" algn="l" rtl="0">
              <a:lnSpc>
                <a:spcPct val="80000"/>
              </a:lnSpc>
              <a:spcBef>
                <a:spcPts val="400"/>
              </a:spcBef>
              <a:spcAft>
                <a:spcPts val="0"/>
              </a:spcAft>
              <a:buSzPts val="1698"/>
              <a:buChar char="●"/>
            </a:pPr>
            <a:r>
              <a:rPr lang="en" sz="2497"/>
              <a:t>propaganda</a:t>
            </a:r>
            <a:endParaRPr sz="2497"/>
          </a:p>
          <a:p>
            <a:pPr marL="0" lvl="0" indent="0" algn="l" rtl="0">
              <a:spcBef>
                <a:spcPts val="4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
              <a:t>NCERT 12 th class</a:t>
            </a:r>
            <a:endParaRPr/>
          </a:p>
        </p:txBody>
      </p:sp>
      <p:sp>
        <p:nvSpPr>
          <p:cNvPr id="164" name="Google Shape;164;p26"/>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Reference</a:t>
            </a:r>
            <a:endParaRPr/>
          </a:p>
        </p:txBody>
      </p:sp>
      <p:sp>
        <p:nvSpPr>
          <p:cNvPr id="4" name="Rectangle 3"/>
          <p:cNvSpPr/>
          <p:nvPr/>
        </p:nvSpPr>
        <p:spPr>
          <a:xfrm>
            <a:off x="350635" y="1986975"/>
            <a:ext cx="8408354" cy="738664"/>
          </a:xfrm>
          <a:prstGeom prst="rect">
            <a:avLst/>
          </a:prstGeom>
        </p:spPr>
        <p:txBody>
          <a:bodyPr wrap="square">
            <a:spAutoFit/>
          </a:bodyPr>
          <a:lstStyle/>
          <a:p>
            <a:r>
              <a:rPr lang="en-US" dirty="0" smtClean="0"/>
              <a:t>Disclaimer: The content displayed in the PPT has been taken from variety of different websites and book sources. This study material has been created for the academic benefits of the students alone and I do not seek any personal advantage out of it.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body" idx="1"/>
          </p:nvPr>
        </p:nvSpPr>
        <p:spPr>
          <a:xfrm>
            <a:off x="990600" y="1428750"/>
            <a:ext cx="7315200" cy="3076500"/>
          </a:xfrm>
          <a:prstGeom prst="rect">
            <a:avLst/>
          </a:prstGeom>
          <a:noFill/>
          <a:ln>
            <a:noFill/>
          </a:ln>
        </p:spPr>
        <p:txBody>
          <a:bodyPr spcFirstLastPara="1" wrap="square" lIns="91425" tIns="45700" rIns="91425" bIns="45700" anchor="t" anchorCtr="0">
            <a:noAutofit/>
          </a:bodyPr>
          <a:lstStyle/>
          <a:p>
            <a:pPr marL="365760" lvl="0" indent="-152400" algn="l" rtl="0">
              <a:spcBef>
                <a:spcPts val="400"/>
              </a:spcBef>
              <a:spcAft>
                <a:spcPts val="0"/>
              </a:spcAft>
              <a:buSzPts val="1632"/>
              <a:buFont typeface="Noto Sans Symbols"/>
              <a:buNone/>
            </a:pPr>
            <a:r>
              <a:rPr lang="en" sz="2400">
                <a:latin typeface="Times New Roman"/>
                <a:ea typeface="Times New Roman"/>
                <a:cs typeface="Times New Roman"/>
                <a:sym typeface="Times New Roman"/>
              </a:rPr>
              <a:t>When attitudes are in formation stage and after attitudes are formed, attitudes can be modified and changed.</a:t>
            </a:r>
            <a:endParaRPr sz="2400">
              <a:latin typeface="Times New Roman"/>
              <a:ea typeface="Times New Roman"/>
              <a:cs typeface="Times New Roman"/>
              <a:sym typeface="Times New Roman"/>
            </a:endParaRPr>
          </a:p>
        </p:txBody>
      </p:sp>
      <p:sp>
        <p:nvSpPr>
          <p:cNvPr id="71" name="Google Shape;71;p15"/>
          <p:cNvSpPr txBox="1">
            <a:spLocks noGrp="1"/>
          </p:cNvSpPr>
          <p:nvPr>
            <p:ph type="title"/>
          </p:nvPr>
        </p:nvSpPr>
        <p:spPr>
          <a:xfrm>
            <a:off x="457200" y="154484"/>
            <a:ext cx="8229600" cy="642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000"/>
              <a:buFont typeface="Times New Roman"/>
              <a:buNone/>
            </a:pPr>
            <a:r>
              <a:rPr lang="en" sz="4000">
                <a:latin typeface="Times New Roman"/>
                <a:ea typeface="Times New Roman"/>
                <a:cs typeface="Times New Roman"/>
                <a:sym typeface="Times New Roman"/>
              </a:rPr>
              <a:t>Attitude Change </a:t>
            </a:r>
            <a:endParaRPr sz="40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body" idx="1"/>
          </p:nvPr>
        </p:nvSpPr>
        <p:spPr>
          <a:xfrm>
            <a:off x="457200" y="1153171"/>
            <a:ext cx="8229600" cy="33945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
              <a:t>There are major three major concepts-</a:t>
            </a:r>
            <a:endParaRPr/>
          </a:p>
          <a:p>
            <a:pPr marL="457200" lvl="0" indent="-306324" algn="l" rtl="0">
              <a:spcBef>
                <a:spcPts val="400"/>
              </a:spcBef>
              <a:spcAft>
                <a:spcPts val="0"/>
              </a:spcAft>
              <a:buSzPts val="1224"/>
              <a:buChar char="❖"/>
            </a:pPr>
            <a:r>
              <a:rPr lang="en"/>
              <a:t>Concept of Balance (Fritz Heider)- also refers as P-O-X triangle, which represents the relationships between three aspects or components of the attitude. P is the person whose attitude is being studied, O is another person, X is the topic towards which the attitude is being studied. It is also possible that all three are persons.</a:t>
            </a:r>
            <a:endParaRPr/>
          </a:p>
        </p:txBody>
      </p:sp>
      <p:sp>
        <p:nvSpPr>
          <p:cNvPr id="77" name="Google Shape;77;p16"/>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Process of Attitude Change</a:t>
            </a:r>
            <a:endParaRPr/>
          </a:p>
        </p:txBody>
      </p:sp>
      <p:sp>
        <p:nvSpPr>
          <p:cNvPr id="78" name="Google Shape;78;p16"/>
          <p:cNvSpPr/>
          <p:nvPr/>
        </p:nvSpPr>
        <p:spPr>
          <a:xfrm>
            <a:off x="3929063" y="3035500"/>
            <a:ext cx="1285875" cy="1370200"/>
          </a:xfrm>
          <a:prstGeom prst="flowChartExtra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6"/>
          <p:cNvSpPr txBox="1"/>
          <p:nvPr/>
        </p:nvSpPr>
        <p:spPr>
          <a:xfrm>
            <a:off x="4732450" y="2919575"/>
            <a:ext cx="421500" cy="23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80" name="Google Shape;80;p16"/>
          <p:cNvSpPr txBox="1"/>
          <p:nvPr/>
        </p:nvSpPr>
        <p:spPr>
          <a:xfrm>
            <a:off x="5291050" y="4247600"/>
            <a:ext cx="369000" cy="23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81" name="Google Shape;81;p16"/>
          <p:cNvSpPr txBox="1"/>
          <p:nvPr/>
        </p:nvSpPr>
        <p:spPr>
          <a:xfrm>
            <a:off x="3573050" y="4258150"/>
            <a:ext cx="279900" cy="23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body" idx="1"/>
          </p:nvPr>
        </p:nvSpPr>
        <p:spPr>
          <a:xfrm>
            <a:off x="457200" y="1163696"/>
            <a:ext cx="8229600" cy="33945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
              <a:t>The basic idea is that an attitude changes if there is a state of imbalance between P-O attitude, O-X attitude and P-X attitude.</a:t>
            </a:r>
            <a:endParaRPr/>
          </a:p>
          <a:p>
            <a:pPr marL="0" lvl="0" indent="0" algn="l" rtl="0">
              <a:spcBef>
                <a:spcPts val="400"/>
              </a:spcBef>
              <a:spcAft>
                <a:spcPts val="0"/>
              </a:spcAft>
              <a:buNone/>
            </a:pPr>
            <a:r>
              <a:rPr lang="en" b="1" u="sng"/>
              <a:t>Imbalance is found</a:t>
            </a:r>
            <a:r>
              <a:rPr lang="en"/>
              <a:t> when </a:t>
            </a:r>
            <a:endParaRPr/>
          </a:p>
          <a:p>
            <a:pPr marL="0" lvl="0" indent="0" algn="l" rtl="0">
              <a:spcBef>
                <a:spcPts val="400"/>
              </a:spcBef>
              <a:spcAft>
                <a:spcPts val="0"/>
              </a:spcAft>
              <a:buNone/>
            </a:pPr>
            <a:r>
              <a:rPr lang="en"/>
              <a:t>All three sides of the triangle are</a:t>
            </a:r>
            <a:endParaRPr/>
          </a:p>
          <a:p>
            <a:pPr marL="0" lvl="0" indent="0" algn="l" rtl="0">
              <a:spcBef>
                <a:spcPts val="400"/>
              </a:spcBef>
              <a:spcAft>
                <a:spcPts val="0"/>
              </a:spcAft>
              <a:buNone/>
            </a:pPr>
            <a:r>
              <a:rPr lang="en"/>
              <a:t>Negative or two sides are positive </a:t>
            </a:r>
            <a:endParaRPr/>
          </a:p>
          <a:p>
            <a:pPr marL="0" lvl="0" indent="0" algn="l" rtl="0">
              <a:spcBef>
                <a:spcPts val="400"/>
              </a:spcBef>
              <a:spcAft>
                <a:spcPts val="0"/>
              </a:spcAft>
              <a:buNone/>
            </a:pPr>
            <a:r>
              <a:rPr lang="en"/>
              <a:t>And one side is negative.</a:t>
            </a:r>
            <a:endParaRPr/>
          </a:p>
        </p:txBody>
      </p:sp>
      <p:sp>
        <p:nvSpPr>
          <p:cNvPr id="87" name="Google Shape;87;p17"/>
          <p:cNvSpPr/>
          <p:nvPr/>
        </p:nvSpPr>
        <p:spPr>
          <a:xfrm>
            <a:off x="3889250" y="2097450"/>
            <a:ext cx="1728600" cy="1138200"/>
          </a:xfrm>
          <a:prstGeom prst="triangle">
            <a:avLst>
              <a:gd name="adj"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txBox="1"/>
          <p:nvPr/>
        </p:nvSpPr>
        <p:spPr>
          <a:xfrm>
            <a:off x="4880000" y="1886650"/>
            <a:ext cx="569100" cy="29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89" name="Google Shape;89;p17"/>
          <p:cNvSpPr txBox="1"/>
          <p:nvPr/>
        </p:nvSpPr>
        <p:spPr>
          <a:xfrm>
            <a:off x="5691575" y="3035500"/>
            <a:ext cx="347700" cy="36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90" name="Google Shape;90;p17"/>
          <p:cNvSpPr txBox="1"/>
          <p:nvPr/>
        </p:nvSpPr>
        <p:spPr>
          <a:xfrm>
            <a:off x="3583575" y="3214700"/>
            <a:ext cx="305700" cy="29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Average"/>
              <a:ea typeface="Average"/>
              <a:cs typeface="Average"/>
              <a:sym typeface="Average"/>
            </a:endParaRPr>
          </a:p>
        </p:txBody>
      </p:sp>
      <p:sp>
        <p:nvSpPr>
          <p:cNvPr id="91" name="Google Shape;91;p17"/>
          <p:cNvSpPr txBox="1"/>
          <p:nvPr/>
        </p:nvSpPr>
        <p:spPr>
          <a:xfrm>
            <a:off x="3478175" y="3225225"/>
            <a:ext cx="347700" cy="17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92" name="Google Shape;92;p17"/>
          <p:cNvSpPr txBox="1"/>
          <p:nvPr/>
        </p:nvSpPr>
        <p:spPr>
          <a:xfrm>
            <a:off x="3804925" y="2434725"/>
            <a:ext cx="347700" cy="24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3" name="Google Shape;93;p17"/>
          <p:cNvSpPr txBox="1"/>
          <p:nvPr/>
        </p:nvSpPr>
        <p:spPr>
          <a:xfrm>
            <a:off x="5322675" y="2392575"/>
            <a:ext cx="347700" cy="29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4" name="Google Shape;94;p17"/>
          <p:cNvSpPr txBox="1"/>
          <p:nvPr/>
        </p:nvSpPr>
        <p:spPr>
          <a:xfrm>
            <a:off x="4605950" y="3425475"/>
            <a:ext cx="347700" cy="84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5" name="Google Shape;95;p17"/>
          <p:cNvSpPr/>
          <p:nvPr/>
        </p:nvSpPr>
        <p:spPr>
          <a:xfrm>
            <a:off x="6608550" y="2940650"/>
            <a:ext cx="1939200" cy="1675800"/>
          </a:xfrm>
          <a:prstGeom prst="triangle">
            <a:avLst>
              <a:gd name="adj"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7"/>
          <p:cNvSpPr txBox="1"/>
          <p:nvPr/>
        </p:nvSpPr>
        <p:spPr>
          <a:xfrm>
            <a:off x="7493900" y="2519050"/>
            <a:ext cx="347700" cy="29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97" name="Google Shape;97;p17"/>
          <p:cNvSpPr txBox="1"/>
          <p:nvPr/>
        </p:nvSpPr>
        <p:spPr>
          <a:xfrm>
            <a:off x="6049925" y="4353000"/>
            <a:ext cx="505800" cy="36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98" name="Google Shape;98;p17"/>
          <p:cNvSpPr txBox="1"/>
          <p:nvPr/>
        </p:nvSpPr>
        <p:spPr>
          <a:xfrm>
            <a:off x="8600600" y="4416250"/>
            <a:ext cx="347700" cy="36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99" name="Google Shape;99;p17"/>
          <p:cNvSpPr txBox="1"/>
          <p:nvPr/>
        </p:nvSpPr>
        <p:spPr>
          <a:xfrm>
            <a:off x="6555850" y="3362250"/>
            <a:ext cx="347700" cy="36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00" name="Google Shape;100;p17"/>
          <p:cNvSpPr txBox="1"/>
          <p:nvPr/>
        </p:nvSpPr>
        <p:spPr>
          <a:xfrm>
            <a:off x="8147400" y="3393875"/>
            <a:ext cx="505800" cy="36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01" name="Google Shape;101;p17"/>
          <p:cNvSpPr txBox="1"/>
          <p:nvPr/>
        </p:nvSpPr>
        <p:spPr>
          <a:xfrm>
            <a:off x="7388500" y="4711350"/>
            <a:ext cx="569100" cy="17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8"/>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
              <a:t>Balance is found when all three sides are positive or two sides are negative and one side is Positive.</a:t>
            </a:r>
            <a:endParaRPr/>
          </a:p>
        </p:txBody>
      </p:sp>
      <p:sp>
        <p:nvSpPr>
          <p:cNvPr id="107" name="Google Shape;107;p18"/>
          <p:cNvSpPr/>
          <p:nvPr/>
        </p:nvSpPr>
        <p:spPr>
          <a:xfrm>
            <a:off x="1254250" y="2171225"/>
            <a:ext cx="1581000" cy="1475700"/>
          </a:xfrm>
          <a:prstGeom prst="triangle">
            <a:avLst>
              <a:gd name="adj"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8"/>
          <p:cNvSpPr/>
          <p:nvPr/>
        </p:nvSpPr>
        <p:spPr>
          <a:xfrm>
            <a:off x="5617800" y="2055300"/>
            <a:ext cx="1612500" cy="1528200"/>
          </a:xfrm>
          <a:prstGeom prst="triangle">
            <a:avLst>
              <a:gd name="adj"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8"/>
          <p:cNvSpPr txBox="1"/>
          <p:nvPr/>
        </p:nvSpPr>
        <p:spPr>
          <a:xfrm>
            <a:off x="1907725" y="1855025"/>
            <a:ext cx="632400" cy="31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110" name="Google Shape;110;p18"/>
          <p:cNvSpPr txBox="1"/>
          <p:nvPr/>
        </p:nvSpPr>
        <p:spPr>
          <a:xfrm>
            <a:off x="790500" y="3467650"/>
            <a:ext cx="347700" cy="50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111" name="Google Shape;111;p18"/>
          <p:cNvSpPr txBox="1"/>
          <p:nvPr/>
        </p:nvSpPr>
        <p:spPr>
          <a:xfrm>
            <a:off x="2835250" y="3446575"/>
            <a:ext cx="411000" cy="37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112" name="Google Shape;112;p18"/>
          <p:cNvSpPr txBox="1"/>
          <p:nvPr/>
        </p:nvSpPr>
        <p:spPr>
          <a:xfrm>
            <a:off x="6208025" y="1718025"/>
            <a:ext cx="558600" cy="26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113" name="Google Shape;113;p18"/>
          <p:cNvSpPr txBox="1"/>
          <p:nvPr/>
        </p:nvSpPr>
        <p:spPr>
          <a:xfrm>
            <a:off x="5470250" y="3657375"/>
            <a:ext cx="411000" cy="31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114" name="Google Shape;114;p18"/>
          <p:cNvSpPr txBox="1"/>
          <p:nvPr/>
        </p:nvSpPr>
        <p:spPr>
          <a:xfrm>
            <a:off x="7177700" y="3667900"/>
            <a:ext cx="484800" cy="31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115" name="Google Shape;115;p18"/>
          <p:cNvSpPr txBox="1"/>
          <p:nvPr/>
        </p:nvSpPr>
        <p:spPr>
          <a:xfrm>
            <a:off x="1169925" y="2624450"/>
            <a:ext cx="411000" cy="31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6" name="Google Shape;116;p18"/>
          <p:cNvSpPr txBox="1"/>
          <p:nvPr/>
        </p:nvSpPr>
        <p:spPr>
          <a:xfrm>
            <a:off x="2582300" y="2666600"/>
            <a:ext cx="252900" cy="26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7" name="Google Shape;117;p18"/>
          <p:cNvSpPr txBox="1"/>
          <p:nvPr/>
        </p:nvSpPr>
        <p:spPr>
          <a:xfrm>
            <a:off x="1749625" y="3762775"/>
            <a:ext cx="411000" cy="26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8" name="Google Shape;118;p18"/>
          <p:cNvSpPr txBox="1"/>
          <p:nvPr/>
        </p:nvSpPr>
        <p:spPr>
          <a:xfrm>
            <a:off x="5617800" y="2529600"/>
            <a:ext cx="347700" cy="18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9" name="Google Shape;119;p18"/>
          <p:cNvSpPr txBox="1"/>
          <p:nvPr/>
        </p:nvSpPr>
        <p:spPr>
          <a:xfrm>
            <a:off x="6239650" y="3731150"/>
            <a:ext cx="347700" cy="18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20" name="Google Shape;120;p18"/>
          <p:cNvSpPr txBox="1"/>
          <p:nvPr/>
        </p:nvSpPr>
        <p:spPr>
          <a:xfrm>
            <a:off x="6977450" y="2645525"/>
            <a:ext cx="411000" cy="31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457200" lvl="0" indent="-306324" algn="l" rtl="0">
              <a:spcBef>
                <a:spcPts val="400"/>
              </a:spcBef>
              <a:spcAft>
                <a:spcPts val="0"/>
              </a:spcAft>
              <a:buSzPts val="1224"/>
              <a:buChar char="❖"/>
            </a:pPr>
            <a:r>
              <a:rPr lang="en" sz="2100" b="1">
                <a:solidFill>
                  <a:srgbClr val="DD7E6B"/>
                </a:solidFill>
              </a:rPr>
              <a:t>Concept of Cognitive Dissonance (Leon Festinger)</a:t>
            </a:r>
            <a:r>
              <a:rPr lang="en"/>
              <a:t>- It emphasis on the cognitive component. The basic idea is that the cognitive components of an attitude must be consonant. That is they should be logically in line with each other. If an individual finds that two cognitions in an attitude are dissonant, then one of them will be changed in the direction of consonance.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457200" lvl="0" indent="-293624" algn="l" rtl="0">
              <a:spcBef>
                <a:spcPts val="400"/>
              </a:spcBef>
              <a:spcAft>
                <a:spcPts val="0"/>
              </a:spcAft>
              <a:buSzPts val="1024"/>
              <a:buChar char="❖"/>
            </a:pPr>
            <a:r>
              <a:rPr lang="en" sz="1600" b="1">
                <a:solidFill>
                  <a:srgbClr val="DD7E6B"/>
                </a:solidFill>
              </a:rPr>
              <a:t>Two step concept (S.M. Mohsin)</a:t>
            </a:r>
            <a:r>
              <a:rPr lang="en" sz="1600"/>
              <a:t>-Attitude change takes place in the form of two steps. </a:t>
            </a:r>
            <a:endParaRPr sz="1600"/>
          </a:p>
          <a:p>
            <a:pPr marL="457200" lvl="0" indent="0" algn="l" rtl="0">
              <a:spcBef>
                <a:spcPts val="400"/>
              </a:spcBef>
              <a:spcAft>
                <a:spcPts val="0"/>
              </a:spcAft>
              <a:buNone/>
            </a:pPr>
            <a:r>
              <a:rPr lang="en" sz="1600"/>
              <a:t>1st step- the target of change identifies with the source. The target is the person whose attitude is to be changed. The source is the person through whose influence the change is to take place. Identification means that the target has liking and regard for the source. She puts herself in the palace of the target, and tries to feel like her/ him. The source also have the positive attitude towards the target and the regard and attraction becomes mutual.</a:t>
            </a:r>
            <a:endParaRPr sz="1600"/>
          </a:p>
          <a:p>
            <a:pPr marL="457200" lvl="0" indent="0" algn="l" rtl="0">
              <a:spcBef>
                <a:spcPts val="400"/>
              </a:spcBef>
              <a:spcAft>
                <a:spcPts val="0"/>
              </a:spcAft>
              <a:buNone/>
            </a:pPr>
            <a:r>
              <a:rPr lang="en" sz="1600"/>
              <a:t>2nd step- the source herself shows an attitude change, by actually changing her behavior towards the attitude object. Observing the sources changed attitude and behavior, the target also shows an attitude change through behavior.This is a kind of imitation or observational learning.</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457200" lvl="0" indent="-344424" algn="just" rtl="0">
              <a:spcBef>
                <a:spcPts val="400"/>
              </a:spcBef>
              <a:spcAft>
                <a:spcPts val="0"/>
              </a:spcAft>
              <a:buSzPts val="1824"/>
              <a:buChar char="●"/>
            </a:pPr>
            <a:r>
              <a:rPr lang="en" sz="2400"/>
              <a:t>Positive attitudes are easier to change then negative attitudes.</a:t>
            </a:r>
            <a:endParaRPr sz="2400"/>
          </a:p>
          <a:p>
            <a:pPr marL="457200" lvl="0" indent="-344424" algn="just" rtl="0">
              <a:spcBef>
                <a:spcPts val="0"/>
              </a:spcBef>
              <a:spcAft>
                <a:spcPts val="0"/>
              </a:spcAft>
              <a:buSzPts val="1824"/>
              <a:buChar char="●"/>
            </a:pPr>
            <a:r>
              <a:rPr lang="en" sz="2400"/>
              <a:t>Less extreme attitudes are easier to change then extreme attitudes.</a:t>
            </a:r>
            <a:endParaRPr sz="2400"/>
          </a:p>
          <a:p>
            <a:pPr marL="457200" lvl="0" indent="-344424" algn="just" rtl="0">
              <a:spcBef>
                <a:spcPts val="0"/>
              </a:spcBef>
              <a:spcAft>
                <a:spcPts val="0"/>
              </a:spcAft>
              <a:buSzPts val="1824"/>
              <a:buChar char="●"/>
            </a:pPr>
            <a:r>
              <a:rPr lang="en" sz="2400"/>
              <a:t>Simple attitudes are easier to change then multiple attitudes.</a:t>
            </a:r>
            <a:endParaRPr sz="2400"/>
          </a:p>
          <a:p>
            <a:pPr marL="457200" lvl="0" indent="-344424" algn="just" rtl="0">
              <a:spcBef>
                <a:spcPts val="0"/>
              </a:spcBef>
              <a:spcAft>
                <a:spcPts val="0"/>
              </a:spcAft>
              <a:buSzPts val="1824"/>
              <a:buChar char="●"/>
            </a:pPr>
            <a:r>
              <a:rPr lang="en" sz="2400"/>
              <a:t>Peripheral (less significant) attitudes are easier to change then central attitudes.</a:t>
            </a:r>
            <a:endParaRPr sz="2400"/>
          </a:p>
        </p:txBody>
      </p:sp>
      <p:sp>
        <p:nvSpPr>
          <p:cNvPr id="136" name="Google Shape;136;p21"/>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Characteristics of the existing Attitude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body" idx="1"/>
          </p:nvPr>
        </p:nvSpPr>
        <p:spPr>
          <a:xfrm>
            <a:off x="457200" y="1110996"/>
            <a:ext cx="8229600" cy="3394500"/>
          </a:xfrm>
          <a:prstGeom prst="rect">
            <a:avLst/>
          </a:prstGeom>
        </p:spPr>
        <p:txBody>
          <a:bodyPr spcFirstLastPara="1" wrap="square" lIns="91425" tIns="45700" rIns="91425" bIns="45700" anchor="t" anchorCtr="0">
            <a:noAutofit/>
          </a:bodyPr>
          <a:lstStyle/>
          <a:p>
            <a:pPr marL="0" lvl="0" indent="0" algn="just" rtl="0">
              <a:spcBef>
                <a:spcPts val="400"/>
              </a:spcBef>
              <a:spcAft>
                <a:spcPts val="0"/>
              </a:spcAft>
              <a:buNone/>
            </a:pPr>
            <a:r>
              <a:rPr lang="en" sz="3200" b="1" u="sng">
                <a:solidFill>
                  <a:srgbClr val="DD7E6B"/>
                </a:solidFill>
              </a:rPr>
              <a:t>Congruent attitude change</a:t>
            </a:r>
            <a:r>
              <a:rPr lang="en" sz="3200"/>
              <a:t>- positive attitudes may become more positive and negative may become more negative.</a:t>
            </a:r>
            <a:endParaRPr sz="3200"/>
          </a:p>
          <a:p>
            <a:pPr marL="0" lvl="0" indent="0" algn="just" rtl="0">
              <a:spcBef>
                <a:spcPts val="400"/>
              </a:spcBef>
              <a:spcAft>
                <a:spcPts val="0"/>
              </a:spcAft>
              <a:buNone/>
            </a:pPr>
            <a:r>
              <a:rPr lang="en" sz="3200" b="1" u="sng">
                <a:solidFill>
                  <a:srgbClr val="DD7E6B"/>
                </a:solidFill>
              </a:rPr>
              <a:t>Incongruent attitude change</a:t>
            </a:r>
            <a:r>
              <a:rPr lang="en" sz="3200"/>
              <a:t>- positive become less positive and negative become less negative.</a:t>
            </a:r>
            <a:endParaRPr sz="3200"/>
          </a:p>
        </p:txBody>
      </p:sp>
      <p:sp>
        <p:nvSpPr>
          <p:cNvPr id="142" name="Google Shape;142;p22"/>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Direction and extent of Attitude change</a:t>
            </a:r>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Office PowerPoint</Application>
  <PresentationFormat>On-screen Show (16:9)</PresentationFormat>
  <Paragraphs>79</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Oswald</vt:lpstr>
      <vt:lpstr>Times New Roman</vt:lpstr>
      <vt:lpstr>Noto Sans Symbols</vt:lpstr>
      <vt:lpstr>Average</vt:lpstr>
      <vt:lpstr>Lucida Sans</vt:lpstr>
      <vt:lpstr>Slate</vt:lpstr>
      <vt:lpstr>Attitude Change</vt:lpstr>
      <vt:lpstr>Attitude Change </vt:lpstr>
      <vt:lpstr>Process of Attitude Change</vt:lpstr>
      <vt:lpstr>Slide 4</vt:lpstr>
      <vt:lpstr>Slide 5</vt:lpstr>
      <vt:lpstr>Slide 6</vt:lpstr>
      <vt:lpstr>Slide 7</vt:lpstr>
      <vt:lpstr>Characteristics of the existing Attitude</vt:lpstr>
      <vt:lpstr>Direction and extent of Attitude change</vt:lpstr>
      <vt:lpstr>Factors affecting attitude change</vt:lpstr>
      <vt:lpstr>Slide 11</vt:lpstr>
      <vt:lpstr>Slide 12</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 Change</dc:title>
  <cp:lastModifiedBy>hp</cp:lastModifiedBy>
  <cp:revision>1</cp:revision>
  <dcterms:modified xsi:type="dcterms:W3CDTF">2021-04-23T03:55:30Z</dcterms:modified>
</cp:coreProperties>
</file>