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7"/>
  </p:notesMasterIdLst>
  <p:sldIdLst>
    <p:sldId id="256" r:id="rId2"/>
    <p:sldId id="287" r:id="rId3"/>
    <p:sldId id="308" r:id="rId4"/>
    <p:sldId id="292" r:id="rId5"/>
    <p:sldId id="293" r:id="rId6"/>
    <p:sldId id="300" r:id="rId7"/>
    <p:sldId id="301" r:id="rId8"/>
    <p:sldId id="303" r:id="rId9"/>
    <p:sldId id="316" r:id="rId10"/>
    <p:sldId id="294" r:id="rId11"/>
    <p:sldId id="295" r:id="rId12"/>
    <p:sldId id="296" r:id="rId13"/>
    <p:sldId id="299" r:id="rId14"/>
    <p:sldId id="297" r:id="rId15"/>
    <p:sldId id="289" r:id="rId16"/>
    <p:sldId id="290" r:id="rId17"/>
    <p:sldId id="291" r:id="rId18"/>
    <p:sldId id="302" r:id="rId19"/>
    <p:sldId id="315" r:id="rId20"/>
    <p:sldId id="310" r:id="rId21"/>
    <p:sldId id="311" r:id="rId22"/>
    <p:sldId id="313" r:id="rId23"/>
    <p:sldId id="304" r:id="rId24"/>
    <p:sldId id="322" r:id="rId25"/>
    <p:sldId id="323" r:id="rId26"/>
    <p:sldId id="305" r:id="rId27"/>
    <p:sldId id="306" r:id="rId28"/>
    <p:sldId id="317" r:id="rId29"/>
    <p:sldId id="307" r:id="rId30"/>
    <p:sldId id="314" r:id="rId31"/>
    <p:sldId id="319" r:id="rId32"/>
    <p:sldId id="321" r:id="rId33"/>
    <p:sldId id="324" r:id="rId34"/>
    <p:sldId id="325" r:id="rId35"/>
    <p:sldId id="28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0" autoAdjust="0"/>
  </p:normalViewPr>
  <p:slideViewPr>
    <p:cSldViewPr snapToGrid="0">
      <p:cViewPr varScale="1">
        <p:scale>
          <a:sx n="78" d="100"/>
          <a:sy n="78" d="100"/>
        </p:scale>
        <p:origin x="758"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3" d="100"/>
          <a:sy n="63" d="100"/>
        </p:scale>
        <p:origin x="3134"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CDB7B9-55D5-4856-8BDF-F1FCB01713B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IN"/>
        </a:p>
      </dgm:t>
    </dgm:pt>
    <dgm:pt modelId="{B57F3494-67F3-4C17-B0B0-0DDA9DC05A82}">
      <dgm:prSet phldrT="[Text]" custT="1"/>
      <dgm:spPr/>
      <dgm:t>
        <a:bodyPr/>
        <a:lstStyle/>
        <a:p>
          <a:r>
            <a:rPr lang="en-IN" sz="1800" b="1" dirty="0">
              <a:solidFill>
                <a:srgbClr val="002060"/>
              </a:solidFill>
            </a:rPr>
            <a:t>SST</a:t>
          </a:r>
        </a:p>
        <a:p>
          <a:r>
            <a:rPr lang="en-IN" sz="1800" b="1" dirty="0">
              <a:solidFill>
                <a:srgbClr val="002060"/>
              </a:solidFill>
            </a:rPr>
            <a:t>Total Variation</a:t>
          </a:r>
          <a:endParaRPr lang="en-IN" sz="1200" b="1" dirty="0">
            <a:solidFill>
              <a:srgbClr val="002060"/>
            </a:solidFill>
          </a:endParaRPr>
        </a:p>
      </dgm:t>
    </dgm:pt>
    <dgm:pt modelId="{83BE6934-AB43-49A7-B0A0-431E570C0EEB}" type="parTrans" cxnId="{A5CECCA8-22C4-48DF-9C40-C169E3A5C707}">
      <dgm:prSet/>
      <dgm:spPr/>
      <dgm:t>
        <a:bodyPr/>
        <a:lstStyle/>
        <a:p>
          <a:endParaRPr lang="en-IN"/>
        </a:p>
      </dgm:t>
    </dgm:pt>
    <dgm:pt modelId="{30ED4A17-9EF5-41CA-817E-A461DA082842}" type="sibTrans" cxnId="{A5CECCA8-22C4-48DF-9C40-C169E3A5C707}">
      <dgm:prSet/>
      <dgm:spPr/>
      <dgm:t>
        <a:bodyPr/>
        <a:lstStyle/>
        <a:p>
          <a:endParaRPr lang="en-IN"/>
        </a:p>
      </dgm:t>
    </dgm:pt>
    <dgm:pt modelId="{D647033C-0E3F-490F-8AF8-4D59C63FB703}">
      <dgm:prSet phldrT="[Text]" custT="1"/>
      <dgm:spPr/>
      <dgm:t>
        <a:bodyPr/>
        <a:lstStyle/>
        <a:p>
          <a:r>
            <a:rPr lang="en-IN" sz="1600" b="1" dirty="0">
              <a:solidFill>
                <a:srgbClr val="002060"/>
              </a:solidFill>
            </a:rPr>
            <a:t>SSR or SSW</a:t>
          </a:r>
        </a:p>
        <a:p>
          <a:r>
            <a:rPr lang="en-IN" sz="1600" b="1" dirty="0">
              <a:solidFill>
                <a:srgbClr val="002060"/>
              </a:solidFill>
            </a:rPr>
            <a:t>Variation within Samples </a:t>
          </a:r>
        </a:p>
      </dgm:t>
    </dgm:pt>
    <dgm:pt modelId="{482D8BDD-C38D-4848-AE82-51AF72747403}" type="parTrans" cxnId="{F5781C69-2E7B-4ABE-8227-A97EDC53599F}">
      <dgm:prSet/>
      <dgm:spPr/>
      <dgm:t>
        <a:bodyPr/>
        <a:lstStyle/>
        <a:p>
          <a:endParaRPr lang="en-IN"/>
        </a:p>
      </dgm:t>
    </dgm:pt>
    <dgm:pt modelId="{1C738BE5-FF95-4A66-B51D-7C5A115E65FE}" type="sibTrans" cxnId="{F5781C69-2E7B-4ABE-8227-A97EDC53599F}">
      <dgm:prSet/>
      <dgm:spPr/>
      <dgm:t>
        <a:bodyPr/>
        <a:lstStyle/>
        <a:p>
          <a:endParaRPr lang="en-IN"/>
        </a:p>
      </dgm:t>
    </dgm:pt>
    <dgm:pt modelId="{ABD4DBA3-98CE-4369-AF19-74CE260CA2D4}">
      <dgm:prSet phldrT="[Text]"/>
      <dgm:spPr/>
      <dgm:t>
        <a:bodyPr/>
        <a:lstStyle/>
        <a:p>
          <a:r>
            <a:rPr lang="en-IN" b="1" dirty="0">
              <a:solidFill>
                <a:srgbClr val="002060"/>
              </a:solidFill>
            </a:rPr>
            <a:t>SSR</a:t>
          </a:r>
        </a:p>
        <a:p>
          <a:r>
            <a:rPr lang="en-IN" b="1" dirty="0">
              <a:solidFill>
                <a:srgbClr val="002060"/>
              </a:solidFill>
            </a:rPr>
            <a:t>Unwanted variations due to difference between block means i.e. Sum of square rows</a:t>
          </a:r>
        </a:p>
      </dgm:t>
    </dgm:pt>
    <dgm:pt modelId="{E13A3612-85E8-4514-A436-D13D66BE71E1}" type="parTrans" cxnId="{DD8FE4B4-260D-4D32-9BAC-41CD452C303B}">
      <dgm:prSet/>
      <dgm:spPr/>
      <dgm:t>
        <a:bodyPr/>
        <a:lstStyle/>
        <a:p>
          <a:endParaRPr lang="en-IN"/>
        </a:p>
      </dgm:t>
    </dgm:pt>
    <dgm:pt modelId="{8BDC5BFF-D252-4996-84AC-E8990C7E6341}" type="sibTrans" cxnId="{DD8FE4B4-260D-4D32-9BAC-41CD452C303B}">
      <dgm:prSet/>
      <dgm:spPr/>
      <dgm:t>
        <a:bodyPr/>
        <a:lstStyle/>
        <a:p>
          <a:endParaRPr lang="en-IN"/>
        </a:p>
      </dgm:t>
    </dgm:pt>
    <dgm:pt modelId="{72B0D0CE-1CE2-44EB-BC5D-5CC9AFBF27EF}">
      <dgm:prSet phldrT="[Text]"/>
      <dgm:spPr/>
      <dgm:t>
        <a:bodyPr/>
        <a:lstStyle/>
        <a:p>
          <a:r>
            <a:rPr lang="en-IN" b="1" dirty="0">
              <a:solidFill>
                <a:srgbClr val="002060"/>
              </a:solidFill>
            </a:rPr>
            <a:t>SSE</a:t>
          </a:r>
        </a:p>
        <a:p>
          <a:r>
            <a:rPr lang="en-IN" b="1" dirty="0">
              <a:solidFill>
                <a:srgbClr val="002060"/>
              </a:solidFill>
            </a:rPr>
            <a:t>New variation due to random error- new sum of square errors</a:t>
          </a:r>
        </a:p>
      </dgm:t>
    </dgm:pt>
    <dgm:pt modelId="{8D7A3A8F-3CC9-457F-B2DA-291A97FE5CB5}" type="parTrans" cxnId="{55DB9293-A799-4290-B51B-9CA3AFC6AFFC}">
      <dgm:prSet/>
      <dgm:spPr/>
      <dgm:t>
        <a:bodyPr/>
        <a:lstStyle/>
        <a:p>
          <a:endParaRPr lang="en-IN"/>
        </a:p>
      </dgm:t>
    </dgm:pt>
    <dgm:pt modelId="{A3B36750-9F5E-49B0-94A4-8C09510C3F45}" type="sibTrans" cxnId="{55DB9293-A799-4290-B51B-9CA3AFC6AFFC}">
      <dgm:prSet/>
      <dgm:spPr/>
      <dgm:t>
        <a:bodyPr/>
        <a:lstStyle/>
        <a:p>
          <a:endParaRPr lang="en-IN"/>
        </a:p>
      </dgm:t>
    </dgm:pt>
    <dgm:pt modelId="{CDDB7701-8170-4E08-B8FE-7A19F209D946}">
      <dgm:prSet phldrT="[Text]" custT="1"/>
      <dgm:spPr/>
      <dgm:t>
        <a:bodyPr/>
        <a:lstStyle/>
        <a:p>
          <a:r>
            <a:rPr lang="en-IN" sz="1600" b="1" dirty="0">
              <a:solidFill>
                <a:srgbClr val="002060"/>
              </a:solidFill>
            </a:rPr>
            <a:t>SSC or SSB</a:t>
          </a:r>
        </a:p>
        <a:p>
          <a:r>
            <a:rPr lang="en-IN" sz="1600" b="1" dirty="0">
              <a:solidFill>
                <a:srgbClr val="002060"/>
              </a:solidFill>
            </a:rPr>
            <a:t>Variation Between Samples</a:t>
          </a:r>
        </a:p>
        <a:p>
          <a:endParaRPr lang="en-IN" sz="1200" dirty="0"/>
        </a:p>
      </dgm:t>
    </dgm:pt>
    <dgm:pt modelId="{5C034D84-025F-490F-9A14-4E062BCC091C}" type="parTrans" cxnId="{6DDF12C9-F624-4CE7-BB5E-4C463EFFE6AF}">
      <dgm:prSet/>
      <dgm:spPr/>
      <dgm:t>
        <a:bodyPr/>
        <a:lstStyle/>
        <a:p>
          <a:endParaRPr lang="en-IN"/>
        </a:p>
      </dgm:t>
    </dgm:pt>
    <dgm:pt modelId="{83C7365E-D68F-4636-B16D-D460379501D8}" type="sibTrans" cxnId="{6DDF12C9-F624-4CE7-BB5E-4C463EFFE6AF}">
      <dgm:prSet/>
      <dgm:spPr/>
      <dgm:t>
        <a:bodyPr/>
        <a:lstStyle/>
        <a:p>
          <a:endParaRPr lang="en-IN"/>
        </a:p>
      </dgm:t>
    </dgm:pt>
    <dgm:pt modelId="{44BF0E43-094D-46CA-9631-06C1F5605BDD}" type="pres">
      <dgm:prSet presAssocID="{FBCDB7B9-55D5-4856-8BDF-F1FCB01713B0}" presName="diagram" presStyleCnt="0">
        <dgm:presLayoutVars>
          <dgm:chPref val="1"/>
          <dgm:dir/>
          <dgm:animOne val="branch"/>
          <dgm:animLvl val="lvl"/>
          <dgm:resizeHandles val="exact"/>
        </dgm:presLayoutVars>
      </dgm:prSet>
      <dgm:spPr/>
    </dgm:pt>
    <dgm:pt modelId="{A896D7D6-B798-4A04-9E31-55BD514C72E5}" type="pres">
      <dgm:prSet presAssocID="{B57F3494-67F3-4C17-B0B0-0DDA9DC05A82}" presName="root1" presStyleCnt="0"/>
      <dgm:spPr/>
    </dgm:pt>
    <dgm:pt modelId="{8942CD4D-FED9-4F43-B105-03A05CA0570E}" type="pres">
      <dgm:prSet presAssocID="{B57F3494-67F3-4C17-B0B0-0DDA9DC05A82}" presName="LevelOneTextNode" presStyleLbl="node0" presStyleIdx="0" presStyleCnt="1" custScaleY="158070" custLinFactNeighborY="-2677">
        <dgm:presLayoutVars>
          <dgm:chPref val="3"/>
        </dgm:presLayoutVars>
      </dgm:prSet>
      <dgm:spPr/>
    </dgm:pt>
    <dgm:pt modelId="{42852E54-C3AA-469C-A7C1-AAF81C982998}" type="pres">
      <dgm:prSet presAssocID="{B57F3494-67F3-4C17-B0B0-0DDA9DC05A82}" presName="level2hierChild" presStyleCnt="0"/>
      <dgm:spPr/>
    </dgm:pt>
    <dgm:pt modelId="{6868202B-E616-4E86-B18C-E611B1F7B80D}" type="pres">
      <dgm:prSet presAssocID="{482D8BDD-C38D-4848-AE82-51AF72747403}" presName="conn2-1" presStyleLbl="parChTrans1D2" presStyleIdx="0" presStyleCnt="2"/>
      <dgm:spPr/>
    </dgm:pt>
    <dgm:pt modelId="{1EDC0239-3025-40F3-88F7-0D263264E398}" type="pres">
      <dgm:prSet presAssocID="{482D8BDD-C38D-4848-AE82-51AF72747403}" presName="connTx" presStyleLbl="parChTrans1D2" presStyleIdx="0" presStyleCnt="2"/>
      <dgm:spPr/>
    </dgm:pt>
    <dgm:pt modelId="{3ADA1C54-D090-4388-907A-960D49823DBB}" type="pres">
      <dgm:prSet presAssocID="{D647033C-0E3F-490F-8AF8-4D59C63FB703}" presName="root2" presStyleCnt="0"/>
      <dgm:spPr/>
    </dgm:pt>
    <dgm:pt modelId="{95D50CBD-B2F0-42DF-A690-8E4F6A316495}" type="pres">
      <dgm:prSet presAssocID="{D647033C-0E3F-490F-8AF8-4D59C63FB703}" presName="LevelTwoTextNode" presStyleLbl="node2" presStyleIdx="0" presStyleCnt="2" custScaleY="127459">
        <dgm:presLayoutVars>
          <dgm:chPref val="3"/>
        </dgm:presLayoutVars>
      </dgm:prSet>
      <dgm:spPr/>
    </dgm:pt>
    <dgm:pt modelId="{CB589D8A-7B30-468A-BA8B-A4D33CBCD635}" type="pres">
      <dgm:prSet presAssocID="{D647033C-0E3F-490F-8AF8-4D59C63FB703}" presName="level3hierChild" presStyleCnt="0"/>
      <dgm:spPr/>
    </dgm:pt>
    <dgm:pt modelId="{62DF4587-D273-40EA-8B6D-25A8CAE683AA}" type="pres">
      <dgm:prSet presAssocID="{E13A3612-85E8-4514-A436-D13D66BE71E1}" presName="conn2-1" presStyleLbl="parChTrans1D3" presStyleIdx="0" presStyleCnt="2"/>
      <dgm:spPr/>
    </dgm:pt>
    <dgm:pt modelId="{1541821D-2138-4EF2-B5E9-25C924195244}" type="pres">
      <dgm:prSet presAssocID="{E13A3612-85E8-4514-A436-D13D66BE71E1}" presName="connTx" presStyleLbl="parChTrans1D3" presStyleIdx="0" presStyleCnt="2"/>
      <dgm:spPr/>
    </dgm:pt>
    <dgm:pt modelId="{653A09D3-E74E-4F6D-9084-6FD673DCAB19}" type="pres">
      <dgm:prSet presAssocID="{ABD4DBA3-98CE-4369-AF19-74CE260CA2D4}" presName="root2" presStyleCnt="0"/>
      <dgm:spPr/>
    </dgm:pt>
    <dgm:pt modelId="{E007A396-E2E0-4E59-B65D-621AD2A8DB0B}" type="pres">
      <dgm:prSet presAssocID="{ABD4DBA3-98CE-4369-AF19-74CE260CA2D4}" presName="LevelTwoTextNode" presStyleLbl="node3" presStyleIdx="0" presStyleCnt="2" custLinFactNeighborX="3747">
        <dgm:presLayoutVars>
          <dgm:chPref val="3"/>
        </dgm:presLayoutVars>
      </dgm:prSet>
      <dgm:spPr/>
    </dgm:pt>
    <dgm:pt modelId="{2EBCE4AD-A1EE-487B-BDE3-940C172B252D}" type="pres">
      <dgm:prSet presAssocID="{ABD4DBA3-98CE-4369-AF19-74CE260CA2D4}" presName="level3hierChild" presStyleCnt="0"/>
      <dgm:spPr/>
    </dgm:pt>
    <dgm:pt modelId="{E2C2D8D7-E3FB-4169-8832-AD8DE3D41A3C}" type="pres">
      <dgm:prSet presAssocID="{8D7A3A8F-3CC9-457F-B2DA-291A97FE5CB5}" presName="conn2-1" presStyleLbl="parChTrans1D3" presStyleIdx="1" presStyleCnt="2"/>
      <dgm:spPr/>
    </dgm:pt>
    <dgm:pt modelId="{8DD34E8B-1480-43F7-A59E-76AA99EC27F9}" type="pres">
      <dgm:prSet presAssocID="{8D7A3A8F-3CC9-457F-B2DA-291A97FE5CB5}" presName="connTx" presStyleLbl="parChTrans1D3" presStyleIdx="1" presStyleCnt="2"/>
      <dgm:spPr/>
    </dgm:pt>
    <dgm:pt modelId="{FEC58109-9160-4A58-9A7F-DC9B7281707A}" type="pres">
      <dgm:prSet presAssocID="{72B0D0CE-1CE2-44EB-BC5D-5CC9AFBF27EF}" presName="root2" presStyleCnt="0"/>
      <dgm:spPr/>
    </dgm:pt>
    <dgm:pt modelId="{1DCD881A-637B-414A-9BD0-86912CCF1EC0}" type="pres">
      <dgm:prSet presAssocID="{72B0D0CE-1CE2-44EB-BC5D-5CC9AFBF27EF}" presName="LevelTwoTextNode" presStyleLbl="node3" presStyleIdx="1" presStyleCnt="2">
        <dgm:presLayoutVars>
          <dgm:chPref val="3"/>
        </dgm:presLayoutVars>
      </dgm:prSet>
      <dgm:spPr/>
    </dgm:pt>
    <dgm:pt modelId="{B604448E-28A0-4C0B-A4A3-1260972BC1DD}" type="pres">
      <dgm:prSet presAssocID="{72B0D0CE-1CE2-44EB-BC5D-5CC9AFBF27EF}" presName="level3hierChild" presStyleCnt="0"/>
      <dgm:spPr/>
    </dgm:pt>
    <dgm:pt modelId="{0945F379-CF70-42EF-92E4-1FD6981CB9ED}" type="pres">
      <dgm:prSet presAssocID="{5C034D84-025F-490F-9A14-4E062BCC091C}" presName="conn2-1" presStyleLbl="parChTrans1D2" presStyleIdx="1" presStyleCnt="2"/>
      <dgm:spPr/>
    </dgm:pt>
    <dgm:pt modelId="{D5991D34-FA79-44D4-9F99-4CD0CF3D851F}" type="pres">
      <dgm:prSet presAssocID="{5C034D84-025F-490F-9A14-4E062BCC091C}" presName="connTx" presStyleLbl="parChTrans1D2" presStyleIdx="1" presStyleCnt="2"/>
      <dgm:spPr/>
    </dgm:pt>
    <dgm:pt modelId="{A0AD70C8-6100-41CC-91ED-AC094F4DB2AC}" type="pres">
      <dgm:prSet presAssocID="{CDDB7701-8170-4E08-B8FE-7A19F209D946}" presName="root2" presStyleCnt="0"/>
      <dgm:spPr/>
    </dgm:pt>
    <dgm:pt modelId="{B249D932-B7B2-46EE-80BE-0CC96A507CD0}" type="pres">
      <dgm:prSet presAssocID="{CDDB7701-8170-4E08-B8FE-7A19F209D946}" presName="LevelTwoTextNode" presStyleLbl="node2" presStyleIdx="1" presStyleCnt="2" custScaleX="120074" custScaleY="96091">
        <dgm:presLayoutVars>
          <dgm:chPref val="3"/>
        </dgm:presLayoutVars>
      </dgm:prSet>
      <dgm:spPr/>
    </dgm:pt>
    <dgm:pt modelId="{5EC417D4-6B0B-48C3-9A45-91BDB40EDCF4}" type="pres">
      <dgm:prSet presAssocID="{CDDB7701-8170-4E08-B8FE-7A19F209D946}" presName="level3hierChild" presStyleCnt="0"/>
      <dgm:spPr/>
    </dgm:pt>
  </dgm:ptLst>
  <dgm:cxnLst>
    <dgm:cxn modelId="{25C89909-0036-493F-BDAB-6FF2AA5B3535}" type="presOf" srcId="{B57F3494-67F3-4C17-B0B0-0DDA9DC05A82}" destId="{8942CD4D-FED9-4F43-B105-03A05CA0570E}" srcOrd="0" destOrd="0" presId="urn:microsoft.com/office/officeart/2005/8/layout/hierarchy2"/>
    <dgm:cxn modelId="{2C90900D-19DF-425B-B94E-BE0A315FB41E}" type="presOf" srcId="{5C034D84-025F-490F-9A14-4E062BCC091C}" destId="{D5991D34-FA79-44D4-9F99-4CD0CF3D851F}" srcOrd="1" destOrd="0" presId="urn:microsoft.com/office/officeart/2005/8/layout/hierarchy2"/>
    <dgm:cxn modelId="{F8DE1611-7CDA-40FA-94E8-4DFDFFD2B2E3}" type="presOf" srcId="{8D7A3A8F-3CC9-457F-B2DA-291A97FE5CB5}" destId="{8DD34E8B-1480-43F7-A59E-76AA99EC27F9}" srcOrd="1" destOrd="0" presId="urn:microsoft.com/office/officeart/2005/8/layout/hierarchy2"/>
    <dgm:cxn modelId="{7E7CBF35-2AF8-48DB-BF7D-B84F2C44486E}" type="presOf" srcId="{482D8BDD-C38D-4848-AE82-51AF72747403}" destId="{1EDC0239-3025-40F3-88F7-0D263264E398}" srcOrd="1" destOrd="0" presId="urn:microsoft.com/office/officeart/2005/8/layout/hierarchy2"/>
    <dgm:cxn modelId="{6B4FE666-9B2A-4FAF-AAFD-0EAD05A9F06B}" type="presOf" srcId="{E13A3612-85E8-4514-A436-D13D66BE71E1}" destId="{1541821D-2138-4EF2-B5E9-25C924195244}" srcOrd="1" destOrd="0" presId="urn:microsoft.com/office/officeart/2005/8/layout/hierarchy2"/>
    <dgm:cxn modelId="{F5781C69-2E7B-4ABE-8227-A97EDC53599F}" srcId="{B57F3494-67F3-4C17-B0B0-0DDA9DC05A82}" destId="{D647033C-0E3F-490F-8AF8-4D59C63FB703}" srcOrd="0" destOrd="0" parTransId="{482D8BDD-C38D-4848-AE82-51AF72747403}" sibTransId="{1C738BE5-FF95-4A66-B51D-7C5A115E65FE}"/>
    <dgm:cxn modelId="{510C624D-9500-4692-B536-6E4079C3F008}" type="presOf" srcId="{D647033C-0E3F-490F-8AF8-4D59C63FB703}" destId="{95D50CBD-B2F0-42DF-A690-8E4F6A316495}" srcOrd="0" destOrd="0" presId="urn:microsoft.com/office/officeart/2005/8/layout/hierarchy2"/>
    <dgm:cxn modelId="{D4D38092-5FF7-4DB5-83F4-75AE677EDDCB}" type="presOf" srcId="{482D8BDD-C38D-4848-AE82-51AF72747403}" destId="{6868202B-E616-4E86-B18C-E611B1F7B80D}" srcOrd="0" destOrd="0" presId="urn:microsoft.com/office/officeart/2005/8/layout/hierarchy2"/>
    <dgm:cxn modelId="{55DB9293-A799-4290-B51B-9CA3AFC6AFFC}" srcId="{D647033C-0E3F-490F-8AF8-4D59C63FB703}" destId="{72B0D0CE-1CE2-44EB-BC5D-5CC9AFBF27EF}" srcOrd="1" destOrd="0" parTransId="{8D7A3A8F-3CC9-457F-B2DA-291A97FE5CB5}" sibTransId="{A3B36750-9F5E-49B0-94A4-8C09510C3F45}"/>
    <dgm:cxn modelId="{105DA193-7242-487C-996A-ABA1EF02D8F8}" type="presOf" srcId="{ABD4DBA3-98CE-4369-AF19-74CE260CA2D4}" destId="{E007A396-E2E0-4E59-B65D-621AD2A8DB0B}" srcOrd="0" destOrd="0" presId="urn:microsoft.com/office/officeart/2005/8/layout/hierarchy2"/>
    <dgm:cxn modelId="{0683CFA1-434E-4819-B526-45434324D2E8}" type="presOf" srcId="{5C034D84-025F-490F-9A14-4E062BCC091C}" destId="{0945F379-CF70-42EF-92E4-1FD6981CB9ED}" srcOrd="0" destOrd="0" presId="urn:microsoft.com/office/officeart/2005/8/layout/hierarchy2"/>
    <dgm:cxn modelId="{A5CECCA8-22C4-48DF-9C40-C169E3A5C707}" srcId="{FBCDB7B9-55D5-4856-8BDF-F1FCB01713B0}" destId="{B57F3494-67F3-4C17-B0B0-0DDA9DC05A82}" srcOrd="0" destOrd="0" parTransId="{83BE6934-AB43-49A7-B0A0-431E570C0EEB}" sibTransId="{30ED4A17-9EF5-41CA-817E-A461DA082842}"/>
    <dgm:cxn modelId="{04C526B3-1BEA-438A-8062-36999F584270}" type="presOf" srcId="{8D7A3A8F-3CC9-457F-B2DA-291A97FE5CB5}" destId="{E2C2D8D7-E3FB-4169-8832-AD8DE3D41A3C}" srcOrd="0" destOrd="0" presId="urn:microsoft.com/office/officeart/2005/8/layout/hierarchy2"/>
    <dgm:cxn modelId="{DD8FE4B4-260D-4D32-9BAC-41CD452C303B}" srcId="{D647033C-0E3F-490F-8AF8-4D59C63FB703}" destId="{ABD4DBA3-98CE-4369-AF19-74CE260CA2D4}" srcOrd="0" destOrd="0" parTransId="{E13A3612-85E8-4514-A436-D13D66BE71E1}" sibTransId="{8BDC5BFF-D252-4996-84AC-E8990C7E6341}"/>
    <dgm:cxn modelId="{6DDF12C9-F624-4CE7-BB5E-4C463EFFE6AF}" srcId="{B57F3494-67F3-4C17-B0B0-0DDA9DC05A82}" destId="{CDDB7701-8170-4E08-B8FE-7A19F209D946}" srcOrd="1" destOrd="0" parTransId="{5C034D84-025F-490F-9A14-4E062BCC091C}" sibTransId="{83C7365E-D68F-4636-B16D-D460379501D8}"/>
    <dgm:cxn modelId="{92F565DE-6885-4076-964B-F83CDF32DCC6}" type="presOf" srcId="{72B0D0CE-1CE2-44EB-BC5D-5CC9AFBF27EF}" destId="{1DCD881A-637B-414A-9BD0-86912CCF1EC0}" srcOrd="0" destOrd="0" presId="urn:microsoft.com/office/officeart/2005/8/layout/hierarchy2"/>
    <dgm:cxn modelId="{19FC7CDE-41B1-4809-A595-F73EE5371AE7}" type="presOf" srcId="{CDDB7701-8170-4E08-B8FE-7A19F209D946}" destId="{B249D932-B7B2-46EE-80BE-0CC96A507CD0}" srcOrd="0" destOrd="0" presId="urn:microsoft.com/office/officeart/2005/8/layout/hierarchy2"/>
    <dgm:cxn modelId="{96232EF0-2A3B-49EE-9013-ECCFA4F2538E}" type="presOf" srcId="{FBCDB7B9-55D5-4856-8BDF-F1FCB01713B0}" destId="{44BF0E43-094D-46CA-9631-06C1F5605BDD}" srcOrd="0" destOrd="0" presId="urn:microsoft.com/office/officeart/2005/8/layout/hierarchy2"/>
    <dgm:cxn modelId="{C414C6FE-B81E-4E02-B7FC-5389B465C260}" type="presOf" srcId="{E13A3612-85E8-4514-A436-D13D66BE71E1}" destId="{62DF4587-D273-40EA-8B6D-25A8CAE683AA}" srcOrd="0" destOrd="0" presId="urn:microsoft.com/office/officeart/2005/8/layout/hierarchy2"/>
    <dgm:cxn modelId="{19D6AD4A-0045-4943-945A-7CB06FFBA92E}" type="presParOf" srcId="{44BF0E43-094D-46CA-9631-06C1F5605BDD}" destId="{A896D7D6-B798-4A04-9E31-55BD514C72E5}" srcOrd="0" destOrd="0" presId="urn:microsoft.com/office/officeart/2005/8/layout/hierarchy2"/>
    <dgm:cxn modelId="{4CCDAA58-76F3-4A6D-9719-71B6E190DFB6}" type="presParOf" srcId="{A896D7D6-B798-4A04-9E31-55BD514C72E5}" destId="{8942CD4D-FED9-4F43-B105-03A05CA0570E}" srcOrd="0" destOrd="0" presId="urn:microsoft.com/office/officeart/2005/8/layout/hierarchy2"/>
    <dgm:cxn modelId="{D1187C9F-09EA-4A37-A869-921B96979527}" type="presParOf" srcId="{A896D7D6-B798-4A04-9E31-55BD514C72E5}" destId="{42852E54-C3AA-469C-A7C1-AAF81C982998}" srcOrd="1" destOrd="0" presId="urn:microsoft.com/office/officeart/2005/8/layout/hierarchy2"/>
    <dgm:cxn modelId="{8993CDF6-8109-40C8-849F-AB6EADC7B571}" type="presParOf" srcId="{42852E54-C3AA-469C-A7C1-AAF81C982998}" destId="{6868202B-E616-4E86-B18C-E611B1F7B80D}" srcOrd="0" destOrd="0" presId="urn:microsoft.com/office/officeart/2005/8/layout/hierarchy2"/>
    <dgm:cxn modelId="{8642F4EA-6CE8-49AD-9BA6-B5ED8825B24B}" type="presParOf" srcId="{6868202B-E616-4E86-B18C-E611B1F7B80D}" destId="{1EDC0239-3025-40F3-88F7-0D263264E398}" srcOrd="0" destOrd="0" presId="urn:microsoft.com/office/officeart/2005/8/layout/hierarchy2"/>
    <dgm:cxn modelId="{3C1F71F7-BD47-4915-937A-0F472610DA01}" type="presParOf" srcId="{42852E54-C3AA-469C-A7C1-AAF81C982998}" destId="{3ADA1C54-D090-4388-907A-960D49823DBB}" srcOrd="1" destOrd="0" presId="urn:microsoft.com/office/officeart/2005/8/layout/hierarchy2"/>
    <dgm:cxn modelId="{80489356-D058-437E-8B5F-D2A827EB0E5C}" type="presParOf" srcId="{3ADA1C54-D090-4388-907A-960D49823DBB}" destId="{95D50CBD-B2F0-42DF-A690-8E4F6A316495}" srcOrd="0" destOrd="0" presId="urn:microsoft.com/office/officeart/2005/8/layout/hierarchy2"/>
    <dgm:cxn modelId="{B29DC7C4-02D5-4923-A96B-47DEC7A782AB}" type="presParOf" srcId="{3ADA1C54-D090-4388-907A-960D49823DBB}" destId="{CB589D8A-7B30-468A-BA8B-A4D33CBCD635}" srcOrd="1" destOrd="0" presId="urn:microsoft.com/office/officeart/2005/8/layout/hierarchy2"/>
    <dgm:cxn modelId="{CCD9ADF0-1180-45E0-AF78-5E3E09ED4141}" type="presParOf" srcId="{CB589D8A-7B30-468A-BA8B-A4D33CBCD635}" destId="{62DF4587-D273-40EA-8B6D-25A8CAE683AA}" srcOrd="0" destOrd="0" presId="urn:microsoft.com/office/officeart/2005/8/layout/hierarchy2"/>
    <dgm:cxn modelId="{31179405-38FD-4D34-9E76-FC24C21D2B6F}" type="presParOf" srcId="{62DF4587-D273-40EA-8B6D-25A8CAE683AA}" destId="{1541821D-2138-4EF2-B5E9-25C924195244}" srcOrd="0" destOrd="0" presId="urn:microsoft.com/office/officeart/2005/8/layout/hierarchy2"/>
    <dgm:cxn modelId="{59FBA547-5141-4DDA-8A65-BD6AB1D5318D}" type="presParOf" srcId="{CB589D8A-7B30-468A-BA8B-A4D33CBCD635}" destId="{653A09D3-E74E-4F6D-9084-6FD673DCAB19}" srcOrd="1" destOrd="0" presId="urn:microsoft.com/office/officeart/2005/8/layout/hierarchy2"/>
    <dgm:cxn modelId="{EC4A79FB-7556-46D1-8AA2-38D36B1AAC91}" type="presParOf" srcId="{653A09D3-E74E-4F6D-9084-6FD673DCAB19}" destId="{E007A396-E2E0-4E59-B65D-621AD2A8DB0B}" srcOrd="0" destOrd="0" presId="urn:microsoft.com/office/officeart/2005/8/layout/hierarchy2"/>
    <dgm:cxn modelId="{3D835944-1933-4F1E-A5D5-970DF7E2650C}" type="presParOf" srcId="{653A09D3-E74E-4F6D-9084-6FD673DCAB19}" destId="{2EBCE4AD-A1EE-487B-BDE3-940C172B252D}" srcOrd="1" destOrd="0" presId="urn:microsoft.com/office/officeart/2005/8/layout/hierarchy2"/>
    <dgm:cxn modelId="{7938D39A-B859-4786-9012-904A9841F91C}" type="presParOf" srcId="{CB589D8A-7B30-468A-BA8B-A4D33CBCD635}" destId="{E2C2D8D7-E3FB-4169-8832-AD8DE3D41A3C}" srcOrd="2" destOrd="0" presId="urn:microsoft.com/office/officeart/2005/8/layout/hierarchy2"/>
    <dgm:cxn modelId="{74A165FA-75D8-47CD-BAEA-A419D754BE50}" type="presParOf" srcId="{E2C2D8D7-E3FB-4169-8832-AD8DE3D41A3C}" destId="{8DD34E8B-1480-43F7-A59E-76AA99EC27F9}" srcOrd="0" destOrd="0" presId="urn:microsoft.com/office/officeart/2005/8/layout/hierarchy2"/>
    <dgm:cxn modelId="{7B17A916-819E-4B98-818D-E46E7A408C8A}" type="presParOf" srcId="{CB589D8A-7B30-468A-BA8B-A4D33CBCD635}" destId="{FEC58109-9160-4A58-9A7F-DC9B7281707A}" srcOrd="3" destOrd="0" presId="urn:microsoft.com/office/officeart/2005/8/layout/hierarchy2"/>
    <dgm:cxn modelId="{0D702277-300D-4065-A08C-2F03DD0D47A3}" type="presParOf" srcId="{FEC58109-9160-4A58-9A7F-DC9B7281707A}" destId="{1DCD881A-637B-414A-9BD0-86912CCF1EC0}" srcOrd="0" destOrd="0" presId="urn:microsoft.com/office/officeart/2005/8/layout/hierarchy2"/>
    <dgm:cxn modelId="{EBB83406-A738-4D1B-938D-2AD942508C74}" type="presParOf" srcId="{FEC58109-9160-4A58-9A7F-DC9B7281707A}" destId="{B604448E-28A0-4C0B-A4A3-1260972BC1DD}" srcOrd="1" destOrd="0" presId="urn:microsoft.com/office/officeart/2005/8/layout/hierarchy2"/>
    <dgm:cxn modelId="{F7DA599F-7D50-4714-9C20-28175FBAB8A8}" type="presParOf" srcId="{42852E54-C3AA-469C-A7C1-AAF81C982998}" destId="{0945F379-CF70-42EF-92E4-1FD6981CB9ED}" srcOrd="2" destOrd="0" presId="urn:microsoft.com/office/officeart/2005/8/layout/hierarchy2"/>
    <dgm:cxn modelId="{4E861CBC-7DEB-4630-925E-BAB78AF8DE96}" type="presParOf" srcId="{0945F379-CF70-42EF-92E4-1FD6981CB9ED}" destId="{D5991D34-FA79-44D4-9F99-4CD0CF3D851F}" srcOrd="0" destOrd="0" presId="urn:microsoft.com/office/officeart/2005/8/layout/hierarchy2"/>
    <dgm:cxn modelId="{2E32253B-29A9-4FE2-B08A-000F8DFF5B6F}" type="presParOf" srcId="{42852E54-C3AA-469C-A7C1-AAF81C982998}" destId="{A0AD70C8-6100-41CC-91ED-AC094F4DB2AC}" srcOrd="3" destOrd="0" presId="urn:microsoft.com/office/officeart/2005/8/layout/hierarchy2"/>
    <dgm:cxn modelId="{6E80881E-71D2-473C-8B52-C35E9C4749D0}" type="presParOf" srcId="{A0AD70C8-6100-41CC-91ED-AC094F4DB2AC}" destId="{B249D932-B7B2-46EE-80BE-0CC96A507CD0}" srcOrd="0" destOrd="0" presId="urn:microsoft.com/office/officeart/2005/8/layout/hierarchy2"/>
    <dgm:cxn modelId="{806096FF-F5EB-4C8B-B8F8-19351B2349E6}" type="presParOf" srcId="{A0AD70C8-6100-41CC-91ED-AC094F4DB2AC}" destId="{5EC417D4-6B0B-48C3-9A45-91BDB40EDCF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2CD4D-FED9-4F43-B105-03A05CA0570E}">
      <dsp:nvSpPr>
        <dsp:cNvPr id="0" name=""/>
        <dsp:cNvSpPr/>
      </dsp:nvSpPr>
      <dsp:spPr>
        <a:xfrm>
          <a:off x="1763" y="1566556"/>
          <a:ext cx="2573746" cy="20341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rgbClr val="002060"/>
              </a:solidFill>
            </a:rPr>
            <a:t>SST</a:t>
          </a:r>
        </a:p>
        <a:p>
          <a:pPr marL="0" lvl="0" indent="0" algn="ctr" defTabSz="800100">
            <a:lnSpc>
              <a:spcPct val="90000"/>
            </a:lnSpc>
            <a:spcBef>
              <a:spcPct val="0"/>
            </a:spcBef>
            <a:spcAft>
              <a:spcPct val="35000"/>
            </a:spcAft>
            <a:buNone/>
          </a:pPr>
          <a:r>
            <a:rPr lang="en-IN" sz="1800" b="1" kern="1200" dirty="0">
              <a:solidFill>
                <a:srgbClr val="002060"/>
              </a:solidFill>
            </a:rPr>
            <a:t>Total Variation</a:t>
          </a:r>
          <a:endParaRPr lang="en-IN" sz="1200" b="1" kern="1200" dirty="0">
            <a:solidFill>
              <a:srgbClr val="002060"/>
            </a:solidFill>
          </a:endParaRPr>
        </a:p>
      </dsp:txBody>
      <dsp:txXfrm>
        <a:off x="61342" y="1626135"/>
        <a:ext cx="2454588" cy="1915002"/>
      </dsp:txXfrm>
    </dsp:sp>
    <dsp:sp modelId="{6868202B-E616-4E86-B18C-E611B1F7B80D}">
      <dsp:nvSpPr>
        <dsp:cNvPr id="0" name=""/>
        <dsp:cNvSpPr/>
      </dsp:nvSpPr>
      <dsp:spPr>
        <a:xfrm rot="19592462">
          <a:off x="2473261" y="2218675"/>
          <a:ext cx="1233995" cy="49570"/>
        </a:xfrm>
        <a:custGeom>
          <a:avLst/>
          <a:gdLst/>
          <a:ahLst/>
          <a:cxnLst/>
          <a:rect l="0" t="0" r="0" b="0"/>
          <a:pathLst>
            <a:path>
              <a:moveTo>
                <a:pt x="0" y="24785"/>
              </a:moveTo>
              <a:lnTo>
                <a:pt x="1233995" y="2478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059409" y="2212611"/>
        <a:ext cx="61699" cy="61699"/>
      </dsp:txXfrm>
    </dsp:sp>
    <dsp:sp modelId="{95D50CBD-B2F0-42DF-A690-8E4F6A316495}">
      <dsp:nvSpPr>
        <dsp:cNvPr id="0" name=""/>
        <dsp:cNvSpPr/>
      </dsp:nvSpPr>
      <dsp:spPr>
        <a:xfrm>
          <a:off x="3605008" y="1083167"/>
          <a:ext cx="2573746" cy="16402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b="1" kern="1200" dirty="0">
              <a:solidFill>
                <a:srgbClr val="002060"/>
              </a:solidFill>
            </a:rPr>
            <a:t>SSR or SSW</a:t>
          </a:r>
        </a:p>
        <a:p>
          <a:pPr marL="0" lvl="0" indent="0" algn="ctr" defTabSz="711200">
            <a:lnSpc>
              <a:spcPct val="90000"/>
            </a:lnSpc>
            <a:spcBef>
              <a:spcPct val="0"/>
            </a:spcBef>
            <a:spcAft>
              <a:spcPct val="35000"/>
            </a:spcAft>
            <a:buNone/>
          </a:pPr>
          <a:r>
            <a:rPr lang="en-IN" sz="1600" b="1" kern="1200" dirty="0">
              <a:solidFill>
                <a:srgbClr val="002060"/>
              </a:solidFill>
            </a:rPr>
            <a:t>Variation within Samples </a:t>
          </a:r>
        </a:p>
      </dsp:txBody>
      <dsp:txXfrm>
        <a:off x="3653049" y="1131208"/>
        <a:ext cx="2477664" cy="1544153"/>
      </dsp:txXfrm>
    </dsp:sp>
    <dsp:sp modelId="{62DF4587-D273-40EA-8B6D-25A8CAE683AA}">
      <dsp:nvSpPr>
        <dsp:cNvPr id="0" name=""/>
        <dsp:cNvSpPr/>
      </dsp:nvSpPr>
      <dsp:spPr>
        <a:xfrm rot="19460386">
          <a:off x="6059753" y="1508524"/>
          <a:ext cx="1269263" cy="49570"/>
        </a:xfrm>
        <a:custGeom>
          <a:avLst/>
          <a:gdLst/>
          <a:ahLst/>
          <a:cxnLst/>
          <a:rect l="0" t="0" r="0" b="0"/>
          <a:pathLst>
            <a:path>
              <a:moveTo>
                <a:pt x="0" y="24785"/>
              </a:moveTo>
              <a:lnTo>
                <a:pt x="1269263" y="2478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6662654" y="1501578"/>
        <a:ext cx="63463" cy="63463"/>
      </dsp:txXfrm>
    </dsp:sp>
    <dsp:sp modelId="{E007A396-E2E0-4E59-B65D-621AD2A8DB0B}">
      <dsp:nvSpPr>
        <dsp:cNvPr id="0" name=""/>
        <dsp:cNvSpPr/>
      </dsp:nvSpPr>
      <dsp:spPr>
        <a:xfrm>
          <a:off x="7210016" y="519897"/>
          <a:ext cx="2573746" cy="12868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IN" sz="1500" b="1" kern="1200" dirty="0">
              <a:solidFill>
                <a:srgbClr val="002060"/>
              </a:solidFill>
            </a:rPr>
            <a:t>SSR</a:t>
          </a:r>
        </a:p>
        <a:p>
          <a:pPr marL="0" lvl="0" indent="0" algn="ctr" defTabSz="666750">
            <a:lnSpc>
              <a:spcPct val="90000"/>
            </a:lnSpc>
            <a:spcBef>
              <a:spcPct val="0"/>
            </a:spcBef>
            <a:spcAft>
              <a:spcPct val="35000"/>
            </a:spcAft>
            <a:buNone/>
          </a:pPr>
          <a:r>
            <a:rPr lang="en-IN" sz="1500" b="1" kern="1200" dirty="0">
              <a:solidFill>
                <a:srgbClr val="002060"/>
              </a:solidFill>
            </a:rPr>
            <a:t>Unwanted variations due to difference between block means i.e. Sum of square rows</a:t>
          </a:r>
        </a:p>
      </dsp:txBody>
      <dsp:txXfrm>
        <a:off x="7247707" y="557588"/>
        <a:ext cx="2498364" cy="1211491"/>
      </dsp:txXfrm>
    </dsp:sp>
    <dsp:sp modelId="{E2C2D8D7-E3FB-4169-8832-AD8DE3D41A3C}">
      <dsp:nvSpPr>
        <dsp:cNvPr id="0" name=""/>
        <dsp:cNvSpPr/>
      </dsp:nvSpPr>
      <dsp:spPr>
        <a:xfrm rot="2142401">
          <a:off x="6059588" y="2248476"/>
          <a:ext cx="1267831" cy="49570"/>
        </a:xfrm>
        <a:custGeom>
          <a:avLst/>
          <a:gdLst/>
          <a:ahLst/>
          <a:cxnLst/>
          <a:rect l="0" t="0" r="0" b="0"/>
          <a:pathLst>
            <a:path>
              <a:moveTo>
                <a:pt x="0" y="24785"/>
              </a:moveTo>
              <a:lnTo>
                <a:pt x="1267831" y="2478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6661808" y="2241566"/>
        <a:ext cx="63391" cy="63391"/>
      </dsp:txXfrm>
    </dsp:sp>
    <dsp:sp modelId="{1DCD881A-637B-414A-9BD0-86912CCF1EC0}">
      <dsp:nvSpPr>
        <dsp:cNvPr id="0" name=""/>
        <dsp:cNvSpPr/>
      </dsp:nvSpPr>
      <dsp:spPr>
        <a:xfrm>
          <a:off x="7208253" y="1999801"/>
          <a:ext cx="2573746" cy="12868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IN" sz="1500" b="1" kern="1200" dirty="0">
              <a:solidFill>
                <a:srgbClr val="002060"/>
              </a:solidFill>
            </a:rPr>
            <a:t>SSE</a:t>
          </a:r>
        </a:p>
        <a:p>
          <a:pPr marL="0" lvl="0" indent="0" algn="ctr" defTabSz="666750">
            <a:lnSpc>
              <a:spcPct val="90000"/>
            </a:lnSpc>
            <a:spcBef>
              <a:spcPct val="0"/>
            </a:spcBef>
            <a:spcAft>
              <a:spcPct val="35000"/>
            </a:spcAft>
            <a:buNone/>
          </a:pPr>
          <a:r>
            <a:rPr lang="en-IN" sz="1500" b="1" kern="1200" dirty="0">
              <a:solidFill>
                <a:srgbClr val="002060"/>
              </a:solidFill>
            </a:rPr>
            <a:t>New variation due to random error- new sum of square errors</a:t>
          </a:r>
        </a:p>
      </dsp:txBody>
      <dsp:txXfrm>
        <a:off x="7245944" y="2037492"/>
        <a:ext cx="2498364" cy="1211491"/>
      </dsp:txXfrm>
    </dsp:sp>
    <dsp:sp modelId="{0945F379-CF70-42EF-92E4-1FD6981CB9ED}">
      <dsp:nvSpPr>
        <dsp:cNvPr id="0" name=""/>
        <dsp:cNvSpPr/>
      </dsp:nvSpPr>
      <dsp:spPr>
        <a:xfrm rot="2563963">
          <a:off x="2389469" y="3034392"/>
          <a:ext cx="1401579" cy="49570"/>
        </a:xfrm>
        <a:custGeom>
          <a:avLst/>
          <a:gdLst/>
          <a:ahLst/>
          <a:cxnLst/>
          <a:rect l="0" t="0" r="0" b="0"/>
          <a:pathLst>
            <a:path>
              <a:moveTo>
                <a:pt x="0" y="24785"/>
              </a:moveTo>
              <a:lnTo>
                <a:pt x="1401579" y="2478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055219" y="3024138"/>
        <a:ext cx="70078" cy="70078"/>
      </dsp:txXfrm>
    </dsp:sp>
    <dsp:sp modelId="{B249D932-B7B2-46EE-80BE-0CC96A507CD0}">
      <dsp:nvSpPr>
        <dsp:cNvPr id="0" name=""/>
        <dsp:cNvSpPr/>
      </dsp:nvSpPr>
      <dsp:spPr>
        <a:xfrm>
          <a:off x="3605008" y="2916434"/>
          <a:ext cx="3090400" cy="12365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b="1" kern="1200" dirty="0">
              <a:solidFill>
                <a:srgbClr val="002060"/>
              </a:solidFill>
            </a:rPr>
            <a:t>SSC or SSB</a:t>
          </a:r>
        </a:p>
        <a:p>
          <a:pPr marL="0" lvl="0" indent="0" algn="ctr" defTabSz="711200">
            <a:lnSpc>
              <a:spcPct val="90000"/>
            </a:lnSpc>
            <a:spcBef>
              <a:spcPct val="0"/>
            </a:spcBef>
            <a:spcAft>
              <a:spcPct val="35000"/>
            </a:spcAft>
            <a:buNone/>
          </a:pPr>
          <a:r>
            <a:rPr lang="en-IN" sz="1600" b="1" kern="1200" dirty="0">
              <a:solidFill>
                <a:srgbClr val="002060"/>
              </a:solidFill>
            </a:rPr>
            <a:t>Variation Between Samples</a:t>
          </a:r>
        </a:p>
        <a:p>
          <a:pPr marL="0" lvl="0" indent="0" algn="ctr" defTabSz="711200">
            <a:lnSpc>
              <a:spcPct val="90000"/>
            </a:lnSpc>
            <a:spcBef>
              <a:spcPct val="0"/>
            </a:spcBef>
            <a:spcAft>
              <a:spcPct val="35000"/>
            </a:spcAft>
            <a:buNone/>
          </a:pPr>
          <a:endParaRPr lang="en-IN" sz="1200" kern="1200" dirty="0"/>
        </a:p>
      </dsp:txBody>
      <dsp:txXfrm>
        <a:off x="3641226" y="2952652"/>
        <a:ext cx="3017964" cy="11641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D0967E-CDA8-465A-9A27-F8EBE9A73F71}" type="datetimeFigureOut">
              <a:rPr lang="en-IN" smtClean="0"/>
              <a:t>15-04-2021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DA9961-F331-49BB-AC3D-4DB2CE64A328}" type="slidenum">
              <a:rPr lang="en-IN" smtClean="0"/>
              <a:t>‹#›</a:t>
            </a:fld>
            <a:endParaRPr lang="en-IN"/>
          </a:p>
        </p:txBody>
      </p:sp>
    </p:spTree>
    <p:extLst>
      <p:ext uri="{BB962C8B-B14F-4D97-AF65-F5344CB8AC3E}">
        <p14:creationId xmlns:p14="http://schemas.microsoft.com/office/powerpoint/2010/main" val="2494505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FDDA9961-F331-49BB-AC3D-4DB2CE64A328}" type="slidenum">
              <a:rPr lang="en-IN" smtClean="0"/>
              <a:t>5</a:t>
            </a:fld>
            <a:endParaRPr lang="en-IN"/>
          </a:p>
        </p:txBody>
      </p:sp>
    </p:spTree>
    <p:extLst>
      <p:ext uri="{BB962C8B-B14F-4D97-AF65-F5344CB8AC3E}">
        <p14:creationId xmlns:p14="http://schemas.microsoft.com/office/powerpoint/2010/main" val="175388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Tuesday, November 10, 2020</a:t>
            </a:r>
            <a:endParaRPr lang="en-IN"/>
          </a:p>
        </p:txBody>
      </p:sp>
      <p:sp>
        <p:nvSpPr>
          <p:cNvPr id="5" name="Footer Placeholder 4"/>
          <p:cNvSpPr>
            <a:spLocks noGrp="1"/>
          </p:cNvSpPr>
          <p:nvPr>
            <p:ph type="ftr" sz="quarter" idx="11"/>
          </p:nvPr>
        </p:nvSpPr>
        <p:spPr/>
        <p:txBody>
          <a:bodyPr/>
          <a:lstStyle/>
          <a:p>
            <a:r>
              <a:rPr lang="en-IN"/>
              <a:t>Shurveer S. Bhanawat</a:t>
            </a:r>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222514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Tuesday, November 10, 2020</a:t>
            </a:r>
            <a:endParaRPr lang="en-IN"/>
          </a:p>
        </p:txBody>
      </p:sp>
      <p:sp>
        <p:nvSpPr>
          <p:cNvPr id="5" name="Footer Placeholder 4"/>
          <p:cNvSpPr>
            <a:spLocks noGrp="1"/>
          </p:cNvSpPr>
          <p:nvPr>
            <p:ph type="ftr" sz="quarter" idx="11"/>
          </p:nvPr>
        </p:nvSpPr>
        <p:spPr/>
        <p:txBody>
          <a:bodyPr/>
          <a:lstStyle/>
          <a:p>
            <a:r>
              <a:rPr lang="en-IN"/>
              <a:t>Shurveer S. Bhanawat</a:t>
            </a:r>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213915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r>
              <a:rPr lang="en-US"/>
              <a:t>Tuesday, November 10, 2020</a:t>
            </a:r>
            <a:endParaRPr lang="en-IN"/>
          </a:p>
        </p:txBody>
      </p:sp>
      <p:sp>
        <p:nvSpPr>
          <p:cNvPr id="5" name="Footer Placeholder 4"/>
          <p:cNvSpPr>
            <a:spLocks noGrp="1"/>
          </p:cNvSpPr>
          <p:nvPr>
            <p:ph type="ftr" sz="quarter" idx="11"/>
          </p:nvPr>
        </p:nvSpPr>
        <p:spPr>
          <a:xfrm>
            <a:off x="3776135" y="6422854"/>
            <a:ext cx="4279669" cy="365125"/>
          </a:xfrm>
        </p:spPr>
        <p:txBody>
          <a:bodyPr/>
          <a:lstStyle/>
          <a:p>
            <a:r>
              <a:rPr lang="en-IN"/>
              <a:t>Shurveer S. Bhanawat</a:t>
            </a:r>
          </a:p>
        </p:txBody>
      </p:sp>
      <p:sp>
        <p:nvSpPr>
          <p:cNvPr id="6" name="Slide Number Placeholder 5"/>
          <p:cNvSpPr>
            <a:spLocks noGrp="1"/>
          </p:cNvSpPr>
          <p:nvPr>
            <p:ph type="sldNum" sz="quarter" idx="12"/>
          </p:nvPr>
        </p:nvSpPr>
        <p:spPr>
          <a:xfrm>
            <a:off x="8073048" y="6422854"/>
            <a:ext cx="879759" cy="365125"/>
          </a:xfrm>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95400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Tuesday, November 10, 2020</a:t>
            </a:r>
            <a:endParaRPr lang="en-IN"/>
          </a:p>
        </p:txBody>
      </p:sp>
      <p:sp>
        <p:nvSpPr>
          <p:cNvPr id="5" name="Footer Placeholder 4"/>
          <p:cNvSpPr>
            <a:spLocks noGrp="1"/>
          </p:cNvSpPr>
          <p:nvPr>
            <p:ph type="ftr" sz="quarter" idx="11"/>
          </p:nvPr>
        </p:nvSpPr>
        <p:spPr/>
        <p:txBody>
          <a:bodyPr/>
          <a:lstStyle/>
          <a:p>
            <a:r>
              <a:rPr lang="en-IN"/>
              <a:t>Shurveer S. Bhanawat</a:t>
            </a:r>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165428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r>
              <a:rPr lang="en-US"/>
              <a:t>Tuesday, November 10, 2020</a:t>
            </a:r>
            <a:endParaRPr lang="en-IN"/>
          </a:p>
        </p:txBody>
      </p:sp>
      <p:sp>
        <p:nvSpPr>
          <p:cNvPr id="5" name="Footer Placeholder 4"/>
          <p:cNvSpPr>
            <a:spLocks noGrp="1"/>
          </p:cNvSpPr>
          <p:nvPr>
            <p:ph type="ftr" sz="quarter" idx="11"/>
          </p:nvPr>
        </p:nvSpPr>
        <p:spPr/>
        <p:txBody>
          <a:bodyPr/>
          <a:lstStyle>
            <a:lvl1pPr>
              <a:defRPr>
                <a:solidFill>
                  <a:schemeClr val="tx2"/>
                </a:solidFill>
              </a:defRPr>
            </a:lvl1pPr>
          </a:lstStyle>
          <a:p>
            <a:r>
              <a:rPr lang="en-IN"/>
              <a:t>Shurveer S. Bhanawat</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BB2FD21-E8AD-4AA8-AD05-5072C86F37D4}" type="slidenum">
              <a:rPr lang="en-IN" smtClean="0"/>
              <a:t>‹#›</a:t>
            </a:fld>
            <a:endParaRPr lang="en-IN"/>
          </a:p>
        </p:txBody>
      </p:sp>
    </p:spTree>
    <p:extLst>
      <p:ext uri="{BB962C8B-B14F-4D97-AF65-F5344CB8AC3E}">
        <p14:creationId xmlns:p14="http://schemas.microsoft.com/office/powerpoint/2010/main" val="37700634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Tuesday, November 10, 2020</a:t>
            </a:r>
            <a:endParaRPr lang="en-IN"/>
          </a:p>
        </p:txBody>
      </p:sp>
      <p:sp>
        <p:nvSpPr>
          <p:cNvPr id="6" name="Footer Placeholder 5"/>
          <p:cNvSpPr>
            <a:spLocks noGrp="1"/>
          </p:cNvSpPr>
          <p:nvPr>
            <p:ph type="ftr" sz="quarter" idx="11"/>
          </p:nvPr>
        </p:nvSpPr>
        <p:spPr/>
        <p:txBody>
          <a:bodyPr/>
          <a:lstStyle/>
          <a:p>
            <a:r>
              <a:rPr lang="en-IN"/>
              <a:t>Shurveer S. Bhanawat</a:t>
            </a:r>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06443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Tuesday, November 10, 2020</a:t>
            </a:r>
            <a:endParaRPr lang="en-IN"/>
          </a:p>
        </p:txBody>
      </p:sp>
      <p:sp>
        <p:nvSpPr>
          <p:cNvPr id="8" name="Footer Placeholder 7"/>
          <p:cNvSpPr>
            <a:spLocks noGrp="1"/>
          </p:cNvSpPr>
          <p:nvPr>
            <p:ph type="ftr" sz="quarter" idx="11"/>
          </p:nvPr>
        </p:nvSpPr>
        <p:spPr/>
        <p:txBody>
          <a:bodyPr/>
          <a:lstStyle/>
          <a:p>
            <a:r>
              <a:rPr lang="en-IN"/>
              <a:t>Shurveer S. Bhanawat</a:t>
            </a:r>
          </a:p>
        </p:txBody>
      </p:sp>
      <p:sp>
        <p:nvSpPr>
          <p:cNvPr id="9" name="Slide Number Placeholder 8"/>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419681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Tuesday, November 10, 2020</a:t>
            </a:r>
            <a:endParaRPr lang="en-IN"/>
          </a:p>
        </p:txBody>
      </p:sp>
      <p:sp>
        <p:nvSpPr>
          <p:cNvPr id="4" name="Footer Placeholder 3"/>
          <p:cNvSpPr>
            <a:spLocks noGrp="1"/>
          </p:cNvSpPr>
          <p:nvPr>
            <p:ph type="ftr" sz="quarter" idx="11"/>
          </p:nvPr>
        </p:nvSpPr>
        <p:spPr/>
        <p:txBody>
          <a:bodyPr/>
          <a:lstStyle/>
          <a:p>
            <a:r>
              <a:rPr lang="en-IN"/>
              <a:t>Shurveer S. Bhanawat</a:t>
            </a:r>
          </a:p>
        </p:txBody>
      </p:sp>
      <p:sp>
        <p:nvSpPr>
          <p:cNvPr id="5" name="Slide Number Placeholder 4"/>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806353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Tuesday, November 10, 2020</a:t>
            </a:r>
            <a:endParaRPr lang="en-IN"/>
          </a:p>
        </p:txBody>
      </p:sp>
      <p:sp>
        <p:nvSpPr>
          <p:cNvPr id="3" name="Footer Placeholder 2"/>
          <p:cNvSpPr>
            <a:spLocks noGrp="1"/>
          </p:cNvSpPr>
          <p:nvPr>
            <p:ph type="ftr" sz="quarter" idx="11"/>
          </p:nvPr>
        </p:nvSpPr>
        <p:spPr/>
        <p:txBody>
          <a:bodyPr/>
          <a:lstStyle/>
          <a:p>
            <a:r>
              <a:rPr lang="en-IN"/>
              <a:t>Shurveer S. Bhanawat</a:t>
            </a:r>
          </a:p>
        </p:txBody>
      </p:sp>
      <p:sp>
        <p:nvSpPr>
          <p:cNvPr id="4" name="Slide Number Placeholder 3"/>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12654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Tuesday, November 10, 2020</a:t>
            </a:r>
            <a:endParaRPr lang="en-IN"/>
          </a:p>
        </p:txBody>
      </p:sp>
      <p:sp>
        <p:nvSpPr>
          <p:cNvPr id="6" name="Footer Placeholder 5"/>
          <p:cNvSpPr>
            <a:spLocks noGrp="1"/>
          </p:cNvSpPr>
          <p:nvPr>
            <p:ph type="ftr" sz="quarter" idx="11"/>
          </p:nvPr>
        </p:nvSpPr>
        <p:spPr/>
        <p:txBody>
          <a:bodyPr/>
          <a:lstStyle/>
          <a:p>
            <a:r>
              <a:rPr lang="en-IN"/>
              <a:t>Shurveer S. Bhanawat</a:t>
            </a:r>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52402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Tuesday, November 10, 2020</a:t>
            </a:r>
            <a:endParaRPr lang="en-IN"/>
          </a:p>
        </p:txBody>
      </p:sp>
      <p:sp>
        <p:nvSpPr>
          <p:cNvPr id="6" name="Footer Placeholder 5"/>
          <p:cNvSpPr>
            <a:spLocks noGrp="1"/>
          </p:cNvSpPr>
          <p:nvPr>
            <p:ph type="ftr" sz="quarter" idx="11"/>
          </p:nvPr>
        </p:nvSpPr>
        <p:spPr/>
        <p:txBody>
          <a:bodyPr/>
          <a:lstStyle/>
          <a:p>
            <a:r>
              <a:rPr lang="en-IN"/>
              <a:t>Shurveer S. Bhanawat</a:t>
            </a:r>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30304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r>
              <a:rPr lang="en-US"/>
              <a:t>Tuesday, November 10, 2020</a:t>
            </a:r>
            <a:endParaRPr lang="en-IN"/>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r>
              <a:rPr lang="en-IN"/>
              <a:t>Shurveer S. Bhanawat</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1BB2FD21-E8AD-4AA8-AD05-5072C86F37D4}" type="slidenum">
              <a:rPr lang="en-IN" smtClean="0"/>
              <a:t>‹#›</a:t>
            </a:fld>
            <a:endParaRPr lang="en-IN"/>
          </a:p>
        </p:txBody>
      </p:sp>
    </p:spTree>
    <p:extLst>
      <p:ext uri="{BB962C8B-B14F-4D97-AF65-F5344CB8AC3E}">
        <p14:creationId xmlns:p14="http://schemas.microsoft.com/office/powerpoint/2010/main" val="236976832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urveer@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Scan%20Apr%2010,%202021%2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F9DC-2D67-45A7-8238-33A89C2D5C8E}"/>
              </a:ext>
            </a:extLst>
          </p:cNvPr>
          <p:cNvSpPr>
            <a:spLocks noGrp="1"/>
          </p:cNvSpPr>
          <p:nvPr>
            <p:ph type="ctrTitle"/>
          </p:nvPr>
        </p:nvSpPr>
        <p:spPr>
          <a:xfrm>
            <a:off x="1" y="2166365"/>
            <a:ext cx="12192000" cy="1655828"/>
          </a:xfrm>
        </p:spPr>
        <p:txBody>
          <a:bodyPr>
            <a:noAutofit/>
          </a:bodyPr>
          <a:lstStyle/>
          <a:p>
            <a:r>
              <a:rPr lang="en-IN" sz="4800" b="1" dirty="0">
                <a:solidFill>
                  <a:srgbClr val="002060"/>
                </a:solidFill>
              </a:rPr>
              <a:t>ANALYSIS OF VARIANCE(ANOVA)</a:t>
            </a:r>
          </a:p>
        </p:txBody>
      </p:sp>
      <p:sp>
        <p:nvSpPr>
          <p:cNvPr id="3" name="Subtitle 2">
            <a:extLst>
              <a:ext uri="{FF2B5EF4-FFF2-40B4-BE49-F238E27FC236}">
                <a16:creationId xmlns:a16="http://schemas.microsoft.com/office/drawing/2014/main" id="{506FB3B0-D77C-492E-8C22-D0CCF5414BD2}"/>
              </a:ext>
            </a:extLst>
          </p:cNvPr>
          <p:cNvSpPr>
            <a:spLocks noGrp="1"/>
          </p:cNvSpPr>
          <p:nvPr>
            <p:ph type="subTitle" idx="1"/>
          </p:nvPr>
        </p:nvSpPr>
        <p:spPr>
          <a:xfrm>
            <a:off x="-82296" y="4251960"/>
            <a:ext cx="12274296" cy="2532888"/>
          </a:xfrm>
        </p:spPr>
        <p:txBody>
          <a:bodyPr>
            <a:normAutofit/>
          </a:bodyPr>
          <a:lstStyle/>
          <a:p>
            <a:r>
              <a:rPr lang="en-IN" sz="2800" b="1" dirty="0"/>
              <a:t>Shurveer S. Bhanawat </a:t>
            </a:r>
            <a:r>
              <a:rPr lang="en-IN" sz="1400" b="1" dirty="0"/>
              <a:t>Ph.D.</a:t>
            </a:r>
          </a:p>
          <a:p>
            <a:r>
              <a:rPr lang="en-IN" sz="2400" b="1" dirty="0"/>
              <a:t>Professor &amp; Head</a:t>
            </a:r>
          </a:p>
          <a:p>
            <a:r>
              <a:rPr lang="en-IN" b="1" dirty="0"/>
              <a:t>Department of Accountancy and Business Statistics</a:t>
            </a:r>
          </a:p>
          <a:p>
            <a:r>
              <a:rPr lang="en-IN" b="1" dirty="0"/>
              <a:t>Mohanlal Sukhadia University, Udaipur</a:t>
            </a:r>
          </a:p>
          <a:p>
            <a:r>
              <a:rPr lang="en-IN" b="1" dirty="0"/>
              <a:t>Can be reached at </a:t>
            </a:r>
            <a:r>
              <a:rPr lang="en-IN" b="1" dirty="0">
                <a:solidFill>
                  <a:srgbClr val="FFFF00"/>
                </a:solidFill>
                <a:hlinkClick r:id="rId2">
                  <a:extLst>
                    <a:ext uri="{A12FA001-AC4F-418D-AE19-62706E023703}">
                      <ahyp:hlinkClr xmlns:ahyp="http://schemas.microsoft.com/office/drawing/2018/hyperlinkcolor" val="tx"/>
                    </a:ext>
                  </a:extLst>
                </a:hlinkClick>
              </a:rPr>
              <a:t>Shurveer@gmail</a:t>
            </a:r>
            <a:r>
              <a:rPr lang="en-IN" b="1">
                <a:solidFill>
                  <a:srgbClr val="FFFF00"/>
                </a:solidFill>
                <a:hlinkClick r:id="rId2">
                  <a:extLst>
                    <a:ext uri="{A12FA001-AC4F-418D-AE19-62706E023703}">
                      <ahyp:hlinkClr xmlns:ahyp="http://schemas.microsoft.com/office/drawing/2018/hyperlinkcolor" val="tx"/>
                    </a:ext>
                  </a:extLst>
                </a:hlinkClick>
              </a:rPr>
              <a:t>.com</a:t>
            </a:r>
            <a:r>
              <a:rPr lang="en-IN" b="1">
                <a:solidFill>
                  <a:srgbClr val="FFFF00"/>
                </a:solidFill>
              </a:rPr>
              <a:t> </a:t>
            </a:r>
            <a:endParaRPr lang="en-IN" b="1" dirty="0">
              <a:solidFill>
                <a:srgbClr val="FFFF00"/>
              </a:solidFill>
            </a:endParaRPr>
          </a:p>
          <a:p>
            <a:endParaRPr lang="en-IN" b="1" dirty="0"/>
          </a:p>
        </p:txBody>
      </p:sp>
      <p:sp>
        <p:nvSpPr>
          <p:cNvPr id="5" name="Footer Placeholder 4">
            <a:extLst>
              <a:ext uri="{FF2B5EF4-FFF2-40B4-BE49-F238E27FC236}">
                <a16:creationId xmlns:a16="http://schemas.microsoft.com/office/drawing/2014/main" id="{8FFA1797-FE71-4743-9C90-A294D859C1A9}"/>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5E88D62D-B9A8-4310-8555-9B6233C34335}"/>
              </a:ext>
            </a:extLst>
          </p:cNvPr>
          <p:cNvSpPr>
            <a:spLocks noGrp="1"/>
          </p:cNvSpPr>
          <p:nvPr>
            <p:ph type="sldNum" sz="quarter" idx="12"/>
          </p:nvPr>
        </p:nvSpPr>
        <p:spPr/>
        <p:txBody>
          <a:bodyPr/>
          <a:lstStyle/>
          <a:p>
            <a:fld id="{1BB2FD21-E8AD-4AA8-AD05-5072C86F37D4}" type="slidenum">
              <a:rPr lang="en-IN" smtClean="0"/>
              <a:t>1</a:t>
            </a:fld>
            <a:endParaRPr lang="en-IN"/>
          </a:p>
        </p:txBody>
      </p:sp>
    </p:spTree>
    <p:extLst>
      <p:ext uri="{BB962C8B-B14F-4D97-AF65-F5344CB8AC3E}">
        <p14:creationId xmlns:p14="http://schemas.microsoft.com/office/powerpoint/2010/main" val="164228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591A-22AA-48E0-B696-600998B9B5F5}"/>
              </a:ext>
            </a:extLst>
          </p:cNvPr>
          <p:cNvSpPr>
            <a:spLocks noGrp="1"/>
          </p:cNvSpPr>
          <p:nvPr>
            <p:ph type="title"/>
          </p:nvPr>
        </p:nvSpPr>
        <p:spPr>
          <a:xfrm>
            <a:off x="114783" y="183592"/>
            <a:ext cx="9784080" cy="1508760"/>
          </a:xfrm>
        </p:spPr>
        <p:txBody>
          <a:bodyPr/>
          <a:lstStyle/>
          <a:p>
            <a:r>
              <a:rPr lang="en-IN" b="1" dirty="0">
                <a:solidFill>
                  <a:srgbClr val="002060"/>
                </a:solidFill>
              </a:rPr>
              <a:t>Statistical Testing: ANOVA</a:t>
            </a:r>
          </a:p>
        </p:txBody>
      </p:sp>
      <p:sp>
        <p:nvSpPr>
          <p:cNvPr id="3" name="Content Placeholder 2">
            <a:extLst>
              <a:ext uri="{FF2B5EF4-FFF2-40B4-BE49-F238E27FC236}">
                <a16:creationId xmlns:a16="http://schemas.microsoft.com/office/drawing/2014/main" id="{2EE4BD39-EA2C-4A54-9AF0-52CDFB14F75D}"/>
              </a:ext>
            </a:extLst>
          </p:cNvPr>
          <p:cNvSpPr>
            <a:spLocks noGrp="1"/>
          </p:cNvSpPr>
          <p:nvPr>
            <p:ph idx="1"/>
          </p:nvPr>
        </p:nvSpPr>
        <p:spPr>
          <a:xfrm>
            <a:off x="0" y="2011680"/>
            <a:ext cx="12079224" cy="4206240"/>
          </a:xfrm>
        </p:spPr>
        <p:txBody>
          <a:bodyPr/>
          <a:lstStyle/>
          <a:p>
            <a:pPr>
              <a:lnSpc>
                <a:spcPct val="150000"/>
              </a:lnSpc>
            </a:pPr>
            <a:r>
              <a:rPr lang="en-IN" sz="2800" dirty="0"/>
              <a:t>The logic of ANOVA statistical test is fairly straightforward. As the name analysis of variance implies, two independent estimates of the variance for the dependent variable are compared. The first reflects the general variability of respondents </a:t>
            </a:r>
            <a:r>
              <a:rPr lang="en-IN" sz="2800" dirty="0">
                <a:solidFill>
                  <a:srgbClr val="FF0000"/>
                </a:solidFill>
              </a:rPr>
              <a:t>within the groups </a:t>
            </a:r>
            <a:r>
              <a:rPr lang="en-IN" sz="2800" dirty="0"/>
              <a:t>(MSW) and the second represents the difference </a:t>
            </a:r>
            <a:r>
              <a:rPr lang="en-IN" sz="2800" dirty="0">
                <a:solidFill>
                  <a:srgbClr val="FF0000"/>
                </a:solidFill>
              </a:rPr>
              <a:t>between groups </a:t>
            </a:r>
            <a:r>
              <a:rPr lang="en-IN" sz="2800" dirty="0"/>
              <a:t>attributable to the treatment effects (MSB)</a:t>
            </a:r>
          </a:p>
          <a:p>
            <a:endParaRPr lang="en-IN" dirty="0"/>
          </a:p>
        </p:txBody>
      </p:sp>
      <p:sp>
        <p:nvSpPr>
          <p:cNvPr id="5" name="Footer Placeholder 4">
            <a:extLst>
              <a:ext uri="{FF2B5EF4-FFF2-40B4-BE49-F238E27FC236}">
                <a16:creationId xmlns:a16="http://schemas.microsoft.com/office/drawing/2014/main" id="{C832065E-0351-43F0-8706-094F88954626}"/>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3E17579C-F785-4F80-9DCD-39E7B3C8DA53}"/>
              </a:ext>
            </a:extLst>
          </p:cNvPr>
          <p:cNvSpPr>
            <a:spLocks noGrp="1"/>
          </p:cNvSpPr>
          <p:nvPr>
            <p:ph type="sldNum" sz="quarter" idx="12"/>
          </p:nvPr>
        </p:nvSpPr>
        <p:spPr/>
        <p:txBody>
          <a:bodyPr/>
          <a:lstStyle/>
          <a:p>
            <a:fld id="{1BB2FD21-E8AD-4AA8-AD05-5072C86F37D4}" type="slidenum">
              <a:rPr lang="en-IN" smtClean="0"/>
              <a:t>10</a:t>
            </a:fld>
            <a:endParaRPr lang="en-IN"/>
          </a:p>
        </p:txBody>
      </p:sp>
    </p:spTree>
    <p:extLst>
      <p:ext uri="{BB962C8B-B14F-4D97-AF65-F5344CB8AC3E}">
        <p14:creationId xmlns:p14="http://schemas.microsoft.com/office/powerpoint/2010/main" val="166405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CD9B5-F3E6-425F-8E68-4CAC9BCEDC6B}"/>
              </a:ext>
            </a:extLst>
          </p:cNvPr>
          <p:cNvSpPr>
            <a:spLocks noGrp="1"/>
          </p:cNvSpPr>
          <p:nvPr>
            <p:ph type="title"/>
          </p:nvPr>
        </p:nvSpPr>
        <p:spPr>
          <a:xfrm>
            <a:off x="64008" y="284176"/>
            <a:ext cx="10922991" cy="1508760"/>
          </a:xfrm>
        </p:spPr>
        <p:txBody>
          <a:bodyPr/>
          <a:lstStyle/>
          <a:p>
            <a:r>
              <a:rPr lang="en-IN" b="1" dirty="0">
                <a:solidFill>
                  <a:srgbClr val="002060"/>
                </a:solidFill>
              </a:rPr>
              <a:t>Analysis of  Variance</a:t>
            </a:r>
          </a:p>
        </p:txBody>
      </p:sp>
      <p:sp>
        <p:nvSpPr>
          <p:cNvPr id="3" name="Content Placeholder 2">
            <a:extLst>
              <a:ext uri="{FF2B5EF4-FFF2-40B4-BE49-F238E27FC236}">
                <a16:creationId xmlns:a16="http://schemas.microsoft.com/office/drawing/2014/main" id="{C168F5AE-4942-40A3-B55E-D2AB31CB4E1B}"/>
              </a:ext>
            </a:extLst>
          </p:cNvPr>
          <p:cNvSpPr>
            <a:spLocks noGrp="1"/>
          </p:cNvSpPr>
          <p:nvPr>
            <p:ph idx="1"/>
          </p:nvPr>
        </p:nvSpPr>
        <p:spPr>
          <a:xfrm>
            <a:off x="64008" y="2011680"/>
            <a:ext cx="12033504" cy="4206240"/>
          </a:xfrm>
        </p:spPr>
        <p:txBody>
          <a:bodyPr>
            <a:normAutofit/>
          </a:bodyPr>
          <a:lstStyle/>
          <a:p>
            <a:pPr algn="just">
              <a:lnSpc>
                <a:spcPct val="150000"/>
              </a:lnSpc>
            </a:pPr>
            <a:r>
              <a:rPr lang="en-IN" sz="2800" dirty="0"/>
              <a:t>ANOVA is a statistical technique specially designed to test whether the means of more than two quantitative populations are equal. </a:t>
            </a:r>
          </a:p>
          <a:p>
            <a:pPr algn="just">
              <a:lnSpc>
                <a:spcPct val="150000"/>
              </a:lnSpc>
            </a:pPr>
            <a:r>
              <a:rPr lang="en-IN" sz="2800" dirty="0"/>
              <a:t>In one-way analysis of variance, testing of hypothesis is carried out by partitioning the total variations of the data in two parts. The first part is the variance </a:t>
            </a:r>
            <a:r>
              <a:rPr lang="en-IN" sz="2800" dirty="0">
                <a:solidFill>
                  <a:srgbClr val="FF0000"/>
                </a:solidFill>
              </a:rPr>
              <a:t>between the samples </a:t>
            </a:r>
            <a:r>
              <a:rPr lang="en-IN" sz="2800" dirty="0"/>
              <a:t>and the second part is the variance </a:t>
            </a:r>
            <a:r>
              <a:rPr lang="en-IN" sz="2800" dirty="0">
                <a:solidFill>
                  <a:srgbClr val="FF0000"/>
                </a:solidFill>
              </a:rPr>
              <a:t>within the samples</a:t>
            </a:r>
            <a:r>
              <a:rPr lang="en-IN" sz="2800" dirty="0"/>
              <a:t>.</a:t>
            </a:r>
          </a:p>
          <a:p>
            <a:pPr algn="just">
              <a:lnSpc>
                <a:spcPct val="150000"/>
              </a:lnSpc>
            </a:pPr>
            <a:endParaRPr lang="en-IN" sz="2800" dirty="0"/>
          </a:p>
          <a:p>
            <a:pPr>
              <a:lnSpc>
                <a:spcPct val="150000"/>
              </a:lnSpc>
            </a:pPr>
            <a:endParaRPr lang="en-IN" sz="2800" dirty="0"/>
          </a:p>
        </p:txBody>
      </p:sp>
      <p:sp>
        <p:nvSpPr>
          <p:cNvPr id="5" name="Footer Placeholder 4">
            <a:extLst>
              <a:ext uri="{FF2B5EF4-FFF2-40B4-BE49-F238E27FC236}">
                <a16:creationId xmlns:a16="http://schemas.microsoft.com/office/drawing/2014/main" id="{FDAC402B-D2C5-47F9-98B7-589402B4EDD3}"/>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7E3D3177-1A53-479A-99DE-1DA1012A7B5D}"/>
              </a:ext>
            </a:extLst>
          </p:cNvPr>
          <p:cNvSpPr>
            <a:spLocks noGrp="1"/>
          </p:cNvSpPr>
          <p:nvPr>
            <p:ph type="sldNum" sz="quarter" idx="12"/>
          </p:nvPr>
        </p:nvSpPr>
        <p:spPr/>
        <p:txBody>
          <a:bodyPr/>
          <a:lstStyle/>
          <a:p>
            <a:fld id="{1BB2FD21-E8AD-4AA8-AD05-5072C86F37D4}" type="slidenum">
              <a:rPr lang="en-IN" smtClean="0"/>
              <a:t>11</a:t>
            </a:fld>
            <a:endParaRPr lang="en-IN"/>
          </a:p>
        </p:txBody>
      </p:sp>
    </p:spTree>
    <p:extLst>
      <p:ext uri="{BB962C8B-B14F-4D97-AF65-F5344CB8AC3E}">
        <p14:creationId xmlns:p14="http://schemas.microsoft.com/office/powerpoint/2010/main" val="252673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797-F3F5-46C6-A38C-FF05C958E958}"/>
              </a:ext>
            </a:extLst>
          </p:cNvPr>
          <p:cNvSpPr>
            <a:spLocks noGrp="1"/>
          </p:cNvSpPr>
          <p:nvPr>
            <p:ph type="title"/>
          </p:nvPr>
        </p:nvSpPr>
        <p:spPr>
          <a:xfrm>
            <a:off x="0" y="357328"/>
            <a:ext cx="9784080" cy="1508760"/>
          </a:xfrm>
        </p:spPr>
        <p:txBody>
          <a:bodyPr/>
          <a:lstStyle/>
          <a:p>
            <a:r>
              <a:rPr lang="en-IN" b="1" dirty="0">
                <a:solidFill>
                  <a:srgbClr val="002060"/>
                </a:solidFill>
              </a:rPr>
              <a:t>When to Use: Examples</a:t>
            </a:r>
          </a:p>
        </p:txBody>
      </p:sp>
      <p:sp>
        <p:nvSpPr>
          <p:cNvPr id="3" name="Content Placeholder 2">
            <a:extLst>
              <a:ext uri="{FF2B5EF4-FFF2-40B4-BE49-F238E27FC236}">
                <a16:creationId xmlns:a16="http://schemas.microsoft.com/office/drawing/2014/main" id="{E6E683E7-6FE5-4257-895F-00AEB5B43350}"/>
              </a:ext>
            </a:extLst>
          </p:cNvPr>
          <p:cNvSpPr>
            <a:spLocks noGrp="1"/>
          </p:cNvSpPr>
          <p:nvPr>
            <p:ph idx="1"/>
          </p:nvPr>
        </p:nvSpPr>
        <p:spPr>
          <a:xfrm>
            <a:off x="0" y="2011680"/>
            <a:ext cx="12115800" cy="4206240"/>
          </a:xfrm>
        </p:spPr>
        <p:txBody>
          <a:bodyPr>
            <a:normAutofit/>
          </a:bodyPr>
          <a:lstStyle/>
          <a:p>
            <a:pPr>
              <a:lnSpc>
                <a:spcPct val="150000"/>
              </a:lnSpc>
            </a:pPr>
            <a:r>
              <a:rPr lang="en-IN" sz="2400" dirty="0"/>
              <a:t>Production volume in different shift of a factory</a:t>
            </a:r>
          </a:p>
          <a:p>
            <a:pPr>
              <a:lnSpc>
                <a:spcPct val="150000"/>
              </a:lnSpc>
            </a:pPr>
            <a:r>
              <a:rPr lang="en-IN" sz="2400" dirty="0"/>
              <a:t>Yield from plots of land due to varieties of seeds, fertilizers and cultivation methods</a:t>
            </a:r>
          </a:p>
          <a:p>
            <a:pPr>
              <a:lnSpc>
                <a:spcPct val="150000"/>
              </a:lnSpc>
            </a:pPr>
            <a:r>
              <a:rPr lang="en-IN" sz="2400" dirty="0"/>
              <a:t>Effectiveness of different promotional devices in terms of sales</a:t>
            </a:r>
          </a:p>
          <a:p>
            <a:pPr>
              <a:lnSpc>
                <a:spcPct val="150000"/>
              </a:lnSpc>
            </a:pPr>
            <a:r>
              <a:rPr lang="en-IN" sz="2400" dirty="0"/>
              <a:t>Quality of am product produced by different manufacturers in terms of an attribute</a:t>
            </a:r>
          </a:p>
          <a:p>
            <a:endParaRPr lang="en-IN" sz="2400" dirty="0"/>
          </a:p>
        </p:txBody>
      </p:sp>
      <p:sp>
        <p:nvSpPr>
          <p:cNvPr id="5" name="Footer Placeholder 4">
            <a:extLst>
              <a:ext uri="{FF2B5EF4-FFF2-40B4-BE49-F238E27FC236}">
                <a16:creationId xmlns:a16="http://schemas.microsoft.com/office/drawing/2014/main" id="{0ED1504F-E1CF-4347-8FFB-2834FC6E005B}"/>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4557C589-A62A-4B92-9187-3D25A60EA928}"/>
              </a:ext>
            </a:extLst>
          </p:cNvPr>
          <p:cNvSpPr>
            <a:spLocks noGrp="1"/>
          </p:cNvSpPr>
          <p:nvPr>
            <p:ph type="sldNum" sz="quarter" idx="12"/>
          </p:nvPr>
        </p:nvSpPr>
        <p:spPr/>
        <p:txBody>
          <a:bodyPr/>
          <a:lstStyle/>
          <a:p>
            <a:fld id="{1BB2FD21-E8AD-4AA8-AD05-5072C86F37D4}" type="slidenum">
              <a:rPr lang="en-IN" smtClean="0"/>
              <a:t>12</a:t>
            </a:fld>
            <a:endParaRPr lang="en-IN"/>
          </a:p>
        </p:txBody>
      </p:sp>
    </p:spTree>
    <p:extLst>
      <p:ext uri="{BB962C8B-B14F-4D97-AF65-F5344CB8AC3E}">
        <p14:creationId xmlns:p14="http://schemas.microsoft.com/office/powerpoint/2010/main" val="3089800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AD64-0FB4-4513-9B84-A55475F39509}"/>
              </a:ext>
            </a:extLst>
          </p:cNvPr>
          <p:cNvSpPr>
            <a:spLocks noGrp="1"/>
          </p:cNvSpPr>
          <p:nvPr>
            <p:ph type="title"/>
          </p:nvPr>
        </p:nvSpPr>
        <p:spPr>
          <a:xfrm>
            <a:off x="0" y="412192"/>
            <a:ext cx="9784080" cy="1508760"/>
          </a:xfrm>
        </p:spPr>
        <p:txBody>
          <a:bodyPr/>
          <a:lstStyle/>
          <a:p>
            <a:r>
              <a:rPr lang="en-IN" b="1" dirty="0">
                <a:solidFill>
                  <a:srgbClr val="002060"/>
                </a:solidFill>
              </a:rPr>
              <a:t>Example</a:t>
            </a:r>
          </a:p>
        </p:txBody>
      </p:sp>
      <p:sp>
        <p:nvSpPr>
          <p:cNvPr id="3" name="Content Placeholder 2">
            <a:extLst>
              <a:ext uri="{FF2B5EF4-FFF2-40B4-BE49-F238E27FC236}">
                <a16:creationId xmlns:a16="http://schemas.microsoft.com/office/drawing/2014/main" id="{1CE1621A-6754-4AF8-8FE1-0C2EC8DD97C2}"/>
              </a:ext>
            </a:extLst>
          </p:cNvPr>
          <p:cNvSpPr>
            <a:spLocks noGrp="1"/>
          </p:cNvSpPr>
          <p:nvPr>
            <p:ph idx="1"/>
          </p:nvPr>
        </p:nvSpPr>
        <p:spPr>
          <a:xfrm>
            <a:off x="0" y="2011680"/>
            <a:ext cx="12192000" cy="4663440"/>
          </a:xfrm>
        </p:spPr>
        <p:txBody>
          <a:bodyPr/>
          <a:lstStyle/>
          <a:p>
            <a:pPr>
              <a:lnSpc>
                <a:spcPct val="150000"/>
              </a:lnSpc>
            </a:pPr>
            <a:r>
              <a:rPr lang="en-IN" dirty="0"/>
              <a:t>For a production volume in three shifts in a factory, there are two variables- days of the week and volume of the production in each shift. If one of the objectives is to determine whether mean production volume is the same during days of the week, then the </a:t>
            </a:r>
            <a:r>
              <a:rPr lang="en-IN" b="1" dirty="0">
                <a:solidFill>
                  <a:srgbClr val="002060"/>
                </a:solidFill>
              </a:rPr>
              <a:t>dependence or response variable </a:t>
            </a:r>
            <a:r>
              <a:rPr lang="en-IN" dirty="0"/>
              <a:t>of interest ,is the </a:t>
            </a:r>
            <a:r>
              <a:rPr lang="en-IN" b="1" dirty="0">
                <a:solidFill>
                  <a:srgbClr val="002060"/>
                </a:solidFill>
              </a:rPr>
              <a:t>mean production volume</a:t>
            </a:r>
            <a:r>
              <a:rPr lang="en-IN" dirty="0"/>
              <a:t>. The variable that are related to a response variable are called </a:t>
            </a:r>
            <a:r>
              <a:rPr lang="en-IN" b="1" dirty="0">
                <a:solidFill>
                  <a:srgbClr val="002060"/>
                </a:solidFill>
              </a:rPr>
              <a:t>factors</a:t>
            </a:r>
            <a:r>
              <a:rPr lang="en-IN" dirty="0"/>
              <a:t>, that is, a </a:t>
            </a:r>
            <a:r>
              <a:rPr lang="en-IN" b="1" dirty="0">
                <a:solidFill>
                  <a:srgbClr val="002060"/>
                </a:solidFill>
              </a:rPr>
              <a:t>day of the week </a:t>
            </a:r>
            <a:r>
              <a:rPr lang="en-IN" dirty="0"/>
              <a:t>is the independent variable and the value assumed  by a factor is an experiment is called a </a:t>
            </a:r>
            <a:r>
              <a:rPr lang="en-IN" dirty="0">
                <a:solidFill>
                  <a:srgbClr val="FF0000"/>
                </a:solidFill>
              </a:rPr>
              <a:t>level</a:t>
            </a:r>
            <a:r>
              <a:rPr lang="en-IN" dirty="0"/>
              <a:t>. The combinations of  levels of the factors for which the response will be observed are called </a:t>
            </a:r>
            <a:r>
              <a:rPr lang="en-IN" dirty="0">
                <a:solidFill>
                  <a:srgbClr val="FF0000"/>
                </a:solidFill>
              </a:rPr>
              <a:t>treatments, </a:t>
            </a:r>
            <a:r>
              <a:rPr lang="en-IN" dirty="0"/>
              <a:t>i.e. days of the week. These treatments define the populations or samples which are differential in terms of production volume and we may need to compare them with each other.</a:t>
            </a:r>
          </a:p>
        </p:txBody>
      </p:sp>
      <p:sp>
        <p:nvSpPr>
          <p:cNvPr id="5" name="Footer Placeholder 4">
            <a:extLst>
              <a:ext uri="{FF2B5EF4-FFF2-40B4-BE49-F238E27FC236}">
                <a16:creationId xmlns:a16="http://schemas.microsoft.com/office/drawing/2014/main" id="{57FA2A7E-1A88-4A22-8999-876AFEC35113}"/>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1D10E7DD-3CA1-4F87-8961-C56B2E1138C3}"/>
              </a:ext>
            </a:extLst>
          </p:cNvPr>
          <p:cNvSpPr>
            <a:spLocks noGrp="1"/>
          </p:cNvSpPr>
          <p:nvPr>
            <p:ph type="sldNum" sz="quarter" idx="12"/>
          </p:nvPr>
        </p:nvSpPr>
        <p:spPr/>
        <p:txBody>
          <a:bodyPr/>
          <a:lstStyle/>
          <a:p>
            <a:fld id="{1BB2FD21-E8AD-4AA8-AD05-5072C86F37D4}" type="slidenum">
              <a:rPr lang="en-IN" smtClean="0"/>
              <a:t>13</a:t>
            </a:fld>
            <a:endParaRPr lang="en-IN"/>
          </a:p>
        </p:txBody>
      </p:sp>
    </p:spTree>
    <p:extLst>
      <p:ext uri="{BB962C8B-B14F-4D97-AF65-F5344CB8AC3E}">
        <p14:creationId xmlns:p14="http://schemas.microsoft.com/office/powerpoint/2010/main" val="1301604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3740-4B7F-4D96-8CFB-CA6BDE3C60A6}"/>
              </a:ext>
            </a:extLst>
          </p:cNvPr>
          <p:cNvSpPr>
            <a:spLocks noGrp="1"/>
          </p:cNvSpPr>
          <p:nvPr>
            <p:ph type="title"/>
          </p:nvPr>
        </p:nvSpPr>
        <p:spPr>
          <a:xfrm>
            <a:off x="133071" y="502920"/>
            <a:ext cx="9784080" cy="1508760"/>
          </a:xfrm>
        </p:spPr>
        <p:txBody>
          <a:bodyPr/>
          <a:lstStyle/>
          <a:p>
            <a:r>
              <a:rPr lang="en-IN" b="1" dirty="0">
                <a:solidFill>
                  <a:srgbClr val="002060"/>
                </a:solidFill>
              </a:rPr>
              <a:t>Terminology</a:t>
            </a:r>
          </a:p>
        </p:txBody>
      </p:sp>
      <p:sp>
        <p:nvSpPr>
          <p:cNvPr id="3" name="Content Placeholder 2">
            <a:extLst>
              <a:ext uri="{FF2B5EF4-FFF2-40B4-BE49-F238E27FC236}">
                <a16:creationId xmlns:a16="http://schemas.microsoft.com/office/drawing/2014/main" id="{7AE4D34B-C784-497E-822A-95B7F775EAAE}"/>
              </a:ext>
            </a:extLst>
          </p:cNvPr>
          <p:cNvSpPr>
            <a:spLocks noGrp="1"/>
          </p:cNvSpPr>
          <p:nvPr>
            <p:ph idx="1"/>
          </p:nvPr>
        </p:nvSpPr>
        <p:spPr>
          <a:xfrm>
            <a:off x="0" y="2011680"/>
            <a:ext cx="12344400" cy="4206240"/>
          </a:xfrm>
        </p:spPr>
        <p:txBody>
          <a:bodyPr/>
          <a:lstStyle/>
          <a:p>
            <a:pPr algn="just"/>
            <a:r>
              <a:rPr lang="en-IN" dirty="0">
                <a:solidFill>
                  <a:srgbClr val="FF0000"/>
                </a:solidFill>
              </a:rPr>
              <a:t>A sampling Plan</a:t>
            </a:r>
            <a:r>
              <a:rPr lang="en-IN" dirty="0"/>
              <a:t>: is the way that a sample is selected from the population under study and determine the amount of information in a sample</a:t>
            </a:r>
          </a:p>
          <a:p>
            <a:pPr algn="just"/>
            <a:r>
              <a:rPr lang="en-IN" dirty="0">
                <a:solidFill>
                  <a:srgbClr val="FF0000"/>
                </a:solidFill>
              </a:rPr>
              <a:t>A factor </a:t>
            </a:r>
            <a:r>
              <a:rPr lang="en-IN" dirty="0"/>
              <a:t>or criterion: is an independent variable whose values are controlled and varied by the researcher </a:t>
            </a:r>
          </a:p>
          <a:p>
            <a:pPr algn="just"/>
            <a:r>
              <a:rPr lang="en-IN" dirty="0">
                <a:solidFill>
                  <a:srgbClr val="FF0000"/>
                </a:solidFill>
              </a:rPr>
              <a:t>Treatment </a:t>
            </a:r>
            <a:r>
              <a:rPr lang="en-IN" dirty="0"/>
              <a:t>or population is a specific combination of factor levels.</a:t>
            </a:r>
          </a:p>
          <a:p>
            <a:pPr algn="just"/>
            <a:r>
              <a:rPr lang="en-IN" dirty="0">
                <a:solidFill>
                  <a:srgbClr val="FF0000"/>
                </a:solidFill>
              </a:rPr>
              <a:t>The response </a:t>
            </a:r>
            <a:r>
              <a:rPr lang="en-IN" dirty="0"/>
              <a:t>is the dependent variable being measured by the researcher</a:t>
            </a:r>
          </a:p>
          <a:p>
            <a:pPr algn="just">
              <a:buNone/>
            </a:pPr>
            <a:r>
              <a:rPr lang="en-IN" dirty="0">
                <a:solidFill>
                  <a:srgbClr val="FF0000"/>
                </a:solidFill>
              </a:rPr>
              <a:t>Independent Variable:  </a:t>
            </a:r>
            <a:r>
              <a:rPr lang="en-IN" dirty="0"/>
              <a:t>In an experiment design, the independent variable may be either a treatment variable or classification variable</a:t>
            </a:r>
          </a:p>
          <a:p>
            <a:pPr algn="just">
              <a:buNone/>
            </a:pPr>
            <a:r>
              <a:rPr lang="en-IN" dirty="0">
                <a:solidFill>
                  <a:srgbClr val="FF0000"/>
                </a:solidFill>
              </a:rPr>
              <a:t>Treatment Variable: </a:t>
            </a:r>
            <a:r>
              <a:rPr lang="en-IN" dirty="0"/>
              <a:t>This is a variable which is controlled or modified by the researcher in the experiment.</a:t>
            </a:r>
          </a:p>
          <a:p>
            <a:pPr algn="just">
              <a:buNone/>
            </a:pPr>
            <a:r>
              <a:rPr lang="en-IN" dirty="0">
                <a:solidFill>
                  <a:srgbClr val="FF0000"/>
                </a:solidFill>
              </a:rPr>
              <a:t>Classification Variable:</a:t>
            </a:r>
            <a:r>
              <a:rPr lang="en-IN" dirty="0"/>
              <a:t> it can be defined as the characteristics of the experimental subject that are present prior to the experiment and not a result of the researcher’s manipulation. </a:t>
            </a:r>
          </a:p>
          <a:p>
            <a:endParaRPr lang="en-IN" dirty="0"/>
          </a:p>
        </p:txBody>
      </p:sp>
      <p:sp>
        <p:nvSpPr>
          <p:cNvPr id="5" name="Footer Placeholder 4">
            <a:extLst>
              <a:ext uri="{FF2B5EF4-FFF2-40B4-BE49-F238E27FC236}">
                <a16:creationId xmlns:a16="http://schemas.microsoft.com/office/drawing/2014/main" id="{D55E3C9D-C6BD-47EB-80E6-97E26D69EE51}"/>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027F0E90-B442-467E-B220-0A99CF73F3EC}"/>
              </a:ext>
            </a:extLst>
          </p:cNvPr>
          <p:cNvSpPr>
            <a:spLocks noGrp="1"/>
          </p:cNvSpPr>
          <p:nvPr>
            <p:ph type="sldNum" sz="quarter" idx="12"/>
          </p:nvPr>
        </p:nvSpPr>
        <p:spPr/>
        <p:txBody>
          <a:bodyPr/>
          <a:lstStyle/>
          <a:p>
            <a:fld id="{1BB2FD21-E8AD-4AA8-AD05-5072C86F37D4}" type="slidenum">
              <a:rPr lang="en-IN" smtClean="0"/>
              <a:t>14</a:t>
            </a:fld>
            <a:endParaRPr lang="en-IN"/>
          </a:p>
        </p:txBody>
      </p:sp>
    </p:spTree>
    <p:extLst>
      <p:ext uri="{BB962C8B-B14F-4D97-AF65-F5344CB8AC3E}">
        <p14:creationId xmlns:p14="http://schemas.microsoft.com/office/powerpoint/2010/main" val="1293837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DB14B-96FD-4B19-8814-23F7C06E5D2D}"/>
              </a:ext>
            </a:extLst>
          </p:cNvPr>
          <p:cNvSpPr>
            <a:spLocks noGrp="1"/>
          </p:cNvSpPr>
          <p:nvPr>
            <p:ph type="title"/>
          </p:nvPr>
        </p:nvSpPr>
        <p:spPr>
          <a:xfrm>
            <a:off x="-13233" y="366472"/>
            <a:ext cx="9784080" cy="1508760"/>
          </a:xfrm>
        </p:spPr>
        <p:txBody>
          <a:bodyPr/>
          <a:lstStyle/>
          <a:p>
            <a:r>
              <a:rPr lang="en-IN" b="1" dirty="0">
                <a:solidFill>
                  <a:srgbClr val="002060"/>
                </a:solidFill>
              </a:rPr>
              <a:t>Research Issue</a:t>
            </a:r>
          </a:p>
        </p:txBody>
      </p:sp>
      <p:sp>
        <p:nvSpPr>
          <p:cNvPr id="3" name="Content Placeholder 2">
            <a:extLst>
              <a:ext uri="{FF2B5EF4-FFF2-40B4-BE49-F238E27FC236}">
                <a16:creationId xmlns:a16="http://schemas.microsoft.com/office/drawing/2014/main" id="{E71F0B44-71ED-48A9-B200-28967EA759E8}"/>
              </a:ext>
            </a:extLst>
          </p:cNvPr>
          <p:cNvSpPr>
            <a:spLocks noGrp="1"/>
          </p:cNvSpPr>
          <p:nvPr>
            <p:ph idx="1"/>
          </p:nvPr>
        </p:nvSpPr>
        <p:spPr>
          <a:xfrm>
            <a:off x="0" y="2011680"/>
            <a:ext cx="12192000" cy="4206240"/>
          </a:xfrm>
        </p:spPr>
        <p:txBody>
          <a:bodyPr>
            <a:noAutofit/>
          </a:bodyPr>
          <a:lstStyle/>
          <a:p>
            <a:pPr>
              <a:lnSpc>
                <a:spcPct val="150000"/>
              </a:lnSpc>
            </a:pPr>
            <a:r>
              <a:rPr lang="en-IN" sz="2800" dirty="0" err="1"/>
              <a:t>Bectors</a:t>
            </a:r>
            <a:r>
              <a:rPr lang="en-IN" sz="2800" dirty="0"/>
              <a:t> food specialised ltd is a leading manufacturer of biscuits in southern Rajasthan. The company has launched a new brand in the four cities: </a:t>
            </a:r>
            <a:r>
              <a:rPr lang="en-IN" sz="2800" dirty="0" err="1"/>
              <a:t>Banswara</a:t>
            </a:r>
            <a:r>
              <a:rPr lang="en-IN" sz="2800" dirty="0"/>
              <a:t>, Dungarpur,  </a:t>
            </a:r>
            <a:r>
              <a:rPr lang="en-IN" sz="2800" dirty="0" err="1"/>
              <a:t>Sirohi</a:t>
            </a:r>
            <a:r>
              <a:rPr lang="en-IN" sz="2800" dirty="0"/>
              <a:t> and Chittorgarh.  After one month, the company realizes that there is a difference in the retail price per pack of Biscuits across cities. Before the launch, the company had promised  its employees and newly-appointed retailers that the biscuits would be sold at a uniform price in the entire southern Rajasthan. The difference in price can tarnish the image of the company.</a:t>
            </a:r>
          </a:p>
        </p:txBody>
      </p:sp>
      <p:sp>
        <p:nvSpPr>
          <p:cNvPr id="5" name="Footer Placeholder 4">
            <a:extLst>
              <a:ext uri="{FF2B5EF4-FFF2-40B4-BE49-F238E27FC236}">
                <a16:creationId xmlns:a16="http://schemas.microsoft.com/office/drawing/2014/main" id="{A97EEDF6-0702-42A6-8132-FBF4826B3209}"/>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35B11C2E-7333-496F-9AE0-04559079C323}"/>
              </a:ext>
            </a:extLst>
          </p:cNvPr>
          <p:cNvSpPr>
            <a:spLocks noGrp="1"/>
          </p:cNvSpPr>
          <p:nvPr>
            <p:ph type="sldNum" sz="quarter" idx="12"/>
          </p:nvPr>
        </p:nvSpPr>
        <p:spPr/>
        <p:txBody>
          <a:bodyPr/>
          <a:lstStyle/>
          <a:p>
            <a:fld id="{1BB2FD21-E8AD-4AA8-AD05-5072C86F37D4}" type="slidenum">
              <a:rPr lang="en-IN" smtClean="0"/>
              <a:t>15</a:t>
            </a:fld>
            <a:endParaRPr lang="en-IN"/>
          </a:p>
        </p:txBody>
      </p:sp>
    </p:spTree>
    <p:extLst>
      <p:ext uri="{BB962C8B-B14F-4D97-AF65-F5344CB8AC3E}">
        <p14:creationId xmlns:p14="http://schemas.microsoft.com/office/powerpoint/2010/main" val="3560346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93BD-FBF1-4146-AED3-C76AAFEC35A4}"/>
              </a:ext>
            </a:extLst>
          </p:cNvPr>
          <p:cNvSpPr>
            <a:spLocks noGrp="1"/>
          </p:cNvSpPr>
          <p:nvPr>
            <p:ph type="title"/>
          </p:nvPr>
        </p:nvSpPr>
        <p:spPr/>
        <p:txBody>
          <a:bodyPr/>
          <a:lstStyle/>
          <a:p>
            <a:r>
              <a:rPr lang="en-IN" dirty="0">
                <a:solidFill>
                  <a:srgbClr val="002060"/>
                </a:solidFill>
              </a:rPr>
              <a:t>Cont. …..</a:t>
            </a:r>
          </a:p>
        </p:txBody>
      </p:sp>
      <p:sp>
        <p:nvSpPr>
          <p:cNvPr id="3" name="Content Placeholder 2">
            <a:extLst>
              <a:ext uri="{FF2B5EF4-FFF2-40B4-BE49-F238E27FC236}">
                <a16:creationId xmlns:a16="http://schemas.microsoft.com/office/drawing/2014/main" id="{7ECDD70E-7C2F-43DF-A734-F07AC694F1C2}"/>
              </a:ext>
            </a:extLst>
          </p:cNvPr>
          <p:cNvSpPr>
            <a:spLocks noGrp="1"/>
          </p:cNvSpPr>
          <p:nvPr>
            <p:ph idx="1"/>
          </p:nvPr>
        </p:nvSpPr>
        <p:spPr/>
        <p:txBody>
          <a:bodyPr/>
          <a:lstStyle/>
          <a:p>
            <a:r>
              <a:rPr lang="en-IN" sz="2400" dirty="0"/>
              <a:t>In order to make  a quick inference, the company collected data about the price from six randomly selected stores across the four cities. Based on the sample information, the price per pack of the biscuits is given below</a:t>
            </a:r>
            <a:br>
              <a:rPr lang="en-IN" dirty="0"/>
            </a:br>
            <a:endParaRPr lang="en-IN" dirty="0"/>
          </a:p>
        </p:txBody>
      </p:sp>
      <p:graphicFrame>
        <p:nvGraphicFramePr>
          <p:cNvPr id="4" name="Table 4">
            <a:extLst>
              <a:ext uri="{FF2B5EF4-FFF2-40B4-BE49-F238E27FC236}">
                <a16:creationId xmlns:a16="http://schemas.microsoft.com/office/drawing/2014/main" id="{B8166DF0-FCEE-42CA-94EB-FCFBAF186EB7}"/>
              </a:ext>
            </a:extLst>
          </p:cNvPr>
          <p:cNvGraphicFramePr>
            <a:graphicFrameLocks noGrp="1"/>
          </p:cNvGraphicFramePr>
          <p:nvPr>
            <p:extLst>
              <p:ext uri="{D42A27DB-BD31-4B8C-83A1-F6EECF244321}">
                <p14:modId xmlns:p14="http://schemas.microsoft.com/office/powerpoint/2010/main" val="2621743203"/>
              </p:ext>
            </p:extLst>
          </p:nvPr>
        </p:nvGraphicFramePr>
        <p:xfrm>
          <a:off x="1821688" y="3622040"/>
          <a:ext cx="8128000" cy="259588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3616006608"/>
                    </a:ext>
                  </a:extLst>
                </a:gridCol>
                <a:gridCol w="1625600">
                  <a:extLst>
                    <a:ext uri="{9D8B030D-6E8A-4147-A177-3AD203B41FA5}">
                      <a16:colId xmlns:a16="http://schemas.microsoft.com/office/drawing/2014/main" val="555226651"/>
                    </a:ext>
                  </a:extLst>
                </a:gridCol>
                <a:gridCol w="1625600">
                  <a:extLst>
                    <a:ext uri="{9D8B030D-6E8A-4147-A177-3AD203B41FA5}">
                      <a16:colId xmlns:a16="http://schemas.microsoft.com/office/drawing/2014/main" val="3925155313"/>
                    </a:ext>
                  </a:extLst>
                </a:gridCol>
                <a:gridCol w="1625600">
                  <a:extLst>
                    <a:ext uri="{9D8B030D-6E8A-4147-A177-3AD203B41FA5}">
                      <a16:colId xmlns:a16="http://schemas.microsoft.com/office/drawing/2014/main" val="324071957"/>
                    </a:ext>
                  </a:extLst>
                </a:gridCol>
                <a:gridCol w="1625600">
                  <a:extLst>
                    <a:ext uri="{9D8B030D-6E8A-4147-A177-3AD203B41FA5}">
                      <a16:colId xmlns:a16="http://schemas.microsoft.com/office/drawing/2014/main" val="3912616137"/>
                    </a:ext>
                  </a:extLst>
                </a:gridCol>
              </a:tblGrid>
              <a:tr h="370840">
                <a:tc>
                  <a:txBody>
                    <a:bodyPr/>
                    <a:lstStyle/>
                    <a:p>
                      <a:r>
                        <a:rPr lang="en-IN" sz="1800" dirty="0"/>
                        <a:t>Retail shops</a:t>
                      </a:r>
                    </a:p>
                  </a:txBody>
                  <a:tcPr/>
                </a:tc>
                <a:tc>
                  <a:txBody>
                    <a:bodyPr/>
                    <a:lstStyle/>
                    <a:p>
                      <a:r>
                        <a:rPr lang="en-IN" sz="1800" dirty="0"/>
                        <a:t>Banswara</a:t>
                      </a:r>
                    </a:p>
                  </a:txBody>
                  <a:tcPr/>
                </a:tc>
                <a:tc>
                  <a:txBody>
                    <a:bodyPr/>
                    <a:lstStyle/>
                    <a:p>
                      <a:r>
                        <a:rPr lang="en-IN" sz="1800" dirty="0"/>
                        <a:t>Dungarpur</a:t>
                      </a:r>
                    </a:p>
                  </a:txBody>
                  <a:tcPr/>
                </a:tc>
                <a:tc>
                  <a:txBody>
                    <a:bodyPr/>
                    <a:lstStyle/>
                    <a:p>
                      <a:r>
                        <a:rPr lang="en-IN" sz="1800" dirty="0"/>
                        <a:t>Sirohi </a:t>
                      </a:r>
                    </a:p>
                  </a:txBody>
                  <a:tcPr/>
                </a:tc>
                <a:tc>
                  <a:txBody>
                    <a:bodyPr/>
                    <a:lstStyle/>
                    <a:p>
                      <a:r>
                        <a:rPr lang="en-IN" sz="1800" dirty="0"/>
                        <a:t>Chittorgarh.</a:t>
                      </a:r>
                    </a:p>
                  </a:txBody>
                  <a:tcPr/>
                </a:tc>
                <a:extLst>
                  <a:ext uri="{0D108BD9-81ED-4DB2-BD59-A6C34878D82A}">
                    <a16:rowId xmlns:a16="http://schemas.microsoft.com/office/drawing/2014/main" val="2811332493"/>
                  </a:ext>
                </a:extLst>
              </a:tr>
              <a:tr h="370840">
                <a:tc>
                  <a:txBody>
                    <a:bodyPr/>
                    <a:lstStyle/>
                    <a:p>
                      <a:pPr algn="ctr"/>
                      <a:r>
                        <a:rPr lang="en-IN" sz="1800" dirty="0"/>
                        <a:t>1</a:t>
                      </a:r>
                    </a:p>
                  </a:txBody>
                  <a:tcPr/>
                </a:tc>
                <a:tc>
                  <a:txBody>
                    <a:bodyPr/>
                    <a:lstStyle/>
                    <a:p>
                      <a:pPr algn="ctr"/>
                      <a:r>
                        <a:rPr lang="en-IN" sz="1800" dirty="0"/>
                        <a:t>8</a:t>
                      </a:r>
                    </a:p>
                  </a:txBody>
                  <a:tcPr/>
                </a:tc>
                <a:tc>
                  <a:txBody>
                    <a:bodyPr/>
                    <a:lstStyle/>
                    <a:p>
                      <a:pPr algn="ctr"/>
                      <a:r>
                        <a:rPr lang="en-IN" sz="1800" dirty="0"/>
                        <a:t>12</a:t>
                      </a:r>
                    </a:p>
                  </a:txBody>
                  <a:tcPr/>
                </a:tc>
                <a:tc>
                  <a:txBody>
                    <a:bodyPr/>
                    <a:lstStyle/>
                    <a:p>
                      <a:pPr algn="ctr"/>
                      <a:r>
                        <a:rPr lang="en-IN" sz="1800" dirty="0"/>
                        <a:t>18</a:t>
                      </a:r>
                    </a:p>
                  </a:txBody>
                  <a:tcPr/>
                </a:tc>
                <a:tc>
                  <a:txBody>
                    <a:bodyPr/>
                    <a:lstStyle/>
                    <a:p>
                      <a:pPr algn="ctr"/>
                      <a:r>
                        <a:rPr lang="en-IN" sz="1800" dirty="0"/>
                        <a:t>13</a:t>
                      </a:r>
                    </a:p>
                  </a:txBody>
                  <a:tcPr/>
                </a:tc>
                <a:extLst>
                  <a:ext uri="{0D108BD9-81ED-4DB2-BD59-A6C34878D82A}">
                    <a16:rowId xmlns:a16="http://schemas.microsoft.com/office/drawing/2014/main" val="2021803859"/>
                  </a:ext>
                </a:extLst>
              </a:tr>
              <a:tr h="370840">
                <a:tc>
                  <a:txBody>
                    <a:bodyPr/>
                    <a:lstStyle/>
                    <a:p>
                      <a:pPr algn="ctr"/>
                      <a:r>
                        <a:rPr lang="en-IN" sz="1800" dirty="0"/>
                        <a:t>2</a:t>
                      </a:r>
                    </a:p>
                  </a:txBody>
                  <a:tcPr/>
                </a:tc>
                <a:tc>
                  <a:txBody>
                    <a:bodyPr/>
                    <a:lstStyle/>
                    <a:p>
                      <a:pPr algn="ctr"/>
                      <a:r>
                        <a:rPr lang="en-IN" sz="1800" dirty="0"/>
                        <a:t>10</a:t>
                      </a:r>
                    </a:p>
                  </a:txBody>
                  <a:tcPr/>
                </a:tc>
                <a:tc>
                  <a:txBody>
                    <a:bodyPr/>
                    <a:lstStyle/>
                    <a:p>
                      <a:pPr algn="ctr"/>
                      <a:r>
                        <a:rPr lang="en-IN" sz="1800" dirty="0"/>
                        <a:t>11</a:t>
                      </a:r>
                    </a:p>
                  </a:txBody>
                  <a:tcPr/>
                </a:tc>
                <a:tc>
                  <a:txBody>
                    <a:bodyPr/>
                    <a:lstStyle/>
                    <a:p>
                      <a:pPr algn="ctr"/>
                      <a:r>
                        <a:rPr lang="en-IN" sz="1800" dirty="0"/>
                        <a:t>12</a:t>
                      </a:r>
                    </a:p>
                  </a:txBody>
                  <a:tcPr/>
                </a:tc>
                <a:tc>
                  <a:txBody>
                    <a:bodyPr/>
                    <a:lstStyle/>
                    <a:p>
                      <a:pPr algn="ctr"/>
                      <a:r>
                        <a:rPr lang="en-IN" sz="1800" dirty="0"/>
                        <a:t>9</a:t>
                      </a:r>
                    </a:p>
                  </a:txBody>
                  <a:tcPr/>
                </a:tc>
                <a:extLst>
                  <a:ext uri="{0D108BD9-81ED-4DB2-BD59-A6C34878D82A}">
                    <a16:rowId xmlns:a16="http://schemas.microsoft.com/office/drawing/2014/main" val="2311476743"/>
                  </a:ext>
                </a:extLst>
              </a:tr>
              <a:tr h="370840">
                <a:tc>
                  <a:txBody>
                    <a:bodyPr/>
                    <a:lstStyle/>
                    <a:p>
                      <a:pPr algn="ctr"/>
                      <a:r>
                        <a:rPr lang="en-IN" sz="1800" dirty="0"/>
                        <a:t>3</a:t>
                      </a:r>
                    </a:p>
                  </a:txBody>
                  <a:tcPr/>
                </a:tc>
                <a:tc>
                  <a:txBody>
                    <a:bodyPr/>
                    <a:lstStyle/>
                    <a:p>
                      <a:pPr algn="ctr"/>
                      <a:r>
                        <a:rPr lang="en-IN" sz="1800" dirty="0"/>
                        <a:t>12</a:t>
                      </a:r>
                    </a:p>
                  </a:txBody>
                  <a:tcPr/>
                </a:tc>
                <a:tc>
                  <a:txBody>
                    <a:bodyPr/>
                    <a:lstStyle/>
                    <a:p>
                      <a:pPr algn="ctr"/>
                      <a:r>
                        <a:rPr lang="en-IN" sz="1800" dirty="0"/>
                        <a:t>9</a:t>
                      </a:r>
                    </a:p>
                  </a:txBody>
                  <a:tcPr/>
                </a:tc>
                <a:tc>
                  <a:txBody>
                    <a:bodyPr/>
                    <a:lstStyle/>
                    <a:p>
                      <a:pPr algn="ctr"/>
                      <a:r>
                        <a:rPr lang="en-IN" sz="1800" dirty="0"/>
                        <a:t>16</a:t>
                      </a:r>
                    </a:p>
                  </a:txBody>
                  <a:tcPr/>
                </a:tc>
                <a:tc>
                  <a:txBody>
                    <a:bodyPr/>
                    <a:lstStyle/>
                    <a:p>
                      <a:pPr algn="ctr"/>
                      <a:r>
                        <a:rPr lang="en-IN" sz="1800" dirty="0"/>
                        <a:t>12</a:t>
                      </a:r>
                    </a:p>
                  </a:txBody>
                  <a:tcPr/>
                </a:tc>
                <a:extLst>
                  <a:ext uri="{0D108BD9-81ED-4DB2-BD59-A6C34878D82A}">
                    <a16:rowId xmlns:a16="http://schemas.microsoft.com/office/drawing/2014/main" val="847091312"/>
                  </a:ext>
                </a:extLst>
              </a:tr>
              <a:tr h="370840">
                <a:tc>
                  <a:txBody>
                    <a:bodyPr/>
                    <a:lstStyle/>
                    <a:p>
                      <a:pPr algn="ctr"/>
                      <a:r>
                        <a:rPr lang="en-IN" sz="1800" dirty="0"/>
                        <a:t>4</a:t>
                      </a:r>
                    </a:p>
                  </a:txBody>
                  <a:tcPr/>
                </a:tc>
                <a:tc>
                  <a:txBody>
                    <a:bodyPr/>
                    <a:lstStyle/>
                    <a:p>
                      <a:pPr algn="ctr"/>
                      <a:r>
                        <a:rPr lang="en-IN" sz="1800" dirty="0"/>
                        <a:t>8</a:t>
                      </a:r>
                    </a:p>
                  </a:txBody>
                  <a:tcPr/>
                </a:tc>
                <a:tc>
                  <a:txBody>
                    <a:bodyPr/>
                    <a:lstStyle/>
                    <a:p>
                      <a:pPr algn="ctr"/>
                      <a:r>
                        <a:rPr lang="en-IN" sz="1800" dirty="0"/>
                        <a:t>14</a:t>
                      </a:r>
                    </a:p>
                  </a:txBody>
                  <a:tcPr/>
                </a:tc>
                <a:tc>
                  <a:txBody>
                    <a:bodyPr/>
                    <a:lstStyle/>
                    <a:p>
                      <a:pPr algn="ctr"/>
                      <a:r>
                        <a:rPr lang="en-IN" sz="1800" dirty="0"/>
                        <a:t>6</a:t>
                      </a:r>
                    </a:p>
                  </a:txBody>
                  <a:tcPr/>
                </a:tc>
                <a:tc>
                  <a:txBody>
                    <a:bodyPr/>
                    <a:lstStyle/>
                    <a:p>
                      <a:pPr algn="ctr"/>
                      <a:r>
                        <a:rPr lang="en-IN" sz="1800" dirty="0"/>
                        <a:t>16</a:t>
                      </a:r>
                    </a:p>
                  </a:txBody>
                  <a:tcPr/>
                </a:tc>
                <a:extLst>
                  <a:ext uri="{0D108BD9-81ED-4DB2-BD59-A6C34878D82A}">
                    <a16:rowId xmlns:a16="http://schemas.microsoft.com/office/drawing/2014/main" val="2213496741"/>
                  </a:ext>
                </a:extLst>
              </a:tr>
              <a:tr h="370840">
                <a:tc>
                  <a:txBody>
                    <a:bodyPr/>
                    <a:lstStyle/>
                    <a:p>
                      <a:pPr algn="ctr"/>
                      <a:r>
                        <a:rPr lang="en-IN" sz="1800" dirty="0"/>
                        <a:t>5</a:t>
                      </a:r>
                    </a:p>
                  </a:txBody>
                  <a:tcPr/>
                </a:tc>
                <a:tc>
                  <a:txBody>
                    <a:bodyPr/>
                    <a:lstStyle/>
                    <a:p>
                      <a:pPr algn="ctr"/>
                      <a:r>
                        <a:rPr lang="en-IN" sz="1800" dirty="0"/>
                        <a:t>7</a:t>
                      </a:r>
                    </a:p>
                  </a:txBody>
                  <a:tcPr/>
                </a:tc>
                <a:tc>
                  <a:txBody>
                    <a:bodyPr/>
                    <a:lstStyle/>
                    <a:p>
                      <a:pPr algn="ctr"/>
                      <a:r>
                        <a:rPr lang="en-IN" sz="1800" dirty="0"/>
                        <a:t>4</a:t>
                      </a:r>
                    </a:p>
                  </a:txBody>
                  <a:tcPr/>
                </a:tc>
                <a:tc>
                  <a:txBody>
                    <a:bodyPr/>
                    <a:lstStyle/>
                    <a:p>
                      <a:pPr algn="ctr"/>
                      <a:r>
                        <a:rPr lang="en-IN" sz="1800" dirty="0"/>
                        <a:t>8</a:t>
                      </a:r>
                    </a:p>
                  </a:txBody>
                  <a:tcPr/>
                </a:tc>
                <a:tc>
                  <a:txBody>
                    <a:bodyPr/>
                    <a:lstStyle/>
                    <a:p>
                      <a:pPr algn="ctr"/>
                      <a:r>
                        <a:rPr lang="en-IN" sz="1800" dirty="0"/>
                        <a:t>15</a:t>
                      </a:r>
                    </a:p>
                  </a:txBody>
                  <a:tcPr/>
                </a:tc>
                <a:extLst>
                  <a:ext uri="{0D108BD9-81ED-4DB2-BD59-A6C34878D82A}">
                    <a16:rowId xmlns:a16="http://schemas.microsoft.com/office/drawing/2014/main" val="3476487587"/>
                  </a:ext>
                </a:extLst>
              </a:tr>
              <a:tr h="370840">
                <a:tc>
                  <a:txBody>
                    <a:bodyPr/>
                    <a:lstStyle/>
                    <a:p>
                      <a:endParaRPr lang="en-IN" sz="1800" dirty="0"/>
                    </a:p>
                  </a:txBody>
                  <a:tcPr/>
                </a:tc>
                <a:tc>
                  <a:txBody>
                    <a:bodyPr/>
                    <a:lstStyle/>
                    <a:p>
                      <a:endParaRPr lang="en-IN" sz="1800" dirty="0"/>
                    </a:p>
                  </a:txBody>
                  <a:tcPr/>
                </a:tc>
                <a:tc>
                  <a:txBody>
                    <a:bodyPr/>
                    <a:lstStyle/>
                    <a:p>
                      <a:endParaRPr lang="en-IN" sz="1800" dirty="0"/>
                    </a:p>
                  </a:txBody>
                  <a:tcPr/>
                </a:tc>
                <a:tc>
                  <a:txBody>
                    <a:bodyPr/>
                    <a:lstStyle/>
                    <a:p>
                      <a:endParaRPr lang="en-IN" sz="1800" dirty="0"/>
                    </a:p>
                  </a:txBody>
                  <a:tcPr/>
                </a:tc>
                <a:tc>
                  <a:txBody>
                    <a:bodyPr/>
                    <a:lstStyle/>
                    <a:p>
                      <a:endParaRPr lang="en-IN" sz="1800" dirty="0"/>
                    </a:p>
                  </a:txBody>
                  <a:tcPr/>
                </a:tc>
                <a:extLst>
                  <a:ext uri="{0D108BD9-81ED-4DB2-BD59-A6C34878D82A}">
                    <a16:rowId xmlns:a16="http://schemas.microsoft.com/office/drawing/2014/main" val="4132458953"/>
                  </a:ext>
                </a:extLst>
              </a:tr>
            </a:tbl>
          </a:graphicData>
        </a:graphic>
      </p:graphicFrame>
      <p:sp>
        <p:nvSpPr>
          <p:cNvPr id="6" name="Footer Placeholder 5">
            <a:extLst>
              <a:ext uri="{FF2B5EF4-FFF2-40B4-BE49-F238E27FC236}">
                <a16:creationId xmlns:a16="http://schemas.microsoft.com/office/drawing/2014/main" id="{5F8BB0B3-4056-4C1F-AFCA-7BA3D635F236}"/>
              </a:ext>
            </a:extLst>
          </p:cNvPr>
          <p:cNvSpPr>
            <a:spLocks noGrp="1"/>
          </p:cNvSpPr>
          <p:nvPr>
            <p:ph type="ftr" sz="quarter" idx="11"/>
          </p:nvPr>
        </p:nvSpPr>
        <p:spPr/>
        <p:txBody>
          <a:bodyPr/>
          <a:lstStyle/>
          <a:p>
            <a:r>
              <a:rPr lang="en-IN"/>
              <a:t>Shurveer S. Bhanawat</a:t>
            </a:r>
          </a:p>
        </p:txBody>
      </p:sp>
      <p:sp>
        <p:nvSpPr>
          <p:cNvPr id="7" name="Slide Number Placeholder 6">
            <a:extLst>
              <a:ext uri="{FF2B5EF4-FFF2-40B4-BE49-F238E27FC236}">
                <a16:creationId xmlns:a16="http://schemas.microsoft.com/office/drawing/2014/main" id="{65273933-C92F-40C6-B7D7-70C42129FC6E}"/>
              </a:ext>
            </a:extLst>
          </p:cNvPr>
          <p:cNvSpPr>
            <a:spLocks noGrp="1"/>
          </p:cNvSpPr>
          <p:nvPr>
            <p:ph type="sldNum" sz="quarter" idx="12"/>
          </p:nvPr>
        </p:nvSpPr>
        <p:spPr/>
        <p:txBody>
          <a:bodyPr/>
          <a:lstStyle/>
          <a:p>
            <a:fld id="{1BB2FD21-E8AD-4AA8-AD05-5072C86F37D4}" type="slidenum">
              <a:rPr lang="en-IN" smtClean="0"/>
              <a:t>16</a:t>
            </a:fld>
            <a:endParaRPr lang="en-IN"/>
          </a:p>
        </p:txBody>
      </p:sp>
    </p:spTree>
    <p:extLst>
      <p:ext uri="{BB962C8B-B14F-4D97-AF65-F5344CB8AC3E}">
        <p14:creationId xmlns:p14="http://schemas.microsoft.com/office/powerpoint/2010/main" val="4203456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1289-62DC-4FC3-B661-451514FDE716}"/>
              </a:ext>
            </a:extLst>
          </p:cNvPr>
          <p:cNvSpPr>
            <a:spLocks noGrp="1"/>
          </p:cNvSpPr>
          <p:nvPr>
            <p:ph type="title"/>
          </p:nvPr>
        </p:nvSpPr>
        <p:spPr>
          <a:xfrm>
            <a:off x="0" y="275032"/>
            <a:ext cx="9784080" cy="1508760"/>
          </a:xfrm>
        </p:spPr>
        <p:txBody>
          <a:bodyPr/>
          <a:lstStyle/>
          <a:p>
            <a:r>
              <a:rPr lang="en-IN" b="1" dirty="0">
                <a:solidFill>
                  <a:srgbClr val="002060"/>
                </a:solidFill>
              </a:rPr>
              <a:t>Research Question?</a:t>
            </a:r>
          </a:p>
        </p:txBody>
      </p:sp>
      <p:sp>
        <p:nvSpPr>
          <p:cNvPr id="3" name="Content Placeholder 2">
            <a:extLst>
              <a:ext uri="{FF2B5EF4-FFF2-40B4-BE49-F238E27FC236}">
                <a16:creationId xmlns:a16="http://schemas.microsoft.com/office/drawing/2014/main" id="{60783398-0B4D-412B-9B0D-F7D7744FC90D}"/>
              </a:ext>
            </a:extLst>
          </p:cNvPr>
          <p:cNvSpPr>
            <a:spLocks noGrp="1"/>
          </p:cNvSpPr>
          <p:nvPr>
            <p:ph idx="1"/>
          </p:nvPr>
        </p:nvSpPr>
        <p:spPr>
          <a:xfrm>
            <a:off x="-109728" y="2350008"/>
            <a:ext cx="12097511" cy="3867912"/>
          </a:xfrm>
        </p:spPr>
        <p:txBody>
          <a:bodyPr/>
          <a:lstStyle/>
          <a:p>
            <a:pPr>
              <a:lnSpc>
                <a:spcPct val="200000"/>
              </a:lnSpc>
            </a:pPr>
            <a:r>
              <a:rPr lang="en-IN" sz="3600" dirty="0"/>
              <a:t>Is there any enough evidence to believe that there is a significant difference in prices across four cities?</a:t>
            </a:r>
          </a:p>
          <a:p>
            <a:endParaRPr lang="en-IN" dirty="0"/>
          </a:p>
        </p:txBody>
      </p:sp>
      <p:sp>
        <p:nvSpPr>
          <p:cNvPr id="5" name="Footer Placeholder 4">
            <a:extLst>
              <a:ext uri="{FF2B5EF4-FFF2-40B4-BE49-F238E27FC236}">
                <a16:creationId xmlns:a16="http://schemas.microsoft.com/office/drawing/2014/main" id="{CDF94A91-019B-4316-9C1A-C294CCAD9987}"/>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09944B6B-95CD-437B-A0A4-FF257C292546}"/>
              </a:ext>
            </a:extLst>
          </p:cNvPr>
          <p:cNvSpPr>
            <a:spLocks noGrp="1"/>
          </p:cNvSpPr>
          <p:nvPr>
            <p:ph type="sldNum" sz="quarter" idx="12"/>
          </p:nvPr>
        </p:nvSpPr>
        <p:spPr/>
        <p:txBody>
          <a:bodyPr/>
          <a:lstStyle/>
          <a:p>
            <a:fld id="{1BB2FD21-E8AD-4AA8-AD05-5072C86F37D4}" type="slidenum">
              <a:rPr lang="en-IN" smtClean="0"/>
              <a:t>17</a:t>
            </a:fld>
            <a:endParaRPr lang="en-IN"/>
          </a:p>
        </p:txBody>
      </p:sp>
    </p:spTree>
    <p:extLst>
      <p:ext uri="{BB962C8B-B14F-4D97-AF65-F5344CB8AC3E}">
        <p14:creationId xmlns:p14="http://schemas.microsoft.com/office/powerpoint/2010/main" val="1512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2BF6B-90F1-4D99-A0C1-B981F99D4CEC}"/>
              </a:ext>
            </a:extLst>
          </p:cNvPr>
          <p:cNvSpPr>
            <a:spLocks noGrp="1"/>
          </p:cNvSpPr>
          <p:nvPr>
            <p:ph type="title"/>
          </p:nvPr>
        </p:nvSpPr>
        <p:spPr>
          <a:xfrm>
            <a:off x="0" y="265888"/>
            <a:ext cx="9784080" cy="1508760"/>
          </a:xfrm>
        </p:spPr>
        <p:txBody>
          <a:bodyPr/>
          <a:lstStyle/>
          <a:p>
            <a:r>
              <a:rPr lang="en-IN" b="1" dirty="0">
                <a:solidFill>
                  <a:srgbClr val="002060"/>
                </a:solidFill>
              </a:rPr>
              <a:t>Calculation Process</a:t>
            </a:r>
          </a:p>
        </p:txBody>
      </p:sp>
      <p:sp>
        <p:nvSpPr>
          <p:cNvPr id="3" name="Content Placeholder 2">
            <a:extLst>
              <a:ext uri="{FF2B5EF4-FFF2-40B4-BE49-F238E27FC236}">
                <a16:creationId xmlns:a16="http://schemas.microsoft.com/office/drawing/2014/main" id="{73358A01-C8E1-4016-A1A5-5487F54487D5}"/>
              </a:ext>
            </a:extLst>
          </p:cNvPr>
          <p:cNvSpPr>
            <a:spLocks noGrp="1"/>
          </p:cNvSpPr>
          <p:nvPr>
            <p:ph idx="1"/>
          </p:nvPr>
        </p:nvSpPr>
        <p:spPr>
          <a:xfrm>
            <a:off x="109728" y="2011680"/>
            <a:ext cx="11814048" cy="4846320"/>
          </a:xfrm>
        </p:spPr>
        <p:txBody>
          <a:bodyPr>
            <a:normAutofit fontScale="92500" lnSpcReduction="10000"/>
          </a:bodyPr>
          <a:lstStyle/>
          <a:p>
            <a:pPr algn="just">
              <a:lnSpc>
                <a:spcPct val="150000"/>
              </a:lnSpc>
            </a:pPr>
            <a:r>
              <a:rPr lang="en-IN" dirty="0"/>
              <a:t>Find sum of the values of all the items of all the samples. Let this total be represented by T. ( T=</a:t>
            </a:r>
            <a:r>
              <a:rPr lang="en-IN" sz="2400" dirty="0"/>
              <a:t> ∑</a:t>
            </a:r>
            <a:r>
              <a:rPr lang="en-IN" dirty="0"/>
              <a:t>X</a:t>
            </a:r>
            <a:r>
              <a:rPr lang="en-IN" sz="1400" dirty="0"/>
              <a:t>1 </a:t>
            </a:r>
            <a:r>
              <a:rPr lang="en-IN" dirty="0"/>
              <a:t>+ </a:t>
            </a:r>
            <a:r>
              <a:rPr lang="en-IN" sz="2400" dirty="0"/>
              <a:t>∑</a:t>
            </a:r>
            <a:r>
              <a:rPr lang="en-IN" dirty="0"/>
              <a:t>X</a:t>
            </a:r>
            <a:r>
              <a:rPr lang="en-IN" sz="1400" dirty="0"/>
              <a:t>2   </a:t>
            </a:r>
            <a:r>
              <a:rPr lang="en-IN" sz="2400" dirty="0"/>
              <a:t>+ ....)</a:t>
            </a:r>
          </a:p>
          <a:p>
            <a:pPr algn="just">
              <a:lnSpc>
                <a:spcPct val="150000"/>
              </a:lnSpc>
            </a:pPr>
            <a:r>
              <a:rPr lang="en-IN" sz="2400" dirty="0"/>
              <a:t>Calculate Correction Factor C.F. = T² /N</a:t>
            </a:r>
          </a:p>
          <a:p>
            <a:pPr algn="just">
              <a:lnSpc>
                <a:spcPct val="150000"/>
              </a:lnSpc>
            </a:pPr>
            <a:r>
              <a:rPr lang="en-IN" sz="2400" dirty="0"/>
              <a:t>Find the square of all the items (not deviations) of all the samples and add them together (sum of square)</a:t>
            </a:r>
            <a:r>
              <a:rPr lang="en-IN" sz="1800" dirty="0">
                <a:effectLst/>
                <a:latin typeface="Calibri" panose="020F0502020204030204" pitchFamily="34" charset="0"/>
                <a:ea typeface="Calibri" panose="020F0502020204030204" pitchFamily="34" charset="0"/>
                <a:cs typeface="Calibri" panose="020F0502020204030204" pitchFamily="34" charset="0"/>
              </a:rPr>
              <a:t> 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1</a:t>
            </a:r>
            <a:r>
              <a:rPr lang="en-IN" sz="1800" dirty="0">
                <a:effectLst/>
                <a:latin typeface="Calibri" panose="020F0502020204030204" pitchFamily="34" charset="0"/>
                <a:ea typeface="Calibri" panose="020F0502020204030204" pitchFamily="34" charset="0"/>
                <a:cs typeface="Mangal" panose="02040503050203030202" pitchFamily="18" charset="0"/>
              </a:rPr>
              <a:t> , </a:t>
            </a:r>
            <a:r>
              <a:rPr lang="en-IN" sz="1800" dirty="0">
                <a:effectLst/>
                <a:latin typeface="Calibri" panose="020F0502020204030204" pitchFamily="34" charset="0"/>
                <a:ea typeface="Calibri" panose="020F0502020204030204" pitchFamily="34" charset="0"/>
                <a:cs typeface="Calibri" panose="020F0502020204030204" pitchFamily="34" charset="0"/>
              </a:rPr>
              <a:t>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latin typeface="Calibri" panose="020F0502020204030204" pitchFamily="34" charset="0"/>
                <a:ea typeface="Calibri" panose="020F0502020204030204" pitchFamily="34" charset="0"/>
                <a:cs typeface="Mangal" panose="02040503050203030202" pitchFamily="18" charset="0"/>
              </a:rPr>
              <a:t>, </a:t>
            </a:r>
            <a:r>
              <a:rPr lang="en-IN" sz="1800" dirty="0">
                <a:effectLst/>
                <a:latin typeface="Calibri" panose="020F0502020204030204" pitchFamily="34" charset="0"/>
                <a:ea typeface="Calibri" panose="020F0502020204030204" pitchFamily="34" charset="0"/>
                <a:cs typeface="Calibri" panose="020F0502020204030204" pitchFamily="34" charset="0"/>
              </a:rPr>
              <a:t>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800" baseline="-25000" dirty="0">
                <a:latin typeface="Calibri" panose="020F0502020204030204" pitchFamily="34" charset="0"/>
                <a:ea typeface="Calibri" panose="020F0502020204030204" pitchFamily="34" charset="0"/>
                <a:cs typeface="Mangal" panose="02040503050203030202" pitchFamily="18" charset="0"/>
              </a:rPr>
              <a:t> , </a:t>
            </a:r>
            <a:r>
              <a:rPr lang="en-IN" sz="1800" dirty="0">
                <a:effectLst/>
                <a:latin typeface="Calibri" panose="020F0502020204030204" pitchFamily="34" charset="0"/>
                <a:ea typeface="Calibri" panose="020F0502020204030204" pitchFamily="34" charset="0"/>
                <a:cs typeface="Calibri" panose="020F0502020204030204" pitchFamily="34" charset="0"/>
              </a:rPr>
              <a:t> 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800" dirty="0">
                <a:effectLst/>
                <a:latin typeface="Calibri" panose="020F0502020204030204" pitchFamily="34" charset="0"/>
                <a:ea typeface="Calibri" panose="020F0502020204030204" pitchFamily="34" charset="0"/>
                <a:cs typeface="Mangal" panose="02040503050203030202" pitchFamily="18" charset="0"/>
              </a:rPr>
              <a:t>------</a:t>
            </a:r>
            <a:endParaRPr lang="en-IN" sz="2400" dirty="0"/>
          </a:p>
          <a:p>
            <a:pPr algn="just">
              <a:lnSpc>
                <a:spcPct val="150000"/>
              </a:lnSpc>
            </a:pPr>
            <a:r>
              <a:rPr lang="en-IN" sz="2400" dirty="0"/>
              <a:t>Find SST = Sum of Squares (</a:t>
            </a:r>
            <a:r>
              <a:rPr lang="en-IN" sz="1800" dirty="0">
                <a:effectLst/>
                <a:latin typeface="Calibri" panose="020F0502020204030204" pitchFamily="34" charset="0"/>
                <a:ea typeface="Calibri" panose="020F0502020204030204" pitchFamily="34" charset="0"/>
                <a:cs typeface="Calibri" panose="020F0502020204030204" pitchFamily="34" charset="0"/>
              </a:rPr>
              <a:t>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1</a:t>
            </a:r>
            <a:r>
              <a:rPr lang="en-IN" sz="1800" dirty="0">
                <a:effectLst/>
                <a:latin typeface="Calibri" panose="020F0502020204030204" pitchFamily="34" charset="0"/>
                <a:ea typeface="Calibri" panose="020F0502020204030204" pitchFamily="34" charset="0"/>
                <a:cs typeface="Mangal" panose="02040503050203030202" pitchFamily="18" charset="0"/>
              </a:rPr>
              <a:t> + </a:t>
            </a:r>
            <a:r>
              <a:rPr lang="en-IN" sz="1800" dirty="0">
                <a:effectLst/>
                <a:latin typeface="Calibri" panose="020F0502020204030204" pitchFamily="34" charset="0"/>
                <a:ea typeface="Calibri" panose="020F0502020204030204" pitchFamily="34" charset="0"/>
                <a:cs typeface="Calibri" panose="020F0502020204030204" pitchFamily="34" charset="0"/>
              </a:rPr>
              <a:t>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2</a:t>
            </a:r>
            <a:r>
              <a:rPr lang="en-IN" sz="1800" dirty="0">
                <a:effectLst/>
                <a:latin typeface="Calibri" panose="020F0502020204030204" pitchFamily="34" charset="0"/>
                <a:ea typeface="Calibri" panose="020F0502020204030204" pitchFamily="34" charset="0"/>
                <a:cs typeface="Mangal" panose="02040503050203030202" pitchFamily="18" charset="0"/>
              </a:rPr>
              <a:t>+</a:t>
            </a:r>
            <a:r>
              <a:rPr lang="en-IN" sz="1800" dirty="0">
                <a:effectLst/>
                <a:latin typeface="Calibri" panose="020F0502020204030204" pitchFamily="34" charset="0"/>
                <a:ea typeface="Calibri" panose="020F0502020204030204" pitchFamily="34" charset="0"/>
                <a:cs typeface="Calibri" panose="020F0502020204030204" pitchFamily="34" charset="0"/>
              </a:rPr>
              <a:t> 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800" dirty="0">
                <a:effectLst/>
                <a:latin typeface="Calibri" panose="020F0502020204030204" pitchFamily="34" charset="0"/>
                <a:ea typeface="Calibri" panose="020F0502020204030204" pitchFamily="34" charset="0"/>
                <a:cs typeface="Mangal" panose="02040503050203030202" pitchFamily="18" charset="0"/>
              </a:rPr>
              <a:t>+</a:t>
            </a:r>
            <a:r>
              <a:rPr lang="en-IN" sz="1800" dirty="0">
                <a:effectLst/>
                <a:latin typeface="Calibri" panose="020F0502020204030204" pitchFamily="34" charset="0"/>
                <a:ea typeface="Calibri" panose="020F0502020204030204" pitchFamily="34" charset="0"/>
                <a:cs typeface="Calibri" panose="020F0502020204030204" pitchFamily="34" charset="0"/>
              </a:rPr>
              <a:t> Ʃ</a:t>
            </a:r>
            <a:r>
              <a:rPr lang="en-IN" sz="1800" dirty="0">
                <a:effectLst/>
                <a:latin typeface="Calibri" panose="020F0502020204030204" pitchFamily="34" charset="0"/>
                <a:ea typeface="Calibri" panose="020F0502020204030204" pitchFamily="34" charset="0"/>
                <a:cs typeface="Mangal" panose="02040503050203030202" pitchFamily="18" charset="0"/>
              </a:rPr>
              <a:t>X</a:t>
            </a:r>
            <a:r>
              <a:rPr lang="en-IN" sz="18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800" dirty="0">
                <a:effectLst/>
                <a:latin typeface="Calibri" panose="020F0502020204030204" pitchFamily="34" charset="0"/>
                <a:ea typeface="Calibri" panose="020F0502020204030204" pitchFamily="34" charset="0"/>
                <a:cs typeface="Mangal" panose="02040503050203030202" pitchFamily="18" charset="0"/>
              </a:rPr>
              <a:t>+-------) </a:t>
            </a:r>
            <a:r>
              <a:rPr lang="en-IN" sz="2400" dirty="0"/>
              <a:t> – C.F.</a:t>
            </a:r>
          </a:p>
          <a:p>
            <a:pPr algn="just">
              <a:lnSpc>
                <a:spcPct val="150000"/>
              </a:lnSpc>
            </a:pPr>
            <a:r>
              <a:rPr lang="en-IN" sz="2400" dirty="0"/>
              <a:t>Calculate SSC 0r SSB (sum of square between the samples) SSC= (∑</a:t>
            </a:r>
            <a:r>
              <a:rPr lang="en-IN" dirty="0"/>
              <a:t>X</a:t>
            </a:r>
            <a:r>
              <a:rPr lang="en-IN" sz="1400" dirty="0"/>
              <a:t>1 </a:t>
            </a:r>
            <a:r>
              <a:rPr lang="en-IN" dirty="0"/>
              <a:t>)² / N</a:t>
            </a:r>
            <a:r>
              <a:rPr lang="en-IN" sz="1400" dirty="0"/>
              <a:t>1 </a:t>
            </a:r>
            <a:r>
              <a:rPr lang="en-IN" dirty="0"/>
              <a:t>+ </a:t>
            </a:r>
            <a:r>
              <a:rPr lang="en-IN" sz="2000" dirty="0"/>
              <a:t>(∑</a:t>
            </a:r>
            <a:r>
              <a:rPr lang="en-IN" sz="2400" dirty="0"/>
              <a:t>X</a:t>
            </a:r>
            <a:r>
              <a:rPr lang="en-IN" sz="1200" dirty="0"/>
              <a:t>2</a:t>
            </a:r>
            <a:r>
              <a:rPr lang="en-IN" sz="2400" dirty="0"/>
              <a:t>)² /</a:t>
            </a:r>
            <a:r>
              <a:rPr lang="en-IN" dirty="0"/>
              <a:t> N</a:t>
            </a:r>
            <a:r>
              <a:rPr lang="en-IN" sz="1400" dirty="0"/>
              <a:t>2  </a:t>
            </a:r>
            <a:r>
              <a:rPr lang="en-IN" dirty="0"/>
              <a:t>---- Minus C.F.</a:t>
            </a:r>
          </a:p>
          <a:p>
            <a:pPr algn="just">
              <a:lnSpc>
                <a:spcPct val="150000"/>
              </a:lnSpc>
            </a:pPr>
            <a:r>
              <a:rPr lang="en-IN" dirty="0"/>
              <a:t>Find SSE OR SSW(sum of square within samples) = SST-SSB</a:t>
            </a:r>
          </a:p>
          <a:p>
            <a:endParaRPr lang="en-IN" dirty="0"/>
          </a:p>
        </p:txBody>
      </p:sp>
      <p:sp>
        <p:nvSpPr>
          <p:cNvPr id="5" name="Footer Placeholder 4">
            <a:extLst>
              <a:ext uri="{FF2B5EF4-FFF2-40B4-BE49-F238E27FC236}">
                <a16:creationId xmlns:a16="http://schemas.microsoft.com/office/drawing/2014/main" id="{35A67EAA-8AAF-45EE-9E38-5BAA2F88BD38}"/>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309C33F0-C5CE-4C7E-A91F-2EAEB7382419}"/>
              </a:ext>
            </a:extLst>
          </p:cNvPr>
          <p:cNvSpPr>
            <a:spLocks noGrp="1"/>
          </p:cNvSpPr>
          <p:nvPr>
            <p:ph type="sldNum" sz="quarter" idx="12"/>
          </p:nvPr>
        </p:nvSpPr>
        <p:spPr/>
        <p:txBody>
          <a:bodyPr/>
          <a:lstStyle/>
          <a:p>
            <a:fld id="{1BB2FD21-E8AD-4AA8-AD05-5072C86F37D4}" type="slidenum">
              <a:rPr lang="en-IN" smtClean="0"/>
              <a:t>18</a:t>
            </a:fld>
            <a:endParaRPr lang="en-IN"/>
          </a:p>
        </p:txBody>
      </p:sp>
    </p:spTree>
    <p:extLst>
      <p:ext uri="{BB962C8B-B14F-4D97-AF65-F5344CB8AC3E}">
        <p14:creationId xmlns:p14="http://schemas.microsoft.com/office/powerpoint/2010/main" val="1606220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E34D1-EE18-48F3-83FA-6749D54B9B49}"/>
              </a:ext>
            </a:extLst>
          </p:cNvPr>
          <p:cNvSpPr>
            <a:spLocks noGrp="1"/>
          </p:cNvSpPr>
          <p:nvPr>
            <p:ph type="title"/>
          </p:nvPr>
        </p:nvSpPr>
        <p:spPr/>
        <p:txBody>
          <a:bodyPr/>
          <a:lstStyle/>
          <a:p>
            <a:r>
              <a:rPr lang="en-IN" dirty="0"/>
              <a:t>Calculation Process</a:t>
            </a:r>
          </a:p>
        </p:txBody>
      </p:sp>
      <p:sp>
        <p:nvSpPr>
          <p:cNvPr id="3" name="Content Placeholder 2">
            <a:extLst>
              <a:ext uri="{FF2B5EF4-FFF2-40B4-BE49-F238E27FC236}">
                <a16:creationId xmlns:a16="http://schemas.microsoft.com/office/drawing/2014/main" id="{03FF956C-F98B-43BB-9B3B-F3D32524C1FB}"/>
              </a:ext>
            </a:extLst>
          </p:cNvPr>
          <p:cNvSpPr>
            <a:spLocks noGrp="1"/>
          </p:cNvSpPr>
          <p:nvPr>
            <p:ph idx="1"/>
          </p:nvPr>
        </p:nvSpPr>
        <p:spPr/>
        <p:txBody>
          <a:bodyPr/>
          <a:lstStyle/>
          <a:p>
            <a:r>
              <a:rPr lang="en-IN" dirty="0">
                <a:hlinkClick r:id="rId2" action="ppaction://hlinkfile">
                  <a:extLst>
                    <a:ext uri="{A12FA001-AC4F-418D-AE19-62706E023703}">
                      <ahyp:hlinkClr xmlns:ahyp="http://schemas.microsoft.com/office/drawing/2018/hyperlinkcolor" val="tx"/>
                    </a:ext>
                  </a:extLst>
                </a:hlinkClick>
              </a:rPr>
              <a:t>Scan Apr 10, 2021 (1).pdf</a:t>
            </a:r>
            <a:endParaRPr lang="en-IN" dirty="0"/>
          </a:p>
          <a:p>
            <a:endParaRPr lang="en-IN" dirty="0"/>
          </a:p>
        </p:txBody>
      </p:sp>
      <p:sp>
        <p:nvSpPr>
          <p:cNvPr id="5" name="Footer Placeholder 4">
            <a:extLst>
              <a:ext uri="{FF2B5EF4-FFF2-40B4-BE49-F238E27FC236}">
                <a16:creationId xmlns:a16="http://schemas.microsoft.com/office/drawing/2014/main" id="{380C1541-7312-42A9-A303-C23FC8704236}"/>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A8B9A308-20D2-4233-AAE9-8ED29ADC149D}"/>
              </a:ext>
            </a:extLst>
          </p:cNvPr>
          <p:cNvSpPr>
            <a:spLocks noGrp="1"/>
          </p:cNvSpPr>
          <p:nvPr>
            <p:ph type="sldNum" sz="quarter" idx="12"/>
          </p:nvPr>
        </p:nvSpPr>
        <p:spPr/>
        <p:txBody>
          <a:bodyPr/>
          <a:lstStyle/>
          <a:p>
            <a:fld id="{1BB2FD21-E8AD-4AA8-AD05-5072C86F37D4}" type="slidenum">
              <a:rPr lang="en-IN" smtClean="0"/>
              <a:t>19</a:t>
            </a:fld>
            <a:endParaRPr lang="en-IN"/>
          </a:p>
        </p:txBody>
      </p:sp>
    </p:spTree>
    <p:extLst>
      <p:ext uri="{BB962C8B-B14F-4D97-AF65-F5344CB8AC3E}">
        <p14:creationId xmlns:p14="http://schemas.microsoft.com/office/powerpoint/2010/main" val="3751090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6177F-63BE-4DA1-8C44-3D76D5F32EAC}"/>
              </a:ext>
            </a:extLst>
          </p:cNvPr>
          <p:cNvSpPr>
            <a:spLocks noGrp="1"/>
          </p:cNvSpPr>
          <p:nvPr>
            <p:ph type="title"/>
          </p:nvPr>
        </p:nvSpPr>
        <p:spPr>
          <a:xfrm>
            <a:off x="0" y="284176"/>
            <a:ext cx="10986999" cy="1508760"/>
          </a:xfrm>
        </p:spPr>
        <p:txBody>
          <a:bodyPr/>
          <a:lstStyle/>
          <a:p>
            <a:r>
              <a:rPr lang="en-IN" b="1" dirty="0">
                <a:solidFill>
                  <a:srgbClr val="002060"/>
                </a:solidFill>
              </a:rPr>
              <a:t>Introduction</a:t>
            </a:r>
          </a:p>
        </p:txBody>
      </p:sp>
      <p:sp>
        <p:nvSpPr>
          <p:cNvPr id="3" name="Content Placeholder 2">
            <a:extLst>
              <a:ext uri="{FF2B5EF4-FFF2-40B4-BE49-F238E27FC236}">
                <a16:creationId xmlns:a16="http://schemas.microsoft.com/office/drawing/2014/main" id="{ABFC4C81-67BC-46C0-B357-2A20EA6AF900}"/>
              </a:ext>
            </a:extLst>
          </p:cNvPr>
          <p:cNvSpPr>
            <a:spLocks noGrp="1"/>
          </p:cNvSpPr>
          <p:nvPr>
            <p:ph idx="1"/>
          </p:nvPr>
        </p:nvSpPr>
        <p:spPr>
          <a:xfrm>
            <a:off x="0" y="2011680"/>
            <a:ext cx="12192000" cy="4846320"/>
          </a:xfrm>
        </p:spPr>
        <p:txBody>
          <a:bodyPr>
            <a:normAutofit/>
          </a:bodyPr>
          <a:lstStyle/>
          <a:p>
            <a:pPr algn="just">
              <a:lnSpc>
                <a:spcPct val="150000"/>
              </a:lnSpc>
            </a:pPr>
            <a:r>
              <a:rPr lang="en-IN" sz="2400" dirty="0"/>
              <a:t>The ANOVA is a statistical technique specially designed to test whether the means of more than two quantitative populations are equal.</a:t>
            </a:r>
          </a:p>
          <a:p>
            <a:pPr algn="just">
              <a:lnSpc>
                <a:spcPct val="150000"/>
              </a:lnSpc>
            </a:pPr>
            <a:r>
              <a:rPr lang="en-IN" sz="2400" dirty="0"/>
              <a:t>We want to test the null hypothesis that three or more populations from which independent samples are drawn have equal (or homogeneous) means.</a:t>
            </a:r>
          </a:p>
          <a:p>
            <a:pPr algn="just">
              <a:lnSpc>
                <a:spcPct val="150000"/>
              </a:lnSpc>
            </a:pPr>
            <a:r>
              <a:rPr lang="en-IN" sz="2400" dirty="0"/>
              <a:t>ANOVA developed by R.A. Fisher in 1920.</a:t>
            </a:r>
          </a:p>
          <a:p>
            <a:pPr algn="just">
              <a:lnSpc>
                <a:spcPct val="150000"/>
              </a:lnSpc>
            </a:pPr>
            <a:endParaRPr lang="en-IN" sz="2400" dirty="0"/>
          </a:p>
          <a:p>
            <a:pPr algn="just">
              <a:lnSpc>
                <a:spcPct val="150000"/>
              </a:lnSpc>
            </a:pPr>
            <a:endParaRPr lang="en-IN" sz="2400" dirty="0"/>
          </a:p>
        </p:txBody>
      </p:sp>
      <p:sp>
        <p:nvSpPr>
          <p:cNvPr id="5" name="Footer Placeholder 4">
            <a:extLst>
              <a:ext uri="{FF2B5EF4-FFF2-40B4-BE49-F238E27FC236}">
                <a16:creationId xmlns:a16="http://schemas.microsoft.com/office/drawing/2014/main" id="{6CA0110A-9284-4F55-8CF1-D4D9330F212B}"/>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D8BCDCB4-0254-4B9C-B4EB-0EC2533BF741}"/>
              </a:ext>
            </a:extLst>
          </p:cNvPr>
          <p:cNvSpPr>
            <a:spLocks noGrp="1"/>
          </p:cNvSpPr>
          <p:nvPr>
            <p:ph type="sldNum" sz="quarter" idx="12"/>
          </p:nvPr>
        </p:nvSpPr>
        <p:spPr/>
        <p:txBody>
          <a:bodyPr/>
          <a:lstStyle/>
          <a:p>
            <a:fld id="{1BB2FD21-E8AD-4AA8-AD05-5072C86F37D4}" type="slidenum">
              <a:rPr lang="en-IN" smtClean="0"/>
              <a:t>2</a:t>
            </a:fld>
            <a:endParaRPr lang="en-IN"/>
          </a:p>
        </p:txBody>
      </p:sp>
    </p:spTree>
    <p:extLst>
      <p:ext uri="{BB962C8B-B14F-4D97-AF65-F5344CB8AC3E}">
        <p14:creationId xmlns:p14="http://schemas.microsoft.com/office/powerpoint/2010/main" val="1051005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6F64-AB80-4331-B398-4563A7B3D3AA}"/>
              </a:ext>
            </a:extLst>
          </p:cNvPr>
          <p:cNvSpPr>
            <a:spLocks noGrp="1"/>
          </p:cNvSpPr>
          <p:nvPr>
            <p:ph type="title"/>
          </p:nvPr>
        </p:nvSpPr>
        <p:spPr>
          <a:xfrm>
            <a:off x="164592" y="284176"/>
            <a:ext cx="10822407" cy="1508760"/>
          </a:xfrm>
        </p:spPr>
        <p:txBody>
          <a:bodyPr/>
          <a:lstStyle/>
          <a:p>
            <a:r>
              <a:rPr lang="en-IN" b="1" dirty="0">
                <a:solidFill>
                  <a:srgbClr val="002060"/>
                </a:solidFill>
              </a:rPr>
              <a:t>ANOVA Table</a:t>
            </a:r>
          </a:p>
        </p:txBody>
      </p:sp>
      <p:graphicFrame>
        <p:nvGraphicFramePr>
          <p:cNvPr id="4" name="Table 4">
            <a:extLst>
              <a:ext uri="{FF2B5EF4-FFF2-40B4-BE49-F238E27FC236}">
                <a16:creationId xmlns:a16="http://schemas.microsoft.com/office/drawing/2014/main" id="{5C2BE511-4BF6-49F6-8BE7-177A98EB4E07}"/>
              </a:ext>
            </a:extLst>
          </p:cNvPr>
          <p:cNvGraphicFramePr>
            <a:graphicFrameLocks noGrp="1"/>
          </p:cNvGraphicFramePr>
          <p:nvPr>
            <p:ph idx="1"/>
            <p:extLst>
              <p:ext uri="{D42A27DB-BD31-4B8C-83A1-F6EECF244321}">
                <p14:modId xmlns:p14="http://schemas.microsoft.com/office/powerpoint/2010/main" val="1108591034"/>
              </p:ext>
            </p:extLst>
          </p:nvPr>
        </p:nvGraphicFramePr>
        <p:xfrm>
          <a:off x="0" y="2011362"/>
          <a:ext cx="12106655" cy="4061820"/>
        </p:xfrm>
        <a:graphic>
          <a:graphicData uri="http://schemas.openxmlformats.org/drawingml/2006/table">
            <a:tbl>
              <a:tblPr firstRow="1" bandRow="1">
                <a:tableStyleId>{5C22544A-7EE6-4342-B048-85BDC9FD1C3A}</a:tableStyleId>
              </a:tblPr>
              <a:tblGrid>
                <a:gridCol w="2421331">
                  <a:extLst>
                    <a:ext uri="{9D8B030D-6E8A-4147-A177-3AD203B41FA5}">
                      <a16:colId xmlns:a16="http://schemas.microsoft.com/office/drawing/2014/main" val="1963720593"/>
                    </a:ext>
                  </a:extLst>
                </a:gridCol>
                <a:gridCol w="2421331">
                  <a:extLst>
                    <a:ext uri="{9D8B030D-6E8A-4147-A177-3AD203B41FA5}">
                      <a16:colId xmlns:a16="http://schemas.microsoft.com/office/drawing/2014/main" val="1787583199"/>
                    </a:ext>
                  </a:extLst>
                </a:gridCol>
                <a:gridCol w="2421331">
                  <a:extLst>
                    <a:ext uri="{9D8B030D-6E8A-4147-A177-3AD203B41FA5}">
                      <a16:colId xmlns:a16="http://schemas.microsoft.com/office/drawing/2014/main" val="306668102"/>
                    </a:ext>
                  </a:extLst>
                </a:gridCol>
                <a:gridCol w="2421331">
                  <a:extLst>
                    <a:ext uri="{9D8B030D-6E8A-4147-A177-3AD203B41FA5}">
                      <a16:colId xmlns:a16="http://schemas.microsoft.com/office/drawing/2014/main" val="1302091564"/>
                    </a:ext>
                  </a:extLst>
                </a:gridCol>
                <a:gridCol w="2421331">
                  <a:extLst>
                    <a:ext uri="{9D8B030D-6E8A-4147-A177-3AD203B41FA5}">
                      <a16:colId xmlns:a16="http://schemas.microsoft.com/office/drawing/2014/main" val="1281430138"/>
                    </a:ext>
                  </a:extLst>
                </a:gridCol>
              </a:tblGrid>
              <a:tr h="713550">
                <a:tc>
                  <a:txBody>
                    <a:bodyPr/>
                    <a:lstStyle/>
                    <a:p>
                      <a:r>
                        <a:rPr lang="en-IN" b="1" dirty="0">
                          <a:solidFill>
                            <a:srgbClr val="002060"/>
                          </a:solidFill>
                        </a:rPr>
                        <a:t>Source</a:t>
                      </a:r>
                      <a:r>
                        <a:rPr lang="en-IN" b="1" baseline="0" dirty="0">
                          <a:solidFill>
                            <a:srgbClr val="002060"/>
                          </a:solidFill>
                        </a:rPr>
                        <a:t> of variance</a:t>
                      </a:r>
                      <a:endParaRPr lang="en-IN" b="1" dirty="0">
                        <a:solidFill>
                          <a:srgbClr val="002060"/>
                        </a:solidFill>
                      </a:endParaRPr>
                    </a:p>
                  </a:txBody>
                  <a:tcPr/>
                </a:tc>
                <a:tc>
                  <a:txBody>
                    <a:bodyPr/>
                    <a:lstStyle/>
                    <a:p>
                      <a:r>
                        <a:rPr lang="en-IN" b="1" dirty="0">
                          <a:solidFill>
                            <a:srgbClr val="002060"/>
                          </a:solidFill>
                        </a:rPr>
                        <a:t>Sum</a:t>
                      </a:r>
                      <a:r>
                        <a:rPr lang="en-IN" b="1" baseline="0" dirty="0">
                          <a:solidFill>
                            <a:srgbClr val="002060"/>
                          </a:solidFill>
                        </a:rPr>
                        <a:t> of Square</a:t>
                      </a:r>
                      <a:endParaRPr lang="en-IN" b="1" dirty="0">
                        <a:solidFill>
                          <a:srgbClr val="002060"/>
                        </a:solidFill>
                      </a:endParaRPr>
                    </a:p>
                  </a:txBody>
                  <a:tcPr/>
                </a:tc>
                <a:tc>
                  <a:txBody>
                    <a:bodyPr/>
                    <a:lstStyle/>
                    <a:p>
                      <a:r>
                        <a:rPr lang="en-IN" b="1" dirty="0">
                          <a:solidFill>
                            <a:srgbClr val="002060"/>
                          </a:solidFill>
                        </a:rPr>
                        <a:t>Degree</a:t>
                      </a:r>
                      <a:r>
                        <a:rPr lang="en-IN" b="1" baseline="0" dirty="0">
                          <a:solidFill>
                            <a:srgbClr val="002060"/>
                          </a:solidFill>
                        </a:rPr>
                        <a:t> of freedom (V)</a:t>
                      </a:r>
                      <a:endParaRPr lang="en-IN" b="1" dirty="0">
                        <a:solidFill>
                          <a:srgbClr val="002060"/>
                        </a:solidFill>
                      </a:endParaRPr>
                    </a:p>
                  </a:txBody>
                  <a:tcPr/>
                </a:tc>
                <a:tc>
                  <a:txBody>
                    <a:bodyPr/>
                    <a:lstStyle/>
                    <a:p>
                      <a:r>
                        <a:rPr lang="en-IN" b="1" dirty="0">
                          <a:solidFill>
                            <a:srgbClr val="002060"/>
                          </a:solidFill>
                        </a:rPr>
                        <a:t>Mean Square</a:t>
                      </a:r>
                    </a:p>
                  </a:txBody>
                  <a:tcPr/>
                </a:tc>
                <a:tc>
                  <a:txBody>
                    <a:bodyPr/>
                    <a:lstStyle/>
                    <a:p>
                      <a:r>
                        <a:rPr lang="en-IN" b="1" dirty="0">
                          <a:solidFill>
                            <a:srgbClr val="002060"/>
                          </a:solidFill>
                        </a:rPr>
                        <a:t>Variance</a:t>
                      </a:r>
                      <a:r>
                        <a:rPr lang="en-IN" b="1" baseline="0" dirty="0">
                          <a:solidFill>
                            <a:srgbClr val="002060"/>
                          </a:solidFill>
                        </a:rPr>
                        <a:t> of ratio of F</a:t>
                      </a:r>
                      <a:endParaRPr lang="en-IN" b="1" dirty="0">
                        <a:solidFill>
                          <a:srgbClr val="002060"/>
                        </a:solidFill>
                      </a:endParaRPr>
                    </a:p>
                  </a:txBody>
                  <a:tcPr/>
                </a:tc>
                <a:extLst>
                  <a:ext uri="{0D108BD9-81ED-4DB2-BD59-A6C34878D82A}">
                    <a16:rowId xmlns:a16="http://schemas.microsoft.com/office/drawing/2014/main" val="712616380"/>
                  </a:ext>
                </a:extLst>
              </a:tr>
              <a:tr h="811290">
                <a:tc>
                  <a:txBody>
                    <a:bodyPr/>
                    <a:lstStyle/>
                    <a:p>
                      <a:r>
                        <a:rPr lang="en-IN" dirty="0"/>
                        <a:t>Between Samples</a:t>
                      </a:r>
                    </a:p>
                  </a:txBody>
                  <a:tcPr/>
                </a:tc>
                <a:tc>
                  <a:txBody>
                    <a:bodyPr/>
                    <a:lstStyle/>
                    <a:p>
                      <a:r>
                        <a:rPr lang="en-IN" dirty="0"/>
                        <a:t>SSC or SSB = 50</a:t>
                      </a:r>
                    </a:p>
                  </a:txBody>
                  <a:tcPr/>
                </a:tc>
                <a:tc>
                  <a:txBody>
                    <a:bodyPr/>
                    <a:lstStyle/>
                    <a:p>
                      <a:pPr algn="ctr"/>
                      <a:r>
                        <a:rPr lang="en-IN" dirty="0"/>
                        <a:t>K-1= 4-1=3 </a:t>
                      </a:r>
                    </a:p>
                  </a:txBody>
                  <a:tcPr/>
                </a:tc>
                <a:tc>
                  <a:txBody>
                    <a:bodyPr/>
                    <a:lstStyle/>
                    <a:p>
                      <a:r>
                        <a:rPr lang="en-IN" dirty="0"/>
                        <a:t>MSC or MSB = SSC/</a:t>
                      </a:r>
                      <a:r>
                        <a:rPr lang="en-IN" baseline="0" dirty="0"/>
                        <a:t> V</a:t>
                      </a:r>
                    </a:p>
                    <a:p>
                      <a:r>
                        <a:rPr lang="en-IN" baseline="0" dirty="0"/>
                        <a:t>=50/3=16.67</a:t>
                      </a:r>
                      <a:endParaRPr lang="en-IN" dirty="0"/>
                    </a:p>
                  </a:txBody>
                  <a:tcPr/>
                </a:tc>
                <a:tc rowSpan="3">
                  <a:txBody>
                    <a:bodyPr/>
                    <a:lstStyle/>
                    <a:p>
                      <a:endParaRPr lang="en-IN" dirty="0"/>
                    </a:p>
                    <a:p>
                      <a:endParaRPr lang="en-IN" dirty="0"/>
                    </a:p>
                    <a:p>
                      <a:endParaRPr lang="en-IN" dirty="0"/>
                    </a:p>
                    <a:p>
                      <a:r>
                        <a:rPr lang="en-IN" dirty="0"/>
                        <a:t>F= MSC/MSE</a:t>
                      </a:r>
                    </a:p>
                    <a:p>
                      <a:r>
                        <a:rPr lang="en-IN" dirty="0"/>
                        <a:t>=16.67/13 =1.28</a:t>
                      </a:r>
                    </a:p>
                  </a:txBody>
                  <a:tcPr/>
                </a:tc>
                <a:extLst>
                  <a:ext uri="{0D108BD9-81ED-4DB2-BD59-A6C34878D82A}">
                    <a16:rowId xmlns:a16="http://schemas.microsoft.com/office/drawing/2014/main" val="3804240520"/>
                  </a:ext>
                </a:extLst>
              </a:tr>
              <a:tr h="811290">
                <a:tc>
                  <a:txBody>
                    <a:bodyPr/>
                    <a:lstStyle/>
                    <a:p>
                      <a:r>
                        <a:rPr lang="en-IN" dirty="0"/>
                        <a:t>Within Samples</a:t>
                      </a:r>
                    </a:p>
                  </a:txBody>
                  <a:tcPr/>
                </a:tc>
                <a:tc>
                  <a:txBody>
                    <a:bodyPr/>
                    <a:lstStyle/>
                    <a:p>
                      <a:r>
                        <a:rPr lang="en-IN" dirty="0"/>
                        <a:t>SSR or SSW or SSE= 208</a:t>
                      </a:r>
                    </a:p>
                  </a:txBody>
                  <a:tcPr/>
                </a:tc>
                <a:tc>
                  <a:txBody>
                    <a:bodyPr/>
                    <a:lstStyle/>
                    <a:p>
                      <a:pPr algn="ctr"/>
                      <a:r>
                        <a:rPr lang="en-IN" dirty="0"/>
                        <a:t>N-K = 20-4=16</a:t>
                      </a:r>
                    </a:p>
                  </a:txBody>
                  <a:tcPr/>
                </a:tc>
                <a:tc>
                  <a:txBody>
                    <a:bodyPr/>
                    <a:lstStyle/>
                    <a:p>
                      <a:r>
                        <a:rPr lang="en-IN" dirty="0"/>
                        <a:t>MSE or MSW = SSR/V</a:t>
                      </a:r>
                    </a:p>
                    <a:p>
                      <a:r>
                        <a:rPr lang="en-IN" dirty="0"/>
                        <a:t>208/16 =13</a:t>
                      </a:r>
                    </a:p>
                  </a:txBody>
                  <a:tcPr/>
                </a:tc>
                <a:tc vMerge="1">
                  <a:txBody>
                    <a:bodyPr/>
                    <a:lstStyle/>
                    <a:p>
                      <a:endParaRPr lang="en-IN" dirty="0"/>
                    </a:p>
                  </a:txBody>
                  <a:tcPr/>
                </a:tc>
                <a:extLst>
                  <a:ext uri="{0D108BD9-81ED-4DB2-BD59-A6C34878D82A}">
                    <a16:rowId xmlns:a16="http://schemas.microsoft.com/office/drawing/2014/main" val="3012653649"/>
                  </a:ext>
                </a:extLst>
              </a:tr>
              <a:tr h="811290">
                <a:tc>
                  <a:txBody>
                    <a:bodyPr/>
                    <a:lstStyle/>
                    <a:p>
                      <a:r>
                        <a:rPr lang="en-IN" dirty="0"/>
                        <a:t>Total</a:t>
                      </a:r>
                    </a:p>
                  </a:txBody>
                  <a:tcPr/>
                </a:tc>
                <a:tc>
                  <a:txBody>
                    <a:bodyPr/>
                    <a:lstStyle/>
                    <a:p>
                      <a:r>
                        <a:rPr lang="en-IN" dirty="0"/>
                        <a:t>SST = 258</a:t>
                      </a:r>
                    </a:p>
                  </a:txBody>
                  <a:tcPr/>
                </a:tc>
                <a:tc>
                  <a:txBody>
                    <a:bodyPr/>
                    <a:lstStyle/>
                    <a:p>
                      <a:pPr algn="ctr"/>
                      <a:r>
                        <a:rPr lang="en-IN" dirty="0"/>
                        <a:t>N-1= 20-1=19</a:t>
                      </a:r>
                    </a:p>
                  </a:txBody>
                  <a:tcPr/>
                </a:tc>
                <a:tc>
                  <a:txBody>
                    <a:bodyPr/>
                    <a:lstStyle/>
                    <a:p>
                      <a:endParaRPr lang="en-IN" dirty="0"/>
                    </a:p>
                  </a:txBody>
                  <a:tcPr/>
                </a:tc>
                <a:tc vMerge="1">
                  <a:txBody>
                    <a:bodyPr/>
                    <a:lstStyle/>
                    <a:p>
                      <a:endParaRPr lang="en-IN" dirty="0"/>
                    </a:p>
                  </a:txBody>
                  <a:tcPr/>
                </a:tc>
                <a:extLst>
                  <a:ext uri="{0D108BD9-81ED-4DB2-BD59-A6C34878D82A}">
                    <a16:rowId xmlns:a16="http://schemas.microsoft.com/office/drawing/2014/main" val="2437165751"/>
                  </a:ext>
                </a:extLst>
              </a:tr>
              <a:tr h="811290">
                <a:tc>
                  <a:txBody>
                    <a:bodyPr/>
                    <a:lstStyle/>
                    <a:p>
                      <a:r>
                        <a:rPr lang="en-IN" dirty="0"/>
                        <a:t>K= no. of samples</a:t>
                      </a:r>
                    </a:p>
                  </a:txBody>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 </a:t>
                      </a:r>
                      <a:r>
                        <a:rPr lang="en-IN" sz="1800" kern="1200" dirty="0">
                          <a:solidFill>
                            <a:schemeClr val="dk1"/>
                          </a:solidFill>
                          <a:effectLst/>
                          <a:latin typeface="+mn-lt"/>
                          <a:ea typeface="+mn-ea"/>
                          <a:cs typeface="+mn-cs"/>
                        </a:rPr>
                        <a:t>Decision Rule: If </a:t>
                      </a:r>
                      <a:r>
                        <a:rPr lang="en-IN" sz="1800" kern="1200" dirty="0" err="1">
                          <a:solidFill>
                            <a:schemeClr val="dk1"/>
                          </a:solidFill>
                          <a:effectLst/>
                          <a:latin typeface="+mn-lt"/>
                          <a:ea typeface="+mn-ea"/>
                          <a:cs typeface="+mn-cs"/>
                        </a:rPr>
                        <a:t>F</a:t>
                      </a:r>
                      <a:r>
                        <a:rPr lang="en-IN" sz="1800" kern="1200" baseline="-25000" dirty="0" err="1">
                          <a:solidFill>
                            <a:schemeClr val="dk1"/>
                          </a:solidFill>
                          <a:effectLst/>
                          <a:latin typeface="+mn-lt"/>
                          <a:ea typeface="+mn-ea"/>
                          <a:cs typeface="+mn-cs"/>
                        </a:rPr>
                        <a:t>cal</a:t>
                      </a:r>
                      <a:r>
                        <a:rPr lang="en-IN" sz="1800" kern="1200" dirty="0">
                          <a:solidFill>
                            <a:schemeClr val="dk1"/>
                          </a:solidFill>
                          <a:effectLst/>
                          <a:latin typeface="+mn-lt"/>
                          <a:ea typeface="+mn-ea"/>
                          <a:cs typeface="+mn-cs"/>
                        </a:rPr>
                        <a:t> &lt; </a:t>
                      </a:r>
                      <a:r>
                        <a:rPr lang="en-IN" sz="1800" kern="1200" dirty="0" err="1">
                          <a:solidFill>
                            <a:schemeClr val="dk1"/>
                          </a:solidFill>
                          <a:effectLst/>
                          <a:latin typeface="+mn-lt"/>
                          <a:ea typeface="+mn-ea"/>
                          <a:cs typeface="+mn-cs"/>
                        </a:rPr>
                        <a:t>F</a:t>
                      </a:r>
                      <a:r>
                        <a:rPr lang="en-IN" sz="1800" kern="1200" baseline="-25000" dirty="0" err="1">
                          <a:solidFill>
                            <a:schemeClr val="dk1"/>
                          </a:solidFill>
                          <a:effectLst/>
                          <a:latin typeface="+mn-lt"/>
                          <a:ea typeface="+mn-ea"/>
                          <a:cs typeface="+mn-cs"/>
                        </a:rPr>
                        <a:t>table</a:t>
                      </a:r>
                      <a:r>
                        <a:rPr lang="en-IN" sz="1800" kern="1200" baseline="-25000" dirty="0">
                          <a:solidFill>
                            <a:schemeClr val="dk1"/>
                          </a:solidFill>
                          <a:effectLst/>
                          <a:latin typeface="+mn-lt"/>
                          <a:ea typeface="+mn-ea"/>
                          <a:cs typeface="+mn-cs"/>
                        </a:rPr>
                        <a:t> </a:t>
                      </a:r>
                      <a:r>
                        <a:rPr lang="en-IN" sz="1800" kern="1200" dirty="0">
                          <a:solidFill>
                            <a:schemeClr val="dk1"/>
                          </a:solidFill>
                          <a:effectLst/>
                          <a:latin typeface="+mn-lt"/>
                          <a:ea typeface="+mn-ea"/>
                          <a:cs typeface="+mn-cs"/>
                        </a:rPr>
                        <a:t>, Accept null hypothesis otherwise reject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1.28&lt; 3.289 at 5% level of significance Accept</a:t>
                      </a:r>
                    </a:p>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2023416853"/>
                  </a:ext>
                </a:extLst>
              </a:tr>
            </a:tbl>
          </a:graphicData>
        </a:graphic>
      </p:graphicFrame>
      <p:sp>
        <p:nvSpPr>
          <p:cNvPr id="5" name="Footer Placeholder 4">
            <a:extLst>
              <a:ext uri="{FF2B5EF4-FFF2-40B4-BE49-F238E27FC236}">
                <a16:creationId xmlns:a16="http://schemas.microsoft.com/office/drawing/2014/main" id="{3C690A3A-D8AE-478A-9143-E140A2B1C2CD}"/>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E7A59E38-5927-4FCB-A4A4-56CFE7988C3D}"/>
              </a:ext>
            </a:extLst>
          </p:cNvPr>
          <p:cNvSpPr>
            <a:spLocks noGrp="1"/>
          </p:cNvSpPr>
          <p:nvPr>
            <p:ph type="sldNum" sz="quarter" idx="12"/>
          </p:nvPr>
        </p:nvSpPr>
        <p:spPr/>
        <p:txBody>
          <a:bodyPr/>
          <a:lstStyle/>
          <a:p>
            <a:fld id="{1BB2FD21-E8AD-4AA8-AD05-5072C86F37D4}" type="slidenum">
              <a:rPr lang="en-IN" smtClean="0"/>
              <a:t>20</a:t>
            </a:fld>
            <a:endParaRPr lang="en-IN"/>
          </a:p>
        </p:txBody>
      </p:sp>
    </p:spTree>
    <p:extLst>
      <p:ext uri="{BB962C8B-B14F-4D97-AF65-F5344CB8AC3E}">
        <p14:creationId xmlns:p14="http://schemas.microsoft.com/office/powerpoint/2010/main" val="396789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E645D-3D85-48BE-A9C8-0D4E3F123B83}"/>
              </a:ext>
            </a:extLst>
          </p:cNvPr>
          <p:cNvSpPr>
            <a:spLocks noGrp="1"/>
          </p:cNvSpPr>
          <p:nvPr>
            <p:ph type="title"/>
          </p:nvPr>
        </p:nvSpPr>
        <p:spPr/>
        <p:txBody>
          <a:bodyPr/>
          <a:lstStyle/>
          <a:p>
            <a:r>
              <a:rPr lang="en-IN" dirty="0">
                <a:solidFill>
                  <a:srgbClr val="002060"/>
                </a:solidFill>
              </a:rPr>
              <a:t>Illustration</a:t>
            </a:r>
          </a:p>
        </p:txBody>
      </p:sp>
      <p:sp>
        <p:nvSpPr>
          <p:cNvPr id="3" name="Content Placeholder 2">
            <a:extLst>
              <a:ext uri="{FF2B5EF4-FFF2-40B4-BE49-F238E27FC236}">
                <a16:creationId xmlns:a16="http://schemas.microsoft.com/office/drawing/2014/main" id="{0CD0669D-A6AA-4571-9206-DCCC0CD5A08D}"/>
              </a:ext>
            </a:extLst>
          </p:cNvPr>
          <p:cNvSpPr>
            <a:spLocks noGrp="1"/>
          </p:cNvSpPr>
          <p:nvPr>
            <p:ph idx="1"/>
          </p:nvPr>
        </p:nvSpPr>
        <p:spPr/>
        <p:txBody>
          <a:bodyPr/>
          <a:lstStyle/>
          <a:p>
            <a:r>
              <a:rPr lang="en-IN" dirty="0"/>
              <a:t>A company wants to test whether its three salesman A, B and C have the same selling ability. Their records of sales (in₹000) during various weeks of the last month are given in the following table:</a:t>
            </a:r>
          </a:p>
          <a:p>
            <a:endParaRPr lang="en-IN" dirty="0"/>
          </a:p>
          <a:p>
            <a:endParaRPr lang="en-IN" dirty="0"/>
          </a:p>
          <a:p>
            <a:endParaRPr lang="en-IN" dirty="0"/>
          </a:p>
          <a:p>
            <a:endParaRPr lang="en-IN" dirty="0"/>
          </a:p>
          <a:p>
            <a:endParaRPr lang="en-IN" dirty="0"/>
          </a:p>
          <a:p>
            <a:pPr marL="0" indent="0">
              <a:buNone/>
            </a:pPr>
            <a:r>
              <a:rPr lang="en-IN" dirty="0"/>
              <a:t>Prepare ANOVA table and test the hypothesis that the mean sales per week of all the salesman are equal.</a:t>
            </a:r>
          </a:p>
          <a:p>
            <a:endParaRPr lang="en-IN" dirty="0"/>
          </a:p>
          <a:p>
            <a:endParaRPr lang="en-IN" dirty="0"/>
          </a:p>
        </p:txBody>
      </p:sp>
      <p:graphicFrame>
        <p:nvGraphicFramePr>
          <p:cNvPr id="5" name="Table 5">
            <a:extLst>
              <a:ext uri="{FF2B5EF4-FFF2-40B4-BE49-F238E27FC236}">
                <a16:creationId xmlns:a16="http://schemas.microsoft.com/office/drawing/2014/main" id="{6671A996-1405-4A69-BB84-5CDB36955F49}"/>
              </a:ext>
            </a:extLst>
          </p:cNvPr>
          <p:cNvGraphicFramePr>
            <a:graphicFrameLocks noGrp="1"/>
          </p:cNvGraphicFramePr>
          <p:nvPr>
            <p:extLst>
              <p:ext uri="{D42A27DB-BD31-4B8C-83A1-F6EECF244321}">
                <p14:modId xmlns:p14="http://schemas.microsoft.com/office/powerpoint/2010/main" val="3588808092"/>
              </p:ext>
            </p:extLst>
          </p:nvPr>
        </p:nvGraphicFramePr>
        <p:xfrm>
          <a:off x="1745675" y="3278139"/>
          <a:ext cx="7437655" cy="2090272"/>
        </p:xfrm>
        <a:graphic>
          <a:graphicData uri="http://schemas.openxmlformats.org/drawingml/2006/table">
            <a:tbl>
              <a:tblPr firstRow="1" bandRow="1">
                <a:tableStyleId>{5C22544A-7EE6-4342-B048-85BDC9FD1C3A}</a:tableStyleId>
              </a:tblPr>
              <a:tblGrid>
                <a:gridCol w="1487531">
                  <a:extLst>
                    <a:ext uri="{9D8B030D-6E8A-4147-A177-3AD203B41FA5}">
                      <a16:colId xmlns:a16="http://schemas.microsoft.com/office/drawing/2014/main" val="3625540172"/>
                    </a:ext>
                  </a:extLst>
                </a:gridCol>
                <a:gridCol w="1487531">
                  <a:extLst>
                    <a:ext uri="{9D8B030D-6E8A-4147-A177-3AD203B41FA5}">
                      <a16:colId xmlns:a16="http://schemas.microsoft.com/office/drawing/2014/main" val="225988018"/>
                    </a:ext>
                  </a:extLst>
                </a:gridCol>
                <a:gridCol w="1487531">
                  <a:extLst>
                    <a:ext uri="{9D8B030D-6E8A-4147-A177-3AD203B41FA5}">
                      <a16:colId xmlns:a16="http://schemas.microsoft.com/office/drawing/2014/main" val="521493178"/>
                    </a:ext>
                  </a:extLst>
                </a:gridCol>
                <a:gridCol w="1487531">
                  <a:extLst>
                    <a:ext uri="{9D8B030D-6E8A-4147-A177-3AD203B41FA5}">
                      <a16:colId xmlns:a16="http://schemas.microsoft.com/office/drawing/2014/main" val="2194414068"/>
                    </a:ext>
                  </a:extLst>
                </a:gridCol>
                <a:gridCol w="1487531">
                  <a:extLst>
                    <a:ext uri="{9D8B030D-6E8A-4147-A177-3AD203B41FA5}">
                      <a16:colId xmlns:a16="http://schemas.microsoft.com/office/drawing/2014/main" val="1791083494"/>
                    </a:ext>
                  </a:extLst>
                </a:gridCol>
              </a:tblGrid>
              <a:tr h="522568">
                <a:tc>
                  <a:txBody>
                    <a:bodyPr/>
                    <a:lstStyle/>
                    <a:p>
                      <a:r>
                        <a:rPr lang="en-IN" dirty="0"/>
                        <a:t>Salesman</a:t>
                      </a:r>
                    </a:p>
                  </a:txBody>
                  <a:tcPr/>
                </a:tc>
                <a:tc>
                  <a:txBody>
                    <a:bodyPr/>
                    <a:lstStyle/>
                    <a:p>
                      <a:r>
                        <a:rPr lang="en-IN" dirty="0"/>
                        <a:t>1</a:t>
                      </a:r>
                      <a:r>
                        <a:rPr lang="en-IN" baseline="30000" dirty="0"/>
                        <a:t>st</a:t>
                      </a:r>
                      <a:r>
                        <a:rPr lang="en-IN" dirty="0"/>
                        <a:t> Week </a:t>
                      </a:r>
                    </a:p>
                  </a:txBody>
                  <a:tcPr/>
                </a:tc>
                <a:tc>
                  <a:txBody>
                    <a:bodyPr/>
                    <a:lstStyle/>
                    <a:p>
                      <a:r>
                        <a:rPr lang="en-IN" dirty="0"/>
                        <a:t>2</a:t>
                      </a:r>
                      <a:r>
                        <a:rPr lang="en-IN" baseline="30000" dirty="0"/>
                        <a:t>nd</a:t>
                      </a:r>
                      <a:r>
                        <a:rPr lang="en-IN" dirty="0"/>
                        <a:t> Week</a:t>
                      </a:r>
                    </a:p>
                  </a:txBody>
                  <a:tcPr/>
                </a:tc>
                <a:tc>
                  <a:txBody>
                    <a:bodyPr/>
                    <a:lstStyle/>
                    <a:p>
                      <a:r>
                        <a:rPr lang="en-IN" dirty="0"/>
                        <a:t>3</a:t>
                      </a:r>
                      <a:r>
                        <a:rPr lang="en-IN" baseline="30000" dirty="0"/>
                        <a:t>rd</a:t>
                      </a:r>
                      <a:r>
                        <a:rPr lang="en-IN" dirty="0"/>
                        <a:t> Week</a:t>
                      </a:r>
                    </a:p>
                  </a:txBody>
                  <a:tcPr/>
                </a:tc>
                <a:tc>
                  <a:txBody>
                    <a:bodyPr/>
                    <a:lstStyle/>
                    <a:p>
                      <a:r>
                        <a:rPr lang="en-IN" dirty="0"/>
                        <a:t>4</a:t>
                      </a:r>
                      <a:r>
                        <a:rPr lang="en-IN" baseline="30000" dirty="0"/>
                        <a:t>th</a:t>
                      </a:r>
                      <a:r>
                        <a:rPr lang="en-IN" dirty="0"/>
                        <a:t> week</a:t>
                      </a:r>
                    </a:p>
                  </a:txBody>
                  <a:tcPr/>
                </a:tc>
                <a:extLst>
                  <a:ext uri="{0D108BD9-81ED-4DB2-BD59-A6C34878D82A}">
                    <a16:rowId xmlns:a16="http://schemas.microsoft.com/office/drawing/2014/main" val="902018465"/>
                  </a:ext>
                </a:extLst>
              </a:tr>
              <a:tr h="522568">
                <a:tc>
                  <a:txBody>
                    <a:bodyPr/>
                    <a:lstStyle/>
                    <a:p>
                      <a:r>
                        <a:rPr lang="en-IN" dirty="0"/>
                        <a:t>A</a:t>
                      </a:r>
                    </a:p>
                  </a:txBody>
                  <a:tcPr/>
                </a:tc>
                <a:tc>
                  <a:txBody>
                    <a:bodyPr/>
                    <a:lstStyle/>
                    <a:p>
                      <a:r>
                        <a:rPr lang="en-IN" dirty="0"/>
                        <a:t>16</a:t>
                      </a:r>
                    </a:p>
                  </a:txBody>
                  <a:tcPr/>
                </a:tc>
                <a:tc>
                  <a:txBody>
                    <a:bodyPr/>
                    <a:lstStyle/>
                    <a:p>
                      <a:r>
                        <a:rPr lang="en-IN" dirty="0"/>
                        <a:t>21</a:t>
                      </a:r>
                    </a:p>
                  </a:txBody>
                  <a:tcPr/>
                </a:tc>
                <a:tc>
                  <a:txBody>
                    <a:bodyPr/>
                    <a:lstStyle/>
                    <a:p>
                      <a:r>
                        <a:rPr lang="en-IN" dirty="0"/>
                        <a:t>18</a:t>
                      </a:r>
                    </a:p>
                  </a:txBody>
                  <a:tcPr/>
                </a:tc>
                <a:tc>
                  <a:txBody>
                    <a:bodyPr/>
                    <a:lstStyle/>
                    <a:p>
                      <a:r>
                        <a:rPr lang="en-IN" dirty="0"/>
                        <a:t>25</a:t>
                      </a:r>
                    </a:p>
                  </a:txBody>
                  <a:tcPr/>
                </a:tc>
                <a:extLst>
                  <a:ext uri="{0D108BD9-81ED-4DB2-BD59-A6C34878D82A}">
                    <a16:rowId xmlns:a16="http://schemas.microsoft.com/office/drawing/2014/main" val="1073011217"/>
                  </a:ext>
                </a:extLst>
              </a:tr>
              <a:tr h="522568">
                <a:tc>
                  <a:txBody>
                    <a:bodyPr/>
                    <a:lstStyle/>
                    <a:p>
                      <a:r>
                        <a:rPr lang="en-IN" dirty="0"/>
                        <a:t>B</a:t>
                      </a:r>
                    </a:p>
                  </a:txBody>
                  <a:tcPr/>
                </a:tc>
                <a:tc>
                  <a:txBody>
                    <a:bodyPr/>
                    <a:lstStyle/>
                    <a:p>
                      <a:r>
                        <a:rPr lang="en-IN" dirty="0"/>
                        <a:t>22</a:t>
                      </a:r>
                    </a:p>
                  </a:txBody>
                  <a:tcPr/>
                </a:tc>
                <a:tc>
                  <a:txBody>
                    <a:bodyPr/>
                    <a:lstStyle/>
                    <a:p>
                      <a:r>
                        <a:rPr lang="en-IN" dirty="0"/>
                        <a:t>20</a:t>
                      </a:r>
                    </a:p>
                  </a:txBody>
                  <a:tcPr/>
                </a:tc>
                <a:tc>
                  <a:txBody>
                    <a:bodyPr/>
                    <a:lstStyle/>
                    <a:p>
                      <a:r>
                        <a:rPr lang="en-IN" dirty="0"/>
                        <a:t>15</a:t>
                      </a:r>
                    </a:p>
                  </a:txBody>
                  <a:tcPr/>
                </a:tc>
                <a:tc>
                  <a:txBody>
                    <a:bodyPr/>
                    <a:lstStyle/>
                    <a:p>
                      <a:r>
                        <a:rPr lang="en-IN" dirty="0"/>
                        <a:t>26</a:t>
                      </a:r>
                    </a:p>
                  </a:txBody>
                  <a:tcPr/>
                </a:tc>
                <a:extLst>
                  <a:ext uri="{0D108BD9-81ED-4DB2-BD59-A6C34878D82A}">
                    <a16:rowId xmlns:a16="http://schemas.microsoft.com/office/drawing/2014/main" val="1532189026"/>
                  </a:ext>
                </a:extLst>
              </a:tr>
              <a:tr h="522568">
                <a:tc>
                  <a:txBody>
                    <a:bodyPr/>
                    <a:lstStyle/>
                    <a:p>
                      <a:r>
                        <a:rPr lang="en-IN" dirty="0"/>
                        <a:t>C</a:t>
                      </a:r>
                    </a:p>
                  </a:txBody>
                  <a:tcPr/>
                </a:tc>
                <a:tc>
                  <a:txBody>
                    <a:bodyPr/>
                    <a:lstStyle/>
                    <a:p>
                      <a:r>
                        <a:rPr lang="en-IN" dirty="0"/>
                        <a:t>25</a:t>
                      </a:r>
                    </a:p>
                  </a:txBody>
                  <a:tcPr/>
                </a:tc>
                <a:tc>
                  <a:txBody>
                    <a:bodyPr/>
                    <a:lstStyle/>
                    <a:p>
                      <a:r>
                        <a:rPr lang="en-IN" dirty="0"/>
                        <a:t>24</a:t>
                      </a:r>
                    </a:p>
                  </a:txBody>
                  <a:tcPr/>
                </a:tc>
                <a:tc>
                  <a:txBody>
                    <a:bodyPr/>
                    <a:lstStyle/>
                    <a:p>
                      <a:r>
                        <a:rPr lang="en-IN" dirty="0"/>
                        <a:t>16</a:t>
                      </a:r>
                    </a:p>
                  </a:txBody>
                  <a:tcPr/>
                </a:tc>
                <a:tc>
                  <a:txBody>
                    <a:bodyPr/>
                    <a:lstStyle/>
                    <a:p>
                      <a:r>
                        <a:rPr lang="en-IN" dirty="0"/>
                        <a:t>20</a:t>
                      </a:r>
                    </a:p>
                  </a:txBody>
                  <a:tcPr/>
                </a:tc>
                <a:extLst>
                  <a:ext uri="{0D108BD9-81ED-4DB2-BD59-A6C34878D82A}">
                    <a16:rowId xmlns:a16="http://schemas.microsoft.com/office/drawing/2014/main" val="789131468"/>
                  </a:ext>
                </a:extLst>
              </a:tr>
            </a:tbl>
          </a:graphicData>
        </a:graphic>
      </p:graphicFrame>
      <p:sp>
        <p:nvSpPr>
          <p:cNvPr id="6" name="Footer Placeholder 5">
            <a:extLst>
              <a:ext uri="{FF2B5EF4-FFF2-40B4-BE49-F238E27FC236}">
                <a16:creationId xmlns:a16="http://schemas.microsoft.com/office/drawing/2014/main" id="{A53C1D3F-1ADE-49F1-A508-BDD12282BB75}"/>
              </a:ext>
            </a:extLst>
          </p:cNvPr>
          <p:cNvSpPr>
            <a:spLocks noGrp="1"/>
          </p:cNvSpPr>
          <p:nvPr>
            <p:ph type="ftr" sz="quarter" idx="11"/>
          </p:nvPr>
        </p:nvSpPr>
        <p:spPr/>
        <p:txBody>
          <a:bodyPr/>
          <a:lstStyle/>
          <a:p>
            <a:r>
              <a:rPr lang="en-IN"/>
              <a:t>Shurveer S. Bhanawat</a:t>
            </a:r>
          </a:p>
        </p:txBody>
      </p:sp>
      <p:sp>
        <p:nvSpPr>
          <p:cNvPr id="7" name="Slide Number Placeholder 6">
            <a:extLst>
              <a:ext uri="{FF2B5EF4-FFF2-40B4-BE49-F238E27FC236}">
                <a16:creationId xmlns:a16="http://schemas.microsoft.com/office/drawing/2014/main" id="{7BE3793B-E2D9-49F3-9B43-29ED03D07EDF}"/>
              </a:ext>
            </a:extLst>
          </p:cNvPr>
          <p:cNvSpPr>
            <a:spLocks noGrp="1"/>
          </p:cNvSpPr>
          <p:nvPr>
            <p:ph type="sldNum" sz="quarter" idx="12"/>
          </p:nvPr>
        </p:nvSpPr>
        <p:spPr/>
        <p:txBody>
          <a:bodyPr/>
          <a:lstStyle/>
          <a:p>
            <a:fld id="{1BB2FD21-E8AD-4AA8-AD05-5072C86F37D4}" type="slidenum">
              <a:rPr lang="en-IN" smtClean="0"/>
              <a:t>21</a:t>
            </a:fld>
            <a:endParaRPr lang="en-IN"/>
          </a:p>
        </p:txBody>
      </p:sp>
    </p:spTree>
    <p:extLst>
      <p:ext uri="{BB962C8B-B14F-4D97-AF65-F5344CB8AC3E}">
        <p14:creationId xmlns:p14="http://schemas.microsoft.com/office/powerpoint/2010/main" val="2661513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6F64-AB80-4331-B398-4563A7B3D3AA}"/>
              </a:ext>
            </a:extLst>
          </p:cNvPr>
          <p:cNvSpPr>
            <a:spLocks noGrp="1"/>
          </p:cNvSpPr>
          <p:nvPr>
            <p:ph type="title"/>
          </p:nvPr>
        </p:nvSpPr>
        <p:spPr>
          <a:xfrm>
            <a:off x="164592" y="284176"/>
            <a:ext cx="10822407" cy="1508760"/>
          </a:xfrm>
        </p:spPr>
        <p:txBody>
          <a:bodyPr/>
          <a:lstStyle/>
          <a:p>
            <a:r>
              <a:rPr lang="en-IN" b="1" dirty="0">
                <a:solidFill>
                  <a:srgbClr val="002060"/>
                </a:solidFill>
              </a:rPr>
              <a:t>ANOVA Table</a:t>
            </a:r>
          </a:p>
        </p:txBody>
      </p:sp>
      <p:graphicFrame>
        <p:nvGraphicFramePr>
          <p:cNvPr id="4" name="Table 4">
            <a:extLst>
              <a:ext uri="{FF2B5EF4-FFF2-40B4-BE49-F238E27FC236}">
                <a16:creationId xmlns:a16="http://schemas.microsoft.com/office/drawing/2014/main" id="{5C2BE511-4BF6-49F6-8BE7-177A98EB4E07}"/>
              </a:ext>
            </a:extLst>
          </p:cNvPr>
          <p:cNvGraphicFramePr>
            <a:graphicFrameLocks noGrp="1"/>
          </p:cNvGraphicFramePr>
          <p:nvPr>
            <p:ph idx="1"/>
            <p:extLst>
              <p:ext uri="{D42A27DB-BD31-4B8C-83A1-F6EECF244321}">
                <p14:modId xmlns:p14="http://schemas.microsoft.com/office/powerpoint/2010/main" val="2463097518"/>
              </p:ext>
            </p:extLst>
          </p:nvPr>
        </p:nvGraphicFramePr>
        <p:xfrm>
          <a:off x="0" y="2011362"/>
          <a:ext cx="12106655" cy="3958710"/>
        </p:xfrm>
        <a:graphic>
          <a:graphicData uri="http://schemas.openxmlformats.org/drawingml/2006/table">
            <a:tbl>
              <a:tblPr firstRow="1" bandRow="1">
                <a:tableStyleId>{5C22544A-7EE6-4342-B048-85BDC9FD1C3A}</a:tableStyleId>
              </a:tblPr>
              <a:tblGrid>
                <a:gridCol w="2421331">
                  <a:extLst>
                    <a:ext uri="{9D8B030D-6E8A-4147-A177-3AD203B41FA5}">
                      <a16:colId xmlns:a16="http://schemas.microsoft.com/office/drawing/2014/main" val="1963720593"/>
                    </a:ext>
                  </a:extLst>
                </a:gridCol>
                <a:gridCol w="2421331">
                  <a:extLst>
                    <a:ext uri="{9D8B030D-6E8A-4147-A177-3AD203B41FA5}">
                      <a16:colId xmlns:a16="http://schemas.microsoft.com/office/drawing/2014/main" val="1787583199"/>
                    </a:ext>
                  </a:extLst>
                </a:gridCol>
                <a:gridCol w="2421331">
                  <a:extLst>
                    <a:ext uri="{9D8B030D-6E8A-4147-A177-3AD203B41FA5}">
                      <a16:colId xmlns:a16="http://schemas.microsoft.com/office/drawing/2014/main" val="306668102"/>
                    </a:ext>
                  </a:extLst>
                </a:gridCol>
                <a:gridCol w="2421331">
                  <a:extLst>
                    <a:ext uri="{9D8B030D-6E8A-4147-A177-3AD203B41FA5}">
                      <a16:colId xmlns:a16="http://schemas.microsoft.com/office/drawing/2014/main" val="1302091564"/>
                    </a:ext>
                  </a:extLst>
                </a:gridCol>
                <a:gridCol w="2421331">
                  <a:extLst>
                    <a:ext uri="{9D8B030D-6E8A-4147-A177-3AD203B41FA5}">
                      <a16:colId xmlns:a16="http://schemas.microsoft.com/office/drawing/2014/main" val="1281430138"/>
                    </a:ext>
                  </a:extLst>
                </a:gridCol>
              </a:tblGrid>
              <a:tr h="713550">
                <a:tc>
                  <a:txBody>
                    <a:bodyPr/>
                    <a:lstStyle/>
                    <a:p>
                      <a:r>
                        <a:rPr lang="en-IN" b="1" dirty="0">
                          <a:solidFill>
                            <a:srgbClr val="002060"/>
                          </a:solidFill>
                        </a:rPr>
                        <a:t>Source</a:t>
                      </a:r>
                      <a:r>
                        <a:rPr lang="en-IN" b="1" baseline="0" dirty="0">
                          <a:solidFill>
                            <a:srgbClr val="002060"/>
                          </a:solidFill>
                        </a:rPr>
                        <a:t> of variance</a:t>
                      </a:r>
                      <a:endParaRPr lang="en-IN" b="1" dirty="0">
                        <a:solidFill>
                          <a:srgbClr val="002060"/>
                        </a:solidFill>
                      </a:endParaRPr>
                    </a:p>
                  </a:txBody>
                  <a:tcPr/>
                </a:tc>
                <a:tc>
                  <a:txBody>
                    <a:bodyPr/>
                    <a:lstStyle/>
                    <a:p>
                      <a:r>
                        <a:rPr lang="en-IN" b="1" dirty="0">
                          <a:solidFill>
                            <a:srgbClr val="002060"/>
                          </a:solidFill>
                        </a:rPr>
                        <a:t>Sum</a:t>
                      </a:r>
                      <a:r>
                        <a:rPr lang="en-IN" b="1" baseline="0" dirty="0">
                          <a:solidFill>
                            <a:srgbClr val="002060"/>
                          </a:solidFill>
                        </a:rPr>
                        <a:t> of Square</a:t>
                      </a:r>
                      <a:endParaRPr lang="en-IN" b="1" dirty="0">
                        <a:solidFill>
                          <a:srgbClr val="002060"/>
                        </a:solidFill>
                      </a:endParaRPr>
                    </a:p>
                  </a:txBody>
                  <a:tcPr/>
                </a:tc>
                <a:tc>
                  <a:txBody>
                    <a:bodyPr/>
                    <a:lstStyle/>
                    <a:p>
                      <a:r>
                        <a:rPr lang="en-IN" b="1" dirty="0">
                          <a:solidFill>
                            <a:srgbClr val="002060"/>
                          </a:solidFill>
                        </a:rPr>
                        <a:t>Degree</a:t>
                      </a:r>
                      <a:r>
                        <a:rPr lang="en-IN" b="1" baseline="0" dirty="0">
                          <a:solidFill>
                            <a:srgbClr val="002060"/>
                          </a:solidFill>
                        </a:rPr>
                        <a:t> of freedom (V)</a:t>
                      </a:r>
                      <a:endParaRPr lang="en-IN" b="1" dirty="0">
                        <a:solidFill>
                          <a:srgbClr val="002060"/>
                        </a:solidFill>
                      </a:endParaRPr>
                    </a:p>
                  </a:txBody>
                  <a:tcPr/>
                </a:tc>
                <a:tc>
                  <a:txBody>
                    <a:bodyPr/>
                    <a:lstStyle/>
                    <a:p>
                      <a:r>
                        <a:rPr lang="en-IN" b="1" dirty="0">
                          <a:solidFill>
                            <a:srgbClr val="002060"/>
                          </a:solidFill>
                        </a:rPr>
                        <a:t>Mean Square</a:t>
                      </a:r>
                    </a:p>
                  </a:txBody>
                  <a:tcPr/>
                </a:tc>
                <a:tc>
                  <a:txBody>
                    <a:bodyPr/>
                    <a:lstStyle/>
                    <a:p>
                      <a:r>
                        <a:rPr lang="en-IN" b="1" dirty="0">
                          <a:solidFill>
                            <a:srgbClr val="002060"/>
                          </a:solidFill>
                        </a:rPr>
                        <a:t>Variance</a:t>
                      </a:r>
                      <a:r>
                        <a:rPr lang="en-IN" b="1" baseline="0" dirty="0">
                          <a:solidFill>
                            <a:srgbClr val="002060"/>
                          </a:solidFill>
                        </a:rPr>
                        <a:t> of ratio of F</a:t>
                      </a:r>
                      <a:endParaRPr lang="en-IN" b="1" dirty="0">
                        <a:solidFill>
                          <a:srgbClr val="002060"/>
                        </a:solidFill>
                      </a:endParaRPr>
                    </a:p>
                  </a:txBody>
                  <a:tcPr/>
                </a:tc>
                <a:extLst>
                  <a:ext uri="{0D108BD9-81ED-4DB2-BD59-A6C34878D82A}">
                    <a16:rowId xmlns:a16="http://schemas.microsoft.com/office/drawing/2014/main" val="712616380"/>
                  </a:ext>
                </a:extLst>
              </a:tr>
              <a:tr h="811290">
                <a:tc>
                  <a:txBody>
                    <a:bodyPr/>
                    <a:lstStyle/>
                    <a:p>
                      <a:r>
                        <a:rPr lang="en-IN" dirty="0"/>
                        <a:t>Between Samples</a:t>
                      </a:r>
                    </a:p>
                  </a:txBody>
                  <a:tcPr/>
                </a:tc>
                <a:tc>
                  <a:txBody>
                    <a:bodyPr/>
                    <a:lstStyle/>
                    <a:p>
                      <a:r>
                        <a:rPr lang="en-IN" dirty="0"/>
                        <a:t>SSC or SSB = 3.17</a:t>
                      </a:r>
                    </a:p>
                  </a:txBody>
                  <a:tcPr/>
                </a:tc>
                <a:tc>
                  <a:txBody>
                    <a:bodyPr/>
                    <a:lstStyle/>
                    <a:p>
                      <a:pPr algn="ctr"/>
                      <a:r>
                        <a:rPr lang="en-IN" dirty="0"/>
                        <a:t>K-1 =3-1=2</a:t>
                      </a:r>
                    </a:p>
                  </a:txBody>
                  <a:tcPr/>
                </a:tc>
                <a:tc>
                  <a:txBody>
                    <a:bodyPr/>
                    <a:lstStyle/>
                    <a:p>
                      <a:r>
                        <a:rPr lang="en-IN" dirty="0"/>
                        <a:t>MSC or MSB = SSC/</a:t>
                      </a:r>
                      <a:r>
                        <a:rPr lang="en-IN" baseline="0" dirty="0"/>
                        <a:t> V</a:t>
                      </a:r>
                    </a:p>
                    <a:p>
                      <a:r>
                        <a:rPr lang="en-IN" baseline="0" dirty="0"/>
                        <a:t>=3.17/2=1.585</a:t>
                      </a:r>
                      <a:endParaRPr lang="en-IN" dirty="0"/>
                    </a:p>
                  </a:txBody>
                  <a:tcPr/>
                </a:tc>
                <a:tc rowSpan="3">
                  <a:txBody>
                    <a:bodyPr/>
                    <a:lstStyle/>
                    <a:p>
                      <a:endParaRPr lang="en-IN" dirty="0"/>
                    </a:p>
                    <a:p>
                      <a:endParaRPr lang="en-IN" dirty="0"/>
                    </a:p>
                    <a:p>
                      <a:endParaRPr lang="en-IN" dirty="0"/>
                    </a:p>
                    <a:p>
                      <a:r>
                        <a:rPr lang="en-IN" dirty="0"/>
                        <a:t>F= MSC/MSE</a:t>
                      </a:r>
                    </a:p>
                    <a:p>
                      <a:r>
                        <a:rPr lang="en-IN" dirty="0"/>
                        <a:t>=17.72/1.585=11.798</a:t>
                      </a:r>
                    </a:p>
                    <a:p>
                      <a:r>
                        <a:rPr lang="en-IN" dirty="0"/>
                        <a:t>Or </a:t>
                      </a:r>
                    </a:p>
                    <a:p>
                      <a:r>
                        <a:rPr lang="en-IN" dirty="0"/>
                        <a:t>1.585/17.72&lt;1 no evidence</a:t>
                      </a:r>
                    </a:p>
                  </a:txBody>
                  <a:tcPr/>
                </a:tc>
                <a:extLst>
                  <a:ext uri="{0D108BD9-81ED-4DB2-BD59-A6C34878D82A}">
                    <a16:rowId xmlns:a16="http://schemas.microsoft.com/office/drawing/2014/main" val="3804240520"/>
                  </a:ext>
                </a:extLst>
              </a:tr>
              <a:tr h="811290">
                <a:tc>
                  <a:txBody>
                    <a:bodyPr/>
                    <a:lstStyle/>
                    <a:p>
                      <a:r>
                        <a:rPr lang="en-IN" dirty="0"/>
                        <a:t>Within Samples</a:t>
                      </a:r>
                    </a:p>
                  </a:txBody>
                  <a:tcPr/>
                </a:tc>
                <a:tc>
                  <a:txBody>
                    <a:bodyPr/>
                    <a:lstStyle/>
                    <a:p>
                      <a:r>
                        <a:rPr lang="en-IN" dirty="0"/>
                        <a:t>SSR or SSW =159.50</a:t>
                      </a:r>
                    </a:p>
                  </a:txBody>
                  <a:tcPr/>
                </a:tc>
                <a:tc>
                  <a:txBody>
                    <a:bodyPr/>
                    <a:lstStyle/>
                    <a:p>
                      <a:pPr algn="ctr"/>
                      <a:r>
                        <a:rPr lang="en-IN" dirty="0"/>
                        <a:t>N-K 12-3=9</a:t>
                      </a:r>
                    </a:p>
                  </a:txBody>
                  <a:tcPr/>
                </a:tc>
                <a:tc>
                  <a:txBody>
                    <a:bodyPr/>
                    <a:lstStyle/>
                    <a:p>
                      <a:r>
                        <a:rPr lang="en-IN" dirty="0"/>
                        <a:t>MSE or MSW = SSR/V</a:t>
                      </a:r>
                    </a:p>
                    <a:p>
                      <a:r>
                        <a:rPr lang="en-IN" dirty="0"/>
                        <a:t>=159.5/9=17.72</a:t>
                      </a:r>
                    </a:p>
                  </a:txBody>
                  <a:tcPr/>
                </a:tc>
                <a:tc vMerge="1">
                  <a:txBody>
                    <a:bodyPr/>
                    <a:lstStyle/>
                    <a:p>
                      <a:endParaRPr lang="en-IN" dirty="0"/>
                    </a:p>
                  </a:txBody>
                  <a:tcPr/>
                </a:tc>
                <a:extLst>
                  <a:ext uri="{0D108BD9-81ED-4DB2-BD59-A6C34878D82A}">
                    <a16:rowId xmlns:a16="http://schemas.microsoft.com/office/drawing/2014/main" val="3012653649"/>
                  </a:ext>
                </a:extLst>
              </a:tr>
              <a:tr h="811290">
                <a:tc>
                  <a:txBody>
                    <a:bodyPr/>
                    <a:lstStyle/>
                    <a:p>
                      <a:r>
                        <a:rPr lang="en-IN" dirty="0"/>
                        <a:t>Total</a:t>
                      </a:r>
                    </a:p>
                  </a:txBody>
                  <a:tcPr/>
                </a:tc>
                <a:tc>
                  <a:txBody>
                    <a:bodyPr/>
                    <a:lstStyle/>
                    <a:p>
                      <a:r>
                        <a:rPr lang="en-IN" dirty="0"/>
                        <a:t>SST=162.67</a:t>
                      </a:r>
                    </a:p>
                  </a:txBody>
                  <a:tcPr/>
                </a:tc>
                <a:tc>
                  <a:txBody>
                    <a:bodyPr/>
                    <a:lstStyle/>
                    <a:p>
                      <a:pPr algn="ctr"/>
                      <a:r>
                        <a:rPr lang="en-IN" dirty="0"/>
                        <a:t>N-1=11</a:t>
                      </a:r>
                    </a:p>
                  </a:txBody>
                  <a:tcPr/>
                </a:tc>
                <a:tc>
                  <a:txBody>
                    <a:bodyPr/>
                    <a:lstStyle/>
                    <a:p>
                      <a:endParaRPr lang="en-IN" dirty="0"/>
                    </a:p>
                  </a:txBody>
                  <a:tcPr/>
                </a:tc>
                <a:tc vMerge="1">
                  <a:txBody>
                    <a:bodyPr/>
                    <a:lstStyle/>
                    <a:p>
                      <a:endParaRPr lang="en-IN" dirty="0"/>
                    </a:p>
                  </a:txBody>
                  <a:tcPr/>
                </a:tc>
                <a:extLst>
                  <a:ext uri="{0D108BD9-81ED-4DB2-BD59-A6C34878D82A}">
                    <a16:rowId xmlns:a16="http://schemas.microsoft.com/office/drawing/2014/main" val="2437165751"/>
                  </a:ext>
                </a:extLst>
              </a:tr>
              <a:tr h="811290">
                <a:tc>
                  <a:txBody>
                    <a:bodyPr/>
                    <a:lstStyle/>
                    <a:p>
                      <a:r>
                        <a:rPr lang="en-IN" dirty="0"/>
                        <a:t>K= no. of samples</a:t>
                      </a:r>
                    </a:p>
                  </a:txBody>
                  <a:tcPr/>
                </a:tc>
                <a:tc>
                  <a:txBody>
                    <a:bodyPr/>
                    <a:lstStyle/>
                    <a:p>
                      <a:r>
                        <a:rPr lang="en-IN" dirty="0"/>
                        <a:t>F at 5% los= 4.26 Rejected</a:t>
                      </a:r>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2023416853"/>
                  </a:ext>
                </a:extLst>
              </a:tr>
            </a:tbl>
          </a:graphicData>
        </a:graphic>
      </p:graphicFrame>
      <p:sp>
        <p:nvSpPr>
          <p:cNvPr id="5" name="Footer Placeholder 4">
            <a:extLst>
              <a:ext uri="{FF2B5EF4-FFF2-40B4-BE49-F238E27FC236}">
                <a16:creationId xmlns:a16="http://schemas.microsoft.com/office/drawing/2014/main" id="{E8909D94-A5BF-449D-8E7D-EE11A8A86326}"/>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9F3DD714-E3E7-46DE-91C3-F42047D94E44}"/>
              </a:ext>
            </a:extLst>
          </p:cNvPr>
          <p:cNvSpPr>
            <a:spLocks noGrp="1"/>
          </p:cNvSpPr>
          <p:nvPr>
            <p:ph type="sldNum" sz="quarter" idx="12"/>
          </p:nvPr>
        </p:nvSpPr>
        <p:spPr/>
        <p:txBody>
          <a:bodyPr/>
          <a:lstStyle/>
          <a:p>
            <a:fld id="{1BB2FD21-E8AD-4AA8-AD05-5072C86F37D4}" type="slidenum">
              <a:rPr lang="en-IN" smtClean="0"/>
              <a:t>22</a:t>
            </a:fld>
            <a:endParaRPr lang="en-IN"/>
          </a:p>
        </p:txBody>
      </p:sp>
    </p:spTree>
    <p:extLst>
      <p:ext uri="{BB962C8B-B14F-4D97-AF65-F5344CB8AC3E}">
        <p14:creationId xmlns:p14="http://schemas.microsoft.com/office/powerpoint/2010/main" val="2096557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5997F-2FBA-4E0D-847F-84E853C334FA}"/>
              </a:ext>
            </a:extLst>
          </p:cNvPr>
          <p:cNvSpPr>
            <a:spLocks noGrp="1"/>
          </p:cNvSpPr>
          <p:nvPr>
            <p:ph type="title"/>
          </p:nvPr>
        </p:nvSpPr>
        <p:spPr>
          <a:xfrm>
            <a:off x="64008" y="284176"/>
            <a:ext cx="10922991" cy="1508760"/>
          </a:xfrm>
        </p:spPr>
        <p:txBody>
          <a:bodyPr/>
          <a:lstStyle/>
          <a:p>
            <a:r>
              <a:rPr lang="en-IN" b="1" dirty="0">
                <a:solidFill>
                  <a:srgbClr val="002060"/>
                </a:solidFill>
              </a:rPr>
              <a:t>Two Way Classification</a:t>
            </a:r>
          </a:p>
        </p:txBody>
      </p:sp>
      <p:sp>
        <p:nvSpPr>
          <p:cNvPr id="3" name="Content Placeholder 2">
            <a:extLst>
              <a:ext uri="{FF2B5EF4-FFF2-40B4-BE49-F238E27FC236}">
                <a16:creationId xmlns:a16="http://schemas.microsoft.com/office/drawing/2014/main" id="{479D2A1F-9A61-41CB-94B3-77554F12951F}"/>
              </a:ext>
            </a:extLst>
          </p:cNvPr>
          <p:cNvSpPr>
            <a:spLocks noGrp="1"/>
          </p:cNvSpPr>
          <p:nvPr>
            <p:ph idx="1"/>
          </p:nvPr>
        </p:nvSpPr>
        <p:spPr>
          <a:xfrm>
            <a:off x="0" y="2011680"/>
            <a:ext cx="12192000" cy="4773168"/>
          </a:xfrm>
        </p:spPr>
        <p:txBody>
          <a:bodyPr>
            <a:normAutofit/>
          </a:bodyPr>
          <a:lstStyle/>
          <a:p>
            <a:pPr algn="just">
              <a:lnSpc>
                <a:spcPct val="150000"/>
              </a:lnSpc>
            </a:pPr>
            <a:r>
              <a:rPr lang="en-IN" sz="2800" dirty="0"/>
              <a:t>In one way classification the partitioning of the total variation in the sample data is done into two components: (</a:t>
            </a:r>
            <a:r>
              <a:rPr lang="en-IN" sz="2800" dirty="0" err="1"/>
              <a:t>i</a:t>
            </a:r>
            <a:r>
              <a:rPr lang="en-IN" sz="2800" dirty="0"/>
              <a:t>). variation among the samples due to different samples (or treatment) and (ii) variation within the sample due to random error. However, there might be possibility that some of the variations left in the random error from one way analysis of variation was not due to random error or chance but due to some other measurement factor. </a:t>
            </a:r>
            <a:endParaRPr lang="en-IN" dirty="0"/>
          </a:p>
        </p:txBody>
      </p:sp>
      <p:sp>
        <p:nvSpPr>
          <p:cNvPr id="5" name="Footer Placeholder 4">
            <a:extLst>
              <a:ext uri="{FF2B5EF4-FFF2-40B4-BE49-F238E27FC236}">
                <a16:creationId xmlns:a16="http://schemas.microsoft.com/office/drawing/2014/main" id="{59318B47-5778-4F3A-9740-2EBC5F95AB4D}"/>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B6C6A657-61DD-4E5E-8B60-66FF8F5F7C33}"/>
              </a:ext>
            </a:extLst>
          </p:cNvPr>
          <p:cNvSpPr>
            <a:spLocks noGrp="1"/>
          </p:cNvSpPr>
          <p:nvPr>
            <p:ph type="sldNum" sz="quarter" idx="12"/>
          </p:nvPr>
        </p:nvSpPr>
        <p:spPr/>
        <p:txBody>
          <a:bodyPr/>
          <a:lstStyle/>
          <a:p>
            <a:fld id="{1BB2FD21-E8AD-4AA8-AD05-5072C86F37D4}" type="slidenum">
              <a:rPr lang="en-IN" smtClean="0"/>
              <a:t>23</a:t>
            </a:fld>
            <a:endParaRPr lang="en-IN"/>
          </a:p>
        </p:txBody>
      </p:sp>
    </p:spTree>
    <p:extLst>
      <p:ext uri="{BB962C8B-B14F-4D97-AF65-F5344CB8AC3E}">
        <p14:creationId xmlns:p14="http://schemas.microsoft.com/office/powerpoint/2010/main" val="2895616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BFD2B-0C15-489B-83F2-EC915D9609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7A2B326-15C8-4184-B092-0C87665BBD17}"/>
              </a:ext>
            </a:extLst>
          </p:cNvPr>
          <p:cNvSpPr>
            <a:spLocks noGrp="1"/>
          </p:cNvSpPr>
          <p:nvPr>
            <p:ph idx="1"/>
          </p:nvPr>
        </p:nvSpPr>
        <p:spPr/>
        <p:txBody>
          <a:bodyPr/>
          <a:lstStyle/>
          <a:p>
            <a:pPr algn="just">
              <a:lnSpc>
                <a:spcPct val="150000"/>
              </a:lnSpc>
            </a:pPr>
            <a:r>
              <a:rPr lang="en-IN" sz="2400" dirty="0"/>
              <a:t>For instance in earlier example we might feel that part of the variation in price was due to the inability in data collection or condensation of data. If so , this accountable variation was deliberately included in the sum of squares for errors (SSE) and therefore, caused the mean sum of squares of error (MSE) to be little large. Consequently, F-value would then be small and responsible for the rejection of null hypothesis.</a:t>
            </a:r>
          </a:p>
          <a:p>
            <a:endParaRPr lang="en-IN" dirty="0"/>
          </a:p>
        </p:txBody>
      </p:sp>
      <p:sp>
        <p:nvSpPr>
          <p:cNvPr id="4" name="Footer Placeholder 3">
            <a:extLst>
              <a:ext uri="{FF2B5EF4-FFF2-40B4-BE49-F238E27FC236}">
                <a16:creationId xmlns:a16="http://schemas.microsoft.com/office/drawing/2014/main" id="{E6625615-D692-46E6-B8EA-4441E135ABE2}"/>
              </a:ext>
            </a:extLst>
          </p:cNvPr>
          <p:cNvSpPr>
            <a:spLocks noGrp="1"/>
          </p:cNvSpPr>
          <p:nvPr>
            <p:ph type="ftr" sz="quarter" idx="11"/>
          </p:nvPr>
        </p:nvSpPr>
        <p:spPr/>
        <p:txBody>
          <a:bodyPr/>
          <a:lstStyle/>
          <a:p>
            <a:r>
              <a:rPr lang="en-IN"/>
              <a:t>Shurveer S. Bhanawat</a:t>
            </a:r>
          </a:p>
        </p:txBody>
      </p:sp>
      <p:sp>
        <p:nvSpPr>
          <p:cNvPr id="5" name="Slide Number Placeholder 4">
            <a:extLst>
              <a:ext uri="{FF2B5EF4-FFF2-40B4-BE49-F238E27FC236}">
                <a16:creationId xmlns:a16="http://schemas.microsoft.com/office/drawing/2014/main" id="{BF7C4D80-83CC-41BA-8F28-48E68E87D91D}"/>
              </a:ext>
            </a:extLst>
          </p:cNvPr>
          <p:cNvSpPr>
            <a:spLocks noGrp="1"/>
          </p:cNvSpPr>
          <p:nvPr>
            <p:ph type="sldNum" sz="quarter" idx="12"/>
          </p:nvPr>
        </p:nvSpPr>
        <p:spPr/>
        <p:txBody>
          <a:bodyPr/>
          <a:lstStyle/>
          <a:p>
            <a:fld id="{1BB2FD21-E8AD-4AA8-AD05-5072C86F37D4}" type="slidenum">
              <a:rPr lang="en-IN" smtClean="0"/>
              <a:t>24</a:t>
            </a:fld>
            <a:endParaRPr lang="en-IN"/>
          </a:p>
        </p:txBody>
      </p:sp>
    </p:spTree>
    <p:extLst>
      <p:ext uri="{BB962C8B-B14F-4D97-AF65-F5344CB8AC3E}">
        <p14:creationId xmlns:p14="http://schemas.microsoft.com/office/powerpoint/2010/main" val="1285760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DA9E8-30D8-4022-965A-22A161133E41}"/>
              </a:ext>
            </a:extLst>
          </p:cNvPr>
          <p:cNvSpPr>
            <a:spLocks noGrp="1"/>
          </p:cNvSpPr>
          <p:nvPr>
            <p:ph type="title"/>
          </p:nvPr>
        </p:nvSpPr>
        <p:spPr/>
        <p:txBody>
          <a:bodyPr/>
          <a:lstStyle/>
          <a:p>
            <a:r>
              <a:rPr lang="en-IN" dirty="0"/>
              <a:t>Use of Two Way </a:t>
            </a:r>
            <a:r>
              <a:rPr lang="en-IN" dirty="0" err="1"/>
              <a:t>AnOVA</a:t>
            </a:r>
            <a:endParaRPr lang="en-IN" dirty="0"/>
          </a:p>
        </p:txBody>
      </p:sp>
      <p:sp>
        <p:nvSpPr>
          <p:cNvPr id="3" name="Content Placeholder 2">
            <a:extLst>
              <a:ext uri="{FF2B5EF4-FFF2-40B4-BE49-F238E27FC236}">
                <a16:creationId xmlns:a16="http://schemas.microsoft.com/office/drawing/2014/main" id="{8156163B-495B-4DD8-A837-9BD5BB2A8A16}"/>
              </a:ext>
            </a:extLst>
          </p:cNvPr>
          <p:cNvSpPr>
            <a:spLocks noGrp="1"/>
          </p:cNvSpPr>
          <p:nvPr>
            <p:ph idx="1"/>
          </p:nvPr>
        </p:nvSpPr>
        <p:spPr/>
        <p:txBody>
          <a:bodyPr/>
          <a:lstStyle/>
          <a:p>
            <a:r>
              <a:rPr lang="en-IN" dirty="0"/>
              <a:t>Two way analysis can be used to</a:t>
            </a:r>
          </a:p>
          <a:p>
            <a:pPr marL="0" indent="0" algn="just">
              <a:lnSpc>
                <a:spcPct val="150000"/>
              </a:lnSpc>
              <a:buNone/>
            </a:pPr>
            <a:r>
              <a:rPr lang="en-IN" dirty="0"/>
              <a:t>1.	</a:t>
            </a:r>
            <a:r>
              <a:rPr lang="en-IN" sz="2400" dirty="0"/>
              <a:t>explore criterion (or factor) of interest to partition the sample data so 	as to 	remove the unaccountable variation , and arriving at a true 	conclusion.</a:t>
            </a:r>
          </a:p>
          <a:p>
            <a:pPr marL="0" indent="0">
              <a:lnSpc>
                <a:spcPct val="150000"/>
              </a:lnSpc>
              <a:buNone/>
            </a:pPr>
            <a:r>
              <a:rPr lang="en-IN" sz="2400" dirty="0"/>
              <a:t>2.	Investigate two criteria (factors) of interest for testing the difference 	between sample means</a:t>
            </a:r>
          </a:p>
          <a:p>
            <a:pPr marL="0" indent="0">
              <a:lnSpc>
                <a:spcPct val="150000"/>
              </a:lnSpc>
              <a:buNone/>
            </a:pPr>
            <a:r>
              <a:rPr lang="en-IN" sz="2400" dirty="0"/>
              <a:t>3.	 Consider any interaction between variables.</a:t>
            </a:r>
          </a:p>
        </p:txBody>
      </p:sp>
      <p:sp>
        <p:nvSpPr>
          <p:cNvPr id="4" name="Footer Placeholder 3">
            <a:extLst>
              <a:ext uri="{FF2B5EF4-FFF2-40B4-BE49-F238E27FC236}">
                <a16:creationId xmlns:a16="http://schemas.microsoft.com/office/drawing/2014/main" id="{E0920D1A-85DE-4CAC-AD49-EA707A5F5A1E}"/>
              </a:ext>
            </a:extLst>
          </p:cNvPr>
          <p:cNvSpPr>
            <a:spLocks noGrp="1"/>
          </p:cNvSpPr>
          <p:nvPr>
            <p:ph type="ftr" sz="quarter" idx="11"/>
          </p:nvPr>
        </p:nvSpPr>
        <p:spPr/>
        <p:txBody>
          <a:bodyPr/>
          <a:lstStyle/>
          <a:p>
            <a:r>
              <a:rPr lang="en-IN"/>
              <a:t>Shurveer S. Bhanawat</a:t>
            </a:r>
          </a:p>
        </p:txBody>
      </p:sp>
      <p:sp>
        <p:nvSpPr>
          <p:cNvPr id="5" name="Slide Number Placeholder 4">
            <a:extLst>
              <a:ext uri="{FF2B5EF4-FFF2-40B4-BE49-F238E27FC236}">
                <a16:creationId xmlns:a16="http://schemas.microsoft.com/office/drawing/2014/main" id="{3CBBA553-7710-40C9-91E5-EA34FF90B612}"/>
              </a:ext>
            </a:extLst>
          </p:cNvPr>
          <p:cNvSpPr>
            <a:spLocks noGrp="1"/>
          </p:cNvSpPr>
          <p:nvPr>
            <p:ph type="sldNum" sz="quarter" idx="12"/>
          </p:nvPr>
        </p:nvSpPr>
        <p:spPr/>
        <p:txBody>
          <a:bodyPr/>
          <a:lstStyle/>
          <a:p>
            <a:fld id="{1BB2FD21-E8AD-4AA8-AD05-5072C86F37D4}" type="slidenum">
              <a:rPr lang="en-IN" smtClean="0"/>
              <a:t>25</a:t>
            </a:fld>
            <a:endParaRPr lang="en-IN"/>
          </a:p>
        </p:txBody>
      </p:sp>
    </p:spTree>
    <p:extLst>
      <p:ext uri="{BB962C8B-B14F-4D97-AF65-F5344CB8AC3E}">
        <p14:creationId xmlns:p14="http://schemas.microsoft.com/office/powerpoint/2010/main" val="2929346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ACDE-A358-49F6-8230-8A29EF11D124}"/>
              </a:ext>
            </a:extLst>
          </p:cNvPr>
          <p:cNvSpPr>
            <a:spLocks noGrp="1"/>
          </p:cNvSpPr>
          <p:nvPr>
            <p:ph type="title"/>
          </p:nvPr>
        </p:nvSpPr>
        <p:spPr>
          <a:xfrm>
            <a:off x="0" y="284176"/>
            <a:ext cx="10986999" cy="1508760"/>
          </a:xfrm>
        </p:spPr>
        <p:txBody>
          <a:bodyPr/>
          <a:lstStyle/>
          <a:p>
            <a:r>
              <a:rPr lang="en-IN" b="1" dirty="0">
                <a:solidFill>
                  <a:srgbClr val="002060"/>
                </a:solidFill>
              </a:rPr>
              <a:t>When to use ?</a:t>
            </a:r>
          </a:p>
        </p:txBody>
      </p:sp>
      <p:sp>
        <p:nvSpPr>
          <p:cNvPr id="3" name="Content Placeholder 2">
            <a:extLst>
              <a:ext uri="{FF2B5EF4-FFF2-40B4-BE49-F238E27FC236}">
                <a16:creationId xmlns:a16="http://schemas.microsoft.com/office/drawing/2014/main" id="{C59F402C-664B-4FA7-938C-93DB05EE5601}"/>
              </a:ext>
            </a:extLst>
          </p:cNvPr>
          <p:cNvSpPr>
            <a:spLocks noGrp="1"/>
          </p:cNvSpPr>
          <p:nvPr>
            <p:ph idx="1"/>
          </p:nvPr>
        </p:nvSpPr>
        <p:spPr>
          <a:xfrm>
            <a:off x="0" y="2011680"/>
            <a:ext cx="10986999" cy="4206240"/>
          </a:xfrm>
        </p:spPr>
        <p:txBody>
          <a:bodyPr/>
          <a:lstStyle/>
          <a:p>
            <a:pPr algn="just">
              <a:lnSpc>
                <a:spcPct val="150000"/>
              </a:lnSpc>
              <a:buNone/>
            </a:pPr>
            <a:r>
              <a:rPr lang="en-IN" sz="2400" dirty="0"/>
              <a:t>The two-way analysis of variance can be used to</a:t>
            </a:r>
          </a:p>
          <a:p>
            <a:pPr algn="just">
              <a:lnSpc>
                <a:spcPct val="150000"/>
              </a:lnSpc>
            </a:pPr>
            <a:r>
              <a:rPr lang="en-IN" sz="2400" dirty="0"/>
              <a:t>Explore one factor or criterion of interest to partition the sample data so as to remove the unaccountable variation and arriving at a true conclusion.</a:t>
            </a:r>
          </a:p>
          <a:p>
            <a:pPr algn="just">
              <a:lnSpc>
                <a:spcPct val="150000"/>
              </a:lnSpc>
            </a:pPr>
            <a:r>
              <a:rPr lang="en-IN" sz="2400" dirty="0"/>
              <a:t>Investigate two factors of interest for testing the difference between sample means</a:t>
            </a:r>
          </a:p>
          <a:p>
            <a:pPr algn="just">
              <a:lnSpc>
                <a:spcPct val="150000"/>
              </a:lnSpc>
            </a:pPr>
            <a:r>
              <a:rPr lang="en-IN" sz="2400" dirty="0"/>
              <a:t>Consider any interaction between two variables</a:t>
            </a:r>
          </a:p>
          <a:p>
            <a:pPr algn="just"/>
            <a:endParaRPr lang="en-IN" dirty="0"/>
          </a:p>
        </p:txBody>
      </p:sp>
      <p:sp>
        <p:nvSpPr>
          <p:cNvPr id="5" name="Footer Placeholder 4">
            <a:extLst>
              <a:ext uri="{FF2B5EF4-FFF2-40B4-BE49-F238E27FC236}">
                <a16:creationId xmlns:a16="http://schemas.microsoft.com/office/drawing/2014/main" id="{470AF53F-3375-45A0-AA55-131B88501B52}"/>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CD63FBCE-87C9-4458-8849-09359F16E5C3}"/>
              </a:ext>
            </a:extLst>
          </p:cNvPr>
          <p:cNvSpPr>
            <a:spLocks noGrp="1"/>
          </p:cNvSpPr>
          <p:nvPr>
            <p:ph type="sldNum" sz="quarter" idx="12"/>
          </p:nvPr>
        </p:nvSpPr>
        <p:spPr/>
        <p:txBody>
          <a:bodyPr/>
          <a:lstStyle/>
          <a:p>
            <a:fld id="{1BB2FD21-E8AD-4AA8-AD05-5072C86F37D4}" type="slidenum">
              <a:rPr lang="en-IN" smtClean="0"/>
              <a:t>26</a:t>
            </a:fld>
            <a:endParaRPr lang="en-IN"/>
          </a:p>
        </p:txBody>
      </p:sp>
    </p:spTree>
    <p:extLst>
      <p:ext uri="{BB962C8B-B14F-4D97-AF65-F5344CB8AC3E}">
        <p14:creationId xmlns:p14="http://schemas.microsoft.com/office/powerpoint/2010/main" val="488504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98236-FA7F-4565-B977-7A9C60840C51}"/>
              </a:ext>
            </a:extLst>
          </p:cNvPr>
          <p:cNvSpPr>
            <a:spLocks noGrp="1"/>
          </p:cNvSpPr>
          <p:nvPr>
            <p:ph type="title"/>
          </p:nvPr>
        </p:nvSpPr>
        <p:spPr/>
        <p:txBody>
          <a:bodyPr/>
          <a:lstStyle/>
          <a:p>
            <a:r>
              <a:rPr lang="en-IN" b="1" dirty="0">
                <a:solidFill>
                  <a:srgbClr val="002060"/>
                </a:solidFill>
              </a:rPr>
              <a:t>Partitioning of total Variations</a:t>
            </a:r>
          </a:p>
        </p:txBody>
      </p:sp>
      <p:graphicFrame>
        <p:nvGraphicFramePr>
          <p:cNvPr id="5" name="Content Placeholder 4">
            <a:extLst>
              <a:ext uri="{FF2B5EF4-FFF2-40B4-BE49-F238E27FC236}">
                <a16:creationId xmlns:a16="http://schemas.microsoft.com/office/drawing/2014/main" id="{1C5642E3-A752-4F46-9B20-397AF6B0978F}"/>
              </a:ext>
            </a:extLst>
          </p:cNvPr>
          <p:cNvGraphicFramePr>
            <a:graphicFrameLocks noGrp="1"/>
          </p:cNvGraphicFramePr>
          <p:nvPr>
            <p:ph idx="1"/>
            <p:extLst>
              <p:ext uri="{D42A27DB-BD31-4B8C-83A1-F6EECF244321}">
                <p14:modId xmlns:p14="http://schemas.microsoft.com/office/powerpoint/2010/main" val="683782442"/>
              </p:ext>
            </p:extLst>
          </p:nvPr>
        </p:nvGraphicFramePr>
        <p:xfrm>
          <a:off x="1222990" y="2011363"/>
          <a:ext cx="9783763" cy="467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939338B6-00D3-4945-8575-BAA9710490D4}"/>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422F1700-9ED1-4622-960C-7DAB26EC50BE}"/>
              </a:ext>
            </a:extLst>
          </p:cNvPr>
          <p:cNvSpPr>
            <a:spLocks noGrp="1"/>
          </p:cNvSpPr>
          <p:nvPr>
            <p:ph type="sldNum" sz="quarter" idx="12"/>
          </p:nvPr>
        </p:nvSpPr>
        <p:spPr/>
        <p:txBody>
          <a:bodyPr/>
          <a:lstStyle/>
          <a:p>
            <a:fld id="{1BB2FD21-E8AD-4AA8-AD05-5072C86F37D4}" type="slidenum">
              <a:rPr lang="en-IN" smtClean="0"/>
              <a:t>27</a:t>
            </a:fld>
            <a:endParaRPr lang="en-IN"/>
          </a:p>
        </p:txBody>
      </p:sp>
    </p:spTree>
    <p:extLst>
      <p:ext uri="{BB962C8B-B14F-4D97-AF65-F5344CB8AC3E}">
        <p14:creationId xmlns:p14="http://schemas.microsoft.com/office/powerpoint/2010/main" val="623731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DF6EB-8256-42DF-87E1-9042E4D35045}"/>
              </a:ext>
            </a:extLst>
          </p:cNvPr>
          <p:cNvSpPr>
            <a:spLocks noGrp="1"/>
          </p:cNvSpPr>
          <p:nvPr>
            <p:ph type="title"/>
          </p:nvPr>
        </p:nvSpPr>
        <p:spPr/>
        <p:txBody>
          <a:bodyPr/>
          <a:lstStyle/>
          <a:p>
            <a:r>
              <a:rPr lang="en-IN" b="1" dirty="0">
                <a:solidFill>
                  <a:srgbClr val="002060"/>
                </a:solidFill>
              </a:rPr>
              <a:t>Calculation Process</a:t>
            </a:r>
          </a:p>
        </p:txBody>
      </p:sp>
      <p:sp>
        <p:nvSpPr>
          <p:cNvPr id="3" name="Content Placeholder 2">
            <a:extLst>
              <a:ext uri="{FF2B5EF4-FFF2-40B4-BE49-F238E27FC236}">
                <a16:creationId xmlns:a16="http://schemas.microsoft.com/office/drawing/2014/main" id="{D4994856-F518-49D1-8B42-DCDE2EC3EACC}"/>
              </a:ext>
            </a:extLst>
          </p:cNvPr>
          <p:cNvSpPr>
            <a:spLocks noGrp="1"/>
          </p:cNvSpPr>
          <p:nvPr>
            <p:ph idx="1"/>
          </p:nvPr>
        </p:nvSpPr>
        <p:spPr>
          <a:xfrm>
            <a:off x="147484" y="2011679"/>
            <a:ext cx="11965857" cy="4776299"/>
          </a:xfrm>
        </p:spPr>
        <p:txBody>
          <a:bodyPr>
            <a:normAutofit/>
          </a:bodyPr>
          <a:lstStyle/>
          <a:p>
            <a:r>
              <a:rPr lang="en-IN" dirty="0"/>
              <a:t>1. Correction Factor = T*T/N</a:t>
            </a:r>
          </a:p>
          <a:p>
            <a:r>
              <a:rPr lang="en-IN" dirty="0"/>
              <a:t>2. Sum of Square between sample (column)=</a:t>
            </a:r>
            <a:r>
              <a:rPr lang="en-IN" sz="2400" dirty="0"/>
              <a:t> (∑</a:t>
            </a:r>
            <a:r>
              <a:rPr lang="en-IN" dirty="0"/>
              <a:t>X</a:t>
            </a:r>
            <a:r>
              <a:rPr lang="en-IN" sz="1400" dirty="0"/>
              <a:t>1 </a:t>
            </a:r>
            <a:r>
              <a:rPr lang="en-IN" dirty="0"/>
              <a:t>)² / N</a:t>
            </a:r>
            <a:r>
              <a:rPr lang="en-IN" sz="1400" dirty="0"/>
              <a:t>1 </a:t>
            </a:r>
            <a:r>
              <a:rPr lang="en-IN" dirty="0"/>
              <a:t>+ </a:t>
            </a:r>
            <a:r>
              <a:rPr lang="en-IN" sz="2000" dirty="0"/>
              <a:t>(∑</a:t>
            </a:r>
            <a:r>
              <a:rPr lang="en-IN" sz="2400" dirty="0"/>
              <a:t>X</a:t>
            </a:r>
            <a:r>
              <a:rPr lang="en-IN" sz="1200" dirty="0"/>
              <a:t>2</a:t>
            </a:r>
            <a:r>
              <a:rPr lang="en-IN" sz="2400" dirty="0"/>
              <a:t>)² /</a:t>
            </a:r>
            <a:r>
              <a:rPr lang="en-IN" dirty="0"/>
              <a:t> N</a:t>
            </a:r>
            <a:r>
              <a:rPr lang="en-IN" sz="1400" dirty="0"/>
              <a:t>2  </a:t>
            </a:r>
            <a:r>
              <a:rPr lang="en-IN" dirty="0"/>
              <a:t>---- Minus C.F</a:t>
            </a:r>
          </a:p>
          <a:p>
            <a:r>
              <a:rPr lang="en-IN" dirty="0"/>
              <a:t>3. </a:t>
            </a:r>
            <a:r>
              <a:rPr lang="en-IN" sz="2000" dirty="0"/>
              <a:t>Find the square of all the items (not deviations) of all the samples and add them together (sum of square)</a:t>
            </a:r>
            <a:r>
              <a:rPr lang="en-IN" sz="1600" dirty="0">
                <a:effectLst/>
                <a:latin typeface="Calibri" panose="020F0502020204030204" pitchFamily="34" charset="0"/>
                <a:ea typeface="Calibri" panose="020F0502020204030204" pitchFamily="34" charset="0"/>
                <a:cs typeface="Calibri" panose="020F0502020204030204" pitchFamily="34" charset="0"/>
              </a:rPr>
              <a:t> 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1</a:t>
            </a:r>
            <a:r>
              <a:rPr lang="en-IN" sz="1600" dirty="0">
                <a:effectLst/>
                <a:latin typeface="Calibri" panose="020F0502020204030204" pitchFamily="34" charset="0"/>
                <a:ea typeface="Calibri" panose="020F0502020204030204" pitchFamily="34" charset="0"/>
                <a:cs typeface="Mangal" panose="02040503050203030202" pitchFamily="18" charset="0"/>
              </a:rPr>
              <a:t> , </a:t>
            </a:r>
            <a:r>
              <a:rPr lang="en-IN" sz="1600" dirty="0">
                <a:effectLst/>
                <a:latin typeface="Calibri" panose="020F0502020204030204" pitchFamily="34" charset="0"/>
                <a:ea typeface="Calibri" panose="020F0502020204030204" pitchFamily="34" charset="0"/>
                <a:cs typeface="Calibri" panose="020F0502020204030204" pitchFamily="34" charset="0"/>
              </a:rPr>
              <a:t>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latin typeface="Calibri" panose="020F0502020204030204" pitchFamily="34" charset="0"/>
                <a:ea typeface="Calibri" panose="020F0502020204030204" pitchFamily="34" charset="0"/>
                <a:cs typeface="Mangal" panose="02040503050203030202" pitchFamily="18" charset="0"/>
              </a:rPr>
              <a:t>, </a:t>
            </a:r>
            <a:r>
              <a:rPr lang="en-IN" sz="1600" dirty="0">
                <a:effectLst/>
                <a:latin typeface="Calibri" panose="020F0502020204030204" pitchFamily="34" charset="0"/>
                <a:ea typeface="Calibri" panose="020F0502020204030204" pitchFamily="34" charset="0"/>
                <a:cs typeface="Calibri" panose="020F0502020204030204" pitchFamily="34" charset="0"/>
              </a:rPr>
              <a:t>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600" baseline="-25000" dirty="0">
                <a:latin typeface="Calibri" panose="020F0502020204030204" pitchFamily="34" charset="0"/>
                <a:ea typeface="Calibri" panose="020F0502020204030204" pitchFamily="34" charset="0"/>
                <a:cs typeface="Mangal" panose="02040503050203030202" pitchFamily="18" charset="0"/>
              </a:rPr>
              <a:t> , </a:t>
            </a:r>
            <a:r>
              <a:rPr lang="en-IN" sz="1600" dirty="0">
                <a:effectLst/>
                <a:latin typeface="Calibri" panose="020F0502020204030204" pitchFamily="34" charset="0"/>
                <a:ea typeface="Calibri" panose="020F0502020204030204" pitchFamily="34" charset="0"/>
                <a:cs typeface="Calibri" panose="020F0502020204030204" pitchFamily="34" charset="0"/>
              </a:rPr>
              <a:t> 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600" dirty="0">
                <a:effectLst/>
                <a:latin typeface="Calibri" panose="020F0502020204030204" pitchFamily="34" charset="0"/>
                <a:ea typeface="Calibri" panose="020F0502020204030204" pitchFamily="34" charset="0"/>
                <a:cs typeface="Mangal" panose="02040503050203030202" pitchFamily="18" charset="0"/>
              </a:rPr>
              <a:t>------</a:t>
            </a:r>
          </a:p>
          <a:p>
            <a:pPr algn="just">
              <a:lnSpc>
                <a:spcPct val="150000"/>
              </a:lnSpc>
            </a:pPr>
            <a:r>
              <a:rPr lang="en-IN" sz="2000" dirty="0"/>
              <a:t>Find SST = Sum of Squares (</a:t>
            </a:r>
            <a:r>
              <a:rPr lang="en-IN" sz="1600" dirty="0">
                <a:effectLst/>
                <a:latin typeface="Calibri" panose="020F0502020204030204" pitchFamily="34" charset="0"/>
                <a:ea typeface="Calibri" panose="020F0502020204030204" pitchFamily="34" charset="0"/>
                <a:cs typeface="Calibri" panose="020F0502020204030204" pitchFamily="34" charset="0"/>
              </a:rPr>
              <a:t>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1</a:t>
            </a:r>
            <a:r>
              <a:rPr lang="en-IN" sz="1600" dirty="0">
                <a:effectLst/>
                <a:latin typeface="Calibri" panose="020F0502020204030204" pitchFamily="34" charset="0"/>
                <a:ea typeface="Calibri" panose="020F0502020204030204" pitchFamily="34" charset="0"/>
                <a:cs typeface="Mangal" panose="02040503050203030202" pitchFamily="18" charset="0"/>
              </a:rPr>
              <a:t> + </a:t>
            </a:r>
            <a:r>
              <a:rPr lang="en-IN" sz="1600" dirty="0">
                <a:effectLst/>
                <a:latin typeface="Calibri" panose="020F0502020204030204" pitchFamily="34" charset="0"/>
                <a:ea typeface="Calibri" panose="020F0502020204030204" pitchFamily="34" charset="0"/>
                <a:cs typeface="Calibri" panose="020F0502020204030204" pitchFamily="34" charset="0"/>
              </a:rPr>
              <a:t>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2</a:t>
            </a:r>
            <a:r>
              <a:rPr lang="en-IN" sz="1600" dirty="0">
                <a:effectLst/>
                <a:latin typeface="Calibri" panose="020F0502020204030204" pitchFamily="34" charset="0"/>
                <a:ea typeface="Calibri" panose="020F0502020204030204" pitchFamily="34" charset="0"/>
                <a:cs typeface="Mangal" panose="02040503050203030202" pitchFamily="18" charset="0"/>
              </a:rPr>
              <a:t>+</a:t>
            </a:r>
            <a:r>
              <a:rPr lang="en-IN" sz="1600" dirty="0">
                <a:effectLst/>
                <a:latin typeface="Calibri" panose="020F0502020204030204" pitchFamily="34" charset="0"/>
                <a:ea typeface="Calibri" panose="020F0502020204030204" pitchFamily="34" charset="0"/>
                <a:cs typeface="Calibri" panose="020F0502020204030204" pitchFamily="34" charset="0"/>
              </a:rPr>
              <a:t> 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600" dirty="0">
                <a:effectLst/>
                <a:latin typeface="Calibri" panose="020F0502020204030204" pitchFamily="34" charset="0"/>
                <a:ea typeface="Calibri" panose="020F0502020204030204" pitchFamily="34" charset="0"/>
                <a:cs typeface="Mangal" panose="02040503050203030202" pitchFamily="18" charset="0"/>
              </a:rPr>
              <a:t>+</a:t>
            </a:r>
            <a:r>
              <a:rPr lang="en-IN" sz="1600" dirty="0">
                <a:effectLst/>
                <a:latin typeface="Calibri" panose="020F0502020204030204" pitchFamily="34" charset="0"/>
                <a:ea typeface="Calibri" panose="020F0502020204030204" pitchFamily="34" charset="0"/>
                <a:cs typeface="Calibri" panose="020F0502020204030204" pitchFamily="34" charset="0"/>
              </a:rPr>
              <a:t> Ʃ</a:t>
            </a:r>
            <a:r>
              <a:rPr lang="en-IN" sz="1600" dirty="0">
                <a:effectLst/>
                <a:latin typeface="Calibri" panose="020F0502020204030204" pitchFamily="34" charset="0"/>
                <a:ea typeface="Calibri" panose="020F0502020204030204" pitchFamily="34" charset="0"/>
                <a:cs typeface="Mangal" panose="02040503050203030202" pitchFamily="18" charset="0"/>
              </a:rPr>
              <a:t>X</a:t>
            </a:r>
            <a:r>
              <a:rPr lang="en-IN" sz="1600" baseline="30000" dirty="0">
                <a:effectLst/>
                <a:latin typeface="Calibri" panose="020F0502020204030204" pitchFamily="34" charset="0"/>
                <a:ea typeface="Calibri" panose="020F0502020204030204" pitchFamily="34" charset="0"/>
                <a:cs typeface="Mangal" panose="02040503050203030202" pitchFamily="18" charset="0"/>
              </a:rPr>
              <a:t>2</a:t>
            </a:r>
            <a:r>
              <a:rPr lang="en-IN" sz="1600" baseline="-25000" dirty="0">
                <a:effectLst/>
                <a:latin typeface="Calibri" panose="020F0502020204030204" pitchFamily="34" charset="0"/>
                <a:ea typeface="Calibri" panose="020F0502020204030204" pitchFamily="34" charset="0"/>
                <a:cs typeface="Mangal" panose="02040503050203030202" pitchFamily="18" charset="0"/>
              </a:rPr>
              <a:t>3</a:t>
            </a:r>
            <a:r>
              <a:rPr lang="en-IN" sz="1600" dirty="0">
                <a:effectLst/>
                <a:latin typeface="Calibri" panose="020F0502020204030204" pitchFamily="34" charset="0"/>
                <a:ea typeface="Calibri" panose="020F0502020204030204" pitchFamily="34" charset="0"/>
                <a:cs typeface="Mangal" panose="02040503050203030202" pitchFamily="18" charset="0"/>
              </a:rPr>
              <a:t>+-------) </a:t>
            </a:r>
            <a:r>
              <a:rPr lang="en-IN" sz="2000" dirty="0"/>
              <a:t> – C.F.</a:t>
            </a:r>
          </a:p>
          <a:p>
            <a:pPr algn="just">
              <a:lnSpc>
                <a:spcPct val="150000"/>
              </a:lnSpc>
            </a:pPr>
            <a:r>
              <a:rPr lang="en-IN" sz="2000" dirty="0"/>
              <a:t>Calculate SSC 0r SSB (sum of square between the samples) SSC= (∑X</a:t>
            </a:r>
            <a:r>
              <a:rPr lang="en-IN" sz="1200" dirty="0"/>
              <a:t>1 </a:t>
            </a:r>
            <a:r>
              <a:rPr lang="en-IN" sz="2000" dirty="0"/>
              <a:t>)² / N</a:t>
            </a:r>
            <a:r>
              <a:rPr lang="en-IN" sz="1200" dirty="0"/>
              <a:t>1 </a:t>
            </a:r>
            <a:r>
              <a:rPr lang="en-IN" sz="2000" dirty="0"/>
              <a:t>+ </a:t>
            </a:r>
            <a:r>
              <a:rPr lang="en-IN" sz="1800" dirty="0"/>
              <a:t>(∑</a:t>
            </a:r>
            <a:r>
              <a:rPr lang="en-IN" sz="2000" dirty="0"/>
              <a:t>X</a:t>
            </a:r>
            <a:r>
              <a:rPr lang="en-IN" sz="1100" dirty="0"/>
              <a:t>2</a:t>
            </a:r>
            <a:r>
              <a:rPr lang="en-IN" sz="2000" dirty="0"/>
              <a:t>)² / N</a:t>
            </a:r>
            <a:r>
              <a:rPr lang="en-IN" sz="1200" dirty="0"/>
              <a:t>2  </a:t>
            </a:r>
            <a:r>
              <a:rPr lang="en-IN" sz="2000" dirty="0"/>
              <a:t>---- Minus C.F.</a:t>
            </a:r>
          </a:p>
          <a:p>
            <a:pPr algn="just">
              <a:lnSpc>
                <a:spcPct val="150000"/>
              </a:lnSpc>
            </a:pPr>
            <a:r>
              <a:rPr lang="en-IN" sz="2000" dirty="0"/>
              <a:t>Calculate SSR0r SSW (sum of square between the samples) SSR= (∑X</a:t>
            </a:r>
            <a:r>
              <a:rPr lang="en-IN" sz="1200" dirty="0"/>
              <a:t>1 </a:t>
            </a:r>
            <a:r>
              <a:rPr lang="en-IN" sz="2000" dirty="0"/>
              <a:t>)² / N</a:t>
            </a:r>
            <a:r>
              <a:rPr lang="en-IN" sz="1200" dirty="0"/>
              <a:t>1 </a:t>
            </a:r>
            <a:r>
              <a:rPr lang="en-IN" sz="2000" dirty="0"/>
              <a:t>+ </a:t>
            </a:r>
            <a:r>
              <a:rPr lang="en-IN" sz="1800" dirty="0"/>
              <a:t>(∑</a:t>
            </a:r>
            <a:r>
              <a:rPr lang="en-IN" sz="2000" dirty="0"/>
              <a:t>X</a:t>
            </a:r>
            <a:r>
              <a:rPr lang="en-IN" sz="1100" dirty="0"/>
              <a:t>2</a:t>
            </a:r>
            <a:r>
              <a:rPr lang="en-IN" sz="2000" dirty="0"/>
              <a:t>)² N</a:t>
            </a:r>
            <a:r>
              <a:rPr lang="en-IN" sz="1200" dirty="0"/>
              <a:t>2  </a:t>
            </a:r>
            <a:r>
              <a:rPr lang="en-IN" sz="2000" dirty="0"/>
              <a:t>---- Minus C.F.</a:t>
            </a:r>
          </a:p>
          <a:p>
            <a:pPr algn="just">
              <a:lnSpc>
                <a:spcPct val="150000"/>
              </a:lnSpc>
            </a:pPr>
            <a:r>
              <a:rPr lang="en-IN" sz="2000" dirty="0"/>
              <a:t>Find SSE (Error sum of square ) = SST-SSC-SSR</a:t>
            </a:r>
          </a:p>
          <a:p>
            <a:endParaRPr lang="en-IN" sz="2000" dirty="0"/>
          </a:p>
          <a:p>
            <a:endParaRPr lang="en-IN" dirty="0"/>
          </a:p>
        </p:txBody>
      </p:sp>
      <p:sp>
        <p:nvSpPr>
          <p:cNvPr id="5" name="Footer Placeholder 4">
            <a:extLst>
              <a:ext uri="{FF2B5EF4-FFF2-40B4-BE49-F238E27FC236}">
                <a16:creationId xmlns:a16="http://schemas.microsoft.com/office/drawing/2014/main" id="{8BCCAE89-406B-4051-A824-A32F063F4616}"/>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805BBCD7-16C9-4C65-A9F7-2C9779EF15EB}"/>
              </a:ext>
            </a:extLst>
          </p:cNvPr>
          <p:cNvSpPr>
            <a:spLocks noGrp="1"/>
          </p:cNvSpPr>
          <p:nvPr>
            <p:ph type="sldNum" sz="quarter" idx="12"/>
          </p:nvPr>
        </p:nvSpPr>
        <p:spPr/>
        <p:txBody>
          <a:bodyPr/>
          <a:lstStyle/>
          <a:p>
            <a:fld id="{1BB2FD21-E8AD-4AA8-AD05-5072C86F37D4}" type="slidenum">
              <a:rPr lang="en-IN" smtClean="0"/>
              <a:t>28</a:t>
            </a:fld>
            <a:endParaRPr lang="en-IN"/>
          </a:p>
        </p:txBody>
      </p:sp>
    </p:spTree>
    <p:extLst>
      <p:ext uri="{BB962C8B-B14F-4D97-AF65-F5344CB8AC3E}">
        <p14:creationId xmlns:p14="http://schemas.microsoft.com/office/powerpoint/2010/main" val="293990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DD9A-6CB8-408E-A674-F4A8D5CAA210}"/>
              </a:ext>
            </a:extLst>
          </p:cNvPr>
          <p:cNvSpPr>
            <a:spLocks noGrp="1"/>
          </p:cNvSpPr>
          <p:nvPr>
            <p:ph type="title"/>
          </p:nvPr>
        </p:nvSpPr>
        <p:spPr>
          <a:xfrm>
            <a:off x="109727" y="264511"/>
            <a:ext cx="11996925" cy="1508760"/>
          </a:xfrm>
        </p:spPr>
        <p:txBody>
          <a:bodyPr/>
          <a:lstStyle/>
          <a:p>
            <a:pPr algn="ctr"/>
            <a:r>
              <a:rPr lang="en-IN" b="1" dirty="0">
                <a:solidFill>
                  <a:srgbClr val="002060"/>
                </a:solidFill>
              </a:rPr>
              <a:t>ANOVA Table: Two Way classification</a:t>
            </a:r>
          </a:p>
        </p:txBody>
      </p:sp>
      <p:graphicFrame>
        <p:nvGraphicFramePr>
          <p:cNvPr id="4" name="Table 4">
            <a:extLst>
              <a:ext uri="{FF2B5EF4-FFF2-40B4-BE49-F238E27FC236}">
                <a16:creationId xmlns:a16="http://schemas.microsoft.com/office/drawing/2014/main" id="{7EEFA561-C302-498D-B6C5-6391EB96636D}"/>
              </a:ext>
            </a:extLst>
          </p:cNvPr>
          <p:cNvGraphicFramePr>
            <a:graphicFrameLocks noGrp="1"/>
          </p:cNvGraphicFramePr>
          <p:nvPr>
            <p:ph idx="1"/>
            <p:extLst>
              <p:ext uri="{D42A27DB-BD31-4B8C-83A1-F6EECF244321}">
                <p14:modId xmlns:p14="http://schemas.microsoft.com/office/powerpoint/2010/main" val="524742044"/>
              </p:ext>
            </p:extLst>
          </p:nvPr>
        </p:nvGraphicFramePr>
        <p:xfrm>
          <a:off x="109728" y="2011362"/>
          <a:ext cx="11996925" cy="4093269"/>
        </p:xfrm>
        <a:graphic>
          <a:graphicData uri="http://schemas.openxmlformats.org/drawingml/2006/table">
            <a:tbl>
              <a:tblPr firstRow="1" bandRow="1">
                <a:tableStyleId>{5C22544A-7EE6-4342-B048-85BDC9FD1C3A}</a:tableStyleId>
              </a:tblPr>
              <a:tblGrid>
                <a:gridCol w="2399385">
                  <a:extLst>
                    <a:ext uri="{9D8B030D-6E8A-4147-A177-3AD203B41FA5}">
                      <a16:colId xmlns:a16="http://schemas.microsoft.com/office/drawing/2014/main" val="1270546452"/>
                    </a:ext>
                  </a:extLst>
                </a:gridCol>
                <a:gridCol w="2399385">
                  <a:extLst>
                    <a:ext uri="{9D8B030D-6E8A-4147-A177-3AD203B41FA5}">
                      <a16:colId xmlns:a16="http://schemas.microsoft.com/office/drawing/2014/main" val="518679294"/>
                    </a:ext>
                  </a:extLst>
                </a:gridCol>
                <a:gridCol w="2399385">
                  <a:extLst>
                    <a:ext uri="{9D8B030D-6E8A-4147-A177-3AD203B41FA5}">
                      <a16:colId xmlns:a16="http://schemas.microsoft.com/office/drawing/2014/main" val="2824089147"/>
                    </a:ext>
                  </a:extLst>
                </a:gridCol>
                <a:gridCol w="2399385">
                  <a:extLst>
                    <a:ext uri="{9D8B030D-6E8A-4147-A177-3AD203B41FA5}">
                      <a16:colId xmlns:a16="http://schemas.microsoft.com/office/drawing/2014/main" val="2737262313"/>
                    </a:ext>
                  </a:extLst>
                </a:gridCol>
                <a:gridCol w="2399385">
                  <a:extLst>
                    <a:ext uri="{9D8B030D-6E8A-4147-A177-3AD203B41FA5}">
                      <a16:colId xmlns:a16="http://schemas.microsoft.com/office/drawing/2014/main" val="1336956434"/>
                    </a:ext>
                  </a:extLst>
                </a:gridCol>
              </a:tblGrid>
              <a:tr h="585534">
                <a:tc>
                  <a:txBody>
                    <a:bodyPr/>
                    <a:lstStyle/>
                    <a:p>
                      <a:r>
                        <a:rPr lang="en-IN" dirty="0">
                          <a:solidFill>
                            <a:srgbClr val="002060"/>
                          </a:solidFill>
                        </a:rPr>
                        <a:t>Source</a:t>
                      </a:r>
                      <a:r>
                        <a:rPr lang="en-IN" baseline="0" dirty="0">
                          <a:solidFill>
                            <a:srgbClr val="002060"/>
                          </a:solidFill>
                        </a:rPr>
                        <a:t> of variance</a:t>
                      </a:r>
                      <a:endParaRPr lang="en-IN" dirty="0">
                        <a:solidFill>
                          <a:srgbClr val="002060"/>
                        </a:solidFill>
                      </a:endParaRPr>
                    </a:p>
                  </a:txBody>
                  <a:tcPr/>
                </a:tc>
                <a:tc>
                  <a:txBody>
                    <a:bodyPr/>
                    <a:lstStyle/>
                    <a:p>
                      <a:r>
                        <a:rPr lang="en-IN" dirty="0">
                          <a:solidFill>
                            <a:srgbClr val="002060"/>
                          </a:solidFill>
                        </a:rPr>
                        <a:t>Sum</a:t>
                      </a:r>
                      <a:r>
                        <a:rPr lang="en-IN" baseline="0" dirty="0">
                          <a:solidFill>
                            <a:srgbClr val="002060"/>
                          </a:solidFill>
                        </a:rPr>
                        <a:t> of Square</a:t>
                      </a:r>
                      <a:endParaRPr lang="en-IN" dirty="0">
                        <a:solidFill>
                          <a:srgbClr val="002060"/>
                        </a:solidFill>
                      </a:endParaRPr>
                    </a:p>
                  </a:txBody>
                  <a:tcPr/>
                </a:tc>
                <a:tc>
                  <a:txBody>
                    <a:bodyPr/>
                    <a:lstStyle/>
                    <a:p>
                      <a:r>
                        <a:rPr lang="en-IN" dirty="0">
                          <a:solidFill>
                            <a:srgbClr val="002060"/>
                          </a:solidFill>
                        </a:rPr>
                        <a:t>Degree</a:t>
                      </a:r>
                      <a:r>
                        <a:rPr lang="en-IN" baseline="0" dirty="0">
                          <a:solidFill>
                            <a:srgbClr val="002060"/>
                          </a:solidFill>
                        </a:rPr>
                        <a:t> of freedom</a:t>
                      </a:r>
                      <a:endParaRPr lang="en-IN" dirty="0">
                        <a:solidFill>
                          <a:srgbClr val="002060"/>
                        </a:solidFill>
                      </a:endParaRPr>
                    </a:p>
                  </a:txBody>
                  <a:tcPr/>
                </a:tc>
                <a:tc>
                  <a:txBody>
                    <a:bodyPr/>
                    <a:lstStyle/>
                    <a:p>
                      <a:r>
                        <a:rPr lang="en-IN" dirty="0">
                          <a:solidFill>
                            <a:srgbClr val="002060"/>
                          </a:solidFill>
                        </a:rPr>
                        <a:t>Mean Square</a:t>
                      </a:r>
                    </a:p>
                  </a:txBody>
                  <a:tcPr/>
                </a:tc>
                <a:tc>
                  <a:txBody>
                    <a:bodyPr/>
                    <a:lstStyle/>
                    <a:p>
                      <a:r>
                        <a:rPr lang="en-IN" dirty="0">
                          <a:solidFill>
                            <a:srgbClr val="002060"/>
                          </a:solidFill>
                        </a:rPr>
                        <a:t>Variance</a:t>
                      </a:r>
                      <a:r>
                        <a:rPr lang="en-IN" baseline="0" dirty="0">
                          <a:solidFill>
                            <a:srgbClr val="002060"/>
                          </a:solidFill>
                        </a:rPr>
                        <a:t> of ratio of F</a:t>
                      </a:r>
                      <a:endParaRPr lang="en-IN" dirty="0">
                        <a:solidFill>
                          <a:srgbClr val="002060"/>
                        </a:solidFill>
                      </a:endParaRPr>
                    </a:p>
                  </a:txBody>
                  <a:tcPr/>
                </a:tc>
                <a:extLst>
                  <a:ext uri="{0D108BD9-81ED-4DB2-BD59-A6C34878D82A}">
                    <a16:rowId xmlns:a16="http://schemas.microsoft.com/office/drawing/2014/main" val="143575677"/>
                  </a:ext>
                </a:extLst>
              </a:tr>
              <a:tr h="701547">
                <a:tc>
                  <a:txBody>
                    <a:bodyPr/>
                    <a:lstStyle/>
                    <a:p>
                      <a:r>
                        <a:rPr lang="en-IN" dirty="0"/>
                        <a:t>Between Samples</a:t>
                      </a:r>
                    </a:p>
                  </a:txBody>
                  <a:tcPr/>
                </a:tc>
                <a:tc>
                  <a:txBody>
                    <a:bodyPr/>
                    <a:lstStyle/>
                    <a:p>
                      <a:pPr algn="ctr"/>
                      <a:r>
                        <a:rPr lang="en-IN" dirty="0"/>
                        <a:t>SSC</a:t>
                      </a:r>
                    </a:p>
                  </a:txBody>
                  <a:tcPr/>
                </a:tc>
                <a:tc>
                  <a:txBody>
                    <a:bodyPr/>
                    <a:lstStyle/>
                    <a:p>
                      <a:pPr algn="ctr"/>
                      <a:r>
                        <a:rPr lang="en-IN" dirty="0"/>
                        <a:t>C-1 </a:t>
                      </a:r>
                    </a:p>
                  </a:txBody>
                  <a:tcPr/>
                </a:tc>
                <a:tc>
                  <a:txBody>
                    <a:bodyPr/>
                    <a:lstStyle/>
                    <a:p>
                      <a:r>
                        <a:rPr lang="en-IN" dirty="0"/>
                        <a:t>MSC= SSC/</a:t>
                      </a:r>
                      <a:r>
                        <a:rPr lang="en-IN" baseline="0" dirty="0"/>
                        <a:t> DF</a:t>
                      </a:r>
                      <a:endParaRPr lang="en-IN" dirty="0"/>
                    </a:p>
                  </a:txBody>
                  <a:tcPr/>
                </a:tc>
                <a:tc rowSpan="4">
                  <a:txBody>
                    <a:bodyPr/>
                    <a:lstStyle/>
                    <a:p>
                      <a:r>
                        <a:rPr lang="en-IN" dirty="0"/>
                        <a:t>MSC/MSE</a:t>
                      </a:r>
                    </a:p>
                    <a:p>
                      <a:endParaRPr lang="en-IN" dirty="0"/>
                    </a:p>
                    <a:p>
                      <a:endParaRPr lang="en-IN" dirty="0"/>
                    </a:p>
                    <a:p>
                      <a:r>
                        <a:rPr lang="en-IN" dirty="0"/>
                        <a:t>MSR/MSE</a:t>
                      </a:r>
                    </a:p>
                  </a:txBody>
                  <a:tcPr/>
                </a:tc>
                <a:extLst>
                  <a:ext uri="{0D108BD9-81ED-4DB2-BD59-A6C34878D82A}">
                    <a16:rowId xmlns:a16="http://schemas.microsoft.com/office/drawing/2014/main" val="822481627"/>
                  </a:ext>
                </a:extLst>
              </a:tr>
              <a:tr h="701547">
                <a:tc>
                  <a:txBody>
                    <a:bodyPr/>
                    <a:lstStyle/>
                    <a:p>
                      <a:r>
                        <a:rPr lang="en-IN" dirty="0"/>
                        <a:t>Within Samples</a:t>
                      </a:r>
                    </a:p>
                  </a:txBody>
                  <a:tcPr/>
                </a:tc>
                <a:tc>
                  <a:txBody>
                    <a:bodyPr/>
                    <a:lstStyle/>
                    <a:p>
                      <a:pPr algn="ctr"/>
                      <a:r>
                        <a:rPr lang="en-IN" dirty="0"/>
                        <a:t>SSR</a:t>
                      </a:r>
                    </a:p>
                  </a:txBody>
                  <a:tcPr/>
                </a:tc>
                <a:tc>
                  <a:txBody>
                    <a:bodyPr/>
                    <a:lstStyle/>
                    <a:p>
                      <a:pPr algn="ctr"/>
                      <a:r>
                        <a:rPr lang="en-IN" dirty="0"/>
                        <a:t>r-K </a:t>
                      </a:r>
                    </a:p>
                  </a:txBody>
                  <a:tcPr/>
                </a:tc>
                <a:tc>
                  <a:txBody>
                    <a:bodyPr/>
                    <a:lstStyle/>
                    <a:p>
                      <a:r>
                        <a:rPr lang="en-IN" dirty="0"/>
                        <a:t>MSR= SSR/D</a:t>
                      </a:r>
                    </a:p>
                  </a:txBody>
                  <a:tcPr/>
                </a:tc>
                <a:tc vMerge="1">
                  <a:txBody>
                    <a:bodyPr/>
                    <a:lstStyle/>
                    <a:p>
                      <a:endParaRPr lang="en-IN" dirty="0"/>
                    </a:p>
                  </a:txBody>
                  <a:tcPr/>
                </a:tc>
                <a:extLst>
                  <a:ext uri="{0D108BD9-81ED-4DB2-BD59-A6C34878D82A}">
                    <a16:rowId xmlns:a16="http://schemas.microsoft.com/office/drawing/2014/main" val="2403146066"/>
                  </a:ext>
                </a:extLst>
              </a:tr>
              <a:tr h="701547">
                <a:tc>
                  <a:txBody>
                    <a:bodyPr/>
                    <a:lstStyle/>
                    <a:p>
                      <a:r>
                        <a:rPr lang="en-IN" dirty="0"/>
                        <a:t>Residuals</a:t>
                      </a:r>
                    </a:p>
                  </a:txBody>
                  <a:tcPr/>
                </a:tc>
                <a:tc>
                  <a:txBody>
                    <a:bodyPr/>
                    <a:lstStyle/>
                    <a:p>
                      <a:pPr algn="ctr"/>
                      <a:r>
                        <a:rPr lang="en-IN" dirty="0"/>
                        <a:t>SSE</a:t>
                      </a:r>
                    </a:p>
                  </a:txBody>
                  <a:tcPr/>
                </a:tc>
                <a:tc>
                  <a:txBody>
                    <a:bodyPr/>
                    <a:lstStyle/>
                    <a:p>
                      <a:pPr algn="ctr"/>
                      <a:r>
                        <a:rPr lang="en-IN" dirty="0"/>
                        <a:t>(c-1)(r-1)</a:t>
                      </a:r>
                    </a:p>
                  </a:txBody>
                  <a:tcPr/>
                </a:tc>
                <a:tc>
                  <a:txBody>
                    <a:bodyPr/>
                    <a:lstStyle/>
                    <a:p>
                      <a:r>
                        <a:rPr lang="en-IN" dirty="0"/>
                        <a:t>MSE = SSE/</a:t>
                      </a:r>
                      <a:r>
                        <a:rPr lang="en-IN" baseline="0" dirty="0"/>
                        <a:t> </a:t>
                      </a:r>
                      <a:r>
                        <a:rPr lang="en-IN" baseline="0" dirty="0" err="1"/>
                        <a:t>d.f.</a:t>
                      </a:r>
                      <a:endParaRPr lang="en-IN" dirty="0"/>
                    </a:p>
                  </a:txBody>
                  <a:tcPr/>
                </a:tc>
                <a:tc vMerge="1">
                  <a:txBody>
                    <a:bodyPr/>
                    <a:lstStyle/>
                    <a:p>
                      <a:endParaRPr lang="en-IN"/>
                    </a:p>
                  </a:txBody>
                  <a:tcPr/>
                </a:tc>
                <a:extLst>
                  <a:ext uri="{0D108BD9-81ED-4DB2-BD59-A6C34878D82A}">
                    <a16:rowId xmlns:a16="http://schemas.microsoft.com/office/drawing/2014/main" val="3558527015"/>
                  </a:ext>
                </a:extLst>
              </a:tr>
              <a:tr h="701547">
                <a:tc>
                  <a:txBody>
                    <a:bodyPr/>
                    <a:lstStyle/>
                    <a:p>
                      <a:r>
                        <a:rPr lang="en-IN" dirty="0"/>
                        <a:t>Total</a:t>
                      </a:r>
                    </a:p>
                  </a:txBody>
                  <a:tcPr/>
                </a:tc>
                <a:tc>
                  <a:txBody>
                    <a:bodyPr/>
                    <a:lstStyle/>
                    <a:p>
                      <a:pPr algn="ctr"/>
                      <a:r>
                        <a:rPr lang="en-IN" dirty="0"/>
                        <a:t>SST</a:t>
                      </a:r>
                    </a:p>
                  </a:txBody>
                  <a:tcPr/>
                </a:tc>
                <a:tc>
                  <a:txBody>
                    <a:bodyPr/>
                    <a:lstStyle/>
                    <a:p>
                      <a:pPr algn="ctr"/>
                      <a:r>
                        <a:rPr lang="en-IN" dirty="0"/>
                        <a:t>cr-1</a:t>
                      </a:r>
                    </a:p>
                  </a:txBody>
                  <a:tcPr/>
                </a:tc>
                <a:tc>
                  <a:txBody>
                    <a:bodyPr/>
                    <a:lstStyle/>
                    <a:p>
                      <a:endParaRPr lang="en-IN" dirty="0"/>
                    </a:p>
                  </a:txBody>
                  <a:tcPr/>
                </a:tc>
                <a:tc vMerge="1">
                  <a:txBody>
                    <a:bodyPr/>
                    <a:lstStyle/>
                    <a:p>
                      <a:endParaRPr lang="en-IN" dirty="0"/>
                    </a:p>
                  </a:txBody>
                  <a:tcPr/>
                </a:tc>
                <a:extLst>
                  <a:ext uri="{0D108BD9-81ED-4DB2-BD59-A6C34878D82A}">
                    <a16:rowId xmlns:a16="http://schemas.microsoft.com/office/drawing/2014/main" val="1243543438"/>
                  </a:ext>
                </a:extLst>
              </a:tr>
              <a:tr h="701547">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518905584"/>
                  </a:ext>
                </a:extLst>
              </a:tr>
            </a:tbl>
          </a:graphicData>
        </a:graphic>
      </p:graphicFrame>
      <p:sp>
        <p:nvSpPr>
          <p:cNvPr id="5" name="Footer Placeholder 4">
            <a:extLst>
              <a:ext uri="{FF2B5EF4-FFF2-40B4-BE49-F238E27FC236}">
                <a16:creationId xmlns:a16="http://schemas.microsoft.com/office/drawing/2014/main" id="{D7BE7232-99BD-426E-84A4-02A8BE96C6CC}"/>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0DDB0988-5E7B-4C3D-A3A0-3A2D7400303F}"/>
              </a:ext>
            </a:extLst>
          </p:cNvPr>
          <p:cNvSpPr>
            <a:spLocks noGrp="1"/>
          </p:cNvSpPr>
          <p:nvPr>
            <p:ph type="sldNum" sz="quarter" idx="12"/>
          </p:nvPr>
        </p:nvSpPr>
        <p:spPr/>
        <p:txBody>
          <a:bodyPr/>
          <a:lstStyle/>
          <a:p>
            <a:fld id="{1BB2FD21-E8AD-4AA8-AD05-5072C86F37D4}" type="slidenum">
              <a:rPr lang="en-IN" smtClean="0"/>
              <a:t>29</a:t>
            </a:fld>
            <a:endParaRPr lang="en-IN"/>
          </a:p>
        </p:txBody>
      </p:sp>
    </p:spTree>
    <p:extLst>
      <p:ext uri="{BB962C8B-B14F-4D97-AF65-F5344CB8AC3E}">
        <p14:creationId xmlns:p14="http://schemas.microsoft.com/office/powerpoint/2010/main" val="71519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942C-5375-40E5-AEEE-1E6F98393706}"/>
              </a:ext>
            </a:extLst>
          </p:cNvPr>
          <p:cNvSpPr>
            <a:spLocks noGrp="1"/>
          </p:cNvSpPr>
          <p:nvPr>
            <p:ph type="title"/>
          </p:nvPr>
        </p:nvSpPr>
        <p:spPr/>
        <p:txBody>
          <a:bodyPr/>
          <a:lstStyle/>
          <a:p>
            <a:r>
              <a:rPr lang="en-IN" b="1" dirty="0">
                <a:solidFill>
                  <a:srgbClr val="002060"/>
                </a:solidFill>
              </a:rPr>
              <a:t>Analysis Of Variance approach</a:t>
            </a:r>
            <a:r>
              <a:rPr lang="en-IN" dirty="0"/>
              <a:t> </a:t>
            </a:r>
          </a:p>
        </p:txBody>
      </p:sp>
      <p:sp>
        <p:nvSpPr>
          <p:cNvPr id="3" name="Content Placeholder 2">
            <a:extLst>
              <a:ext uri="{FF2B5EF4-FFF2-40B4-BE49-F238E27FC236}">
                <a16:creationId xmlns:a16="http://schemas.microsoft.com/office/drawing/2014/main" id="{418923D2-0343-4AA9-9EF2-113B53749522}"/>
              </a:ext>
            </a:extLst>
          </p:cNvPr>
          <p:cNvSpPr>
            <a:spLocks noGrp="1"/>
          </p:cNvSpPr>
          <p:nvPr>
            <p:ph idx="1"/>
          </p:nvPr>
        </p:nvSpPr>
        <p:spPr>
          <a:xfrm>
            <a:off x="0" y="2011680"/>
            <a:ext cx="10986999" cy="4206240"/>
          </a:xfrm>
        </p:spPr>
        <p:txBody>
          <a:bodyPr/>
          <a:lstStyle/>
          <a:p>
            <a:r>
              <a:rPr lang="en-IN" dirty="0"/>
              <a:t>The first step in the </a:t>
            </a:r>
            <a:r>
              <a:rPr lang="en-IN" dirty="0" err="1"/>
              <a:t>anlysis</a:t>
            </a:r>
            <a:r>
              <a:rPr lang="en-IN" dirty="0"/>
              <a:t> of variance is to partition the total  variation in the sample data into the following two component variations in such a way that it is possible to estimate the contribution of factors that may cause variation.</a:t>
            </a:r>
          </a:p>
          <a:p>
            <a:r>
              <a:rPr lang="en-IN" dirty="0"/>
              <a:t>The amount of variation among the sample means</a:t>
            </a:r>
          </a:p>
          <a:p>
            <a:r>
              <a:rPr lang="en-IN" dirty="0"/>
              <a:t>The amount of variation within the sample observations</a:t>
            </a:r>
          </a:p>
          <a:p>
            <a:endParaRPr lang="en-IN" dirty="0"/>
          </a:p>
          <a:p>
            <a:endParaRPr lang="en-IN" dirty="0"/>
          </a:p>
          <a:p>
            <a:pPr marL="0" indent="0" algn="ctr">
              <a:buNone/>
            </a:pPr>
            <a:r>
              <a:rPr lang="en-IN" sz="2800" dirty="0">
                <a:solidFill>
                  <a:srgbClr val="FF0000"/>
                </a:solidFill>
              </a:rPr>
              <a:t>“These variations are either on account of difference in treatment (experimental)  or due to element of chance.”</a:t>
            </a:r>
          </a:p>
        </p:txBody>
      </p:sp>
      <p:sp>
        <p:nvSpPr>
          <p:cNvPr id="5" name="Footer Placeholder 4">
            <a:extLst>
              <a:ext uri="{FF2B5EF4-FFF2-40B4-BE49-F238E27FC236}">
                <a16:creationId xmlns:a16="http://schemas.microsoft.com/office/drawing/2014/main" id="{C6998F2B-F112-491A-9454-45FE7D1C66A3}"/>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32340295-E2C9-42E6-90A0-60EED293D399}"/>
              </a:ext>
            </a:extLst>
          </p:cNvPr>
          <p:cNvSpPr>
            <a:spLocks noGrp="1"/>
          </p:cNvSpPr>
          <p:nvPr>
            <p:ph type="sldNum" sz="quarter" idx="12"/>
          </p:nvPr>
        </p:nvSpPr>
        <p:spPr/>
        <p:txBody>
          <a:bodyPr/>
          <a:lstStyle/>
          <a:p>
            <a:fld id="{1BB2FD21-E8AD-4AA8-AD05-5072C86F37D4}" type="slidenum">
              <a:rPr lang="en-IN" smtClean="0"/>
              <a:t>3</a:t>
            </a:fld>
            <a:endParaRPr lang="en-IN"/>
          </a:p>
        </p:txBody>
      </p:sp>
    </p:spTree>
    <p:extLst>
      <p:ext uri="{BB962C8B-B14F-4D97-AF65-F5344CB8AC3E}">
        <p14:creationId xmlns:p14="http://schemas.microsoft.com/office/powerpoint/2010/main" val="2841754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7B998-E52B-4368-A4E7-10C219CCE8C5}"/>
              </a:ext>
            </a:extLst>
          </p:cNvPr>
          <p:cNvSpPr>
            <a:spLocks noGrp="1"/>
          </p:cNvSpPr>
          <p:nvPr>
            <p:ph type="title"/>
          </p:nvPr>
        </p:nvSpPr>
        <p:spPr/>
        <p:txBody>
          <a:bodyPr/>
          <a:lstStyle/>
          <a:p>
            <a:r>
              <a:rPr lang="en-IN" dirty="0">
                <a:solidFill>
                  <a:srgbClr val="002060"/>
                </a:solidFill>
              </a:rPr>
              <a:t>Illustration : Two way</a:t>
            </a:r>
          </a:p>
        </p:txBody>
      </p:sp>
      <p:sp>
        <p:nvSpPr>
          <p:cNvPr id="3" name="Content Placeholder 2">
            <a:extLst>
              <a:ext uri="{FF2B5EF4-FFF2-40B4-BE49-F238E27FC236}">
                <a16:creationId xmlns:a16="http://schemas.microsoft.com/office/drawing/2014/main" id="{FF98B94C-88B7-426A-ABFA-FB64212FCE68}"/>
              </a:ext>
            </a:extLst>
          </p:cNvPr>
          <p:cNvSpPr>
            <a:spLocks noGrp="1"/>
          </p:cNvSpPr>
          <p:nvPr>
            <p:ph idx="1"/>
          </p:nvPr>
        </p:nvSpPr>
        <p:spPr/>
        <p:txBody>
          <a:bodyPr/>
          <a:lstStyle/>
          <a:p>
            <a:pPr marL="0" indent="0">
              <a:buNone/>
            </a:pPr>
            <a:r>
              <a:rPr lang="en-IN" dirty="0"/>
              <a:t>A farmer applied three types of fertilizers on 4 separate plots. The yield per acre are tabulated as follows:</a:t>
            </a:r>
          </a:p>
          <a:p>
            <a:pPr marL="0" indent="0">
              <a:buNone/>
            </a:pPr>
            <a:endParaRPr lang="en-IN" dirty="0"/>
          </a:p>
          <a:p>
            <a:endParaRPr lang="en-IN" dirty="0"/>
          </a:p>
          <a:p>
            <a:endParaRPr lang="en-IN" dirty="0"/>
          </a:p>
          <a:p>
            <a:endParaRPr lang="en-IN" dirty="0"/>
          </a:p>
          <a:p>
            <a:endParaRPr lang="en-IN" dirty="0"/>
          </a:p>
          <a:p>
            <a:pPr marL="0" indent="0">
              <a:buNone/>
            </a:pPr>
            <a:r>
              <a:rPr lang="en-IN" dirty="0"/>
              <a:t>Find out if the plots are materially different in fertility, as also, if the three fertilizers make any material difference in yields.</a:t>
            </a:r>
          </a:p>
        </p:txBody>
      </p:sp>
      <p:graphicFrame>
        <p:nvGraphicFramePr>
          <p:cNvPr id="5" name="Table 5">
            <a:extLst>
              <a:ext uri="{FF2B5EF4-FFF2-40B4-BE49-F238E27FC236}">
                <a16:creationId xmlns:a16="http://schemas.microsoft.com/office/drawing/2014/main" id="{9205ADCA-B664-4CD3-AB6F-FEF8F0822402}"/>
              </a:ext>
            </a:extLst>
          </p:cNvPr>
          <p:cNvGraphicFramePr>
            <a:graphicFrameLocks noGrp="1"/>
          </p:cNvGraphicFramePr>
          <p:nvPr>
            <p:extLst>
              <p:ext uri="{D42A27DB-BD31-4B8C-83A1-F6EECF244321}">
                <p14:modId xmlns:p14="http://schemas.microsoft.com/office/powerpoint/2010/main" val="1157440994"/>
              </p:ext>
            </p:extLst>
          </p:nvPr>
        </p:nvGraphicFramePr>
        <p:xfrm>
          <a:off x="1530558" y="2725450"/>
          <a:ext cx="9127608" cy="2225040"/>
        </p:xfrm>
        <a:graphic>
          <a:graphicData uri="http://schemas.openxmlformats.org/drawingml/2006/table">
            <a:tbl>
              <a:tblPr firstRow="1" bandRow="1">
                <a:tableStyleId>{5C22544A-7EE6-4342-B048-85BDC9FD1C3A}</a:tableStyleId>
              </a:tblPr>
              <a:tblGrid>
                <a:gridCol w="1782913">
                  <a:extLst>
                    <a:ext uri="{9D8B030D-6E8A-4147-A177-3AD203B41FA5}">
                      <a16:colId xmlns:a16="http://schemas.microsoft.com/office/drawing/2014/main" val="1440408841"/>
                    </a:ext>
                  </a:extLst>
                </a:gridCol>
                <a:gridCol w="1259623">
                  <a:extLst>
                    <a:ext uri="{9D8B030D-6E8A-4147-A177-3AD203B41FA5}">
                      <a16:colId xmlns:a16="http://schemas.microsoft.com/office/drawing/2014/main" val="2929032273"/>
                    </a:ext>
                  </a:extLst>
                </a:gridCol>
                <a:gridCol w="1521268">
                  <a:extLst>
                    <a:ext uri="{9D8B030D-6E8A-4147-A177-3AD203B41FA5}">
                      <a16:colId xmlns:a16="http://schemas.microsoft.com/office/drawing/2014/main" val="3228481687"/>
                    </a:ext>
                  </a:extLst>
                </a:gridCol>
                <a:gridCol w="1521268">
                  <a:extLst>
                    <a:ext uri="{9D8B030D-6E8A-4147-A177-3AD203B41FA5}">
                      <a16:colId xmlns:a16="http://schemas.microsoft.com/office/drawing/2014/main" val="2731415024"/>
                    </a:ext>
                  </a:extLst>
                </a:gridCol>
                <a:gridCol w="1521268">
                  <a:extLst>
                    <a:ext uri="{9D8B030D-6E8A-4147-A177-3AD203B41FA5}">
                      <a16:colId xmlns:a16="http://schemas.microsoft.com/office/drawing/2014/main" val="2454619999"/>
                    </a:ext>
                  </a:extLst>
                </a:gridCol>
                <a:gridCol w="1521268">
                  <a:extLst>
                    <a:ext uri="{9D8B030D-6E8A-4147-A177-3AD203B41FA5}">
                      <a16:colId xmlns:a16="http://schemas.microsoft.com/office/drawing/2014/main" val="3117714827"/>
                    </a:ext>
                  </a:extLst>
                </a:gridCol>
              </a:tblGrid>
              <a:tr h="370840">
                <a:tc rowSpan="2">
                  <a:txBody>
                    <a:bodyPr/>
                    <a:lstStyle/>
                    <a:p>
                      <a:r>
                        <a:rPr lang="en-IN" dirty="0"/>
                        <a:t>Fertilizers </a:t>
                      </a:r>
                    </a:p>
                    <a:p>
                      <a:r>
                        <a:rPr lang="en-IN" dirty="0"/>
                        <a:t>plots</a:t>
                      </a:r>
                    </a:p>
                  </a:txBody>
                  <a:tcPr/>
                </a:tc>
                <a:tc gridSpan="4">
                  <a:txBody>
                    <a:bodyPr/>
                    <a:lstStyle/>
                    <a:p>
                      <a:pPr algn="ctr"/>
                      <a:r>
                        <a:rPr lang="en-IN" dirty="0"/>
                        <a:t>Yield</a:t>
                      </a: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a:txBody>
                    <a:bodyPr/>
                    <a:lstStyle/>
                    <a:p>
                      <a:endParaRPr lang="en-IN"/>
                    </a:p>
                  </a:txBody>
                  <a:tcPr/>
                </a:tc>
                <a:extLst>
                  <a:ext uri="{0D108BD9-81ED-4DB2-BD59-A6C34878D82A}">
                    <a16:rowId xmlns:a16="http://schemas.microsoft.com/office/drawing/2014/main" val="662959295"/>
                  </a:ext>
                </a:extLst>
              </a:tr>
              <a:tr h="370840">
                <a:tc vMerge="1">
                  <a:txBody>
                    <a:bodyPr/>
                    <a:lstStyle/>
                    <a:p>
                      <a:endParaRPr lang="en-IN" dirty="0"/>
                    </a:p>
                  </a:txBody>
                  <a:tcPr/>
                </a:tc>
                <a:tc>
                  <a:txBody>
                    <a:bodyPr/>
                    <a:lstStyle/>
                    <a:p>
                      <a:pPr algn="ctr"/>
                      <a:r>
                        <a:rPr lang="en-IN" dirty="0"/>
                        <a:t>A</a:t>
                      </a:r>
                    </a:p>
                  </a:txBody>
                  <a:tcPr/>
                </a:tc>
                <a:tc>
                  <a:txBody>
                    <a:bodyPr/>
                    <a:lstStyle/>
                    <a:p>
                      <a:pPr algn="ctr"/>
                      <a:r>
                        <a:rPr lang="en-IN" dirty="0"/>
                        <a:t>B</a:t>
                      </a:r>
                    </a:p>
                  </a:txBody>
                  <a:tcPr/>
                </a:tc>
                <a:tc>
                  <a:txBody>
                    <a:bodyPr/>
                    <a:lstStyle/>
                    <a:p>
                      <a:pPr algn="ctr"/>
                      <a:r>
                        <a:rPr lang="en-IN" dirty="0"/>
                        <a:t>C</a:t>
                      </a:r>
                    </a:p>
                  </a:txBody>
                  <a:tcPr/>
                </a:tc>
                <a:tc>
                  <a:txBody>
                    <a:bodyPr/>
                    <a:lstStyle/>
                    <a:p>
                      <a:pPr algn="ctr"/>
                      <a:r>
                        <a:rPr lang="en-IN" dirty="0"/>
                        <a:t>D</a:t>
                      </a:r>
                    </a:p>
                  </a:txBody>
                  <a:tcPr/>
                </a:tc>
                <a:tc>
                  <a:txBody>
                    <a:bodyPr/>
                    <a:lstStyle/>
                    <a:p>
                      <a:pPr algn="ctr"/>
                      <a:r>
                        <a:rPr lang="en-IN" dirty="0"/>
                        <a:t>Total</a:t>
                      </a:r>
                    </a:p>
                  </a:txBody>
                  <a:tcPr/>
                </a:tc>
                <a:extLst>
                  <a:ext uri="{0D108BD9-81ED-4DB2-BD59-A6C34878D82A}">
                    <a16:rowId xmlns:a16="http://schemas.microsoft.com/office/drawing/2014/main" val="2190648997"/>
                  </a:ext>
                </a:extLst>
              </a:tr>
              <a:tr h="370840">
                <a:tc>
                  <a:txBody>
                    <a:bodyPr/>
                    <a:lstStyle/>
                    <a:p>
                      <a:r>
                        <a:rPr lang="en-IN" dirty="0"/>
                        <a:t>Nitrogen</a:t>
                      </a:r>
                    </a:p>
                  </a:txBody>
                  <a:tcPr/>
                </a:tc>
                <a:tc>
                  <a:txBody>
                    <a:bodyPr/>
                    <a:lstStyle/>
                    <a:p>
                      <a:pPr algn="ctr"/>
                      <a:r>
                        <a:rPr lang="en-IN" dirty="0"/>
                        <a:t>6</a:t>
                      </a:r>
                    </a:p>
                  </a:txBody>
                  <a:tcPr/>
                </a:tc>
                <a:tc>
                  <a:txBody>
                    <a:bodyPr/>
                    <a:lstStyle/>
                    <a:p>
                      <a:pPr algn="ctr"/>
                      <a:r>
                        <a:rPr lang="en-IN" dirty="0"/>
                        <a:t>4</a:t>
                      </a:r>
                    </a:p>
                  </a:txBody>
                  <a:tcPr/>
                </a:tc>
                <a:tc>
                  <a:txBody>
                    <a:bodyPr/>
                    <a:lstStyle/>
                    <a:p>
                      <a:pPr algn="ctr"/>
                      <a:r>
                        <a:rPr lang="en-IN" dirty="0"/>
                        <a:t>8</a:t>
                      </a:r>
                    </a:p>
                  </a:txBody>
                  <a:tcPr/>
                </a:tc>
                <a:tc>
                  <a:txBody>
                    <a:bodyPr/>
                    <a:lstStyle/>
                    <a:p>
                      <a:pPr algn="ctr"/>
                      <a:r>
                        <a:rPr lang="en-IN" dirty="0"/>
                        <a:t>6</a:t>
                      </a:r>
                    </a:p>
                  </a:txBody>
                  <a:tcPr/>
                </a:tc>
                <a:tc>
                  <a:txBody>
                    <a:bodyPr/>
                    <a:lstStyle/>
                    <a:p>
                      <a:pPr algn="ctr"/>
                      <a:r>
                        <a:rPr lang="en-IN" dirty="0"/>
                        <a:t>24</a:t>
                      </a:r>
                    </a:p>
                  </a:txBody>
                  <a:tcPr/>
                </a:tc>
                <a:extLst>
                  <a:ext uri="{0D108BD9-81ED-4DB2-BD59-A6C34878D82A}">
                    <a16:rowId xmlns:a16="http://schemas.microsoft.com/office/drawing/2014/main" val="3980510863"/>
                  </a:ext>
                </a:extLst>
              </a:tr>
              <a:tr h="370840">
                <a:tc>
                  <a:txBody>
                    <a:bodyPr/>
                    <a:lstStyle/>
                    <a:p>
                      <a:r>
                        <a:rPr lang="en-IN" dirty="0"/>
                        <a:t>Potash</a:t>
                      </a:r>
                    </a:p>
                  </a:txBody>
                  <a:tcPr/>
                </a:tc>
                <a:tc>
                  <a:txBody>
                    <a:bodyPr/>
                    <a:lstStyle/>
                    <a:p>
                      <a:pPr algn="ctr"/>
                      <a:r>
                        <a:rPr lang="en-IN" dirty="0"/>
                        <a:t>7</a:t>
                      </a:r>
                    </a:p>
                  </a:txBody>
                  <a:tcPr/>
                </a:tc>
                <a:tc>
                  <a:txBody>
                    <a:bodyPr/>
                    <a:lstStyle/>
                    <a:p>
                      <a:pPr algn="ctr"/>
                      <a:r>
                        <a:rPr lang="en-IN" dirty="0"/>
                        <a:t>6</a:t>
                      </a:r>
                    </a:p>
                  </a:txBody>
                  <a:tcPr/>
                </a:tc>
                <a:tc>
                  <a:txBody>
                    <a:bodyPr/>
                    <a:lstStyle/>
                    <a:p>
                      <a:pPr algn="ctr"/>
                      <a:r>
                        <a:rPr lang="en-IN" dirty="0"/>
                        <a:t>6</a:t>
                      </a:r>
                    </a:p>
                  </a:txBody>
                  <a:tcPr/>
                </a:tc>
                <a:tc>
                  <a:txBody>
                    <a:bodyPr/>
                    <a:lstStyle/>
                    <a:p>
                      <a:pPr algn="ctr"/>
                      <a:r>
                        <a:rPr lang="en-IN" dirty="0"/>
                        <a:t>9</a:t>
                      </a:r>
                    </a:p>
                  </a:txBody>
                  <a:tcPr/>
                </a:tc>
                <a:tc>
                  <a:txBody>
                    <a:bodyPr/>
                    <a:lstStyle/>
                    <a:p>
                      <a:pPr algn="ctr"/>
                      <a:r>
                        <a:rPr lang="en-IN" dirty="0"/>
                        <a:t>28</a:t>
                      </a:r>
                    </a:p>
                  </a:txBody>
                  <a:tcPr/>
                </a:tc>
                <a:extLst>
                  <a:ext uri="{0D108BD9-81ED-4DB2-BD59-A6C34878D82A}">
                    <a16:rowId xmlns:a16="http://schemas.microsoft.com/office/drawing/2014/main" val="1521541070"/>
                  </a:ext>
                </a:extLst>
              </a:tr>
              <a:tr h="370840">
                <a:tc>
                  <a:txBody>
                    <a:bodyPr/>
                    <a:lstStyle/>
                    <a:p>
                      <a:r>
                        <a:rPr lang="en-IN" dirty="0"/>
                        <a:t>Phosphates</a:t>
                      </a:r>
                    </a:p>
                  </a:txBody>
                  <a:tcPr/>
                </a:tc>
                <a:tc>
                  <a:txBody>
                    <a:bodyPr/>
                    <a:lstStyle/>
                    <a:p>
                      <a:pPr algn="ctr"/>
                      <a:r>
                        <a:rPr lang="en-IN" dirty="0"/>
                        <a:t>8</a:t>
                      </a:r>
                    </a:p>
                  </a:txBody>
                  <a:tcPr/>
                </a:tc>
                <a:tc>
                  <a:txBody>
                    <a:bodyPr/>
                    <a:lstStyle/>
                    <a:p>
                      <a:pPr algn="ctr"/>
                      <a:r>
                        <a:rPr lang="en-IN" dirty="0"/>
                        <a:t>5</a:t>
                      </a:r>
                    </a:p>
                  </a:txBody>
                  <a:tcPr/>
                </a:tc>
                <a:tc>
                  <a:txBody>
                    <a:bodyPr/>
                    <a:lstStyle/>
                    <a:p>
                      <a:pPr algn="ctr"/>
                      <a:r>
                        <a:rPr lang="en-IN" dirty="0"/>
                        <a:t>10</a:t>
                      </a:r>
                    </a:p>
                  </a:txBody>
                  <a:tcPr/>
                </a:tc>
                <a:tc>
                  <a:txBody>
                    <a:bodyPr/>
                    <a:lstStyle/>
                    <a:p>
                      <a:pPr algn="ctr"/>
                      <a:r>
                        <a:rPr lang="en-IN" dirty="0"/>
                        <a:t>9</a:t>
                      </a:r>
                    </a:p>
                  </a:txBody>
                  <a:tcPr/>
                </a:tc>
                <a:tc>
                  <a:txBody>
                    <a:bodyPr/>
                    <a:lstStyle/>
                    <a:p>
                      <a:pPr algn="ctr"/>
                      <a:r>
                        <a:rPr lang="en-IN" dirty="0"/>
                        <a:t>32</a:t>
                      </a:r>
                    </a:p>
                  </a:txBody>
                  <a:tcPr/>
                </a:tc>
                <a:extLst>
                  <a:ext uri="{0D108BD9-81ED-4DB2-BD59-A6C34878D82A}">
                    <a16:rowId xmlns:a16="http://schemas.microsoft.com/office/drawing/2014/main" val="3662979009"/>
                  </a:ext>
                </a:extLst>
              </a:tr>
              <a:tr h="370840">
                <a:tc>
                  <a:txBody>
                    <a:bodyPr/>
                    <a:lstStyle/>
                    <a:p>
                      <a:r>
                        <a:rPr lang="en-IN" dirty="0"/>
                        <a:t>Total</a:t>
                      </a:r>
                    </a:p>
                  </a:txBody>
                  <a:tcPr/>
                </a:tc>
                <a:tc>
                  <a:txBody>
                    <a:bodyPr/>
                    <a:lstStyle/>
                    <a:p>
                      <a:pPr algn="ctr"/>
                      <a:r>
                        <a:rPr lang="en-IN" dirty="0"/>
                        <a:t>21</a:t>
                      </a:r>
                    </a:p>
                  </a:txBody>
                  <a:tcPr/>
                </a:tc>
                <a:tc>
                  <a:txBody>
                    <a:bodyPr/>
                    <a:lstStyle/>
                    <a:p>
                      <a:pPr algn="ctr"/>
                      <a:r>
                        <a:rPr lang="en-IN" dirty="0"/>
                        <a:t>15</a:t>
                      </a:r>
                    </a:p>
                  </a:txBody>
                  <a:tcPr/>
                </a:tc>
                <a:tc>
                  <a:txBody>
                    <a:bodyPr/>
                    <a:lstStyle/>
                    <a:p>
                      <a:pPr algn="ctr"/>
                      <a:r>
                        <a:rPr lang="en-IN" dirty="0"/>
                        <a:t>24</a:t>
                      </a:r>
                    </a:p>
                  </a:txBody>
                  <a:tcPr/>
                </a:tc>
                <a:tc>
                  <a:txBody>
                    <a:bodyPr/>
                    <a:lstStyle/>
                    <a:p>
                      <a:pPr algn="ctr"/>
                      <a:r>
                        <a:rPr lang="en-IN" dirty="0"/>
                        <a:t>24</a:t>
                      </a:r>
                    </a:p>
                  </a:txBody>
                  <a:tcPr/>
                </a:tc>
                <a:tc>
                  <a:txBody>
                    <a:bodyPr/>
                    <a:lstStyle/>
                    <a:p>
                      <a:pPr algn="ctr"/>
                      <a:r>
                        <a:rPr lang="en-IN" dirty="0"/>
                        <a:t>84</a:t>
                      </a:r>
                    </a:p>
                  </a:txBody>
                  <a:tcPr/>
                </a:tc>
                <a:extLst>
                  <a:ext uri="{0D108BD9-81ED-4DB2-BD59-A6C34878D82A}">
                    <a16:rowId xmlns:a16="http://schemas.microsoft.com/office/drawing/2014/main" val="2860361714"/>
                  </a:ext>
                </a:extLst>
              </a:tr>
            </a:tbl>
          </a:graphicData>
        </a:graphic>
      </p:graphicFrame>
      <p:sp>
        <p:nvSpPr>
          <p:cNvPr id="6" name="Footer Placeholder 5">
            <a:extLst>
              <a:ext uri="{FF2B5EF4-FFF2-40B4-BE49-F238E27FC236}">
                <a16:creationId xmlns:a16="http://schemas.microsoft.com/office/drawing/2014/main" id="{EF795441-7E8A-4D88-84F5-184880A779B5}"/>
              </a:ext>
            </a:extLst>
          </p:cNvPr>
          <p:cNvSpPr>
            <a:spLocks noGrp="1"/>
          </p:cNvSpPr>
          <p:nvPr>
            <p:ph type="ftr" sz="quarter" idx="11"/>
          </p:nvPr>
        </p:nvSpPr>
        <p:spPr/>
        <p:txBody>
          <a:bodyPr/>
          <a:lstStyle/>
          <a:p>
            <a:r>
              <a:rPr lang="en-IN"/>
              <a:t>Shurveer S. Bhanawat</a:t>
            </a:r>
          </a:p>
        </p:txBody>
      </p:sp>
      <p:sp>
        <p:nvSpPr>
          <p:cNvPr id="7" name="Slide Number Placeholder 6">
            <a:extLst>
              <a:ext uri="{FF2B5EF4-FFF2-40B4-BE49-F238E27FC236}">
                <a16:creationId xmlns:a16="http://schemas.microsoft.com/office/drawing/2014/main" id="{1F8DA559-6EE9-4EFB-AF7B-A812C2E01183}"/>
              </a:ext>
            </a:extLst>
          </p:cNvPr>
          <p:cNvSpPr>
            <a:spLocks noGrp="1"/>
          </p:cNvSpPr>
          <p:nvPr>
            <p:ph type="sldNum" sz="quarter" idx="12"/>
          </p:nvPr>
        </p:nvSpPr>
        <p:spPr/>
        <p:txBody>
          <a:bodyPr/>
          <a:lstStyle/>
          <a:p>
            <a:fld id="{1BB2FD21-E8AD-4AA8-AD05-5072C86F37D4}" type="slidenum">
              <a:rPr lang="en-IN" smtClean="0"/>
              <a:t>30</a:t>
            </a:fld>
            <a:endParaRPr lang="en-IN"/>
          </a:p>
        </p:txBody>
      </p:sp>
    </p:spTree>
    <p:extLst>
      <p:ext uri="{BB962C8B-B14F-4D97-AF65-F5344CB8AC3E}">
        <p14:creationId xmlns:p14="http://schemas.microsoft.com/office/powerpoint/2010/main" val="1901472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C7A18-631B-46A9-B8DC-C640D6B28437}"/>
              </a:ext>
            </a:extLst>
          </p:cNvPr>
          <p:cNvSpPr>
            <a:spLocks noGrp="1"/>
          </p:cNvSpPr>
          <p:nvPr>
            <p:ph type="title"/>
          </p:nvPr>
        </p:nvSpPr>
        <p:spPr>
          <a:xfrm>
            <a:off x="98322" y="284176"/>
            <a:ext cx="10918173" cy="1508760"/>
          </a:xfrm>
        </p:spPr>
        <p:txBody>
          <a:bodyPr/>
          <a:lstStyle/>
          <a:p>
            <a:r>
              <a:rPr lang="en-IN" b="1" dirty="0">
                <a:solidFill>
                  <a:srgbClr val="002060"/>
                </a:solidFill>
              </a:rPr>
              <a:t>Calculation </a:t>
            </a:r>
          </a:p>
        </p:txBody>
      </p:sp>
      <p:sp>
        <p:nvSpPr>
          <p:cNvPr id="3" name="Content Placeholder 2">
            <a:extLst>
              <a:ext uri="{FF2B5EF4-FFF2-40B4-BE49-F238E27FC236}">
                <a16:creationId xmlns:a16="http://schemas.microsoft.com/office/drawing/2014/main" id="{0F13F873-95DC-4B1F-990A-3F55401C3086}"/>
              </a:ext>
            </a:extLst>
          </p:cNvPr>
          <p:cNvSpPr>
            <a:spLocks noGrp="1"/>
          </p:cNvSpPr>
          <p:nvPr>
            <p:ph idx="1"/>
          </p:nvPr>
        </p:nvSpPr>
        <p:spPr>
          <a:xfrm>
            <a:off x="68826" y="2011679"/>
            <a:ext cx="11985522" cy="4644759"/>
          </a:xfrm>
        </p:spPr>
        <p:txBody>
          <a:bodyPr>
            <a:normAutofit fontScale="92500" lnSpcReduction="10000"/>
          </a:bodyPr>
          <a:lstStyle/>
          <a:p>
            <a:endParaRPr lang="en-IN" dirty="0"/>
          </a:p>
          <a:p>
            <a:endParaRPr lang="en-IN" dirty="0"/>
          </a:p>
          <a:p>
            <a:endParaRPr lang="en-IN" dirty="0"/>
          </a:p>
          <a:p>
            <a:endParaRPr lang="en-IN" dirty="0"/>
          </a:p>
          <a:p>
            <a:endParaRPr lang="en-IN" dirty="0"/>
          </a:p>
          <a:p>
            <a:r>
              <a:rPr lang="en-IN" dirty="0"/>
              <a:t>Null Hypothesis  1. Plots are equally fertile 2, Fertilizers are equally effective</a:t>
            </a:r>
          </a:p>
          <a:p>
            <a:r>
              <a:rPr lang="en-IN" dirty="0"/>
              <a:t>Correction Factor = 84*84/12 = 588</a:t>
            </a:r>
          </a:p>
          <a:p>
            <a:r>
              <a:rPr lang="en-IN" dirty="0"/>
              <a:t>SST= 149+77+200+198 -588 = 36</a:t>
            </a:r>
          </a:p>
          <a:p>
            <a:r>
              <a:rPr lang="en-IN" dirty="0"/>
              <a:t>SSC = (21*21/3 )+ (15*15/3 )+ (24*24/3) +(24*24/3)- 588 = 18</a:t>
            </a:r>
          </a:p>
          <a:p>
            <a:r>
              <a:rPr lang="en-IN" dirty="0"/>
              <a:t>SSR =  ( 24*24/4) + (28*28/4) + (32*32/4) – 588  =8</a:t>
            </a:r>
          </a:p>
          <a:p>
            <a:r>
              <a:rPr lang="en-IN" dirty="0"/>
              <a:t>SSE = 36 – 18 – 8 =10</a:t>
            </a:r>
          </a:p>
        </p:txBody>
      </p:sp>
      <p:graphicFrame>
        <p:nvGraphicFramePr>
          <p:cNvPr id="5" name="Table 5">
            <a:extLst>
              <a:ext uri="{FF2B5EF4-FFF2-40B4-BE49-F238E27FC236}">
                <a16:creationId xmlns:a16="http://schemas.microsoft.com/office/drawing/2014/main" id="{AE47532A-60FB-49E0-86B8-A384C3BF42B7}"/>
              </a:ext>
            </a:extLst>
          </p:cNvPr>
          <p:cNvGraphicFramePr>
            <a:graphicFrameLocks/>
          </p:cNvGraphicFramePr>
          <p:nvPr>
            <p:extLst>
              <p:ext uri="{D42A27DB-BD31-4B8C-83A1-F6EECF244321}">
                <p14:modId xmlns:p14="http://schemas.microsoft.com/office/powerpoint/2010/main" val="960045687"/>
              </p:ext>
            </p:extLst>
          </p:nvPr>
        </p:nvGraphicFramePr>
        <p:xfrm>
          <a:off x="344129" y="1824548"/>
          <a:ext cx="11144400" cy="2123440"/>
        </p:xfrm>
        <a:graphic>
          <a:graphicData uri="http://schemas.openxmlformats.org/drawingml/2006/table">
            <a:tbl>
              <a:tblPr firstRow="1" bandRow="1">
                <a:tableStyleId>{5C22544A-7EE6-4342-B048-85BDC9FD1C3A}</a:tableStyleId>
              </a:tblPr>
              <a:tblGrid>
                <a:gridCol w="1114440">
                  <a:extLst>
                    <a:ext uri="{9D8B030D-6E8A-4147-A177-3AD203B41FA5}">
                      <a16:colId xmlns:a16="http://schemas.microsoft.com/office/drawing/2014/main" val="2324024402"/>
                    </a:ext>
                  </a:extLst>
                </a:gridCol>
                <a:gridCol w="1114440">
                  <a:extLst>
                    <a:ext uri="{9D8B030D-6E8A-4147-A177-3AD203B41FA5}">
                      <a16:colId xmlns:a16="http://schemas.microsoft.com/office/drawing/2014/main" val="2815612030"/>
                    </a:ext>
                  </a:extLst>
                </a:gridCol>
                <a:gridCol w="1114440">
                  <a:extLst>
                    <a:ext uri="{9D8B030D-6E8A-4147-A177-3AD203B41FA5}">
                      <a16:colId xmlns:a16="http://schemas.microsoft.com/office/drawing/2014/main" val="775817108"/>
                    </a:ext>
                  </a:extLst>
                </a:gridCol>
                <a:gridCol w="1114440">
                  <a:extLst>
                    <a:ext uri="{9D8B030D-6E8A-4147-A177-3AD203B41FA5}">
                      <a16:colId xmlns:a16="http://schemas.microsoft.com/office/drawing/2014/main" val="663457832"/>
                    </a:ext>
                  </a:extLst>
                </a:gridCol>
                <a:gridCol w="1114440">
                  <a:extLst>
                    <a:ext uri="{9D8B030D-6E8A-4147-A177-3AD203B41FA5}">
                      <a16:colId xmlns:a16="http://schemas.microsoft.com/office/drawing/2014/main" val="3694210373"/>
                    </a:ext>
                  </a:extLst>
                </a:gridCol>
                <a:gridCol w="1114440">
                  <a:extLst>
                    <a:ext uri="{9D8B030D-6E8A-4147-A177-3AD203B41FA5}">
                      <a16:colId xmlns:a16="http://schemas.microsoft.com/office/drawing/2014/main" val="3902495400"/>
                    </a:ext>
                  </a:extLst>
                </a:gridCol>
                <a:gridCol w="1114440">
                  <a:extLst>
                    <a:ext uri="{9D8B030D-6E8A-4147-A177-3AD203B41FA5}">
                      <a16:colId xmlns:a16="http://schemas.microsoft.com/office/drawing/2014/main" val="3926619917"/>
                    </a:ext>
                  </a:extLst>
                </a:gridCol>
                <a:gridCol w="1114440">
                  <a:extLst>
                    <a:ext uri="{9D8B030D-6E8A-4147-A177-3AD203B41FA5}">
                      <a16:colId xmlns:a16="http://schemas.microsoft.com/office/drawing/2014/main" val="1840570921"/>
                    </a:ext>
                  </a:extLst>
                </a:gridCol>
                <a:gridCol w="1114440">
                  <a:extLst>
                    <a:ext uri="{9D8B030D-6E8A-4147-A177-3AD203B41FA5}">
                      <a16:colId xmlns:a16="http://schemas.microsoft.com/office/drawing/2014/main" val="3279707138"/>
                    </a:ext>
                  </a:extLst>
                </a:gridCol>
                <a:gridCol w="1114440">
                  <a:extLst>
                    <a:ext uri="{9D8B030D-6E8A-4147-A177-3AD203B41FA5}">
                      <a16:colId xmlns:a16="http://schemas.microsoft.com/office/drawing/2014/main" val="32010929"/>
                    </a:ext>
                  </a:extLst>
                </a:gridCol>
              </a:tblGrid>
              <a:tr h="370840">
                <a:tc>
                  <a:txBody>
                    <a:bodyPr/>
                    <a:lstStyle/>
                    <a:p>
                      <a:pPr algn="ctr"/>
                      <a:endParaRPr lang="en-IN" dirty="0"/>
                    </a:p>
                  </a:txBody>
                  <a:tcPr/>
                </a:tc>
                <a:tc>
                  <a:txBody>
                    <a:bodyPr/>
                    <a:lstStyle/>
                    <a:p>
                      <a:pPr algn="ctr"/>
                      <a:r>
                        <a:rPr lang="en-IN" dirty="0"/>
                        <a:t>A</a:t>
                      </a:r>
                    </a:p>
                  </a:txBody>
                  <a:tcPr/>
                </a:tc>
                <a:tc>
                  <a:txBody>
                    <a:bodyPr/>
                    <a:lstStyle/>
                    <a:p>
                      <a:pPr algn="ctr"/>
                      <a:r>
                        <a:rPr lang="en-IN" dirty="0"/>
                        <a:t>square</a:t>
                      </a:r>
                    </a:p>
                  </a:txBody>
                  <a:tcPr/>
                </a:tc>
                <a:tc>
                  <a:txBody>
                    <a:bodyPr/>
                    <a:lstStyle/>
                    <a:p>
                      <a:pPr algn="ctr"/>
                      <a:r>
                        <a:rPr lang="en-IN" dirty="0"/>
                        <a:t>B</a:t>
                      </a:r>
                    </a:p>
                  </a:txBody>
                  <a:tcPr/>
                </a:tc>
                <a:tc>
                  <a:txBody>
                    <a:bodyPr/>
                    <a:lstStyle/>
                    <a:p>
                      <a:pPr algn="ctr"/>
                      <a:r>
                        <a:rPr lang="en-IN" dirty="0"/>
                        <a:t>square</a:t>
                      </a:r>
                    </a:p>
                  </a:txBody>
                  <a:tcPr/>
                </a:tc>
                <a:tc>
                  <a:txBody>
                    <a:bodyPr/>
                    <a:lstStyle/>
                    <a:p>
                      <a:pPr algn="ctr"/>
                      <a:r>
                        <a:rPr lang="en-IN" dirty="0"/>
                        <a:t>C</a:t>
                      </a:r>
                    </a:p>
                  </a:txBody>
                  <a:tcPr/>
                </a:tc>
                <a:tc>
                  <a:txBody>
                    <a:bodyPr/>
                    <a:lstStyle/>
                    <a:p>
                      <a:pPr algn="ctr"/>
                      <a:r>
                        <a:rPr lang="en-IN" dirty="0"/>
                        <a:t>square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D</a:t>
                      </a:r>
                    </a:p>
                  </a:txBody>
                  <a:tcPr/>
                </a:tc>
                <a:tc>
                  <a:txBody>
                    <a:bodyPr/>
                    <a:lstStyle/>
                    <a:p>
                      <a:r>
                        <a:rPr lang="en-IN" dirty="0"/>
                        <a:t>Square</a:t>
                      </a:r>
                    </a:p>
                  </a:txBody>
                  <a:tcPr/>
                </a:tc>
                <a:tc>
                  <a:txBody>
                    <a:bodyPr/>
                    <a:lstStyle/>
                    <a:p>
                      <a:r>
                        <a:rPr lang="en-IN" dirty="0"/>
                        <a:t>Total</a:t>
                      </a:r>
                    </a:p>
                  </a:txBody>
                  <a:tcPr/>
                </a:tc>
                <a:extLst>
                  <a:ext uri="{0D108BD9-81ED-4DB2-BD59-A6C34878D82A}">
                    <a16:rowId xmlns:a16="http://schemas.microsoft.com/office/drawing/2014/main" val="380892149"/>
                  </a:ext>
                </a:extLst>
              </a:tr>
              <a:tr h="370840">
                <a:tc>
                  <a:txBody>
                    <a:bodyPr/>
                    <a:lstStyle/>
                    <a:p>
                      <a:pPr algn="ctr"/>
                      <a:r>
                        <a:rPr lang="en-IN" dirty="0"/>
                        <a:t>Nitrogen</a:t>
                      </a:r>
                    </a:p>
                  </a:txBody>
                  <a:tcPr/>
                </a:tc>
                <a:tc>
                  <a:txBody>
                    <a:bodyPr/>
                    <a:lstStyle/>
                    <a:p>
                      <a:pPr algn="ctr"/>
                      <a:r>
                        <a:rPr lang="en-IN" dirty="0"/>
                        <a:t>6</a:t>
                      </a:r>
                    </a:p>
                  </a:txBody>
                  <a:tcPr/>
                </a:tc>
                <a:tc>
                  <a:txBody>
                    <a:bodyPr/>
                    <a:lstStyle/>
                    <a:p>
                      <a:pPr algn="ctr"/>
                      <a:r>
                        <a:rPr lang="en-IN" dirty="0"/>
                        <a:t>36</a:t>
                      </a:r>
                    </a:p>
                  </a:txBody>
                  <a:tcPr/>
                </a:tc>
                <a:tc>
                  <a:txBody>
                    <a:bodyPr/>
                    <a:lstStyle/>
                    <a:p>
                      <a:pPr algn="ctr"/>
                      <a:r>
                        <a:rPr lang="en-IN" dirty="0"/>
                        <a:t>4</a:t>
                      </a:r>
                    </a:p>
                  </a:txBody>
                  <a:tcPr/>
                </a:tc>
                <a:tc>
                  <a:txBody>
                    <a:bodyPr/>
                    <a:lstStyle/>
                    <a:p>
                      <a:pPr algn="ctr"/>
                      <a:r>
                        <a:rPr lang="en-IN" dirty="0"/>
                        <a:t>16</a:t>
                      </a:r>
                    </a:p>
                  </a:txBody>
                  <a:tcPr/>
                </a:tc>
                <a:tc>
                  <a:txBody>
                    <a:bodyPr/>
                    <a:lstStyle/>
                    <a:p>
                      <a:pPr algn="ctr"/>
                      <a:r>
                        <a:rPr lang="en-IN" dirty="0"/>
                        <a:t>8</a:t>
                      </a:r>
                    </a:p>
                  </a:txBody>
                  <a:tcPr/>
                </a:tc>
                <a:tc>
                  <a:txBody>
                    <a:bodyPr/>
                    <a:lstStyle/>
                    <a:p>
                      <a:pPr algn="ctr"/>
                      <a:r>
                        <a:rPr lang="en-IN" dirty="0"/>
                        <a:t>64</a:t>
                      </a:r>
                    </a:p>
                  </a:txBody>
                  <a:tcPr/>
                </a:tc>
                <a:tc>
                  <a:txBody>
                    <a:bodyPr/>
                    <a:lstStyle/>
                    <a:p>
                      <a:pPr algn="ctr"/>
                      <a:r>
                        <a:rPr lang="en-IN" dirty="0"/>
                        <a:t>6</a:t>
                      </a:r>
                    </a:p>
                  </a:txBody>
                  <a:tcPr/>
                </a:tc>
                <a:tc>
                  <a:txBody>
                    <a:bodyPr/>
                    <a:lstStyle/>
                    <a:p>
                      <a:pPr algn="ctr"/>
                      <a:r>
                        <a:rPr lang="en-IN" dirty="0"/>
                        <a:t>36</a:t>
                      </a:r>
                    </a:p>
                  </a:txBody>
                  <a:tcPr/>
                </a:tc>
                <a:tc>
                  <a:txBody>
                    <a:bodyPr/>
                    <a:lstStyle/>
                    <a:p>
                      <a:pPr algn="ctr"/>
                      <a:r>
                        <a:rPr lang="en-IN" dirty="0"/>
                        <a:t>24</a:t>
                      </a:r>
                    </a:p>
                  </a:txBody>
                  <a:tcPr/>
                </a:tc>
                <a:extLst>
                  <a:ext uri="{0D108BD9-81ED-4DB2-BD59-A6C34878D82A}">
                    <a16:rowId xmlns:a16="http://schemas.microsoft.com/office/drawing/2014/main" val="668250061"/>
                  </a:ext>
                </a:extLst>
              </a:tr>
              <a:tr h="370840">
                <a:tc>
                  <a:txBody>
                    <a:bodyPr/>
                    <a:lstStyle/>
                    <a:p>
                      <a:pPr algn="ctr"/>
                      <a:r>
                        <a:rPr lang="en-IN" dirty="0"/>
                        <a:t>Potash</a:t>
                      </a:r>
                    </a:p>
                  </a:txBody>
                  <a:tcPr/>
                </a:tc>
                <a:tc>
                  <a:txBody>
                    <a:bodyPr/>
                    <a:lstStyle/>
                    <a:p>
                      <a:pPr algn="ctr"/>
                      <a:r>
                        <a:rPr lang="en-IN" dirty="0"/>
                        <a:t>7</a:t>
                      </a:r>
                    </a:p>
                  </a:txBody>
                  <a:tcPr/>
                </a:tc>
                <a:tc>
                  <a:txBody>
                    <a:bodyPr/>
                    <a:lstStyle/>
                    <a:p>
                      <a:pPr algn="ctr"/>
                      <a:r>
                        <a:rPr lang="en-IN" dirty="0"/>
                        <a:t>49</a:t>
                      </a:r>
                    </a:p>
                  </a:txBody>
                  <a:tcPr/>
                </a:tc>
                <a:tc>
                  <a:txBody>
                    <a:bodyPr/>
                    <a:lstStyle/>
                    <a:p>
                      <a:pPr algn="ctr"/>
                      <a:r>
                        <a:rPr lang="en-IN" dirty="0"/>
                        <a:t>6</a:t>
                      </a:r>
                    </a:p>
                  </a:txBody>
                  <a:tcPr/>
                </a:tc>
                <a:tc>
                  <a:txBody>
                    <a:bodyPr/>
                    <a:lstStyle/>
                    <a:p>
                      <a:pPr algn="ctr"/>
                      <a:r>
                        <a:rPr lang="en-IN" dirty="0"/>
                        <a:t>36</a:t>
                      </a:r>
                    </a:p>
                  </a:txBody>
                  <a:tcPr/>
                </a:tc>
                <a:tc>
                  <a:txBody>
                    <a:bodyPr/>
                    <a:lstStyle/>
                    <a:p>
                      <a:pPr algn="ctr"/>
                      <a:r>
                        <a:rPr lang="en-IN" dirty="0"/>
                        <a:t>6</a:t>
                      </a:r>
                    </a:p>
                  </a:txBody>
                  <a:tcPr/>
                </a:tc>
                <a:tc>
                  <a:txBody>
                    <a:bodyPr/>
                    <a:lstStyle/>
                    <a:p>
                      <a:pPr algn="ctr"/>
                      <a:r>
                        <a:rPr lang="en-IN" dirty="0"/>
                        <a:t>36</a:t>
                      </a:r>
                    </a:p>
                  </a:txBody>
                  <a:tcPr/>
                </a:tc>
                <a:tc>
                  <a:txBody>
                    <a:bodyPr/>
                    <a:lstStyle/>
                    <a:p>
                      <a:pPr algn="ctr"/>
                      <a:r>
                        <a:rPr lang="en-IN" dirty="0"/>
                        <a:t>9</a:t>
                      </a:r>
                    </a:p>
                  </a:txBody>
                  <a:tcPr/>
                </a:tc>
                <a:tc>
                  <a:txBody>
                    <a:bodyPr/>
                    <a:lstStyle/>
                    <a:p>
                      <a:pPr algn="ctr"/>
                      <a:r>
                        <a:rPr lang="en-IN" dirty="0"/>
                        <a:t>81</a:t>
                      </a:r>
                    </a:p>
                  </a:txBody>
                  <a:tcPr/>
                </a:tc>
                <a:tc>
                  <a:txBody>
                    <a:bodyPr/>
                    <a:lstStyle/>
                    <a:p>
                      <a:pPr algn="ctr"/>
                      <a:r>
                        <a:rPr lang="en-IN" dirty="0"/>
                        <a:t>28</a:t>
                      </a:r>
                    </a:p>
                  </a:txBody>
                  <a:tcPr/>
                </a:tc>
                <a:extLst>
                  <a:ext uri="{0D108BD9-81ED-4DB2-BD59-A6C34878D82A}">
                    <a16:rowId xmlns:a16="http://schemas.microsoft.com/office/drawing/2014/main" val="467790803"/>
                  </a:ext>
                </a:extLst>
              </a:tr>
              <a:tr h="370840">
                <a:tc>
                  <a:txBody>
                    <a:bodyPr/>
                    <a:lstStyle/>
                    <a:p>
                      <a:pPr algn="ctr"/>
                      <a:r>
                        <a:rPr lang="en-IN" dirty="0"/>
                        <a:t>Phosphate</a:t>
                      </a:r>
                    </a:p>
                  </a:txBody>
                  <a:tcPr/>
                </a:tc>
                <a:tc>
                  <a:txBody>
                    <a:bodyPr/>
                    <a:lstStyle/>
                    <a:p>
                      <a:pPr algn="ctr"/>
                      <a:r>
                        <a:rPr lang="en-IN" dirty="0"/>
                        <a:t>8</a:t>
                      </a:r>
                    </a:p>
                  </a:txBody>
                  <a:tcPr/>
                </a:tc>
                <a:tc>
                  <a:txBody>
                    <a:bodyPr/>
                    <a:lstStyle/>
                    <a:p>
                      <a:pPr algn="ctr"/>
                      <a:r>
                        <a:rPr lang="en-IN" dirty="0"/>
                        <a:t>64</a:t>
                      </a:r>
                    </a:p>
                  </a:txBody>
                  <a:tcPr/>
                </a:tc>
                <a:tc>
                  <a:txBody>
                    <a:bodyPr/>
                    <a:lstStyle/>
                    <a:p>
                      <a:pPr algn="ctr"/>
                      <a:r>
                        <a:rPr lang="en-IN" dirty="0"/>
                        <a:t>5</a:t>
                      </a:r>
                    </a:p>
                  </a:txBody>
                  <a:tcPr/>
                </a:tc>
                <a:tc>
                  <a:txBody>
                    <a:bodyPr/>
                    <a:lstStyle/>
                    <a:p>
                      <a:pPr algn="ctr"/>
                      <a:r>
                        <a:rPr lang="en-IN" dirty="0"/>
                        <a:t>25</a:t>
                      </a:r>
                    </a:p>
                  </a:txBody>
                  <a:tcPr/>
                </a:tc>
                <a:tc>
                  <a:txBody>
                    <a:bodyPr/>
                    <a:lstStyle/>
                    <a:p>
                      <a:pPr algn="ctr"/>
                      <a:r>
                        <a:rPr lang="en-IN" dirty="0"/>
                        <a:t>10</a:t>
                      </a:r>
                    </a:p>
                  </a:txBody>
                  <a:tcPr/>
                </a:tc>
                <a:tc>
                  <a:txBody>
                    <a:bodyPr/>
                    <a:lstStyle/>
                    <a:p>
                      <a:pPr algn="ctr"/>
                      <a:r>
                        <a:rPr lang="en-IN" dirty="0"/>
                        <a:t>100</a:t>
                      </a:r>
                    </a:p>
                  </a:txBody>
                  <a:tcPr/>
                </a:tc>
                <a:tc>
                  <a:txBody>
                    <a:bodyPr/>
                    <a:lstStyle/>
                    <a:p>
                      <a:pPr algn="ctr"/>
                      <a:r>
                        <a:rPr lang="en-IN" dirty="0"/>
                        <a:t>9</a:t>
                      </a:r>
                    </a:p>
                  </a:txBody>
                  <a:tcPr/>
                </a:tc>
                <a:tc>
                  <a:txBody>
                    <a:bodyPr/>
                    <a:lstStyle/>
                    <a:p>
                      <a:pPr algn="ctr"/>
                      <a:r>
                        <a:rPr lang="en-IN" dirty="0"/>
                        <a:t>81</a:t>
                      </a:r>
                    </a:p>
                  </a:txBody>
                  <a:tcPr/>
                </a:tc>
                <a:tc>
                  <a:txBody>
                    <a:bodyPr/>
                    <a:lstStyle/>
                    <a:p>
                      <a:pPr algn="ctr"/>
                      <a:r>
                        <a:rPr lang="en-IN" dirty="0"/>
                        <a:t>32</a:t>
                      </a:r>
                    </a:p>
                  </a:txBody>
                  <a:tcPr/>
                </a:tc>
                <a:extLst>
                  <a:ext uri="{0D108BD9-81ED-4DB2-BD59-A6C34878D82A}">
                    <a16:rowId xmlns:a16="http://schemas.microsoft.com/office/drawing/2014/main" val="3754462717"/>
                  </a:ext>
                </a:extLst>
              </a:tr>
              <a:tr h="370840">
                <a:tc>
                  <a:txBody>
                    <a:bodyPr/>
                    <a:lstStyle/>
                    <a:p>
                      <a:pPr algn="ctr"/>
                      <a:r>
                        <a:rPr lang="en-IN" dirty="0"/>
                        <a:t>Total</a:t>
                      </a:r>
                    </a:p>
                  </a:txBody>
                  <a:tcPr/>
                </a:tc>
                <a:tc>
                  <a:txBody>
                    <a:bodyPr/>
                    <a:lstStyle/>
                    <a:p>
                      <a:pPr algn="ctr"/>
                      <a:r>
                        <a:rPr lang="en-IN" dirty="0"/>
                        <a:t>21</a:t>
                      </a:r>
                    </a:p>
                  </a:txBody>
                  <a:tcPr/>
                </a:tc>
                <a:tc>
                  <a:txBody>
                    <a:bodyPr/>
                    <a:lstStyle/>
                    <a:p>
                      <a:pPr algn="ctr"/>
                      <a:r>
                        <a:rPr lang="en-IN" dirty="0"/>
                        <a:t>149</a:t>
                      </a:r>
                    </a:p>
                  </a:txBody>
                  <a:tcPr/>
                </a:tc>
                <a:tc>
                  <a:txBody>
                    <a:bodyPr/>
                    <a:lstStyle/>
                    <a:p>
                      <a:pPr algn="ctr"/>
                      <a:r>
                        <a:rPr lang="en-IN" dirty="0"/>
                        <a:t>15</a:t>
                      </a:r>
                    </a:p>
                  </a:txBody>
                  <a:tcPr/>
                </a:tc>
                <a:tc>
                  <a:txBody>
                    <a:bodyPr/>
                    <a:lstStyle/>
                    <a:p>
                      <a:pPr algn="ctr"/>
                      <a:r>
                        <a:rPr lang="en-IN" dirty="0"/>
                        <a:t>77</a:t>
                      </a:r>
                    </a:p>
                  </a:txBody>
                  <a:tcPr/>
                </a:tc>
                <a:tc>
                  <a:txBody>
                    <a:bodyPr/>
                    <a:lstStyle/>
                    <a:p>
                      <a:pPr algn="ctr"/>
                      <a:r>
                        <a:rPr lang="en-IN" dirty="0"/>
                        <a:t>24</a:t>
                      </a:r>
                    </a:p>
                  </a:txBody>
                  <a:tcPr/>
                </a:tc>
                <a:tc>
                  <a:txBody>
                    <a:bodyPr/>
                    <a:lstStyle/>
                    <a:p>
                      <a:pPr algn="ctr"/>
                      <a:r>
                        <a:rPr lang="en-IN" dirty="0"/>
                        <a:t>200</a:t>
                      </a:r>
                    </a:p>
                  </a:txBody>
                  <a:tcPr/>
                </a:tc>
                <a:tc>
                  <a:txBody>
                    <a:bodyPr/>
                    <a:lstStyle/>
                    <a:p>
                      <a:pPr algn="ctr"/>
                      <a:r>
                        <a:rPr lang="en-IN" dirty="0"/>
                        <a:t>24</a:t>
                      </a:r>
                    </a:p>
                  </a:txBody>
                  <a:tcPr/>
                </a:tc>
                <a:tc>
                  <a:txBody>
                    <a:bodyPr/>
                    <a:lstStyle/>
                    <a:p>
                      <a:pPr algn="ctr"/>
                      <a:r>
                        <a:rPr lang="en-IN" dirty="0"/>
                        <a:t>198</a:t>
                      </a:r>
                    </a:p>
                  </a:txBody>
                  <a:tcPr/>
                </a:tc>
                <a:tc>
                  <a:txBody>
                    <a:bodyPr/>
                    <a:lstStyle/>
                    <a:p>
                      <a:pPr algn="ctr"/>
                      <a:r>
                        <a:rPr lang="en-IN" dirty="0"/>
                        <a:t>84</a:t>
                      </a:r>
                    </a:p>
                  </a:txBody>
                  <a:tcPr/>
                </a:tc>
                <a:extLst>
                  <a:ext uri="{0D108BD9-81ED-4DB2-BD59-A6C34878D82A}">
                    <a16:rowId xmlns:a16="http://schemas.microsoft.com/office/drawing/2014/main" val="3322984999"/>
                  </a:ext>
                </a:extLst>
              </a:tr>
            </a:tbl>
          </a:graphicData>
        </a:graphic>
      </p:graphicFrame>
      <p:sp>
        <p:nvSpPr>
          <p:cNvPr id="6" name="Footer Placeholder 5">
            <a:extLst>
              <a:ext uri="{FF2B5EF4-FFF2-40B4-BE49-F238E27FC236}">
                <a16:creationId xmlns:a16="http://schemas.microsoft.com/office/drawing/2014/main" id="{65193231-BB6D-4ABF-A418-C32DA96E7321}"/>
              </a:ext>
            </a:extLst>
          </p:cNvPr>
          <p:cNvSpPr>
            <a:spLocks noGrp="1"/>
          </p:cNvSpPr>
          <p:nvPr>
            <p:ph type="ftr" sz="quarter" idx="11"/>
          </p:nvPr>
        </p:nvSpPr>
        <p:spPr/>
        <p:txBody>
          <a:bodyPr/>
          <a:lstStyle/>
          <a:p>
            <a:r>
              <a:rPr lang="en-IN"/>
              <a:t>Shurveer S. Bhanawat</a:t>
            </a:r>
          </a:p>
        </p:txBody>
      </p:sp>
      <p:sp>
        <p:nvSpPr>
          <p:cNvPr id="7" name="Slide Number Placeholder 6">
            <a:extLst>
              <a:ext uri="{FF2B5EF4-FFF2-40B4-BE49-F238E27FC236}">
                <a16:creationId xmlns:a16="http://schemas.microsoft.com/office/drawing/2014/main" id="{713C9DE1-CD6D-4E44-9EDA-EE651A46F190}"/>
              </a:ext>
            </a:extLst>
          </p:cNvPr>
          <p:cNvSpPr>
            <a:spLocks noGrp="1"/>
          </p:cNvSpPr>
          <p:nvPr>
            <p:ph type="sldNum" sz="quarter" idx="12"/>
          </p:nvPr>
        </p:nvSpPr>
        <p:spPr/>
        <p:txBody>
          <a:bodyPr/>
          <a:lstStyle/>
          <a:p>
            <a:fld id="{1BB2FD21-E8AD-4AA8-AD05-5072C86F37D4}" type="slidenum">
              <a:rPr lang="en-IN" smtClean="0"/>
              <a:t>31</a:t>
            </a:fld>
            <a:endParaRPr lang="en-IN"/>
          </a:p>
        </p:txBody>
      </p:sp>
    </p:spTree>
    <p:extLst>
      <p:ext uri="{BB962C8B-B14F-4D97-AF65-F5344CB8AC3E}">
        <p14:creationId xmlns:p14="http://schemas.microsoft.com/office/powerpoint/2010/main" val="3926174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DD9A-6CB8-408E-A674-F4A8D5CAA210}"/>
              </a:ext>
            </a:extLst>
          </p:cNvPr>
          <p:cNvSpPr>
            <a:spLocks noGrp="1"/>
          </p:cNvSpPr>
          <p:nvPr>
            <p:ph type="title"/>
          </p:nvPr>
        </p:nvSpPr>
        <p:spPr/>
        <p:txBody>
          <a:bodyPr/>
          <a:lstStyle/>
          <a:p>
            <a:pPr algn="ctr"/>
            <a:r>
              <a:rPr lang="en-IN" b="1" dirty="0">
                <a:solidFill>
                  <a:srgbClr val="002060"/>
                </a:solidFill>
              </a:rPr>
              <a:t>ANOVA TABLE</a:t>
            </a:r>
          </a:p>
        </p:txBody>
      </p:sp>
      <p:graphicFrame>
        <p:nvGraphicFramePr>
          <p:cNvPr id="4" name="Table 4">
            <a:extLst>
              <a:ext uri="{FF2B5EF4-FFF2-40B4-BE49-F238E27FC236}">
                <a16:creationId xmlns:a16="http://schemas.microsoft.com/office/drawing/2014/main" id="{7EEFA561-C302-498D-B6C5-6391EB96636D}"/>
              </a:ext>
            </a:extLst>
          </p:cNvPr>
          <p:cNvGraphicFramePr>
            <a:graphicFrameLocks noGrp="1"/>
          </p:cNvGraphicFramePr>
          <p:nvPr>
            <p:ph idx="1"/>
            <p:extLst>
              <p:ext uri="{D42A27DB-BD31-4B8C-83A1-F6EECF244321}">
                <p14:modId xmlns:p14="http://schemas.microsoft.com/office/powerpoint/2010/main" val="458835809"/>
              </p:ext>
            </p:extLst>
          </p:nvPr>
        </p:nvGraphicFramePr>
        <p:xfrm>
          <a:off x="109728" y="2011362"/>
          <a:ext cx="11996925" cy="4093269"/>
        </p:xfrm>
        <a:graphic>
          <a:graphicData uri="http://schemas.openxmlformats.org/drawingml/2006/table">
            <a:tbl>
              <a:tblPr firstRow="1" bandRow="1">
                <a:tableStyleId>{5C22544A-7EE6-4342-B048-85BDC9FD1C3A}</a:tableStyleId>
              </a:tblPr>
              <a:tblGrid>
                <a:gridCol w="2399385">
                  <a:extLst>
                    <a:ext uri="{9D8B030D-6E8A-4147-A177-3AD203B41FA5}">
                      <a16:colId xmlns:a16="http://schemas.microsoft.com/office/drawing/2014/main" val="1270546452"/>
                    </a:ext>
                  </a:extLst>
                </a:gridCol>
                <a:gridCol w="2399385">
                  <a:extLst>
                    <a:ext uri="{9D8B030D-6E8A-4147-A177-3AD203B41FA5}">
                      <a16:colId xmlns:a16="http://schemas.microsoft.com/office/drawing/2014/main" val="518679294"/>
                    </a:ext>
                  </a:extLst>
                </a:gridCol>
                <a:gridCol w="2399385">
                  <a:extLst>
                    <a:ext uri="{9D8B030D-6E8A-4147-A177-3AD203B41FA5}">
                      <a16:colId xmlns:a16="http://schemas.microsoft.com/office/drawing/2014/main" val="2824089147"/>
                    </a:ext>
                  </a:extLst>
                </a:gridCol>
                <a:gridCol w="2399385">
                  <a:extLst>
                    <a:ext uri="{9D8B030D-6E8A-4147-A177-3AD203B41FA5}">
                      <a16:colId xmlns:a16="http://schemas.microsoft.com/office/drawing/2014/main" val="2737262313"/>
                    </a:ext>
                  </a:extLst>
                </a:gridCol>
                <a:gridCol w="2399385">
                  <a:extLst>
                    <a:ext uri="{9D8B030D-6E8A-4147-A177-3AD203B41FA5}">
                      <a16:colId xmlns:a16="http://schemas.microsoft.com/office/drawing/2014/main" val="1336956434"/>
                    </a:ext>
                  </a:extLst>
                </a:gridCol>
              </a:tblGrid>
              <a:tr h="585534">
                <a:tc>
                  <a:txBody>
                    <a:bodyPr/>
                    <a:lstStyle/>
                    <a:p>
                      <a:r>
                        <a:rPr lang="en-IN" dirty="0">
                          <a:solidFill>
                            <a:srgbClr val="002060"/>
                          </a:solidFill>
                        </a:rPr>
                        <a:t>Source</a:t>
                      </a:r>
                      <a:r>
                        <a:rPr lang="en-IN" baseline="0" dirty="0">
                          <a:solidFill>
                            <a:srgbClr val="002060"/>
                          </a:solidFill>
                        </a:rPr>
                        <a:t> of variance</a:t>
                      </a:r>
                      <a:endParaRPr lang="en-IN" dirty="0">
                        <a:solidFill>
                          <a:srgbClr val="002060"/>
                        </a:solidFill>
                      </a:endParaRPr>
                    </a:p>
                  </a:txBody>
                  <a:tcPr/>
                </a:tc>
                <a:tc>
                  <a:txBody>
                    <a:bodyPr/>
                    <a:lstStyle/>
                    <a:p>
                      <a:r>
                        <a:rPr lang="en-IN" dirty="0">
                          <a:solidFill>
                            <a:srgbClr val="002060"/>
                          </a:solidFill>
                        </a:rPr>
                        <a:t>Sum</a:t>
                      </a:r>
                      <a:r>
                        <a:rPr lang="en-IN" baseline="0" dirty="0">
                          <a:solidFill>
                            <a:srgbClr val="002060"/>
                          </a:solidFill>
                        </a:rPr>
                        <a:t> of Square</a:t>
                      </a:r>
                      <a:endParaRPr lang="en-IN" dirty="0">
                        <a:solidFill>
                          <a:srgbClr val="002060"/>
                        </a:solidFill>
                      </a:endParaRPr>
                    </a:p>
                  </a:txBody>
                  <a:tcPr/>
                </a:tc>
                <a:tc>
                  <a:txBody>
                    <a:bodyPr/>
                    <a:lstStyle/>
                    <a:p>
                      <a:r>
                        <a:rPr lang="en-IN" dirty="0">
                          <a:solidFill>
                            <a:srgbClr val="002060"/>
                          </a:solidFill>
                        </a:rPr>
                        <a:t>Degree</a:t>
                      </a:r>
                      <a:r>
                        <a:rPr lang="en-IN" baseline="0" dirty="0">
                          <a:solidFill>
                            <a:srgbClr val="002060"/>
                          </a:solidFill>
                        </a:rPr>
                        <a:t> of freedom</a:t>
                      </a:r>
                      <a:endParaRPr lang="en-IN" dirty="0">
                        <a:solidFill>
                          <a:srgbClr val="002060"/>
                        </a:solidFill>
                      </a:endParaRPr>
                    </a:p>
                  </a:txBody>
                  <a:tcPr/>
                </a:tc>
                <a:tc>
                  <a:txBody>
                    <a:bodyPr/>
                    <a:lstStyle/>
                    <a:p>
                      <a:r>
                        <a:rPr lang="en-IN" dirty="0">
                          <a:solidFill>
                            <a:srgbClr val="002060"/>
                          </a:solidFill>
                        </a:rPr>
                        <a:t>Mean Square</a:t>
                      </a:r>
                    </a:p>
                  </a:txBody>
                  <a:tcPr/>
                </a:tc>
                <a:tc>
                  <a:txBody>
                    <a:bodyPr/>
                    <a:lstStyle/>
                    <a:p>
                      <a:r>
                        <a:rPr lang="en-IN" dirty="0">
                          <a:solidFill>
                            <a:srgbClr val="002060"/>
                          </a:solidFill>
                        </a:rPr>
                        <a:t>Variance</a:t>
                      </a:r>
                      <a:r>
                        <a:rPr lang="en-IN" baseline="0" dirty="0">
                          <a:solidFill>
                            <a:srgbClr val="002060"/>
                          </a:solidFill>
                        </a:rPr>
                        <a:t> of ratio of F</a:t>
                      </a:r>
                      <a:endParaRPr lang="en-IN" dirty="0">
                        <a:solidFill>
                          <a:srgbClr val="002060"/>
                        </a:solidFill>
                      </a:endParaRPr>
                    </a:p>
                  </a:txBody>
                  <a:tcPr/>
                </a:tc>
                <a:extLst>
                  <a:ext uri="{0D108BD9-81ED-4DB2-BD59-A6C34878D82A}">
                    <a16:rowId xmlns:a16="http://schemas.microsoft.com/office/drawing/2014/main" val="143575677"/>
                  </a:ext>
                </a:extLst>
              </a:tr>
              <a:tr h="701547">
                <a:tc>
                  <a:txBody>
                    <a:bodyPr/>
                    <a:lstStyle/>
                    <a:p>
                      <a:r>
                        <a:rPr lang="en-IN" dirty="0"/>
                        <a:t>Between Samples</a:t>
                      </a:r>
                    </a:p>
                  </a:txBody>
                  <a:tcPr/>
                </a:tc>
                <a:tc>
                  <a:txBody>
                    <a:bodyPr/>
                    <a:lstStyle/>
                    <a:p>
                      <a:r>
                        <a:rPr lang="en-IN" dirty="0"/>
                        <a:t>SSC =18</a:t>
                      </a:r>
                    </a:p>
                  </a:txBody>
                  <a:tcPr/>
                </a:tc>
                <a:tc>
                  <a:txBody>
                    <a:bodyPr/>
                    <a:lstStyle/>
                    <a:p>
                      <a:r>
                        <a:rPr lang="en-IN" dirty="0"/>
                        <a:t>c-1  = 4-1 = 3</a:t>
                      </a:r>
                    </a:p>
                  </a:txBody>
                  <a:tcPr/>
                </a:tc>
                <a:tc>
                  <a:txBody>
                    <a:bodyPr/>
                    <a:lstStyle/>
                    <a:p>
                      <a:r>
                        <a:rPr lang="en-IN" dirty="0"/>
                        <a:t>MSC= SSC/</a:t>
                      </a:r>
                      <a:r>
                        <a:rPr lang="en-IN" baseline="0" dirty="0"/>
                        <a:t> DF =6</a:t>
                      </a:r>
                      <a:endParaRPr lang="en-IN" dirty="0"/>
                    </a:p>
                  </a:txBody>
                  <a:tcPr/>
                </a:tc>
                <a:tc rowSpan="4">
                  <a:txBody>
                    <a:bodyPr/>
                    <a:lstStyle/>
                    <a:p>
                      <a:r>
                        <a:rPr lang="en-IN" dirty="0"/>
                        <a:t>MSC/MSE =6/1.667 = 3.6</a:t>
                      </a:r>
                    </a:p>
                    <a:p>
                      <a:r>
                        <a:rPr lang="en-IN" dirty="0"/>
                        <a:t>(F cal. = 4.76 at 5%)</a:t>
                      </a:r>
                    </a:p>
                    <a:p>
                      <a:endParaRPr lang="en-IN" dirty="0"/>
                    </a:p>
                    <a:p>
                      <a:endParaRPr lang="en-IN" dirty="0"/>
                    </a:p>
                    <a:p>
                      <a:r>
                        <a:rPr lang="en-IN" dirty="0"/>
                        <a:t>MSR/MSE=4/1.667=2.4</a:t>
                      </a:r>
                    </a:p>
                    <a:p>
                      <a:r>
                        <a:rPr lang="en-IN" dirty="0"/>
                        <a:t>(F </a:t>
                      </a:r>
                      <a:r>
                        <a:rPr lang="en-IN" dirty="0" err="1"/>
                        <a:t>cal</a:t>
                      </a:r>
                      <a:r>
                        <a:rPr lang="en-IN" dirty="0"/>
                        <a:t> = 5.14 at 5%)</a:t>
                      </a:r>
                    </a:p>
                  </a:txBody>
                  <a:tcPr/>
                </a:tc>
                <a:extLst>
                  <a:ext uri="{0D108BD9-81ED-4DB2-BD59-A6C34878D82A}">
                    <a16:rowId xmlns:a16="http://schemas.microsoft.com/office/drawing/2014/main" val="822481627"/>
                  </a:ext>
                </a:extLst>
              </a:tr>
              <a:tr h="701547">
                <a:tc>
                  <a:txBody>
                    <a:bodyPr/>
                    <a:lstStyle/>
                    <a:p>
                      <a:r>
                        <a:rPr lang="en-IN" dirty="0"/>
                        <a:t>Within Samples</a:t>
                      </a:r>
                    </a:p>
                  </a:txBody>
                  <a:tcPr/>
                </a:tc>
                <a:tc>
                  <a:txBody>
                    <a:bodyPr/>
                    <a:lstStyle/>
                    <a:p>
                      <a:r>
                        <a:rPr lang="en-IN" dirty="0"/>
                        <a:t>SSR =8</a:t>
                      </a:r>
                    </a:p>
                  </a:txBody>
                  <a:tcPr/>
                </a:tc>
                <a:tc>
                  <a:txBody>
                    <a:bodyPr/>
                    <a:lstStyle/>
                    <a:p>
                      <a:r>
                        <a:rPr lang="en-IN" dirty="0"/>
                        <a:t>r-1 = 3-1 =2</a:t>
                      </a:r>
                    </a:p>
                  </a:txBody>
                  <a:tcPr/>
                </a:tc>
                <a:tc>
                  <a:txBody>
                    <a:bodyPr/>
                    <a:lstStyle/>
                    <a:p>
                      <a:r>
                        <a:rPr lang="en-IN" dirty="0"/>
                        <a:t>MSR= SSR/D = 4</a:t>
                      </a:r>
                    </a:p>
                  </a:txBody>
                  <a:tcPr/>
                </a:tc>
                <a:tc vMerge="1">
                  <a:txBody>
                    <a:bodyPr/>
                    <a:lstStyle/>
                    <a:p>
                      <a:endParaRPr lang="en-IN" dirty="0"/>
                    </a:p>
                  </a:txBody>
                  <a:tcPr/>
                </a:tc>
                <a:extLst>
                  <a:ext uri="{0D108BD9-81ED-4DB2-BD59-A6C34878D82A}">
                    <a16:rowId xmlns:a16="http://schemas.microsoft.com/office/drawing/2014/main" val="2403146066"/>
                  </a:ext>
                </a:extLst>
              </a:tr>
              <a:tr h="701547">
                <a:tc>
                  <a:txBody>
                    <a:bodyPr/>
                    <a:lstStyle/>
                    <a:p>
                      <a:r>
                        <a:rPr lang="en-IN" dirty="0"/>
                        <a:t>Residuals</a:t>
                      </a:r>
                    </a:p>
                  </a:txBody>
                  <a:tcPr/>
                </a:tc>
                <a:tc>
                  <a:txBody>
                    <a:bodyPr/>
                    <a:lstStyle/>
                    <a:p>
                      <a:r>
                        <a:rPr lang="en-IN" dirty="0"/>
                        <a:t>SSE =10</a:t>
                      </a:r>
                    </a:p>
                  </a:txBody>
                  <a:tcPr/>
                </a:tc>
                <a:tc>
                  <a:txBody>
                    <a:bodyPr/>
                    <a:lstStyle/>
                    <a:p>
                      <a:r>
                        <a:rPr lang="en-IN" dirty="0"/>
                        <a:t>(c-1)(r-1) =6</a:t>
                      </a:r>
                    </a:p>
                  </a:txBody>
                  <a:tcPr/>
                </a:tc>
                <a:tc>
                  <a:txBody>
                    <a:bodyPr/>
                    <a:lstStyle/>
                    <a:p>
                      <a:r>
                        <a:rPr lang="en-IN" dirty="0"/>
                        <a:t>MSE= SSE/</a:t>
                      </a:r>
                      <a:r>
                        <a:rPr lang="en-IN" baseline="0" dirty="0"/>
                        <a:t> d. f.= 1.667</a:t>
                      </a:r>
                      <a:endParaRPr lang="en-IN" dirty="0"/>
                    </a:p>
                  </a:txBody>
                  <a:tcPr/>
                </a:tc>
                <a:tc vMerge="1">
                  <a:txBody>
                    <a:bodyPr/>
                    <a:lstStyle/>
                    <a:p>
                      <a:endParaRPr lang="en-IN"/>
                    </a:p>
                  </a:txBody>
                  <a:tcPr/>
                </a:tc>
                <a:extLst>
                  <a:ext uri="{0D108BD9-81ED-4DB2-BD59-A6C34878D82A}">
                    <a16:rowId xmlns:a16="http://schemas.microsoft.com/office/drawing/2014/main" val="3558527015"/>
                  </a:ext>
                </a:extLst>
              </a:tr>
              <a:tr h="701547">
                <a:tc>
                  <a:txBody>
                    <a:bodyPr/>
                    <a:lstStyle/>
                    <a:p>
                      <a:r>
                        <a:rPr lang="en-IN" dirty="0"/>
                        <a:t>Total</a:t>
                      </a:r>
                    </a:p>
                  </a:txBody>
                  <a:tcPr/>
                </a:tc>
                <a:tc>
                  <a:txBody>
                    <a:bodyPr/>
                    <a:lstStyle/>
                    <a:p>
                      <a:r>
                        <a:rPr lang="en-IN" dirty="0"/>
                        <a:t>SST =36</a:t>
                      </a:r>
                    </a:p>
                  </a:txBody>
                  <a:tcPr/>
                </a:tc>
                <a:tc>
                  <a:txBody>
                    <a:bodyPr/>
                    <a:lstStyle/>
                    <a:p>
                      <a:r>
                        <a:rPr lang="en-IN" dirty="0"/>
                        <a:t>Cr-1 =4*3-1=11</a:t>
                      </a:r>
                    </a:p>
                  </a:txBody>
                  <a:tcPr/>
                </a:tc>
                <a:tc>
                  <a:txBody>
                    <a:bodyPr/>
                    <a:lstStyle/>
                    <a:p>
                      <a:endParaRPr lang="en-IN" dirty="0"/>
                    </a:p>
                  </a:txBody>
                  <a:tcPr/>
                </a:tc>
                <a:tc vMerge="1">
                  <a:txBody>
                    <a:bodyPr/>
                    <a:lstStyle/>
                    <a:p>
                      <a:endParaRPr lang="en-IN" dirty="0"/>
                    </a:p>
                  </a:txBody>
                  <a:tcPr/>
                </a:tc>
                <a:extLst>
                  <a:ext uri="{0D108BD9-81ED-4DB2-BD59-A6C34878D82A}">
                    <a16:rowId xmlns:a16="http://schemas.microsoft.com/office/drawing/2014/main" val="1243543438"/>
                  </a:ext>
                </a:extLst>
              </a:tr>
              <a:tr h="701547">
                <a:tc gridSpan="5">
                  <a:txBody>
                    <a:bodyPr/>
                    <a:lstStyle/>
                    <a:p>
                      <a:r>
                        <a:rPr lang="en-IN" dirty="0"/>
                        <a:t>Conclusion: we accept the hypothesis at (</a:t>
                      </a:r>
                      <a:r>
                        <a:rPr lang="en-IN" dirty="0" err="1"/>
                        <a:t>i</a:t>
                      </a:r>
                      <a:r>
                        <a:rPr lang="en-IN" dirty="0"/>
                        <a:t>) and (ii), that is , the plots are equally effective and the fertilizer have the same effect</a:t>
                      </a: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1518905584"/>
                  </a:ext>
                </a:extLst>
              </a:tr>
            </a:tbl>
          </a:graphicData>
        </a:graphic>
      </p:graphicFrame>
      <p:sp>
        <p:nvSpPr>
          <p:cNvPr id="5" name="Footer Placeholder 4">
            <a:extLst>
              <a:ext uri="{FF2B5EF4-FFF2-40B4-BE49-F238E27FC236}">
                <a16:creationId xmlns:a16="http://schemas.microsoft.com/office/drawing/2014/main" id="{B79836A5-2C15-438A-99B3-FC51E9FF285E}"/>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74FE08F1-7895-4AF3-9D7A-394ACE9BEEF3}"/>
              </a:ext>
            </a:extLst>
          </p:cNvPr>
          <p:cNvSpPr>
            <a:spLocks noGrp="1"/>
          </p:cNvSpPr>
          <p:nvPr>
            <p:ph type="sldNum" sz="quarter" idx="12"/>
          </p:nvPr>
        </p:nvSpPr>
        <p:spPr/>
        <p:txBody>
          <a:bodyPr/>
          <a:lstStyle/>
          <a:p>
            <a:fld id="{1BB2FD21-E8AD-4AA8-AD05-5072C86F37D4}" type="slidenum">
              <a:rPr lang="en-IN" smtClean="0"/>
              <a:t>32</a:t>
            </a:fld>
            <a:endParaRPr lang="en-IN"/>
          </a:p>
        </p:txBody>
      </p:sp>
    </p:spTree>
    <p:extLst>
      <p:ext uri="{BB962C8B-B14F-4D97-AF65-F5344CB8AC3E}">
        <p14:creationId xmlns:p14="http://schemas.microsoft.com/office/powerpoint/2010/main" val="3885506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DEFF3-A349-48A5-B2C3-F46B6C02B273}"/>
              </a:ext>
            </a:extLst>
          </p:cNvPr>
          <p:cNvSpPr>
            <a:spLocks noGrp="1"/>
          </p:cNvSpPr>
          <p:nvPr>
            <p:ph type="title"/>
          </p:nvPr>
        </p:nvSpPr>
        <p:spPr/>
        <p:txBody>
          <a:bodyPr/>
          <a:lstStyle/>
          <a:p>
            <a:r>
              <a:rPr lang="en-IN" b="1" dirty="0">
                <a:solidFill>
                  <a:srgbClr val="002060"/>
                </a:solidFill>
              </a:rPr>
              <a:t>Chapter concept Quiz</a:t>
            </a:r>
          </a:p>
        </p:txBody>
      </p:sp>
      <p:sp>
        <p:nvSpPr>
          <p:cNvPr id="3" name="Content Placeholder 2">
            <a:extLst>
              <a:ext uri="{FF2B5EF4-FFF2-40B4-BE49-F238E27FC236}">
                <a16:creationId xmlns:a16="http://schemas.microsoft.com/office/drawing/2014/main" id="{F9EC55C1-554A-4464-B4B1-D3C330A8E9C5}"/>
              </a:ext>
            </a:extLst>
          </p:cNvPr>
          <p:cNvSpPr>
            <a:spLocks noGrp="1"/>
          </p:cNvSpPr>
          <p:nvPr>
            <p:ph idx="1"/>
          </p:nvPr>
        </p:nvSpPr>
        <p:spPr>
          <a:xfrm>
            <a:off x="147484" y="2011679"/>
            <a:ext cx="11926529" cy="4776299"/>
          </a:xfrm>
        </p:spPr>
        <p:txBody>
          <a:bodyPr>
            <a:normAutofit lnSpcReduction="10000"/>
          </a:bodyPr>
          <a:lstStyle/>
          <a:p>
            <a:pPr marL="457200" indent="-457200">
              <a:buAutoNum type="arabicPeriod"/>
            </a:pPr>
            <a:r>
              <a:rPr lang="en-IN" dirty="0"/>
              <a:t>Analysis of variation is used to test the hypothesis that the means of several populations do not differ. </a:t>
            </a:r>
          </a:p>
          <a:p>
            <a:pPr marL="457200" indent="-457200">
              <a:buFont typeface="Wingdings" pitchFamily="2" charset="2"/>
              <a:buAutoNum type="arabicPeriod"/>
            </a:pPr>
            <a:r>
              <a:rPr lang="en-IN" dirty="0"/>
              <a:t>Analysis of variation is used to test the hypothesis that the variance of several populations do not differ. </a:t>
            </a:r>
          </a:p>
          <a:p>
            <a:pPr marL="457200" indent="-457200">
              <a:buFont typeface="Wingdings" pitchFamily="2" charset="2"/>
              <a:buAutoNum type="arabicPeriod"/>
            </a:pPr>
            <a:r>
              <a:rPr lang="en-IN" dirty="0"/>
              <a:t>Analysis of variance can not be used when samples are of unequal size</a:t>
            </a:r>
          </a:p>
          <a:p>
            <a:pPr marL="457200" indent="-457200">
              <a:buFont typeface="Wingdings" pitchFamily="2" charset="2"/>
              <a:buAutoNum type="arabicPeriod"/>
            </a:pPr>
            <a:r>
              <a:rPr lang="en-IN" dirty="0"/>
              <a:t> For analysis of variance, sample drawn from populations need not be independent</a:t>
            </a:r>
          </a:p>
          <a:p>
            <a:pPr marL="457200" indent="-457200">
              <a:buFont typeface="Wingdings" pitchFamily="2" charset="2"/>
              <a:buAutoNum type="arabicPeriod"/>
            </a:pPr>
            <a:r>
              <a:rPr lang="en-IN" dirty="0"/>
              <a:t>All populations need not be normally distributed to draw samples for ANOVA</a:t>
            </a:r>
          </a:p>
          <a:p>
            <a:pPr marL="457200" indent="-457200">
              <a:buFont typeface="Wingdings" pitchFamily="2" charset="2"/>
              <a:buAutoNum type="arabicPeriod"/>
            </a:pPr>
            <a:r>
              <a:rPr lang="en-IN" dirty="0"/>
              <a:t>If samples of size n each are drawn from k normal populations, the degree of freedom for variation within the samples is n(k-1)</a:t>
            </a:r>
          </a:p>
          <a:p>
            <a:pPr marL="457200" indent="-457200">
              <a:buFont typeface="Wingdings" pitchFamily="2" charset="2"/>
              <a:buAutoNum type="arabicPeriod"/>
            </a:pPr>
            <a:r>
              <a:rPr lang="en-IN" dirty="0"/>
              <a:t>Analysis of variance is an extension of the tests for difference between two means</a:t>
            </a:r>
          </a:p>
          <a:p>
            <a:pPr marL="457200" indent="-457200">
              <a:buFont typeface="Wingdings" pitchFamily="2" charset="2"/>
              <a:buAutoNum type="arabicPeriod"/>
            </a:pPr>
            <a:r>
              <a:rPr lang="en-IN" dirty="0"/>
              <a:t>In the ANOVA the assumption that population variances are equal is called homogeneity of variance.</a:t>
            </a:r>
          </a:p>
          <a:p>
            <a:pPr marL="457200" indent="-457200">
              <a:buAutoNum type="arabicPeriod"/>
            </a:pPr>
            <a:endParaRPr lang="en-IN" dirty="0"/>
          </a:p>
        </p:txBody>
      </p:sp>
      <p:sp>
        <p:nvSpPr>
          <p:cNvPr id="4" name="Footer Placeholder 3">
            <a:extLst>
              <a:ext uri="{FF2B5EF4-FFF2-40B4-BE49-F238E27FC236}">
                <a16:creationId xmlns:a16="http://schemas.microsoft.com/office/drawing/2014/main" id="{4CB999BE-0A4D-448A-BE27-A1971AA0FDEE}"/>
              </a:ext>
            </a:extLst>
          </p:cNvPr>
          <p:cNvSpPr>
            <a:spLocks noGrp="1"/>
          </p:cNvSpPr>
          <p:nvPr>
            <p:ph type="ftr" sz="quarter" idx="11"/>
          </p:nvPr>
        </p:nvSpPr>
        <p:spPr/>
        <p:txBody>
          <a:bodyPr/>
          <a:lstStyle/>
          <a:p>
            <a:r>
              <a:rPr lang="en-IN" dirty="0"/>
              <a:t>Shurveer S. Bhanawat</a:t>
            </a:r>
          </a:p>
          <a:p>
            <a:r>
              <a:rPr lang="en-IN" dirty="0"/>
              <a:t>TFTFFFTT</a:t>
            </a:r>
          </a:p>
        </p:txBody>
      </p:sp>
      <p:sp>
        <p:nvSpPr>
          <p:cNvPr id="5" name="Slide Number Placeholder 4">
            <a:extLst>
              <a:ext uri="{FF2B5EF4-FFF2-40B4-BE49-F238E27FC236}">
                <a16:creationId xmlns:a16="http://schemas.microsoft.com/office/drawing/2014/main" id="{84E07824-2EF5-4943-9AE1-1D199053B362}"/>
              </a:ext>
            </a:extLst>
          </p:cNvPr>
          <p:cNvSpPr>
            <a:spLocks noGrp="1"/>
          </p:cNvSpPr>
          <p:nvPr>
            <p:ph type="sldNum" sz="quarter" idx="12"/>
          </p:nvPr>
        </p:nvSpPr>
        <p:spPr/>
        <p:txBody>
          <a:bodyPr/>
          <a:lstStyle/>
          <a:p>
            <a:fld id="{1BB2FD21-E8AD-4AA8-AD05-5072C86F37D4}" type="slidenum">
              <a:rPr lang="en-IN" smtClean="0"/>
              <a:t>33</a:t>
            </a:fld>
            <a:endParaRPr lang="en-IN"/>
          </a:p>
        </p:txBody>
      </p:sp>
    </p:spTree>
    <p:extLst>
      <p:ext uri="{BB962C8B-B14F-4D97-AF65-F5344CB8AC3E}">
        <p14:creationId xmlns:p14="http://schemas.microsoft.com/office/powerpoint/2010/main" val="640363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7755-84C1-4A58-9676-16322F37967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EB85D7-0DEC-4B26-9E4B-4E9DCD7D1A6C}"/>
              </a:ext>
            </a:extLst>
          </p:cNvPr>
          <p:cNvSpPr>
            <a:spLocks noGrp="1"/>
          </p:cNvSpPr>
          <p:nvPr>
            <p:ph idx="1"/>
          </p:nvPr>
        </p:nvSpPr>
        <p:spPr/>
        <p:txBody>
          <a:bodyPr>
            <a:normAutofit lnSpcReduction="10000"/>
          </a:bodyPr>
          <a:lstStyle/>
          <a:p>
            <a:pPr marL="0" indent="0">
              <a:buNone/>
            </a:pPr>
            <a:r>
              <a:rPr lang="en-IN" dirty="0"/>
              <a:t>1.The error sum of square can be obtained from the equation</a:t>
            </a:r>
          </a:p>
          <a:p>
            <a:pPr marL="0" indent="0">
              <a:buNone/>
            </a:pPr>
            <a:r>
              <a:rPr lang="en-IN" dirty="0"/>
              <a:t>	a. SSE	=SST+SSR+SSTR</a:t>
            </a:r>
          </a:p>
          <a:p>
            <a:pPr marL="0" indent="0">
              <a:buNone/>
            </a:pPr>
            <a:r>
              <a:rPr lang="en-IN" dirty="0"/>
              <a:t>	b. SSE = SSR+SSC-SST</a:t>
            </a:r>
          </a:p>
          <a:p>
            <a:pPr marL="0" indent="0">
              <a:buNone/>
            </a:pPr>
            <a:r>
              <a:rPr lang="en-IN" dirty="0"/>
              <a:t>	c. SSE = SST-SSR-SSC</a:t>
            </a:r>
          </a:p>
          <a:p>
            <a:pPr marL="0" indent="0">
              <a:buNone/>
            </a:pPr>
            <a:r>
              <a:rPr lang="en-IN" dirty="0"/>
              <a:t>	d. Nome of these</a:t>
            </a:r>
          </a:p>
          <a:p>
            <a:pPr marL="0" indent="0">
              <a:buNone/>
            </a:pPr>
            <a:r>
              <a:rPr lang="en-IN" dirty="0"/>
              <a:t>2. Which of these distribution has a pair of degree of freedom</a:t>
            </a:r>
          </a:p>
          <a:p>
            <a:pPr marL="0" indent="0">
              <a:buNone/>
            </a:pPr>
            <a:r>
              <a:rPr lang="en-IN" dirty="0"/>
              <a:t>	a. Binomial	b. Chi-square	C. Poisson 	d. None of these</a:t>
            </a:r>
          </a:p>
          <a:p>
            <a:pPr marL="0" indent="0">
              <a:buNone/>
            </a:pPr>
            <a:r>
              <a:rPr lang="en-IN" dirty="0"/>
              <a:t>3. The number of parts in which total variance in two –way analysis of variance  partitioned is</a:t>
            </a:r>
          </a:p>
          <a:p>
            <a:pPr marL="0" indent="0">
              <a:buNone/>
            </a:pPr>
            <a:r>
              <a:rPr lang="en-IN" dirty="0"/>
              <a:t>	a. 2	b. 3	c. 4	d. none of these</a:t>
            </a:r>
          </a:p>
        </p:txBody>
      </p:sp>
      <p:sp>
        <p:nvSpPr>
          <p:cNvPr id="4" name="Footer Placeholder 3">
            <a:extLst>
              <a:ext uri="{FF2B5EF4-FFF2-40B4-BE49-F238E27FC236}">
                <a16:creationId xmlns:a16="http://schemas.microsoft.com/office/drawing/2014/main" id="{A2DB0BFD-C508-4297-AECE-DE5E6BCAA8DE}"/>
              </a:ext>
            </a:extLst>
          </p:cNvPr>
          <p:cNvSpPr>
            <a:spLocks noGrp="1"/>
          </p:cNvSpPr>
          <p:nvPr>
            <p:ph type="ftr" sz="quarter" idx="11"/>
          </p:nvPr>
        </p:nvSpPr>
        <p:spPr/>
        <p:txBody>
          <a:bodyPr/>
          <a:lstStyle/>
          <a:p>
            <a:r>
              <a:rPr lang="en-IN"/>
              <a:t>Shurveer S. Bhanawat</a:t>
            </a:r>
          </a:p>
        </p:txBody>
      </p:sp>
      <p:sp>
        <p:nvSpPr>
          <p:cNvPr id="5" name="Slide Number Placeholder 4">
            <a:extLst>
              <a:ext uri="{FF2B5EF4-FFF2-40B4-BE49-F238E27FC236}">
                <a16:creationId xmlns:a16="http://schemas.microsoft.com/office/drawing/2014/main" id="{BCE91FD8-E113-48A1-AAF5-A60B625C8F78}"/>
              </a:ext>
            </a:extLst>
          </p:cNvPr>
          <p:cNvSpPr>
            <a:spLocks noGrp="1"/>
          </p:cNvSpPr>
          <p:nvPr>
            <p:ph type="sldNum" sz="quarter" idx="12"/>
          </p:nvPr>
        </p:nvSpPr>
        <p:spPr/>
        <p:txBody>
          <a:bodyPr/>
          <a:lstStyle/>
          <a:p>
            <a:fld id="{1BB2FD21-E8AD-4AA8-AD05-5072C86F37D4}" type="slidenum">
              <a:rPr lang="en-IN" smtClean="0"/>
              <a:t>34</a:t>
            </a:fld>
            <a:endParaRPr lang="en-IN"/>
          </a:p>
        </p:txBody>
      </p:sp>
    </p:spTree>
    <p:extLst>
      <p:ext uri="{BB962C8B-B14F-4D97-AF65-F5344CB8AC3E}">
        <p14:creationId xmlns:p14="http://schemas.microsoft.com/office/powerpoint/2010/main" val="3012480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AA0288-E240-4C21-8410-62F795D760A9}"/>
              </a:ext>
            </a:extLst>
          </p:cNvPr>
          <p:cNvSpPr>
            <a:spLocks noGrp="1"/>
          </p:cNvSpPr>
          <p:nvPr>
            <p:ph idx="1"/>
          </p:nvPr>
        </p:nvSpPr>
        <p:spPr>
          <a:xfrm>
            <a:off x="1202919" y="2011680"/>
            <a:ext cx="9784080" cy="3310128"/>
          </a:xfrm>
        </p:spPr>
        <p:txBody>
          <a:bodyPr/>
          <a:lstStyle/>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lgn="ctr">
              <a:buNone/>
            </a:pPr>
            <a:r>
              <a:rPr lang="en-IN" sz="7200" dirty="0">
                <a:solidFill>
                  <a:srgbClr val="FF0000"/>
                </a:solidFill>
              </a:rPr>
              <a:t>THANKS</a:t>
            </a:r>
          </a:p>
        </p:txBody>
      </p:sp>
      <p:sp>
        <p:nvSpPr>
          <p:cNvPr id="4" name="Footer Placeholder 3">
            <a:extLst>
              <a:ext uri="{FF2B5EF4-FFF2-40B4-BE49-F238E27FC236}">
                <a16:creationId xmlns:a16="http://schemas.microsoft.com/office/drawing/2014/main" id="{49D27F1E-FE94-4D84-BCEE-E1982194D7B7}"/>
              </a:ext>
            </a:extLst>
          </p:cNvPr>
          <p:cNvSpPr>
            <a:spLocks noGrp="1"/>
          </p:cNvSpPr>
          <p:nvPr>
            <p:ph type="ftr" sz="quarter" idx="11"/>
          </p:nvPr>
        </p:nvSpPr>
        <p:spPr/>
        <p:txBody>
          <a:bodyPr/>
          <a:lstStyle/>
          <a:p>
            <a:r>
              <a:rPr lang="en-IN"/>
              <a:t>Shurveer S. Bhanawat</a:t>
            </a:r>
          </a:p>
        </p:txBody>
      </p:sp>
      <p:sp>
        <p:nvSpPr>
          <p:cNvPr id="5" name="Slide Number Placeholder 4">
            <a:extLst>
              <a:ext uri="{FF2B5EF4-FFF2-40B4-BE49-F238E27FC236}">
                <a16:creationId xmlns:a16="http://schemas.microsoft.com/office/drawing/2014/main" id="{1C8A7811-0F8C-4C0D-971B-0AE93AE651C0}"/>
              </a:ext>
            </a:extLst>
          </p:cNvPr>
          <p:cNvSpPr>
            <a:spLocks noGrp="1"/>
          </p:cNvSpPr>
          <p:nvPr>
            <p:ph type="sldNum" sz="quarter" idx="12"/>
          </p:nvPr>
        </p:nvSpPr>
        <p:spPr/>
        <p:txBody>
          <a:bodyPr/>
          <a:lstStyle/>
          <a:p>
            <a:fld id="{1BB2FD21-E8AD-4AA8-AD05-5072C86F37D4}" type="slidenum">
              <a:rPr lang="en-IN" smtClean="0"/>
              <a:t>35</a:t>
            </a:fld>
            <a:endParaRPr lang="en-IN"/>
          </a:p>
        </p:txBody>
      </p:sp>
    </p:spTree>
    <p:extLst>
      <p:ext uri="{BB962C8B-B14F-4D97-AF65-F5344CB8AC3E}">
        <p14:creationId xmlns:p14="http://schemas.microsoft.com/office/powerpoint/2010/main" val="358953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A99F5-115D-46DB-A326-DC5FA3BCCBD2}"/>
              </a:ext>
            </a:extLst>
          </p:cNvPr>
          <p:cNvSpPr>
            <a:spLocks noGrp="1"/>
          </p:cNvSpPr>
          <p:nvPr>
            <p:ph type="title"/>
          </p:nvPr>
        </p:nvSpPr>
        <p:spPr>
          <a:xfrm>
            <a:off x="123926" y="174448"/>
            <a:ext cx="11726697" cy="1508760"/>
          </a:xfrm>
        </p:spPr>
        <p:txBody>
          <a:bodyPr/>
          <a:lstStyle/>
          <a:p>
            <a:r>
              <a:rPr lang="en-IN" b="1" dirty="0">
                <a:solidFill>
                  <a:srgbClr val="002060"/>
                </a:solidFill>
              </a:rPr>
              <a:t>Why ANOVA is Preferred over t-test?</a:t>
            </a:r>
          </a:p>
        </p:txBody>
      </p:sp>
      <p:sp>
        <p:nvSpPr>
          <p:cNvPr id="3" name="Content Placeholder 2">
            <a:extLst>
              <a:ext uri="{FF2B5EF4-FFF2-40B4-BE49-F238E27FC236}">
                <a16:creationId xmlns:a16="http://schemas.microsoft.com/office/drawing/2014/main" id="{74051B71-CE59-44B3-8103-831B029CA751}"/>
              </a:ext>
            </a:extLst>
          </p:cNvPr>
          <p:cNvSpPr>
            <a:spLocks noGrp="1"/>
          </p:cNvSpPr>
          <p:nvPr>
            <p:ph idx="1"/>
          </p:nvPr>
        </p:nvSpPr>
        <p:spPr>
          <a:xfrm>
            <a:off x="0" y="2011680"/>
            <a:ext cx="12070080" cy="4206240"/>
          </a:xfrm>
        </p:spPr>
        <p:txBody>
          <a:bodyPr/>
          <a:lstStyle/>
          <a:p>
            <a:pPr algn="just">
              <a:lnSpc>
                <a:spcPct val="150000"/>
              </a:lnSpc>
            </a:pPr>
            <a:r>
              <a:rPr lang="en-IN" dirty="0"/>
              <a:t>We may not conduct repeated t-test on pairs of the samples because when many independent tests are carried out pair wise, the probability of the outcome being correct for the combined results is reduced greatly.</a:t>
            </a:r>
          </a:p>
          <a:p>
            <a:pPr algn="just">
              <a:lnSpc>
                <a:spcPct val="150000"/>
              </a:lnSpc>
            </a:pPr>
            <a:r>
              <a:rPr lang="en-IN" dirty="0"/>
              <a:t> Example: </a:t>
            </a:r>
            <a:r>
              <a:rPr lang="en-IN" sz="2400" dirty="0"/>
              <a:t>The following table shows the probability of being correct decreases when we intend to compare the average marks of 2,3, and 10 students at the end of an examination at 95% confidence level or 0.95 probability being of correct in our statistical inference in this experiment</a:t>
            </a:r>
            <a:endParaRPr lang="en-IN" dirty="0"/>
          </a:p>
          <a:p>
            <a:pPr>
              <a:lnSpc>
                <a:spcPct val="150000"/>
              </a:lnSpc>
            </a:pPr>
            <a:endParaRPr lang="en-IN" dirty="0"/>
          </a:p>
        </p:txBody>
      </p:sp>
      <p:sp>
        <p:nvSpPr>
          <p:cNvPr id="5" name="Footer Placeholder 4">
            <a:extLst>
              <a:ext uri="{FF2B5EF4-FFF2-40B4-BE49-F238E27FC236}">
                <a16:creationId xmlns:a16="http://schemas.microsoft.com/office/drawing/2014/main" id="{6FD53B03-B6FA-4B5E-AC0F-CAF29CB40824}"/>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A8AAC35B-9152-48B8-918A-70D14E98D929}"/>
              </a:ext>
            </a:extLst>
          </p:cNvPr>
          <p:cNvSpPr>
            <a:spLocks noGrp="1"/>
          </p:cNvSpPr>
          <p:nvPr>
            <p:ph type="sldNum" sz="quarter" idx="12"/>
          </p:nvPr>
        </p:nvSpPr>
        <p:spPr/>
        <p:txBody>
          <a:bodyPr/>
          <a:lstStyle/>
          <a:p>
            <a:fld id="{1BB2FD21-E8AD-4AA8-AD05-5072C86F37D4}" type="slidenum">
              <a:rPr lang="en-IN" smtClean="0"/>
              <a:t>4</a:t>
            </a:fld>
            <a:endParaRPr lang="en-IN"/>
          </a:p>
        </p:txBody>
      </p:sp>
    </p:spTree>
    <p:extLst>
      <p:ext uri="{BB962C8B-B14F-4D97-AF65-F5344CB8AC3E}">
        <p14:creationId xmlns:p14="http://schemas.microsoft.com/office/powerpoint/2010/main" val="135170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02A34-4C87-4C48-9BC3-3C51A8DC2C07}"/>
              </a:ext>
            </a:extLst>
          </p:cNvPr>
          <p:cNvSpPr>
            <a:spLocks noGrp="1"/>
          </p:cNvSpPr>
          <p:nvPr>
            <p:ph type="title"/>
          </p:nvPr>
        </p:nvSpPr>
        <p:spPr>
          <a:xfrm>
            <a:off x="0" y="284176"/>
            <a:ext cx="12060936" cy="1508760"/>
          </a:xfrm>
        </p:spPr>
        <p:txBody>
          <a:bodyPr/>
          <a:lstStyle/>
          <a:p>
            <a:r>
              <a:rPr lang="en-IN" b="1" dirty="0">
                <a:solidFill>
                  <a:srgbClr val="002060"/>
                </a:solidFill>
              </a:rPr>
              <a:t>Calculation of Probability of Being Correct</a:t>
            </a:r>
          </a:p>
        </p:txBody>
      </p:sp>
      <p:graphicFrame>
        <p:nvGraphicFramePr>
          <p:cNvPr id="4" name="Table 4">
            <a:extLst>
              <a:ext uri="{FF2B5EF4-FFF2-40B4-BE49-F238E27FC236}">
                <a16:creationId xmlns:a16="http://schemas.microsoft.com/office/drawing/2014/main" id="{A3735710-1CB8-4A20-8761-61AB93938930}"/>
              </a:ext>
            </a:extLst>
          </p:cNvPr>
          <p:cNvGraphicFramePr>
            <a:graphicFrameLocks noGrp="1"/>
          </p:cNvGraphicFramePr>
          <p:nvPr>
            <p:ph idx="1"/>
            <p:extLst>
              <p:ext uri="{D42A27DB-BD31-4B8C-83A1-F6EECF244321}">
                <p14:modId xmlns:p14="http://schemas.microsoft.com/office/powerpoint/2010/main" val="465228187"/>
              </p:ext>
            </p:extLst>
          </p:nvPr>
        </p:nvGraphicFramePr>
        <p:xfrm>
          <a:off x="987552" y="2011362"/>
          <a:ext cx="9253728" cy="4625391"/>
        </p:xfrm>
        <a:graphic>
          <a:graphicData uri="http://schemas.openxmlformats.org/drawingml/2006/table">
            <a:tbl>
              <a:tblPr firstRow="1" bandRow="1">
                <a:tableStyleId>{5C22544A-7EE6-4342-B048-85BDC9FD1C3A}</a:tableStyleId>
              </a:tblPr>
              <a:tblGrid>
                <a:gridCol w="2642616">
                  <a:extLst>
                    <a:ext uri="{9D8B030D-6E8A-4147-A177-3AD203B41FA5}">
                      <a16:colId xmlns:a16="http://schemas.microsoft.com/office/drawing/2014/main" val="2185036501"/>
                    </a:ext>
                  </a:extLst>
                </a:gridCol>
                <a:gridCol w="2029968">
                  <a:extLst>
                    <a:ext uri="{9D8B030D-6E8A-4147-A177-3AD203B41FA5}">
                      <a16:colId xmlns:a16="http://schemas.microsoft.com/office/drawing/2014/main" val="576620049"/>
                    </a:ext>
                  </a:extLst>
                </a:gridCol>
                <a:gridCol w="1947672">
                  <a:extLst>
                    <a:ext uri="{9D8B030D-6E8A-4147-A177-3AD203B41FA5}">
                      <a16:colId xmlns:a16="http://schemas.microsoft.com/office/drawing/2014/main" val="463571559"/>
                    </a:ext>
                  </a:extLst>
                </a:gridCol>
                <a:gridCol w="2633472">
                  <a:extLst>
                    <a:ext uri="{9D8B030D-6E8A-4147-A177-3AD203B41FA5}">
                      <a16:colId xmlns:a16="http://schemas.microsoft.com/office/drawing/2014/main" val="2035055184"/>
                    </a:ext>
                  </a:extLst>
                </a:gridCol>
              </a:tblGrid>
              <a:tr h="484950">
                <a:tc>
                  <a:txBody>
                    <a:bodyPr/>
                    <a:lstStyle/>
                    <a:p>
                      <a:r>
                        <a:rPr lang="en-IN" b="1" dirty="0">
                          <a:solidFill>
                            <a:srgbClr val="002060"/>
                          </a:solidFill>
                        </a:rPr>
                        <a:t>Number of students, n</a:t>
                      </a:r>
                    </a:p>
                  </a:txBody>
                  <a:tcPr/>
                </a:tc>
                <a:tc>
                  <a:txBody>
                    <a:bodyPr/>
                    <a:lstStyle/>
                    <a:p>
                      <a:r>
                        <a:rPr lang="en-IN" b="1" dirty="0">
                          <a:solidFill>
                            <a:srgbClr val="002060"/>
                          </a:solidFill>
                        </a:rPr>
                        <a:t>Number of Pairs</a:t>
                      </a:r>
                    </a:p>
                  </a:txBody>
                  <a:tcPr/>
                </a:tc>
                <a:tc>
                  <a:txBody>
                    <a:bodyPr/>
                    <a:lstStyle/>
                    <a:p>
                      <a:r>
                        <a:rPr lang="en-IN" b="1" dirty="0">
                          <a:solidFill>
                            <a:srgbClr val="002060"/>
                          </a:solidFill>
                        </a:rPr>
                        <a:t>Confidence Level</a:t>
                      </a:r>
                    </a:p>
                  </a:txBody>
                  <a:tcPr/>
                </a:tc>
                <a:tc>
                  <a:txBody>
                    <a:bodyPr/>
                    <a:lstStyle/>
                    <a:p>
                      <a:r>
                        <a:rPr lang="en-IN" b="1" dirty="0">
                          <a:solidFill>
                            <a:srgbClr val="002060"/>
                          </a:solidFill>
                        </a:rPr>
                        <a:t>Probability of Error</a:t>
                      </a:r>
                    </a:p>
                  </a:txBody>
                  <a:tcPr/>
                </a:tc>
                <a:extLst>
                  <a:ext uri="{0D108BD9-81ED-4DB2-BD59-A6C34878D82A}">
                    <a16:rowId xmlns:a16="http://schemas.microsoft.com/office/drawing/2014/main" val="277942732"/>
                  </a:ext>
                </a:extLst>
              </a:tr>
              <a:tr h="706197">
                <a:tc>
                  <a:txBody>
                    <a:bodyPr/>
                    <a:lstStyle/>
                    <a:p>
                      <a:pPr algn="ctr"/>
                      <a:r>
                        <a:rPr lang="en-IN" dirty="0"/>
                        <a:t>2</a:t>
                      </a:r>
                    </a:p>
                  </a:txBody>
                  <a:tcPr/>
                </a:tc>
                <a:tc>
                  <a:txBody>
                    <a:bodyPr/>
                    <a:lstStyle/>
                    <a:p>
                      <a:pPr algn="ctr"/>
                      <a:r>
                        <a:rPr lang="en-IN" dirty="0"/>
                        <a:t>1</a:t>
                      </a:r>
                    </a:p>
                  </a:txBody>
                  <a:tcPr/>
                </a:tc>
                <a:tc>
                  <a:txBody>
                    <a:bodyPr/>
                    <a:lstStyle/>
                    <a:p>
                      <a:pPr algn="ctr"/>
                      <a:r>
                        <a:rPr lang="en-IN" dirty="0"/>
                        <a:t>0.95</a:t>
                      </a:r>
                    </a:p>
                  </a:txBody>
                  <a:tcPr/>
                </a:tc>
                <a:tc>
                  <a:txBody>
                    <a:bodyPr/>
                    <a:lstStyle/>
                    <a:p>
                      <a:pPr algn="ctr"/>
                      <a:r>
                        <a:rPr lang="en-IN" dirty="0"/>
                        <a:t>0.05</a:t>
                      </a:r>
                    </a:p>
                  </a:txBody>
                  <a:tcPr/>
                </a:tc>
                <a:extLst>
                  <a:ext uri="{0D108BD9-81ED-4DB2-BD59-A6C34878D82A}">
                    <a16:rowId xmlns:a16="http://schemas.microsoft.com/office/drawing/2014/main" val="4035793504"/>
                  </a:ext>
                </a:extLst>
              </a:tr>
              <a:tr h="986740">
                <a:tc>
                  <a:txBody>
                    <a:bodyPr/>
                    <a:lstStyle/>
                    <a:p>
                      <a:pPr algn="ctr"/>
                      <a:r>
                        <a:rPr lang="en-IN" dirty="0"/>
                        <a:t>3</a:t>
                      </a:r>
                    </a:p>
                  </a:txBody>
                  <a:tcPr/>
                </a:tc>
                <a:tc>
                  <a:txBody>
                    <a:bodyPr/>
                    <a:lstStyle/>
                    <a:p>
                      <a:pPr algn="ctr"/>
                      <a:r>
                        <a:rPr lang="en-IN" dirty="0"/>
                        <a:t>3</a:t>
                      </a:r>
                    </a:p>
                  </a:txBody>
                  <a:tcPr/>
                </a:tc>
                <a:tc>
                  <a:txBody>
                    <a:bodyPr/>
                    <a:lstStyle/>
                    <a:p>
                      <a:pPr algn="ctr"/>
                      <a:r>
                        <a:rPr lang="en-IN" dirty="0"/>
                        <a:t>(0.95)</a:t>
                      </a:r>
                      <a:r>
                        <a:rPr lang="en-IN" sz="2800" dirty="0"/>
                        <a:t>³</a:t>
                      </a:r>
                      <a:r>
                        <a:rPr lang="en-IN" dirty="0"/>
                        <a:t>  =0.857</a:t>
                      </a:r>
                    </a:p>
                  </a:txBody>
                  <a:tcPr/>
                </a:tc>
                <a:tc>
                  <a:txBody>
                    <a:bodyPr/>
                    <a:lstStyle/>
                    <a:p>
                      <a:pPr algn="ctr"/>
                      <a:r>
                        <a:rPr lang="en-IN" dirty="0"/>
                        <a:t>0.143</a:t>
                      </a:r>
                    </a:p>
                  </a:txBody>
                  <a:tcPr/>
                </a:tc>
                <a:extLst>
                  <a:ext uri="{0D108BD9-81ED-4DB2-BD59-A6C34878D82A}">
                    <a16:rowId xmlns:a16="http://schemas.microsoft.com/office/drawing/2014/main" val="3706912683"/>
                  </a:ext>
                </a:extLst>
              </a:tr>
              <a:tr h="706197">
                <a:tc>
                  <a:txBody>
                    <a:bodyPr/>
                    <a:lstStyle/>
                    <a:p>
                      <a:pPr algn="ctr"/>
                      <a:r>
                        <a:rPr lang="en-IN" dirty="0"/>
                        <a:t>10</a:t>
                      </a:r>
                    </a:p>
                  </a:txBody>
                  <a:tcPr/>
                </a:tc>
                <a:tc>
                  <a:txBody>
                    <a:bodyPr/>
                    <a:lstStyle/>
                    <a:p>
                      <a:pPr algn="ctr"/>
                      <a:r>
                        <a:rPr lang="en-IN" dirty="0"/>
                        <a:t>45</a:t>
                      </a:r>
                    </a:p>
                  </a:txBody>
                  <a:tcPr/>
                </a:tc>
                <a:tc>
                  <a:txBody>
                    <a:bodyPr/>
                    <a:lstStyle/>
                    <a:p>
                      <a:pPr algn="ctr"/>
                      <a:r>
                        <a:rPr lang="en-IN" dirty="0"/>
                        <a:t>(0.95)45 = 0.100</a:t>
                      </a:r>
                      <a:endParaRPr lang="en-IN" sz="1600" dirty="0"/>
                    </a:p>
                  </a:txBody>
                  <a:tcPr/>
                </a:tc>
                <a:tc>
                  <a:txBody>
                    <a:bodyPr/>
                    <a:lstStyle/>
                    <a:p>
                      <a:pPr algn="ctr"/>
                      <a:r>
                        <a:rPr lang="en-IN" dirty="0"/>
                        <a:t>0.900</a:t>
                      </a:r>
                    </a:p>
                  </a:txBody>
                  <a:tcPr/>
                </a:tc>
                <a:extLst>
                  <a:ext uri="{0D108BD9-81ED-4DB2-BD59-A6C34878D82A}">
                    <a16:rowId xmlns:a16="http://schemas.microsoft.com/office/drawing/2014/main" val="2896009112"/>
                  </a:ext>
                </a:extLst>
              </a:tr>
              <a:tr h="174130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It is clear from the calculation that as the size</a:t>
                      </a:r>
                      <a:r>
                        <a:rPr lang="en-IN" sz="1800" baseline="0" dirty="0"/>
                        <a:t> of population or sample increase the probability of error in statistical inference of population means increase. Hence , ANOVA is preferred</a:t>
                      </a:r>
                      <a:r>
                        <a:rPr lang="en-IN" baseline="0" dirty="0"/>
                        <a:t>.</a:t>
                      </a:r>
                      <a:endParaRPr lang="en-IN" dirty="0"/>
                    </a:p>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4178204242"/>
                  </a:ext>
                </a:extLst>
              </a:tr>
            </a:tbl>
          </a:graphicData>
        </a:graphic>
      </p:graphicFrame>
      <p:sp>
        <p:nvSpPr>
          <p:cNvPr id="5" name="Footer Placeholder 4">
            <a:extLst>
              <a:ext uri="{FF2B5EF4-FFF2-40B4-BE49-F238E27FC236}">
                <a16:creationId xmlns:a16="http://schemas.microsoft.com/office/drawing/2014/main" id="{C36EE79F-8F71-4EF9-B08E-2A0F9E098BD4}"/>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7A9AB0C2-BC02-40D6-AAEE-2D3F8CE1ED13}"/>
              </a:ext>
            </a:extLst>
          </p:cNvPr>
          <p:cNvSpPr>
            <a:spLocks noGrp="1"/>
          </p:cNvSpPr>
          <p:nvPr>
            <p:ph type="sldNum" sz="quarter" idx="12"/>
          </p:nvPr>
        </p:nvSpPr>
        <p:spPr/>
        <p:txBody>
          <a:bodyPr/>
          <a:lstStyle/>
          <a:p>
            <a:fld id="{1BB2FD21-E8AD-4AA8-AD05-5072C86F37D4}" type="slidenum">
              <a:rPr lang="en-IN" smtClean="0"/>
              <a:t>5</a:t>
            </a:fld>
            <a:endParaRPr lang="en-IN"/>
          </a:p>
        </p:txBody>
      </p:sp>
    </p:spTree>
    <p:extLst>
      <p:ext uri="{BB962C8B-B14F-4D97-AF65-F5344CB8AC3E}">
        <p14:creationId xmlns:p14="http://schemas.microsoft.com/office/powerpoint/2010/main" val="130344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8F3E5-6B3A-43FE-A017-AE0A098D08D0}"/>
              </a:ext>
            </a:extLst>
          </p:cNvPr>
          <p:cNvSpPr>
            <a:spLocks noGrp="1"/>
          </p:cNvSpPr>
          <p:nvPr>
            <p:ph type="title"/>
          </p:nvPr>
        </p:nvSpPr>
        <p:spPr>
          <a:xfrm>
            <a:off x="0" y="284176"/>
            <a:ext cx="9784080" cy="1508760"/>
          </a:xfrm>
        </p:spPr>
        <p:txBody>
          <a:bodyPr/>
          <a:lstStyle/>
          <a:p>
            <a:r>
              <a:rPr lang="en-IN" b="1" dirty="0">
                <a:solidFill>
                  <a:srgbClr val="002060"/>
                </a:solidFill>
              </a:rPr>
              <a:t>Assumptions</a:t>
            </a:r>
          </a:p>
        </p:txBody>
      </p:sp>
      <p:sp>
        <p:nvSpPr>
          <p:cNvPr id="3" name="Content Placeholder 2">
            <a:extLst>
              <a:ext uri="{FF2B5EF4-FFF2-40B4-BE49-F238E27FC236}">
                <a16:creationId xmlns:a16="http://schemas.microsoft.com/office/drawing/2014/main" id="{BA13B213-B020-4679-B9AD-EC6AAC557FDE}"/>
              </a:ext>
            </a:extLst>
          </p:cNvPr>
          <p:cNvSpPr>
            <a:spLocks noGrp="1"/>
          </p:cNvSpPr>
          <p:nvPr>
            <p:ph idx="1"/>
          </p:nvPr>
        </p:nvSpPr>
        <p:spPr>
          <a:xfrm>
            <a:off x="0" y="1965960"/>
            <a:ext cx="11987784" cy="4206240"/>
          </a:xfrm>
        </p:spPr>
        <p:txBody>
          <a:bodyPr>
            <a:normAutofit/>
          </a:bodyPr>
          <a:lstStyle/>
          <a:p>
            <a:pPr>
              <a:lnSpc>
                <a:spcPct val="150000"/>
              </a:lnSpc>
            </a:pPr>
            <a:r>
              <a:rPr lang="en-IN" sz="2800" dirty="0"/>
              <a:t>Samples are drawn from normally distributed populations</a:t>
            </a:r>
          </a:p>
          <a:p>
            <a:pPr>
              <a:lnSpc>
                <a:spcPct val="150000"/>
              </a:lnSpc>
            </a:pPr>
            <a:r>
              <a:rPr lang="en-IN" sz="2800" dirty="0"/>
              <a:t>Samples are randomly drawn from population and are independent of each other.</a:t>
            </a:r>
          </a:p>
          <a:p>
            <a:pPr>
              <a:lnSpc>
                <a:spcPct val="150000"/>
              </a:lnSpc>
            </a:pPr>
            <a:r>
              <a:rPr lang="en-IN" sz="2800" dirty="0"/>
              <a:t>Population from which samples are drawn have equal variances.</a:t>
            </a:r>
          </a:p>
          <a:p>
            <a:pPr>
              <a:lnSpc>
                <a:spcPct val="150000"/>
              </a:lnSpc>
            </a:pPr>
            <a:endParaRPr lang="en-IN" sz="2800" dirty="0"/>
          </a:p>
        </p:txBody>
      </p:sp>
      <p:sp>
        <p:nvSpPr>
          <p:cNvPr id="5" name="Footer Placeholder 4">
            <a:extLst>
              <a:ext uri="{FF2B5EF4-FFF2-40B4-BE49-F238E27FC236}">
                <a16:creationId xmlns:a16="http://schemas.microsoft.com/office/drawing/2014/main" id="{762C0F14-3E45-4D11-A925-41549841358D}"/>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EEDEE0F8-300C-4F3A-B7A6-8AF89D8535BA}"/>
              </a:ext>
            </a:extLst>
          </p:cNvPr>
          <p:cNvSpPr>
            <a:spLocks noGrp="1"/>
          </p:cNvSpPr>
          <p:nvPr>
            <p:ph type="sldNum" sz="quarter" idx="12"/>
          </p:nvPr>
        </p:nvSpPr>
        <p:spPr/>
        <p:txBody>
          <a:bodyPr/>
          <a:lstStyle/>
          <a:p>
            <a:fld id="{1BB2FD21-E8AD-4AA8-AD05-5072C86F37D4}" type="slidenum">
              <a:rPr lang="en-IN" smtClean="0"/>
              <a:t>6</a:t>
            </a:fld>
            <a:endParaRPr lang="en-IN"/>
          </a:p>
        </p:txBody>
      </p:sp>
    </p:spTree>
    <p:extLst>
      <p:ext uri="{BB962C8B-B14F-4D97-AF65-F5344CB8AC3E}">
        <p14:creationId xmlns:p14="http://schemas.microsoft.com/office/powerpoint/2010/main" val="12815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3E78F-017D-4AFD-967B-5BE27B1F9C94}"/>
              </a:ext>
            </a:extLst>
          </p:cNvPr>
          <p:cNvSpPr>
            <a:spLocks noGrp="1"/>
          </p:cNvSpPr>
          <p:nvPr>
            <p:ph type="title"/>
          </p:nvPr>
        </p:nvSpPr>
        <p:spPr>
          <a:xfrm>
            <a:off x="0" y="265888"/>
            <a:ext cx="9784080" cy="1508760"/>
          </a:xfrm>
        </p:spPr>
        <p:txBody>
          <a:bodyPr/>
          <a:lstStyle/>
          <a:p>
            <a:r>
              <a:rPr lang="en-IN" b="1" dirty="0">
                <a:solidFill>
                  <a:srgbClr val="002060"/>
                </a:solidFill>
              </a:rPr>
              <a:t>One way and two way Classification</a:t>
            </a:r>
          </a:p>
        </p:txBody>
      </p:sp>
      <p:sp>
        <p:nvSpPr>
          <p:cNvPr id="3" name="Content Placeholder 2">
            <a:extLst>
              <a:ext uri="{FF2B5EF4-FFF2-40B4-BE49-F238E27FC236}">
                <a16:creationId xmlns:a16="http://schemas.microsoft.com/office/drawing/2014/main" id="{0BEF50E1-5FC9-4F9E-933F-58D007C36F57}"/>
              </a:ext>
            </a:extLst>
          </p:cNvPr>
          <p:cNvSpPr>
            <a:spLocks noGrp="1"/>
          </p:cNvSpPr>
          <p:nvPr>
            <p:ph idx="1"/>
          </p:nvPr>
        </p:nvSpPr>
        <p:spPr>
          <a:xfrm>
            <a:off x="0" y="2011680"/>
            <a:ext cx="12192000" cy="4206240"/>
          </a:xfrm>
        </p:spPr>
        <p:txBody>
          <a:bodyPr/>
          <a:lstStyle/>
          <a:p>
            <a:pPr algn="just">
              <a:lnSpc>
                <a:spcPct val="150000"/>
              </a:lnSpc>
            </a:pPr>
            <a:r>
              <a:rPr lang="en-IN" sz="2800" dirty="0"/>
              <a:t>Under one-way classification the influence of any one factor is studied on different sample groups. Under two way classification we will discuss the influence of two factors. The data are classified according to the two different factors. For example fertilisers may be tried on different soil textures.</a:t>
            </a:r>
          </a:p>
          <a:p>
            <a:endParaRPr lang="en-IN" dirty="0"/>
          </a:p>
        </p:txBody>
      </p:sp>
      <p:sp>
        <p:nvSpPr>
          <p:cNvPr id="5" name="Footer Placeholder 4">
            <a:extLst>
              <a:ext uri="{FF2B5EF4-FFF2-40B4-BE49-F238E27FC236}">
                <a16:creationId xmlns:a16="http://schemas.microsoft.com/office/drawing/2014/main" id="{64E32149-389E-4FFC-BAC4-45D2220AC7C3}"/>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A37F2957-415E-4027-B80A-2B0F844EB93B}"/>
              </a:ext>
            </a:extLst>
          </p:cNvPr>
          <p:cNvSpPr>
            <a:spLocks noGrp="1"/>
          </p:cNvSpPr>
          <p:nvPr>
            <p:ph type="sldNum" sz="quarter" idx="12"/>
          </p:nvPr>
        </p:nvSpPr>
        <p:spPr/>
        <p:txBody>
          <a:bodyPr/>
          <a:lstStyle/>
          <a:p>
            <a:fld id="{1BB2FD21-E8AD-4AA8-AD05-5072C86F37D4}" type="slidenum">
              <a:rPr lang="en-IN" smtClean="0"/>
              <a:t>7</a:t>
            </a:fld>
            <a:endParaRPr lang="en-IN"/>
          </a:p>
        </p:txBody>
      </p:sp>
    </p:spTree>
    <p:extLst>
      <p:ext uri="{BB962C8B-B14F-4D97-AF65-F5344CB8AC3E}">
        <p14:creationId xmlns:p14="http://schemas.microsoft.com/office/powerpoint/2010/main" val="39767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6F64-AB80-4331-B398-4563A7B3D3AA}"/>
              </a:ext>
            </a:extLst>
          </p:cNvPr>
          <p:cNvSpPr>
            <a:spLocks noGrp="1"/>
          </p:cNvSpPr>
          <p:nvPr>
            <p:ph type="title"/>
          </p:nvPr>
        </p:nvSpPr>
        <p:spPr>
          <a:xfrm>
            <a:off x="164592" y="284176"/>
            <a:ext cx="10822407" cy="1508760"/>
          </a:xfrm>
        </p:spPr>
        <p:txBody>
          <a:bodyPr/>
          <a:lstStyle/>
          <a:p>
            <a:r>
              <a:rPr lang="en-IN" b="1" dirty="0">
                <a:solidFill>
                  <a:srgbClr val="002060"/>
                </a:solidFill>
              </a:rPr>
              <a:t>ANOVA Table</a:t>
            </a:r>
          </a:p>
        </p:txBody>
      </p:sp>
      <p:graphicFrame>
        <p:nvGraphicFramePr>
          <p:cNvPr id="4" name="Table 4">
            <a:extLst>
              <a:ext uri="{FF2B5EF4-FFF2-40B4-BE49-F238E27FC236}">
                <a16:creationId xmlns:a16="http://schemas.microsoft.com/office/drawing/2014/main" id="{5C2BE511-4BF6-49F6-8BE7-177A98EB4E07}"/>
              </a:ext>
            </a:extLst>
          </p:cNvPr>
          <p:cNvGraphicFramePr>
            <a:graphicFrameLocks noGrp="1"/>
          </p:cNvGraphicFramePr>
          <p:nvPr>
            <p:ph idx="1"/>
            <p:extLst>
              <p:ext uri="{D42A27DB-BD31-4B8C-83A1-F6EECF244321}">
                <p14:modId xmlns:p14="http://schemas.microsoft.com/office/powerpoint/2010/main" val="3601177488"/>
              </p:ext>
            </p:extLst>
          </p:nvPr>
        </p:nvGraphicFramePr>
        <p:xfrm>
          <a:off x="0" y="2011362"/>
          <a:ext cx="12106655" cy="3958710"/>
        </p:xfrm>
        <a:graphic>
          <a:graphicData uri="http://schemas.openxmlformats.org/drawingml/2006/table">
            <a:tbl>
              <a:tblPr firstRow="1" bandRow="1">
                <a:tableStyleId>{5C22544A-7EE6-4342-B048-85BDC9FD1C3A}</a:tableStyleId>
              </a:tblPr>
              <a:tblGrid>
                <a:gridCol w="2421331">
                  <a:extLst>
                    <a:ext uri="{9D8B030D-6E8A-4147-A177-3AD203B41FA5}">
                      <a16:colId xmlns:a16="http://schemas.microsoft.com/office/drawing/2014/main" val="1963720593"/>
                    </a:ext>
                  </a:extLst>
                </a:gridCol>
                <a:gridCol w="2421331">
                  <a:extLst>
                    <a:ext uri="{9D8B030D-6E8A-4147-A177-3AD203B41FA5}">
                      <a16:colId xmlns:a16="http://schemas.microsoft.com/office/drawing/2014/main" val="1787583199"/>
                    </a:ext>
                  </a:extLst>
                </a:gridCol>
                <a:gridCol w="2421331">
                  <a:extLst>
                    <a:ext uri="{9D8B030D-6E8A-4147-A177-3AD203B41FA5}">
                      <a16:colId xmlns:a16="http://schemas.microsoft.com/office/drawing/2014/main" val="306668102"/>
                    </a:ext>
                  </a:extLst>
                </a:gridCol>
                <a:gridCol w="2421331">
                  <a:extLst>
                    <a:ext uri="{9D8B030D-6E8A-4147-A177-3AD203B41FA5}">
                      <a16:colId xmlns:a16="http://schemas.microsoft.com/office/drawing/2014/main" val="1302091564"/>
                    </a:ext>
                  </a:extLst>
                </a:gridCol>
                <a:gridCol w="2421331">
                  <a:extLst>
                    <a:ext uri="{9D8B030D-6E8A-4147-A177-3AD203B41FA5}">
                      <a16:colId xmlns:a16="http://schemas.microsoft.com/office/drawing/2014/main" val="1281430138"/>
                    </a:ext>
                  </a:extLst>
                </a:gridCol>
              </a:tblGrid>
              <a:tr h="713550">
                <a:tc>
                  <a:txBody>
                    <a:bodyPr/>
                    <a:lstStyle/>
                    <a:p>
                      <a:r>
                        <a:rPr lang="en-IN" b="1" dirty="0">
                          <a:solidFill>
                            <a:srgbClr val="002060"/>
                          </a:solidFill>
                        </a:rPr>
                        <a:t>Source</a:t>
                      </a:r>
                      <a:r>
                        <a:rPr lang="en-IN" b="1" baseline="0" dirty="0">
                          <a:solidFill>
                            <a:srgbClr val="002060"/>
                          </a:solidFill>
                        </a:rPr>
                        <a:t> of variance</a:t>
                      </a:r>
                      <a:endParaRPr lang="en-IN" b="1" dirty="0">
                        <a:solidFill>
                          <a:srgbClr val="002060"/>
                        </a:solidFill>
                      </a:endParaRPr>
                    </a:p>
                  </a:txBody>
                  <a:tcPr/>
                </a:tc>
                <a:tc>
                  <a:txBody>
                    <a:bodyPr/>
                    <a:lstStyle/>
                    <a:p>
                      <a:r>
                        <a:rPr lang="en-IN" b="1" dirty="0">
                          <a:solidFill>
                            <a:srgbClr val="002060"/>
                          </a:solidFill>
                        </a:rPr>
                        <a:t>Sum</a:t>
                      </a:r>
                      <a:r>
                        <a:rPr lang="en-IN" b="1" baseline="0" dirty="0">
                          <a:solidFill>
                            <a:srgbClr val="002060"/>
                          </a:solidFill>
                        </a:rPr>
                        <a:t> of Square</a:t>
                      </a:r>
                      <a:endParaRPr lang="en-IN" b="1" dirty="0">
                        <a:solidFill>
                          <a:srgbClr val="002060"/>
                        </a:solidFill>
                      </a:endParaRPr>
                    </a:p>
                  </a:txBody>
                  <a:tcPr/>
                </a:tc>
                <a:tc>
                  <a:txBody>
                    <a:bodyPr/>
                    <a:lstStyle/>
                    <a:p>
                      <a:r>
                        <a:rPr lang="en-IN" b="1" dirty="0">
                          <a:solidFill>
                            <a:srgbClr val="002060"/>
                          </a:solidFill>
                        </a:rPr>
                        <a:t>Degree</a:t>
                      </a:r>
                      <a:r>
                        <a:rPr lang="en-IN" b="1" baseline="0" dirty="0">
                          <a:solidFill>
                            <a:srgbClr val="002060"/>
                          </a:solidFill>
                        </a:rPr>
                        <a:t> of freedom (V)</a:t>
                      </a:r>
                      <a:endParaRPr lang="en-IN" b="1" dirty="0">
                        <a:solidFill>
                          <a:srgbClr val="002060"/>
                        </a:solidFill>
                      </a:endParaRPr>
                    </a:p>
                  </a:txBody>
                  <a:tcPr/>
                </a:tc>
                <a:tc>
                  <a:txBody>
                    <a:bodyPr/>
                    <a:lstStyle/>
                    <a:p>
                      <a:r>
                        <a:rPr lang="en-IN" b="1" dirty="0">
                          <a:solidFill>
                            <a:srgbClr val="002060"/>
                          </a:solidFill>
                        </a:rPr>
                        <a:t>Mean Square</a:t>
                      </a:r>
                    </a:p>
                  </a:txBody>
                  <a:tcPr/>
                </a:tc>
                <a:tc>
                  <a:txBody>
                    <a:bodyPr/>
                    <a:lstStyle/>
                    <a:p>
                      <a:r>
                        <a:rPr lang="en-IN" b="1" dirty="0">
                          <a:solidFill>
                            <a:srgbClr val="002060"/>
                          </a:solidFill>
                        </a:rPr>
                        <a:t>Variance</a:t>
                      </a:r>
                      <a:r>
                        <a:rPr lang="en-IN" b="1" baseline="0" dirty="0">
                          <a:solidFill>
                            <a:srgbClr val="002060"/>
                          </a:solidFill>
                        </a:rPr>
                        <a:t> of ratio of F</a:t>
                      </a:r>
                      <a:endParaRPr lang="en-IN" b="1" dirty="0">
                        <a:solidFill>
                          <a:srgbClr val="002060"/>
                        </a:solidFill>
                      </a:endParaRPr>
                    </a:p>
                  </a:txBody>
                  <a:tcPr/>
                </a:tc>
                <a:extLst>
                  <a:ext uri="{0D108BD9-81ED-4DB2-BD59-A6C34878D82A}">
                    <a16:rowId xmlns:a16="http://schemas.microsoft.com/office/drawing/2014/main" val="712616380"/>
                  </a:ext>
                </a:extLst>
              </a:tr>
              <a:tr h="811290">
                <a:tc>
                  <a:txBody>
                    <a:bodyPr/>
                    <a:lstStyle/>
                    <a:p>
                      <a:r>
                        <a:rPr lang="en-IN" dirty="0"/>
                        <a:t>Between Samples</a:t>
                      </a:r>
                    </a:p>
                  </a:txBody>
                  <a:tcPr/>
                </a:tc>
                <a:tc>
                  <a:txBody>
                    <a:bodyPr/>
                    <a:lstStyle/>
                    <a:p>
                      <a:r>
                        <a:rPr lang="en-IN" dirty="0"/>
                        <a:t>SSC or SSB</a:t>
                      </a:r>
                    </a:p>
                  </a:txBody>
                  <a:tcPr/>
                </a:tc>
                <a:tc>
                  <a:txBody>
                    <a:bodyPr/>
                    <a:lstStyle/>
                    <a:p>
                      <a:pPr algn="ctr"/>
                      <a:r>
                        <a:rPr lang="en-IN" dirty="0"/>
                        <a:t>K-1 </a:t>
                      </a:r>
                    </a:p>
                  </a:txBody>
                  <a:tcPr/>
                </a:tc>
                <a:tc>
                  <a:txBody>
                    <a:bodyPr/>
                    <a:lstStyle/>
                    <a:p>
                      <a:r>
                        <a:rPr lang="en-IN" dirty="0"/>
                        <a:t>MSC or MSB = SSC/</a:t>
                      </a:r>
                      <a:r>
                        <a:rPr lang="en-IN" baseline="0" dirty="0"/>
                        <a:t> V</a:t>
                      </a:r>
                      <a:endParaRPr lang="en-IN" dirty="0"/>
                    </a:p>
                  </a:txBody>
                  <a:tcPr/>
                </a:tc>
                <a:tc rowSpan="3">
                  <a:txBody>
                    <a:bodyPr/>
                    <a:lstStyle/>
                    <a:p>
                      <a:endParaRPr lang="en-IN" dirty="0"/>
                    </a:p>
                    <a:p>
                      <a:endParaRPr lang="en-IN" dirty="0"/>
                    </a:p>
                    <a:p>
                      <a:endParaRPr lang="en-IN" dirty="0"/>
                    </a:p>
                    <a:p>
                      <a:r>
                        <a:rPr lang="en-IN" dirty="0"/>
                        <a:t>F= MSC/MSE</a:t>
                      </a:r>
                    </a:p>
                  </a:txBody>
                  <a:tcPr/>
                </a:tc>
                <a:extLst>
                  <a:ext uri="{0D108BD9-81ED-4DB2-BD59-A6C34878D82A}">
                    <a16:rowId xmlns:a16="http://schemas.microsoft.com/office/drawing/2014/main" val="3804240520"/>
                  </a:ext>
                </a:extLst>
              </a:tr>
              <a:tr h="811290">
                <a:tc>
                  <a:txBody>
                    <a:bodyPr/>
                    <a:lstStyle/>
                    <a:p>
                      <a:r>
                        <a:rPr lang="en-IN" dirty="0"/>
                        <a:t>Within Samples</a:t>
                      </a:r>
                    </a:p>
                  </a:txBody>
                  <a:tcPr/>
                </a:tc>
                <a:tc>
                  <a:txBody>
                    <a:bodyPr/>
                    <a:lstStyle/>
                    <a:p>
                      <a:r>
                        <a:rPr lang="en-IN" dirty="0"/>
                        <a:t>SSR or SSW or SSE</a:t>
                      </a:r>
                    </a:p>
                  </a:txBody>
                  <a:tcPr/>
                </a:tc>
                <a:tc>
                  <a:txBody>
                    <a:bodyPr/>
                    <a:lstStyle/>
                    <a:p>
                      <a:pPr algn="ctr"/>
                      <a:r>
                        <a:rPr lang="en-IN" dirty="0"/>
                        <a:t>N-K </a:t>
                      </a:r>
                    </a:p>
                  </a:txBody>
                  <a:tcPr/>
                </a:tc>
                <a:tc>
                  <a:txBody>
                    <a:bodyPr/>
                    <a:lstStyle/>
                    <a:p>
                      <a:r>
                        <a:rPr lang="en-IN" dirty="0"/>
                        <a:t>MSE or MSW = SSR/V</a:t>
                      </a:r>
                    </a:p>
                  </a:txBody>
                  <a:tcPr/>
                </a:tc>
                <a:tc vMerge="1">
                  <a:txBody>
                    <a:bodyPr/>
                    <a:lstStyle/>
                    <a:p>
                      <a:endParaRPr lang="en-IN" dirty="0"/>
                    </a:p>
                  </a:txBody>
                  <a:tcPr/>
                </a:tc>
                <a:extLst>
                  <a:ext uri="{0D108BD9-81ED-4DB2-BD59-A6C34878D82A}">
                    <a16:rowId xmlns:a16="http://schemas.microsoft.com/office/drawing/2014/main" val="3012653649"/>
                  </a:ext>
                </a:extLst>
              </a:tr>
              <a:tr h="811290">
                <a:tc>
                  <a:txBody>
                    <a:bodyPr/>
                    <a:lstStyle/>
                    <a:p>
                      <a:r>
                        <a:rPr lang="en-IN" dirty="0"/>
                        <a:t>Total</a:t>
                      </a:r>
                    </a:p>
                  </a:txBody>
                  <a:tcPr/>
                </a:tc>
                <a:tc>
                  <a:txBody>
                    <a:bodyPr/>
                    <a:lstStyle/>
                    <a:p>
                      <a:r>
                        <a:rPr lang="en-IN" dirty="0"/>
                        <a:t>SST</a:t>
                      </a:r>
                    </a:p>
                  </a:txBody>
                  <a:tcPr/>
                </a:tc>
                <a:tc>
                  <a:txBody>
                    <a:bodyPr/>
                    <a:lstStyle/>
                    <a:p>
                      <a:pPr algn="ctr"/>
                      <a:r>
                        <a:rPr lang="en-IN" dirty="0"/>
                        <a:t>N-1</a:t>
                      </a:r>
                    </a:p>
                  </a:txBody>
                  <a:tcPr/>
                </a:tc>
                <a:tc>
                  <a:txBody>
                    <a:bodyPr/>
                    <a:lstStyle/>
                    <a:p>
                      <a:endParaRPr lang="en-IN" dirty="0"/>
                    </a:p>
                  </a:txBody>
                  <a:tcPr/>
                </a:tc>
                <a:tc vMerge="1">
                  <a:txBody>
                    <a:bodyPr/>
                    <a:lstStyle/>
                    <a:p>
                      <a:endParaRPr lang="en-IN" dirty="0"/>
                    </a:p>
                  </a:txBody>
                  <a:tcPr/>
                </a:tc>
                <a:extLst>
                  <a:ext uri="{0D108BD9-81ED-4DB2-BD59-A6C34878D82A}">
                    <a16:rowId xmlns:a16="http://schemas.microsoft.com/office/drawing/2014/main" val="2437165751"/>
                  </a:ext>
                </a:extLst>
              </a:tr>
              <a:tr h="811290">
                <a:tc>
                  <a:txBody>
                    <a:bodyPr/>
                    <a:lstStyle/>
                    <a:p>
                      <a:r>
                        <a:rPr lang="en-IN" dirty="0"/>
                        <a:t>K= no. of samples</a:t>
                      </a:r>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2023416853"/>
                  </a:ext>
                </a:extLst>
              </a:tr>
            </a:tbl>
          </a:graphicData>
        </a:graphic>
      </p:graphicFrame>
      <p:sp>
        <p:nvSpPr>
          <p:cNvPr id="5" name="Footer Placeholder 4">
            <a:extLst>
              <a:ext uri="{FF2B5EF4-FFF2-40B4-BE49-F238E27FC236}">
                <a16:creationId xmlns:a16="http://schemas.microsoft.com/office/drawing/2014/main" id="{7E5F93C9-51A3-4D81-8244-44DFCDE94546}"/>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68BA741D-7907-4871-AFD5-38FC1D9B9358}"/>
              </a:ext>
            </a:extLst>
          </p:cNvPr>
          <p:cNvSpPr>
            <a:spLocks noGrp="1"/>
          </p:cNvSpPr>
          <p:nvPr>
            <p:ph type="sldNum" sz="quarter" idx="12"/>
          </p:nvPr>
        </p:nvSpPr>
        <p:spPr/>
        <p:txBody>
          <a:bodyPr/>
          <a:lstStyle/>
          <a:p>
            <a:fld id="{1BB2FD21-E8AD-4AA8-AD05-5072C86F37D4}" type="slidenum">
              <a:rPr lang="en-IN" smtClean="0"/>
              <a:t>8</a:t>
            </a:fld>
            <a:endParaRPr lang="en-IN"/>
          </a:p>
        </p:txBody>
      </p:sp>
    </p:spTree>
    <p:extLst>
      <p:ext uri="{BB962C8B-B14F-4D97-AF65-F5344CB8AC3E}">
        <p14:creationId xmlns:p14="http://schemas.microsoft.com/office/powerpoint/2010/main" val="1884209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8A0FA-8CB0-42ED-8EF9-E8A404E500FC}"/>
              </a:ext>
            </a:extLst>
          </p:cNvPr>
          <p:cNvSpPr>
            <a:spLocks noGrp="1"/>
          </p:cNvSpPr>
          <p:nvPr>
            <p:ph type="title"/>
          </p:nvPr>
        </p:nvSpPr>
        <p:spPr/>
        <p:txBody>
          <a:bodyPr/>
          <a:lstStyle/>
          <a:p>
            <a:r>
              <a:rPr lang="en-IN" dirty="0"/>
              <a:t>Interpretation</a:t>
            </a:r>
          </a:p>
        </p:txBody>
      </p:sp>
      <p:sp>
        <p:nvSpPr>
          <p:cNvPr id="3" name="Content Placeholder 2">
            <a:extLst>
              <a:ext uri="{FF2B5EF4-FFF2-40B4-BE49-F238E27FC236}">
                <a16:creationId xmlns:a16="http://schemas.microsoft.com/office/drawing/2014/main" id="{199872C7-4850-4F22-9DE8-474D03824FF6}"/>
              </a:ext>
            </a:extLst>
          </p:cNvPr>
          <p:cNvSpPr>
            <a:spLocks noGrp="1"/>
          </p:cNvSpPr>
          <p:nvPr>
            <p:ph idx="1"/>
          </p:nvPr>
        </p:nvSpPr>
        <p:spPr/>
        <p:txBody>
          <a:bodyPr/>
          <a:lstStyle/>
          <a:p>
            <a:r>
              <a:rPr lang="en-IN" dirty="0"/>
              <a:t>If the variance amongst the column of groups MSC is equal to the variance within group  MSE, i.e. MSC=MSE, then the F value will be equal to one. It shows that no extra variation in  volumes than what is there within columns, and therefore, no variance worth noticing.</a:t>
            </a:r>
          </a:p>
          <a:p>
            <a:r>
              <a:rPr lang="en-IN" dirty="0"/>
              <a:t>If however, the variance amongst columns is more than that within the columns, the computed F value has to be compared with the table F value at certain level of significance </a:t>
            </a:r>
            <a:r>
              <a:rPr lang="en-IN" dirty="0">
                <a:latin typeface="Abadi" panose="020B0604020202020204" pitchFamily="34" charset="0"/>
              </a:rPr>
              <a:t> </a:t>
            </a:r>
            <a:r>
              <a:rPr lang="el-GR" dirty="0">
                <a:latin typeface="Abadi" panose="020B0604020202020204" pitchFamily="34" charset="0"/>
              </a:rPr>
              <a:t>α</a:t>
            </a:r>
            <a:r>
              <a:rPr lang="en-IN" dirty="0">
                <a:latin typeface="Abadi" panose="020B0604020202020204" pitchFamily="34" charset="0"/>
              </a:rPr>
              <a:t>, generally  </a:t>
            </a:r>
            <a:r>
              <a:rPr lang="el-GR" dirty="0">
                <a:latin typeface="Abadi" panose="020B0604020202020204" pitchFamily="34" charset="0"/>
              </a:rPr>
              <a:t>α</a:t>
            </a:r>
            <a:r>
              <a:rPr lang="en-IN" dirty="0">
                <a:latin typeface="Abadi" panose="020B0604020202020204" pitchFamily="34" charset="0"/>
              </a:rPr>
              <a:t>=0.05.</a:t>
            </a:r>
          </a:p>
          <a:p>
            <a:r>
              <a:rPr lang="en-IN" dirty="0">
                <a:latin typeface="Abadi" panose="020B0604020202020204" pitchFamily="34" charset="0"/>
              </a:rPr>
              <a:t>Leve of significance</a:t>
            </a:r>
          </a:p>
          <a:p>
            <a:r>
              <a:rPr lang="en-IN" dirty="0">
                <a:latin typeface="Abadi" panose="020B0604020202020204" pitchFamily="34" charset="0"/>
              </a:rPr>
              <a:t>Decision: </a:t>
            </a:r>
            <a:endParaRPr lang="en-IN" dirty="0"/>
          </a:p>
        </p:txBody>
      </p:sp>
      <p:sp>
        <p:nvSpPr>
          <p:cNvPr id="5" name="Footer Placeholder 4">
            <a:extLst>
              <a:ext uri="{FF2B5EF4-FFF2-40B4-BE49-F238E27FC236}">
                <a16:creationId xmlns:a16="http://schemas.microsoft.com/office/drawing/2014/main" id="{ACFA6158-E0A0-4B20-BD90-AA9ECCEA406C}"/>
              </a:ext>
            </a:extLst>
          </p:cNvPr>
          <p:cNvSpPr>
            <a:spLocks noGrp="1"/>
          </p:cNvSpPr>
          <p:nvPr>
            <p:ph type="ftr" sz="quarter" idx="11"/>
          </p:nvPr>
        </p:nvSpPr>
        <p:spPr/>
        <p:txBody>
          <a:bodyPr/>
          <a:lstStyle/>
          <a:p>
            <a:r>
              <a:rPr lang="en-IN"/>
              <a:t>Shurveer S. Bhanawat</a:t>
            </a:r>
          </a:p>
        </p:txBody>
      </p:sp>
      <p:sp>
        <p:nvSpPr>
          <p:cNvPr id="6" name="Slide Number Placeholder 5">
            <a:extLst>
              <a:ext uri="{FF2B5EF4-FFF2-40B4-BE49-F238E27FC236}">
                <a16:creationId xmlns:a16="http://schemas.microsoft.com/office/drawing/2014/main" id="{DCAC8641-744C-4A04-BDFC-4ECA97F91B62}"/>
              </a:ext>
            </a:extLst>
          </p:cNvPr>
          <p:cNvSpPr>
            <a:spLocks noGrp="1"/>
          </p:cNvSpPr>
          <p:nvPr>
            <p:ph type="sldNum" sz="quarter" idx="12"/>
          </p:nvPr>
        </p:nvSpPr>
        <p:spPr/>
        <p:txBody>
          <a:bodyPr/>
          <a:lstStyle/>
          <a:p>
            <a:fld id="{1BB2FD21-E8AD-4AA8-AD05-5072C86F37D4}" type="slidenum">
              <a:rPr lang="en-IN" smtClean="0"/>
              <a:t>9</a:t>
            </a:fld>
            <a:endParaRPr lang="en-IN"/>
          </a:p>
        </p:txBody>
      </p:sp>
    </p:spTree>
    <p:extLst>
      <p:ext uri="{BB962C8B-B14F-4D97-AF65-F5344CB8AC3E}">
        <p14:creationId xmlns:p14="http://schemas.microsoft.com/office/powerpoint/2010/main" val="3053225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1239</TotalTime>
  <Words>3065</Words>
  <Application>Microsoft Office PowerPoint</Application>
  <PresentationFormat>Widescreen</PresentationFormat>
  <Paragraphs>500</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Abadi</vt:lpstr>
      <vt:lpstr>Calibri</vt:lpstr>
      <vt:lpstr>Corbel</vt:lpstr>
      <vt:lpstr>Wingdings</vt:lpstr>
      <vt:lpstr>Banded</vt:lpstr>
      <vt:lpstr>ANALYSIS OF VARIANCE(ANOVA)</vt:lpstr>
      <vt:lpstr>Introduction</vt:lpstr>
      <vt:lpstr>Analysis Of Variance approach </vt:lpstr>
      <vt:lpstr>Why ANOVA is Preferred over t-test?</vt:lpstr>
      <vt:lpstr>Calculation of Probability of Being Correct</vt:lpstr>
      <vt:lpstr>Assumptions</vt:lpstr>
      <vt:lpstr>One way and two way Classification</vt:lpstr>
      <vt:lpstr>ANOVA Table</vt:lpstr>
      <vt:lpstr>Interpretation</vt:lpstr>
      <vt:lpstr>Statistical Testing: ANOVA</vt:lpstr>
      <vt:lpstr>Analysis of  Variance</vt:lpstr>
      <vt:lpstr>When to Use: Examples</vt:lpstr>
      <vt:lpstr>Example</vt:lpstr>
      <vt:lpstr>Terminology</vt:lpstr>
      <vt:lpstr>Research Issue</vt:lpstr>
      <vt:lpstr>Cont. …..</vt:lpstr>
      <vt:lpstr>Research Question?</vt:lpstr>
      <vt:lpstr>Calculation Process</vt:lpstr>
      <vt:lpstr>Calculation Process</vt:lpstr>
      <vt:lpstr>ANOVA Table</vt:lpstr>
      <vt:lpstr>Illustration</vt:lpstr>
      <vt:lpstr>ANOVA Table</vt:lpstr>
      <vt:lpstr>Two Way Classification</vt:lpstr>
      <vt:lpstr>PowerPoint Presentation</vt:lpstr>
      <vt:lpstr>Use of Two Way AnOVA</vt:lpstr>
      <vt:lpstr>When to use ?</vt:lpstr>
      <vt:lpstr>Partitioning of total Variations</vt:lpstr>
      <vt:lpstr>Calculation Process</vt:lpstr>
      <vt:lpstr>ANOVA Table: Two Way classification</vt:lpstr>
      <vt:lpstr>Illustration : Two way</vt:lpstr>
      <vt:lpstr>Calculation </vt:lpstr>
      <vt:lpstr>ANOVA TABLE</vt:lpstr>
      <vt:lpstr>Chapter concept Quiz</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Formulation of Hypothesis</dc:title>
  <dc:creator>Dell</dc:creator>
  <cp:lastModifiedBy>Dell</cp:lastModifiedBy>
  <cp:revision>96</cp:revision>
  <dcterms:created xsi:type="dcterms:W3CDTF">2020-10-12T15:17:24Z</dcterms:created>
  <dcterms:modified xsi:type="dcterms:W3CDTF">2021-04-15T04:16:38Z</dcterms:modified>
</cp:coreProperties>
</file>