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9"/>
  </p:notesMasterIdLst>
  <p:sldIdLst>
    <p:sldId id="256" r:id="rId2"/>
    <p:sldId id="257" r:id="rId3"/>
    <p:sldId id="274" r:id="rId4"/>
    <p:sldId id="275" r:id="rId5"/>
    <p:sldId id="259" r:id="rId6"/>
    <p:sldId id="278" r:id="rId7"/>
    <p:sldId id="263" r:id="rId8"/>
    <p:sldId id="262" r:id="rId9"/>
    <p:sldId id="282" r:id="rId10"/>
    <p:sldId id="277" r:id="rId11"/>
    <p:sldId id="265" r:id="rId12"/>
    <p:sldId id="264" r:id="rId13"/>
    <p:sldId id="276" r:id="rId14"/>
    <p:sldId id="261" r:id="rId15"/>
    <p:sldId id="280" r:id="rId16"/>
    <p:sldId id="279" r:id="rId17"/>
    <p:sldId id="260" r:id="rId18"/>
    <p:sldId id="258" r:id="rId19"/>
    <p:sldId id="268" r:id="rId20"/>
    <p:sldId id="269" r:id="rId21"/>
    <p:sldId id="270" r:id="rId22"/>
    <p:sldId id="271" r:id="rId23"/>
    <p:sldId id="272" r:id="rId24"/>
    <p:sldId id="273" r:id="rId25"/>
    <p:sldId id="267" r:id="rId26"/>
    <p:sldId id="266" r:id="rId27"/>
    <p:sldId id="28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20" autoAdjust="0"/>
  </p:normalViewPr>
  <p:slideViewPr>
    <p:cSldViewPr snapToGrid="0">
      <p:cViewPr varScale="1">
        <p:scale>
          <a:sx n="78" d="100"/>
          <a:sy n="78" d="100"/>
        </p:scale>
        <p:origin x="758"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D0967E-CDA8-465A-9A27-F8EBE9A73F71}" type="datetimeFigureOut">
              <a:rPr lang="en-IN" smtClean="0"/>
              <a:t>14-04-2021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DA9961-F331-49BB-AC3D-4DB2CE64A328}" type="slidenum">
              <a:rPr lang="en-IN" smtClean="0"/>
              <a:t>‹#›</a:t>
            </a:fld>
            <a:endParaRPr lang="en-IN"/>
          </a:p>
        </p:txBody>
      </p:sp>
    </p:spTree>
    <p:extLst>
      <p:ext uri="{BB962C8B-B14F-4D97-AF65-F5344CB8AC3E}">
        <p14:creationId xmlns:p14="http://schemas.microsoft.com/office/powerpoint/2010/main" val="2494505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DDA9961-F331-49BB-AC3D-4DB2CE64A328}" type="slidenum">
              <a:rPr lang="en-IN" smtClean="0"/>
              <a:t>9</a:t>
            </a:fld>
            <a:endParaRPr lang="en-IN"/>
          </a:p>
        </p:txBody>
      </p:sp>
    </p:spTree>
    <p:extLst>
      <p:ext uri="{BB962C8B-B14F-4D97-AF65-F5344CB8AC3E}">
        <p14:creationId xmlns:p14="http://schemas.microsoft.com/office/powerpoint/2010/main" val="2918777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FDDA9961-F331-49BB-AC3D-4DB2CE64A328}" type="slidenum">
              <a:rPr lang="en-IN" smtClean="0"/>
              <a:t>23</a:t>
            </a:fld>
            <a:endParaRPr lang="en-IN"/>
          </a:p>
        </p:txBody>
      </p:sp>
    </p:spTree>
    <p:extLst>
      <p:ext uri="{BB962C8B-B14F-4D97-AF65-F5344CB8AC3E}">
        <p14:creationId xmlns:p14="http://schemas.microsoft.com/office/powerpoint/2010/main" val="1426477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70D3BD-7B52-48ED-8CDC-BC80C330A1AA}" type="datetimeFigureOut">
              <a:rPr lang="en-IN" smtClean="0"/>
              <a:t>14-04-2021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2225147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70D3BD-7B52-48ED-8CDC-BC80C330A1AA}" type="datetimeFigureOut">
              <a:rPr lang="en-IN" smtClean="0"/>
              <a:t>14-04-2021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3213915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470D3BD-7B52-48ED-8CDC-BC80C330A1AA}" type="datetimeFigureOut">
              <a:rPr lang="en-IN" smtClean="0"/>
              <a:t>14-04-2021</a:t>
            </a:fld>
            <a:endParaRPr lang="en-IN"/>
          </a:p>
        </p:txBody>
      </p:sp>
      <p:sp>
        <p:nvSpPr>
          <p:cNvPr id="5" name="Footer Placeholder 4"/>
          <p:cNvSpPr>
            <a:spLocks noGrp="1"/>
          </p:cNvSpPr>
          <p:nvPr>
            <p:ph type="ftr" sz="quarter" idx="11"/>
          </p:nvPr>
        </p:nvSpPr>
        <p:spPr>
          <a:xfrm>
            <a:off x="3776135" y="6422854"/>
            <a:ext cx="4279669" cy="365125"/>
          </a:xfrm>
        </p:spPr>
        <p:txBody>
          <a:bodyPr/>
          <a:lstStyle/>
          <a:p>
            <a:endParaRPr lang="en-IN"/>
          </a:p>
        </p:txBody>
      </p:sp>
      <p:sp>
        <p:nvSpPr>
          <p:cNvPr id="6" name="Slide Number Placeholder 5"/>
          <p:cNvSpPr>
            <a:spLocks noGrp="1"/>
          </p:cNvSpPr>
          <p:nvPr>
            <p:ph type="sldNum" sz="quarter" idx="12"/>
          </p:nvPr>
        </p:nvSpPr>
        <p:spPr>
          <a:xfrm>
            <a:off x="8073048" y="6422854"/>
            <a:ext cx="879759" cy="365125"/>
          </a:xfrm>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1954000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70D3BD-7B52-48ED-8CDC-BC80C330A1AA}" type="datetimeFigureOut">
              <a:rPr lang="en-IN" smtClean="0"/>
              <a:t>14-04-2021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3165428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470D3BD-7B52-48ED-8CDC-BC80C330A1AA}" type="datetimeFigureOut">
              <a:rPr lang="en-IN" smtClean="0"/>
              <a:t>14-04-2021</a:t>
            </a:fld>
            <a:endParaRPr lang="en-IN"/>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BB2FD21-E8AD-4AA8-AD05-5072C86F37D4}" type="slidenum">
              <a:rPr lang="en-IN" smtClean="0"/>
              <a:t>‹#›</a:t>
            </a:fld>
            <a:endParaRPr lang="en-IN"/>
          </a:p>
        </p:txBody>
      </p:sp>
    </p:spTree>
    <p:extLst>
      <p:ext uri="{BB962C8B-B14F-4D97-AF65-F5344CB8AC3E}">
        <p14:creationId xmlns:p14="http://schemas.microsoft.com/office/powerpoint/2010/main" val="377006342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70D3BD-7B52-48ED-8CDC-BC80C330A1AA}" type="datetimeFigureOut">
              <a:rPr lang="en-IN" smtClean="0"/>
              <a:t>14-04-2021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306443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70D3BD-7B52-48ED-8CDC-BC80C330A1AA}" type="datetimeFigureOut">
              <a:rPr lang="en-IN" smtClean="0"/>
              <a:t>14-04-2021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4196813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70D3BD-7B52-48ED-8CDC-BC80C330A1AA}" type="datetimeFigureOut">
              <a:rPr lang="en-IN" smtClean="0"/>
              <a:t>14-04-2021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1806353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0D3BD-7B52-48ED-8CDC-BC80C330A1AA}" type="datetimeFigureOut">
              <a:rPr lang="en-IN" smtClean="0"/>
              <a:t>14-04-2021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3126547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70D3BD-7B52-48ED-8CDC-BC80C330A1AA}" type="datetimeFigureOut">
              <a:rPr lang="en-IN" smtClean="0"/>
              <a:t>14-04-2021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52402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70D3BD-7B52-48ED-8CDC-BC80C330A1AA}" type="datetimeFigureOut">
              <a:rPr lang="en-IN" smtClean="0"/>
              <a:t>14-04-2021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B2FD21-E8AD-4AA8-AD05-5072C86F37D4}" type="slidenum">
              <a:rPr lang="en-IN" smtClean="0"/>
              <a:t>‹#›</a:t>
            </a:fld>
            <a:endParaRPr lang="en-IN"/>
          </a:p>
        </p:txBody>
      </p:sp>
    </p:spTree>
    <p:extLst>
      <p:ext uri="{BB962C8B-B14F-4D97-AF65-F5344CB8AC3E}">
        <p14:creationId xmlns:p14="http://schemas.microsoft.com/office/powerpoint/2010/main" val="1303043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470D3BD-7B52-48ED-8CDC-BC80C330A1AA}" type="datetimeFigureOut">
              <a:rPr lang="en-IN" smtClean="0"/>
              <a:t>14-04-2021</a:t>
            </a:fld>
            <a:endParaRPr lang="en-IN"/>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IN"/>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1BB2FD21-E8AD-4AA8-AD05-5072C86F37D4}" type="slidenum">
              <a:rPr lang="en-IN" smtClean="0"/>
              <a:t>‹#›</a:t>
            </a:fld>
            <a:endParaRPr lang="en-IN"/>
          </a:p>
        </p:txBody>
      </p:sp>
    </p:spTree>
    <p:extLst>
      <p:ext uri="{BB962C8B-B14F-4D97-AF65-F5344CB8AC3E}">
        <p14:creationId xmlns:p14="http://schemas.microsoft.com/office/powerpoint/2010/main" val="2369768327"/>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FF9DC-2D67-45A7-8238-33A89C2D5C8E}"/>
              </a:ext>
            </a:extLst>
          </p:cNvPr>
          <p:cNvSpPr>
            <a:spLocks noGrp="1"/>
          </p:cNvSpPr>
          <p:nvPr>
            <p:ph type="ctrTitle"/>
          </p:nvPr>
        </p:nvSpPr>
        <p:spPr>
          <a:xfrm>
            <a:off x="0" y="2166364"/>
            <a:ext cx="12191999" cy="1739347"/>
          </a:xfrm>
        </p:spPr>
        <p:txBody>
          <a:bodyPr>
            <a:normAutofit/>
          </a:bodyPr>
          <a:lstStyle/>
          <a:p>
            <a:r>
              <a:rPr lang="en-IN" sz="4400" b="1" dirty="0">
                <a:solidFill>
                  <a:srgbClr val="002060"/>
                </a:solidFill>
              </a:rPr>
              <a:t>Test of significance: basic concepts</a:t>
            </a:r>
          </a:p>
        </p:txBody>
      </p:sp>
      <p:sp>
        <p:nvSpPr>
          <p:cNvPr id="3" name="Subtitle 2">
            <a:extLst>
              <a:ext uri="{FF2B5EF4-FFF2-40B4-BE49-F238E27FC236}">
                <a16:creationId xmlns:a16="http://schemas.microsoft.com/office/drawing/2014/main" id="{506FB3B0-D77C-492E-8C22-D0CCF5414BD2}"/>
              </a:ext>
            </a:extLst>
          </p:cNvPr>
          <p:cNvSpPr>
            <a:spLocks noGrp="1"/>
          </p:cNvSpPr>
          <p:nvPr>
            <p:ph type="subTitle" idx="1"/>
          </p:nvPr>
        </p:nvSpPr>
        <p:spPr>
          <a:xfrm>
            <a:off x="-1" y="3996250"/>
            <a:ext cx="12191999" cy="2861750"/>
          </a:xfrm>
        </p:spPr>
        <p:txBody>
          <a:bodyPr>
            <a:normAutofit/>
          </a:bodyPr>
          <a:lstStyle/>
          <a:p>
            <a:endParaRPr lang="en-IN" sz="2800" b="1" dirty="0"/>
          </a:p>
          <a:p>
            <a:r>
              <a:rPr lang="en-IN" sz="2800" b="1" dirty="0">
                <a:solidFill>
                  <a:srgbClr val="FF0000"/>
                </a:solidFill>
              </a:rPr>
              <a:t>Shurveer S. Bhanawat </a:t>
            </a:r>
            <a:r>
              <a:rPr lang="en-IN" sz="1200" b="1" dirty="0">
                <a:solidFill>
                  <a:srgbClr val="FF0000"/>
                </a:solidFill>
              </a:rPr>
              <a:t>Ph.D.</a:t>
            </a:r>
            <a:endParaRPr lang="en-IN" sz="1400" b="1" dirty="0">
              <a:solidFill>
                <a:srgbClr val="FF0000"/>
              </a:solidFill>
            </a:endParaRPr>
          </a:p>
          <a:p>
            <a:r>
              <a:rPr lang="en-IN" sz="2400" b="1" dirty="0">
                <a:solidFill>
                  <a:srgbClr val="FF0000"/>
                </a:solidFill>
              </a:rPr>
              <a:t>Professor &amp; Head</a:t>
            </a:r>
          </a:p>
          <a:p>
            <a:r>
              <a:rPr lang="en-IN" b="1" dirty="0">
                <a:solidFill>
                  <a:srgbClr val="FF0000"/>
                </a:solidFill>
              </a:rPr>
              <a:t>Department of Accountancy and Business Statistics</a:t>
            </a:r>
          </a:p>
          <a:p>
            <a:r>
              <a:rPr lang="en-IN" b="1" dirty="0">
                <a:solidFill>
                  <a:srgbClr val="FF0000"/>
                </a:solidFill>
              </a:rPr>
              <a:t>Mohanlal Sukhadia University, Udaipur, Rajasthan</a:t>
            </a:r>
          </a:p>
        </p:txBody>
      </p:sp>
    </p:spTree>
    <p:extLst>
      <p:ext uri="{BB962C8B-B14F-4D97-AF65-F5344CB8AC3E}">
        <p14:creationId xmlns:p14="http://schemas.microsoft.com/office/powerpoint/2010/main" val="1642280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EFDC-D072-4D53-830A-1D5EBE8EB90F}"/>
              </a:ext>
            </a:extLst>
          </p:cNvPr>
          <p:cNvSpPr>
            <a:spLocks noGrp="1"/>
          </p:cNvSpPr>
          <p:nvPr>
            <p:ph type="title"/>
          </p:nvPr>
        </p:nvSpPr>
        <p:spPr>
          <a:xfrm>
            <a:off x="65988" y="284176"/>
            <a:ext cx="10921011" cy="1120418"/>
          </a:xfrm>
        </p:spPr>
        <p:txBody>
          <a:bodyPr/>
          <a:lstStyle/>
          <a:p>
            <a:r>
              <a:rPr lang="en-IN" b="1" dirty="0">
                <a:solidFill>
                  <a:srgbClr val="002060"/>
                </a:solidFill>
              </a:rPr>
              <a:t>Critical Value</a:t>
            </a:r>
          </a:p>
        </p:txBody>
      </p:sp>
      <p:pic>
        <p:nvPicPr>
          <p:cNvPr id="3078" name="Picture 6" descr="T distribution">
            <a:extLst>
              <a:ext uri="{FF2B5EF4-FFF2-40B4-BE49-F238E27FC236}">
                <a16:creationId xmlns:a16="http://schemas.microsoft.com/office/drawing/2014/main" id="{90C03A71-18C6-4569-9176-C4DFF0F9D1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88" y="1909802"/>
            <a:ext cx="12126012" cy="4948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834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221B5-2D04-4F8C-BB66-76F32EDEA1FC}"/>
              </a:ext>
            </a:extLst>
          </p:cNvPr>
          <p:cNvSpPr>
            <a:spLocks noGrp="1"/>
          </p:cNvSpPr>
          <p:nvPr>
            <p:ph type="title"/>
          </p:nvPr>
        </p:nvSpPr>
        <p:spPr>
          <a:xfrm>
            <a:off x="0" y="284176"/>
            <a:ext cx="10986999" cy="1508760"/>
          </a:xfrm>
        </p:spPr>
        <p:txBody>
          <a:bodyPr>
            <a:normAutofit/>
          </a:bodyPr>
          <a:lstStyle/>
          <a:p>
            <a:r>
              <a:rPr lang="en-US" sz="4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Determination of p value</a:t>
            </a:r>
            <a:br>
              <a:rPr lang="en-IN" sz="4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endParaRPr lang="en-IN" sz="4400" b="1" dirty="0">
              <a:solidFill>
                <a:srgbClr val="002060"/>
              </a:solidFill>
            </a:endParaRPr>
          </a:p>
        </p:txBody>
      </p:sp>
      <p:sp>
        <p:nvSpPr>
          <p:cNvPr id="3" name="Content Placeholder 2">
            <a:extLst>
              <a:ext uri="{FF2B5EF4-FFF2-40B4-BE49-F238E27FC236}">
                <a16:creationId xmlns:a16="http://schemas.microsoft.com/office/drawing/2014/main" id="{74DD0EB5-E302-465A-AD9F-0369CD3B2F6D}"/>
              </a:ext>
            </a:extLst>
          </p:cNvPr>
          <p:cNvSpPr>
            <a:spLocks noGrp="1"/>
          </p:cNvSpPr>
          <p:nvPr>
            <p:ph idx="1"/>
          </p:nvPr>
        </p:nvSpPr>
        <p:spPr>
          <a:xfrm>
            <a:off x="0" y="1792936"/>
            <a:ext cx="12192000" cy="4996053"/>
          </a:xfrm>
        </p:spPr>
        <p:txBody>
          <a:bodyPr>
            <a:normAutofit fontScale="92500" lnSpcReduction="10000"/>
          </a:bodyPr>
          <a:lstStyle/>
          <a:p>
            <a:pPr algn="just">
              <a:lnSpc>
                <a:spcPct val="150000"/>
              </a:lnSpc>
            </a:pPr>
            <a:r>
              <a:rPr lang="en-US" sz="3200" dirty="0">
                <a:effectLst/>
                <a:latin typeface="Calibri" panose="020F0502020204030204" pitchFamily="34" charset="0"/>
                <a:ea typeface="Calibri" panose="020F0502020204030204" pitchFamily="34" charset="0"/>
                <a:cs typeface="Calibri" panose="020F0502020204030204" pitchFamily="34" charset="0"/>
              </a:rPr>
              <a:t>The p value is determined using the standard normal table. The area between the mean and a Z value is found, then such area is subtracted from </a:t>
            </a:r>
            <a:r>
              <a:rPr lang="en-US" sz="3200" dirty="0">
                <a:latin typeface="Calibri" panose="020F0502020204030204" pitchFamily="34" charset="0"/>
                <a:ea typeface="Calibri" panose="020F0502020204030204" pitchFamily="34" charset="0"/>
                <a:cs typeface="Calibri" panose="020F0502020204030204" pitchFamily="34" charset="0"/>
              </a:rPr>
              <a:t>0.5</a:t>
            </a:r>
            <a:r>
              <a:rPr lang="en-US" sz="3200" dirty="0">
                <a:effectLst/>
                <a:latin typeface="Calibri" panose="020F0502020204030204" pitchFamily="34" charset="0"/>
                <a:ea typeface="Calibri" panose="020F0502020204030204" pitchFamily="34" charset="0"/>
                <a:cs typeface="Calibri" panose="020F0502020204030204" pitchFamily="34" charset="0"/>
              </a:rPr>
              <a:t>, the resultant figure is p value. </a:t>
            </a:r>
          </a:p>
          <a:p>
            <a:pPr algn="just">
              <a:lnSpc>
                <a:spcPct val="150000"/>
              </a:lnSpc>
            </a:pPr>
            <a:r>
              <a:rPr lang="en-US" sz="3200" dirty="0">
                <a:effectLst/>
                <a:latin typeface="Calibri" panose="020F0502020204030204" pitchFamily="34" charset="0"/>
                <a:ea typeface="Calibri" panose="020F0502020204030204" pitchFamily="34" charset="0"/>
                <a:cs typeface="Calibri" panose="020F0502020204030204" pitchFamily="34" charset="0"/>
              </a:rPr>
              <a:t>For example value of Z comes 2.5 (1.96). The area between mean and Z value i.e. 2.5(1.96) is 0.4983 (0.4750) (derived from standard normal table). So p value for one tailed test would be 0.5 – 0.4983 = 0.0017 and for two tailed test it would be 0.0017*2=0.0034</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graphicFrame>
        <p:nvGraphicFramePr>
          <p:cNvPr id="4" name="Table 4">
            <a:extLst>
              <a:ext uri="{FF2B5EF4-FFF2-40B4-BE49-F238E27FC236}">
                <a16:creationId xmlns:a16="http://schemas.microsoft.com/office/drawing/2014/main" id="{9A75F108-5D33-472F-81EF-6C3B44D5FC04}"/>
              </a:ext>
            </a:extLst>
          </p:cNvPr>
          <p:cNvGraphicFramePr>
            <a:graphicFrameLocks noGrp="1"/>
          </p:cNvGraphicFramePr>
          <p:nvPr>
            <p:extLst>
              <p:ext uri="{D42A27DB-BD31-4B8C-83A1-F6EECF244321}">
                <p14:modId xmlns:p14="http://schemas.microsoft.com/office/powerpoint/2010/main" val="1341252424"/>
              </p:ext>
            </p:extLst>
          </p:nvPr>
        </p:nvGraphicFramePr>
        <p:xfrm>
          <a:off x="10137636" y="408770"/>
          <a:ext cx="1451864" cy="914400"/>
        </p:xfrm>
        <a:graphic>
          <a:graphicData uri="http://schemas.openxmlformats.org/drawingml/2006/table">
            <a:tbl>
              <a:tblPr firstRow="1" bandRow="1">
                <a:tableStyleId>{5C22544A-7EE6-4342-B048-85BDC9FD1C3A}</a:tableStyleId>
              </a:tblPr>
              <a:tblGrid>
                <a:gridCol w="1451864">
                  <a:extLst>
                    <a:ext uri="{9D8B030D-6E8A-4147-A177-3AD203B41FA5}">
                      <a16:colId xmlns:a16="http://schemas.microsoft.com/office/drawing/2014/main" val="1655713455"/>
                    </a:ext>
                  </a:extLst>
                </a:gridCol>
              </a:tblGrid>
              <a:tr h="880534">
                <a:tc>
                  <a:txBody>
                    <a:bodyPr/>
                    <a:lstStyle/>
                    <a:p>
                      <a:r>
                        <a:rPr lang="en-IN" dirty="0"/>
                        <a:t>      X - Mean</a:t>
                      </a:r>
                    </a:p>
                    <a:p>
                      <a:r>
                        <a:rPr lang="en-IN" dirty="0"/>
                        <a:t>Z=</a:t>
                      </a:r>
                    </a:p>
                    <a:p>
                      <a:r>
                        <a:rPr lang="en-IN" dirty="0"/>
                        <a:t>        S.D.</a:t>
                      </a:r>
                    </a:p>
                  </a:txBody>
                  <a:tcPr/>
                </a:tc>
                <a:extLst>
                  <a:ext uri="{0D108BD9-81ED-4DB2-BD59-A6C34878D82A}">
                    <a16:rowId xmlns:a16="http://schemas.microsoft.com/office/drawing/2014/main" val="1108561003"/>
                  </a:ext>
                </a:extLst>
              </a:tr>
            </a:tbl>
          </a:graphicData>
        </a:graphic>
      </p:graphicFrame>
      <p:sp>
        <p:nvSpPr>
          <p:cNvPr id="5" name="Minus Sign 4">
            <a:extLst>
              <a:ext uri="{FF2B5EF4-FFF2-40B4-BE49-F238E27FC236}">
                <a16:creationId xmlns:a16="http://schemas.microsoft.com/office/drawing/2014/main" id="{66A355C9-C161-4187-B72B-214186A0E323}"/>
              </a:ext>
            </a:extLst>
          </p:cNvPr>
          <p:cNvSpPr/>
          <p:nvPr/>
        </p:nvSpPr>
        <p:spPr>
          <a:xfrm>
            <a:off x="10367753" y="841249"/>
            <a:ext cx="1293356"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316026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1F5EB-D9B6-499B-8C52-8CBDB4F1A759}"/>
              </a:ext>
            </a:extLst>
          </p:cNvPr>
          <p:cNvSpPr>
            <a:spLocks noGrp="1"/>
          </p:cNvSpPr>
          <p:nvPr>
            <p:ph type="title"/>
          </p:nvPr>
        </p:nvSpPr>
        <p:spPr>
          <a:xfrm>
            <a:off x="0" y="284176"/>
            <a:ext cx="10986999" cy="1508760"/>
          </a:xfrm>
        </p:spPr>
        <p:txBody>
          <a:bodyPr>
            <a:normAutofit/>
          </a:bodyPr>
          <a:lstStyle/>
          <a:p>
            <a:r>
              <a:rPr lang="en-US" sz="4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Probability Values (p Values)</a:t>
            </a:r>
            <a:br>
              <a:rPr lang="en-IN" sz="4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endParaRPr lang="en-IN" sz="4400" dirty="0">
              <a:solidFill>
                <a:srgbClr val="002060"/>
              </a:solidFill>
            </a:endParaRPr>
          </a:p>
        </p:txBody>
      </p:sp>
      <p:sp>
        <p:nvSpPr>
          <p:cNvPr id="3" name="Content Placeholder 2">
            <a:extLst>
              <a:ext uri="{FF2B5EF4-FFF2-40B4-BE49-F238E27FC236}">
                <a16:creationId xmlns:a16="http://schemas.microsoft.com/office/drawing/2014/main" id="{3BC32810-D048-4823-991D-D0A8871BC8F7}"/>
              </a:ext>
            </a:extLst>
          </p:cNvPr>
          <p:cNvSpPr>
            <a:spLocks noGrp="1"/>
          </p:cNvSpPr>
          <p:nvPr>
            <p:ph idx="1"/>
          </p:nvPr>
        </p:nvSpPr>
        <p:spPr>
          <a:xfrm>
            <a:off x="146649" y="2011679"/>
            <a:ext cx="11930332" cy="4734177"/>
          </a:xfrm>
        </p:spPr>
        <p:txBody>
          <a:bodyPr>
            <a:normAutofit lnSpcReduction="10000"/>
          </a:bodyPr>
          <a:lstStyle/>
          <a:p>
            <a:pPr algn="just">
              <a:lnSpc>
                <a:spcPct val="150000"/>
              </a:lnSpc>
            </a:pPr>
            <a:r>
              <a:rPr lang="en-US" sz="2400" dirty="0">
                <a:effectLst/>
                <a:latin typeface="Calibri" panose="020F0502020204030204" pitchFamily="34" charset="0"/>
                <a:ea typeface="Calibri" panose="020F0502020204030204" pitchFamily="34" charset="0"/>
                <a:cs typeface="Calibri" panose="020F0502020204030204" pitchFamily="34" charset="0"/>
              </a:rPr>
              <a:t>Hypothesis can be accepted or rejected on the basis of p values. p value method of presenting the result of a statistical test report the extent to which the test statistic disagree with the null hypothesis. This method has become popular because analysts want to know what percentage of the sampling distribution lies beyond the sample statistic on the curve. Most of the statistical computer programs report the results of statistical tests as probability values (p values).  the p value is the probability of observing a sample value as extreme as , or more extreme than, the value actually observed, given that null hypothesis is true. This area represents the probability of a type I error that must be assumed if the null hypothesis is rejected.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05628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621B9-A486-4FCE-BA35-40F86D674AA9}"/>
              </a:ext>
            </a:extLst>
          </p:cNvPr>
          <p:cNvSpPr>
            <a:spLocks noGrp="1"/>
          </p:cNvSpPr>
          <p:nvPr>
            <p:ph type="title"/>
          </p:nvPr>
        </p:nvSpPr>
        <p:spPr/>
        <p:txBody>
          <a:bodyPr/>
          <a:lstStyle/>
          <a:p>
            <a:r>
              <a:rPr lang="en-IN" b="1" dirty="0">
                <a:solidFill>
                  <a:srgbClr val="002060"/>
                </a:solidFill>
              </a:rPr>
              <a:t>One tailed and two tailed test</a:t>
            </a:r>
          </a:p>
        </p:txBody>
      </p:sp>
      <p:sp>
        <p:nvSpPr>
          <p:cNvPr id="3" name="Content Placeholder 2">
            <a:extLst>
              <a:ext uri="{FF2B5EF4-FFF2-40B4-BE49-F238E27FC236}">
                <a16:creationId xmlns:a16="http://schemas.microsoft.com/office/drawing/2014/main" id="{C8231FBC-6C21-44C6-8A15-C5AB3091C5E2}"/>
              </a:ext>
            </a:extLst>
          </p:cNvPr>
          <p:cNvSpPr>
            <a:spLocks noGrp="1"/>
          </p:cNvSpPr>
          <p:nvPr>
            <p:ph idx="1"/>
          </p:nvPr>
        </p:nvSpPr>
        <p:spPr/>
        <p:txBody>
          <a:bodyPr>
            <a:normAutofit/>
          </a:bodyPr>
          <a:lstStyle/>
          <a:p>
            <a:pPr algn="just">
              <a:lnSpc>
                <a:spcPct val="200000"/>
              </a:lnSpc>
            </a:pPr>
            <a:r>
              <a:rPr lang="en-IN" sz="2800" dirty="0"/>
              <a:t>When rejection area lies on both side of normal curve is known as two tailed test. It is also called non directional test.</a:t>
            </a:r>
          </a:p>
          <a:p>
            <a:pPr algn="just">
              <a:lnSpc>
                <a:spcPct val="200000"/>
              </a:lnSpc>
            </a:pPr>
            <a:r>
              <a:rPr lang="en-IN" sz="2800" dirty="0"/>
              <a:t>When rejection area lies on either side of normal curve is known as one tailed test</a:t>
            </a:r>
          </a:p>
        </p:txBody>
      </p:sp>
    </p:spTree>
    <p:extLst>
      <p:ext uri="{BB962C8B-B14F-4D97-AF65-F5344CB8AC3E}">
        <p14:creationId xmlns:p14="http://schemas.microsoft.com/office/powerpoint/2010/main" val="53248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E4E93-8E9F-4110-B859-66882A5E71B0}"/>
              </a:ext>
            </a:extLst>
          </p:cNvPr>
          <p:cNvSpPr>
            <a:spLocks noGrp="1"/>
          </p:cNvSpPr>
          <p:nvPr>
            <p:ph type="title"/>
          </p:nvPr>
        </p:nvSpPr>
        <p:spPr>
          <a:xfrm>
            <a:off x="0" y="284176"/>
            <a:ext cx="10986999" cy="1508760"/>
          </a:xfrm>
        </p:spPr>
        <p:txBody>
          <a:bodyPr/>
          <a:lstStyle/>
          <a:p>
            <a:r>
              <a:rPr lang="en-IN" b="1" dirty="0">
                <a:solidFill>
                  <a:srgbClr val="002060"/>
                </a:solidFill>
              </a:rPr>
              <a:t>Parametric Test</a:t>
            </a:r>
          </a:p>
        </p:txBody>
      </p:sp>
      <p:sp>
        <p:nvSpPr>
          <p:cNvPr id="3" name="Content Placeholder 2">
            <a:extLst>
              <a:ext uri="{FF2B5EF4-FFF2-40B4-BE49-F238E27FC236}">
                <a16:creationId xmlns:a16="http://schemas.microsoft.com/office/drawing/2014/main" id="{F3CCF5E8-78A7-458A-A318-4C56FA0B706D}"/>
              </a:ext>
            </a:extLst>
          </p:cNvPr>
          <p:cNvSpPr>
            <a:spLocks noGrp="1"/>
          </p:cNvSpPr>
          <p:nvPr>
            <p:ph idx="1"/>
          </p:nvPr>
        </p:nvSpPr>
        <p:spPr/>
        <p:txBody>
          <a:bodyPr/>
          <a:lstStyle/>
          <a:p>
            <a:pPr marL="342900" lvl="0" indent="-342900" algn="just">
              <a:lnSpc>
                <a:spcPct val="115000"/>
              </a:lnSpc>
              <a:spcAft>
                <a:spcPts val="1000"/>
              </a:spcAft>
              <a:buFont typeface="Wingdings 2" panose="05020102010507070707" pitchFamily="18" charset="2"/>
              <a:buChar char=""/>
              <a:tabLst>
                <a:tab pos="457200" algn="l"/>
              </a:tabLst>
            </a:pPr>
            <a:r>
              <a:rPr lang="en-IN" sz="3200" dirty="0">
                <a:effectLst/>
                <a:latin typeface="Calibri" panose="020F0502020204030204" pitchFamily="34" charset="0"/>
                <a:ea typeface="Calibri" panose="020F0502020204030204" pitchFamily="34" charset="0"/>
                <a:cs typeface="Calibri" panose="020F0502020204030204" pitchFamily="34" charset="0"/>
              </a:rPr>
              <a:t>The observations should be drawn from normally distributed population</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2" panose="05020102010507070707" pitchFamily="18" charset="2"/>
              <a:buChar char=""/>
              <a:tabLst>
                <a:tab pos="457200" algn="l"/>
              </a:tabLst>
            </a:pPr>
            <a:r>
              <a:rPr lang="en-IN" sz="3200" dirty="0">
                <a:effectLst/>
                <a:latin typeface="Calibri" panose="020F0502020204030204" pitchFamily="34" charset="0"/>
                <a:ea typeface="Calibri" panose="020F0502020204030204" pitchFamily="34" charset="0"/>
                <a:cs typeface="Calibri" panose="020F0502020204030204" pitchFamily="34" charset="0"/>
              </a:rPr>
              <a:t>Random selection of sample</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2" panose="05020102010507070707" pitchFamily="18" charset="2"/>
              <a:buChar char=""/>
              <a:tabLst>
                <a:tab pos="457200" algn="l"/>
              </a:tabLst>
            </a:pPr>
            <a:r>
              <a:rPr lang="en-IN" sz="3200" dirty="0">
                <a:effectLst/>
                <a:latin typeface="Calibri" panose="020F0502020204030204" pitchFamily="34" charset="0"/>
                <a:ea typeface="Calibri" panose="020F0502020204030204" pitchFamily="34" charset="0"/>
                <a:cs typeface="Calibri" panose="020F0502020204030204" pitchFamily="34" charset="0"/>
              </a:rPr>
              <a:t>The measurement scale should be at least Interval or Ratio scales data</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86292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92972-66A5-47D5-A416-5921F9D330B1}"/>
              </a:ext>
            </a:extLst>
          </p:cNvPr>
          <p:cNvSpPr>
            <a:spLocks noGrp="1"/>
          </p:cNvSpPr>
          <p:nvPr>
            <p:ph type="title"/>
          </p:nvPr>
        </p:nvSpPr>
        <p:spPr>
          <a:xfrm>
            <a:off x="0" y="284176"/>
            <a:ext cx="10986999" cy="1508760"/>
          </a:xfrm>
        </p:spPr>
        <p:txBody>
          <a:bodyPr/>
          <a:lstStyle/>
          <a:p>
            <a:r>
              <a:rPr lang="en-IN" b="1" dirty="0">
                <a:solidFill>
                  <a:srgbClr val="002060"/>
                </a:solidFill>
              </a:rPr>
              <a:t>Non-parametric Tests</a:t>
            </a:r>
          </a:p>
        </p:txBody>
      </p:sp>
      <p:sp>
        <p:nvSpPr>
          <p:cNvPr id="3" name="Content Placeholder 2">
            <a:extLst>
              <a:ext uri="{FF2B5EF4-FFF2-40B4-BE49-F238E27FC236}">
                <a16:creationId xmlns:a16="http://schemas.microsoft.com/office/drawing/2014/main" id="{504BF16E-3F9A-4C5D-B28F-716B36AD1794}"/>
              </a:ext>
            </a:extLst>
          </p:cNvPr>
          <p:cNvSpPr>
            <a:spLocks noGrp="1"/>
          </p:cNvSpPr>
          <p:nvPr>
            <p:ph idx="1"/>
          </p:nvPr>
        </p:nvSpPr>
        <p:spPr>
          <a:xfrm>
            <a:off x="0" y="2011680"/>
            <a:ext cx="10986999" cy="4206240"/>
          </a:xfrm>
        </p:spPr>
        <p:txBody>
          <a:bodyPr/>
          <a:lstStyle/>
          <a:p>
            <a:pPr>
              <a:buNone/>
            </a:pPr>
            <a:r>
              <a:rPr lang="en-IN" dirty="0"/>
              <a:t>The NPTs are useful under the following conditions</a:t>
            </a:r>
          </a:p>
          <a:p>
            <a:pPr>
              <a:lnSpc>
                <a:spcPct val="150000"/>
              </a:lnSpc>
            </a:pPr>
            <a:r>
              <a:rPr lang="en-IN" sz="2800" b="1" dirty="0"/>
              <a:t>Not Normal Distribution</a:t>
            </a:r>
          </a:p>
          <a:p>
            <a:pPr>
              <a:lnSpc>
                <a:spcPct val="150000"/>
              </a:lnSpc>
            </a:pPr>
            <a:r>
              <a:rPr lang="en-IN" sz="2800" b="1" dirty="0"/>
              <a:t>Nominal or ordinal scaled data</a:t>
            </a:r>
          </a:p>
          <a:p>
            <a:pPr>
              <a:lnSpc>
                <a:spcPct val="150000"/>
              </a:lnSpc>
            </a:pPr>
            <a:r>
              <a:rPr lang="en-IN" sz="2800" b="1" dirty="0"/>
              <a:t>Incomplete or partial data</a:t>
            </a:r>
          </a:p>
          <a:p>
            <a:pPr>
              <a:lnSpc>
                <a:spcPct val="150000"/>
              </a:lnSpc>
            </a:pPr>
            <a:r>
              <a:rPr lang="en-IN" sz="2800" b="1" dirty="0"/>
              <a:t>Very small samples</a:t>
            </a:r>
          </a:p>
          <a:p>
            <a:endParaRPr lang="en-IN" dirty="0"/>
          </a:p>
        </p:txBody>
      </p:sp>
    </p:spTree>
    <p:extLst>
      <p:ext uri="{BB962C8B-B14F-4D97-AF65-F5344CB8AC3E}">
        <p14:creationId xmlns:p14="http://schemas.microsoft.com/office/powerpoint/2010/main" val="323270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95925-C597-4FC4-9E2D-6F1B841FEA6B}"/>
              </a:ext>
            </a:extLst>
          </p:cNvPr>
          <p:cNvSpPr>
            <a:spLocks noGrp="1"/>
          </p:cNvSpPr>
          <p:nvPr>
            <p:ph type="title"/>
          </p:nvPr>
        </p:nvSpPr>
        <p:spPr>
          <a:xfrm>
            <a:off x="0" y="284176"/>
            <a:ext cx="10986999" cy="1508760"/>
          </a:xfrm>
        </p:spPr>
        <p:txBody>
          <a:bodyPr/>
          <a:lstStyle/>
          <a:p>
            <a:r>
              <a:rPr lang="en-IN" b="1" dirty="0">
                <a:solidFill>
                  <a:srgbClr val="002060"/>
                </a:solidFill>
              </a:rPr>
              <a:t>How to Select a Test</a:t>
            </a:r>
            <a:endParaRPr lang="en-IN" dirty="0">
              <a:solidFill>
                <a:srgbClr val="002060"/>
              </a:solidFill>
            </a:endParaRPr>
          </a:p>
        </p:txBody>
      </p:sp>
      <p:sp>
        <p:nvSpPr>
          <p:cNvPr id="3" name="Content Placeholder 2">
            <a:extLst>
              <a:ext uri="{FF2B5EF4-FFF2-40B4-BE49-F238E27FC236}">
                <a16:creationId xmlns:a16="http://schemas.microsoft.com/office/drawing/2014/main" id="{AEA5D076-1377-4BEA-9D39-BDF6A2612EC6}"/>
              </a:ext>
            </a:extLst>
          </p:cNvPr>
          <p:cNvSpPr>
            <a:spLocks noGrp="1"/>
          </p:cNvSpPr>
          <p:nvPr>
            <p:ph idx="1"/>
          </p:nvPr>
        </p:nvSpPr>
        <p:spPr>
          <a:xfrm>
            <a:off x="0" y="1792936"/>
            <a:ext cx="12192000" cy="5065064"/>
          </a:xfrm>
        </p:spPr>
        <p:txBody>
          <a:bodyPr>
            <a:normAutofit fontScale="92500" lnSpcReduction="10000"/>
          </a:bodyPr>
          <a:lstStyle/>
          <a:p>
            <a:pPr marL="0" indent="0">
              <a:buNone/>
            </a:pPr>
            <a:r>
              <a:rPr lang="en-IN" sz="2000" dirty="0"/>
              <a:t>In attempting to choose a particular significance test, the researcher should consider at least three questions:</a:t>
            </a:r>
          </a:p>
          <a:p>
            <a:pPr marL="788670" lvl="1" indent="-514350">
              <a:lnSpc>
                <a:spcPct val="160000"/>
              </a:lnSpc>
              <a:buFont typeface="+mj-lt"/>
              <a:buAutoNum type="arabicPeriod"/>
            </a:pPr>
            <a:r>
              <a:rPr lang="en-IN" sz="2800" dirty="0"/>
              <a:t>Does  the test involve one sample, two sample or k samples?</a:t>
            </a:r>
          </a:p>
          <a:p>
            <a:pPr marL="788670" lvl="1" indent="-514350">
              <a:lnSpc>
                <a:spcPct val="160000"/>
              </a:lnSpc>
              <a:buFont typeface="+mj-lt"/>
              <a:buAutoNum type="arabicPeriod"/>
            </a:pPr>
            <a:r>
              <a:rPr lang="en-IN" sz="2800" dirty="0"/>
              <a:t>If two samples or k samples are involved, are the individual cases independent or related?</a:t>
            </a:r>
          </a:p>
          <a:p>
            <a:pPr marL="788670" lvl="1" indent="-514350">
              <a:lnSpc>
                <a:spcPct val="160000"/>
              </a:lnSpc>
              <a:buFont typeface="+mj-lt"/>
              <a:buAutoNum type="arabicPeriod"/>
            </a:pPr>
            <a:r>
              <a:rPr lang="en-IN" sz="2800" dirty="0"/>
              <a:t>Is the measurement scale nominal, ordinal, interval or ratio?</a:t>
            </a:r>
          </a:p>
          <a:p>
            <a:pPr marL="788670" lvl="1" indent="-514350">
              <a:lnSpc>
                <a:spcPct val="160000"/>
              </a:lnSpc>
              <a:buNone/>
            </a:pPr>
            <a:r>
              <a:rPr lang="en-IN" sz="2800" dirty="0"/>
              <a:t>Others</a:t>
            </a:r>
          </a:p>
          <a:p>
            <a:pPr marL="788670" lvl="1" indent="-514350">
              <a:lnSpc>
                <a:spcPct val="160000"/>
              </a:lnSpc>
              <a:buFont typeface="+mj-lt"/>
              <a:buAutoNum type="arabicPeriod"/>
            </a:pPr>
            <a:r>
              <a:rPr lang="en-IN" sz="2800" dirty="0"/>
              <a:t>What is the sample size?</a:t>
            </a:r>
          </a:p>
          <a:p>
            <a:pPr marL="788670" lvl="1" indent="-514350">
              <a:lnSpc>
                <a:spcPct val="160000"/>
              </a:lnSpc>
              <a:buFont typeface="+mj-lt"/>
              <a:buAutoNum type="arabicPeriod"/>
            </a:pPr>
            <a:r>
              <a:rPr lang="en-IN" sz="2800" dirty="0"/>
              <a:t>Have the data been transformed?</a:t>
            </a:r>
          </a:p>
          <a:p>
            <a:endParaRPr lang="en-IN" dirty="0"/>
          </a:p>
        </p:txBody>
      </p:sp>
    </p:spTree>
    <p:extLst>
      <p:ext uri="{BB962C8B-B14F-4D97-AF65-F5344CB8AC3E}">
        <p14:creationId xmlns:p14="http://schemas.microsoft.com/office/powerpoint/2010/main" val="2223647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9EB8D-9C5A-4543-AA97-90D854583720}"/>
              </a:ext>
            </a:extLst>
          </p:cNvPr>
          <p:cNvSpPr>
            <a:spLocks noGrp="1"/>
          </p:cNvSpPr>
          <p:nvPr>
            <p:ph type="title"/>
          </p:nvPr>
        </p:nvSpPr>
        <p:spPr>
          <a:xfrm>
            <a:off x="0" y="284176"/>
            <a:ext cx="10986999" cy="1508760"/>
          </a:xfrm>
        </p:spPr>
        <p:txBody>
          <a:bodyPr/>
          <a:lstStyle/>
          <a:p>
            <a:r>
              <a:rPr lang="en-IN" b="1" dirty="0">
                <a:solidFill>
                  <a:srgbClr val="002060"/>
                </a:solidFill>
              </a:rPr>
              <a:t>Recommended statistical test</a:t>
            </a:r>
          </a:p>
        </p:txBody>
      </p:sp>
      <p:graphicFrame>
        <p:nvGraphicFramePr>
          <p:cNvPr id="7" name="Content Placeholder 6">
            <a:extLst>
              <a:ext uri="{FF2B5EF4-FFF2-40B4-BE49-F238E27FC236}">
                <a16:creationId xmlns:a16="http://schemas.microsoft.com/office/drawing/2014/main" id="{CFDAD5AF-6775-4209-9658-0E241E1C0D36}"/>
              </a:ext>
            </a:extLst>
          </p:cNvPr>
          <p:cNvGraphicFramePr>
            <a:graphicFrameLocks noGrp="1"/>
          </p:cNvGraphicFramePr>
          <p:nvPr>
            <p:ph idx="1"/>
            <p:extLst>
              <p:ext uri="{D42A27DB-BD31-4B8C-83A1-F6EECF244321}">
                <p14:modId xmlns:p14="http://schemas.microsoft.com/office/powerpoint/2010/main" val="3239068678"/>
              </p:ext>
            </p:extLst>
          </p:nvPr>
        </p:nvGraphicFramePr>
        <p:xfrm>
          <a:off x="94887" y="1905075"/>
          <a:ext cx="12016596" cy="4750223"/>
        </p:xfrm>
        <a:graphic>
          <a:graphicData uri="http://schemas.openxmlformats.org/drawingml/2006/table">
            <a:tbl>
              <a:tblPr firstRow="1" firstCol="1" bandRow="1">
                <a:tableStyleId>{5C22544A-7EE6-4342-B048-85BDC9FD1C3A}</a:tableStyleId>
              </a:tblPr>
              <a:tblGrid>
                <a:gridCol w="1979475">
                  <a:extLst>
                    <a:ext uri="{9D8B030D-6E8A-4147-A177-3AD203B41FA5}">
                      <a16:colId xmlns:a16="http://schemas.microsoft.com/office/drawing/2014/main" val="818806740"/>
                    </a:ext>
                  </a:extLst>
                </a:gridCol>
                <a:gridCol w="1983121">
                  <a:extLst>
                    <a:ext uri="{9D8B030D-6E8A-4147-A177-3AD203B41FA5}">
                      <a16:colId xmlns:a16="http://schemas.microsoft.com/office/drawing/2014/main" val="3336294806"/>
                    </a:ext>
                  </a:extLst>
                </a:gridCol>
                <a:gridCol w="1802064">
                  <a:extLst>
                    <a:ext uri="{9D8B030D-6E8A-4147-A177-3AD203B41FA5}">
                      <a16:colId xmlns:a16="http://schemas.microsoft.com/office/drawing/2014/main" val="2028780634"/>
                    </a:ext>
                  </a:extLst>
                </a:gridCol>
                <a:gridCol w="2363547">
                  <a:extLst>
                    <a:ext uri="{9D8B030D-6E8A-4147-A177-3AD203B41FA5}">
                      <a16:colId xmlns:a16="http://schemas.microsoft.com/office/drawing/2014/main" val="860992278"/>
                    </a:ext>
                  </a:extLst>
                </a:gridCol>
                <a:gridCol w="1326360">
                  <a:extLst>
                    <a:ext uri="{9D8B030D-6E8A-4147-A177-3AD203B41FA5}">
                      <a16:colId xmlns:a16="http://schemas.microsoft.com/office/drawing/2014/main" val="3062074050"/>
                    </a:ext>
                  </a:extLst>
                </a:gridCol>
                <a:gridCol w="2562029">
                  <a:extLst>
                    <a:ext uri="{9D8B030D-6E8A-4147-A177-3AD203B41FA5}">
                      <a16:colId xmlns:a16="http://schemas.microsoft.com/office/drawing/2014/main" val="562796512"/>
                    </a:ext>
                  </a:extLst>
                </a:gridCol>
              </a:tblGrid>
              <a:tr h="404230">
                <a:tc rowSpan="2">
                  <a:txBody>
                    <a:bodyPr/>
                    <a:lstStyle/>
                    <a:p>
                      <a:pPr algn="just">
                        <a:lnSpc>
                          <a:spcPct val="150000"/>
                        </a:lnSpc>
                        <a:spcAft>
                          <a:spcPts val="1000"/>
                        </a:spcAft>
                      </a:pPr>
                      <a:r>
                        <a:rPr lang="en-IN" sz="2000" b="1" dirty="0">
                          <a:solidFill>
                            <a:srgbClr val="002060"/>
                          </a:solidFill>
                          <a:effectLst/>
                        </a:rPr>
                        <a:t>Measurement level</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IN" sz="2000" dirty="0">
                          <a:solidFill>
                            <a:srgbClr val="002060"/>
                          </a:solidFill>
                          <a:effectLst/>
                        </a:rPr>
                        <a:t>One sample case</a:t>
                      </a:r>
                      <a:endParaRPr lang="en-IN"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50000"/>
                        </a:lnSpc>
                        <a:spcAft>
                          <a:spcPts val="1000"/>
                        </a:spcAft>
                      </a:pPr>
                      <a:r>
                        <a:rPr lang="en-IN" sz="2000" dirty="0">
                          <a:solidFill>
                            <a:srgbClr val="002060"/>
                          </a:solidFill>
                          <a:effectLst/>
                        </a:rPr>
                        <a:t>Two sample case</a:t>
                      </a:r>
                      <a:endParaRPr lang="en-IN"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gridSpan="2">
                  <a:txBody>
                    <a:bodyPr/>
                    <a:lstStyle/>
                    <a:p>
                      <a:pPr algn="ctr">
                        <a:lnSpc>
                          <a:spcPct val="150000"/>
                        </a:lnSpc>
                        <a:spcAft>
                          <a:spcPts val="1000"/>
                        </a:spcAft>
                      </a:pPr>
                      <a:r>
                        <a:rPr lang="en-IN" sz="2000" dirty="0">
                          <a:solidFill>
                            <a:srgbClr val="002060"/>
                          </a:solidFill>
                          <a:effectLst/>
                        </a:rPr>
                        <a:t>k- sample case</a:t>
                      </a:r>
                      <a:endParaRPr lang="en-IN"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extLst>
                  <a:ext uri="{0D108BD9-81ED-4DB2-BD59-A6C34878D82A}">
                    <a16:rowId xmlns:a16="http://schemas.microsoft.com/office/drawing/2014/main" val="4234445403"/>
                  </a:ext>
                </a:extLst>
              </a:tr>
              <a:tr h="659972">
                <a:tc vMerge="1">
                  <a:txBody>
                    <a:bodyPr/>
                    <a:lstStyle/>
                    <a:p>
                      <a:pPr algn="just">
                        <a:lnSpc>
                          <a:spcPct val="115000"/>
                        </a:lnSpc>
                        <a:spcAft>
                          <a:spcPts val="1000"/>
                        </a:spcAft>
                      </a:pP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C00000"/>
                          </a:solidFill>
                          <a:effectLst/>
                        </a:rPr>
                        <a:t> </a:t>
                      </a:r>
                      <a:endParaRPr lang="en-IN"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C00000"/>
                          </a:solidFill>
                          <a:effectLst/>
                        </a:rPr>
                        <a:t>Related samples</a:t>
                      </a:r>
                      <a:endParaRPr lang="en-IN"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C00000"/>
                          </a:solidFill>
                          <a:effectLst/>
                        </a:rPr>
                        <a:t>Independent samples</a:t>
                      </a:r>
                      <a:endParaRPr lang="en-IN"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C00000"/>
                          </a:solidFill>
                          <a:effectLst/>
                        </a:rPr>
                        <a:t>Related samples</a:t>
                      </a:r>
                      <a:endParaRPr lang="en-IN"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C00000"/>
                          </a:solidFill>
                          <a:effectLst/>
                        </a:rPr>
                        <a:t>Independent samples</a:t>
                      </a:r>
                      <a:endParaRPr lang="en-IN"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8480991"/>
                  </a:ext>
                </a:extLst>
              </a:tr>
              <a:tr h="739905">
                <a:tc>
                  <a:txBody>
                    <a:bodyPr/>
                    <a:lstStyle/>
                    <a:p>
                      <a:pPr algn="just">
                        <a:lnSpc>
                          <a:spcPct val="115000"/>
                        </a:lnSpc>
                        <a:spcAft>
                          <a:spcPts val="1000"/>
                        </a:spcAft>
                      </a:pPr>
                      <a:r>
                        <a:rPr lang="en-IN" sz="2000" b="1" dirty="0">
                          <a:solidFill>
                            <a:srgbClr val="002060"/>
                          </a:solidFill>
                          <a:effectLst/>
                        </a:rPr>
                        <a:t>Nominal</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dirty="0">
                          <a:effectLst/>
                        </a:rPr>
                        <a:t>Binomial</a:t>
                      </a:r>
                    </a:p>
                    <a:p>
                      <a:pPr algn="just">
                        <a:lnSpc>
                          <a:spcPct val="115000"/>
                        </a:lnSpc>
                        <a:spcAft>
                          <a:spcPts val="1000"/>
                        </a:spcAft>
                      </a:pPr>
                      <a:r>
                        <a:rPr lang="en-IN" sz="2000" b="1" dirty="0">
                          <a:solidFill>
                            <a:srgbClr val="002060"/>
                          </a:solidFill>
                          <a:effectLst/>
                        </a:rPr>
                        <a:t>Chi square</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a:effectLst/>
                        </a:rPr>
                        <a:t>McNemar</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002060"/>
                          </a:solidFill>
                          <a:effectLst/>
                        </a:rPr>
                        <a:t>Chi square</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a:effectLst/>
                        </a:rPr>
                        <a:t>Cochran Q</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a:effectLst/>
                        </a:rPr>
                        <a:t>Chi square for k samples</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6982812"/>
                  </a:ext>
                </a:extLst>
              </a:tr>
              <a:tr h="1382288">
                <a:tc>
                  <a:txBody>
                    <a:bodyPr/>
                    <a:lstStyle/>
                    <a:p>
                      <a:pPr algn="just">
                        <a:lnSpc>
                          <a:spcPct val="115000"/>
                        </a:lnSpc>
                        <a:spcAft>
                          <a:spcPts val="1000"/>
                        </a:spcAft>
                      </a:pPr>
                      <a:r>
                        <a:rPr lang="en-IN" sz="2000" b="1" dirty="0">
                          <a:solidFill>
                            <a:srgbClr val="002060"/>
                          </a:solidFill>
                          <a:effectLst/>
                        </a:rPr>
                        <a:t>Ordinal</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a:effectLst/>
                        </a:rPr>
                        <a:t>Kolmogorov-smirnov</a:t>
                      </a:r>
                    </a:p>
                    <a:p>
                      <a:pPr algn="just">
                        <a:lnSpc>
                          <a:spcPct val="115000"/>
                        </a:lnSpc>
                        <a:spcAft>
                          <a:spcPts val="1000"/>
                        </a:spcAft>
                      </a:pPr>
                      <a:r>
                        <a:rPr lang="en-IN" sz="2000">
                          <a:effectLst/>
                        </a:rPr>
                        <a:t>Run test</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a:effectLst/>
                        </a:rPr>
                        <a:t>Sign test</a:t>
                      </a:r>
                    </a:p>
                    <a:p>
                      <a:pPr algn="just">
                        <a:lnSpc>
                          <a:spcPct val="115000"/>
                        </a:lnSpc>
                        <a:spcAft>
                          <a:spcPts val="1000"/>
                        </a:spcAft>
                      </a:pPr>
                      <a:r>
                        <a:rPr lang="en-IN" sz="2000">
                          <a:effectLst/>
                        </a:rPr>
                        <a:t>Wilcoxon matched pairs</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dirty="0">
                          <a:effectLst/>
                        </a:rPr>
                        <a:t>Median test</a:t>
                      </a:r>
                    </a:p>
                    <a:p>
                      <a:pPr algn="just">
                        <a:lnSpc>
                          <a:spcPct val="115000"/>
                        </a:lnSpc>
                        <a:spcAft>
                          <a:spcPts val="1000"/>
                        </a:spcAft>
                      </a:pPr>
                      <a:r>
                        <a:rPr lang="en-IN" sz="2000" dirty="0">
                          <a:effectLst/>
                        </a:rPr>
                        <a:t>Mann-Whitney U test Kolmogorov-</a:t>
                      </a:r>
                      <a:r>
                        <a:rPr lang="en-IN" sz="2000" dirty="0" err="1">
                          <a:effectLst/>
                        </a:rPr>
                        <a:t>smirnov</a:t>
                      </a:r>
                      <a:r>
                        <a:rPr lang="en-IN" sz="2000" dirty="0">
                          <a:effectLst/>
                        </a:rPr>
                        <a:t> test</a:t>
                      </a:r>
                    </a:p>
                  </a:txBody>
                  <a:tcPr marL="68580" marR="68580" marT="0" marB="0"/>
                </a:tc>
                <a:tc>
                  <a:txBody>
                    <a:bodyPr/>
                    <a:lstStyle/>
                    <a:p>
                      <a:pPr algn="just">
                        <a:lnSpc>
                          <a:spcPct val="115000"/>
                        </a:lnSpc>
                        <a:spcAft>
                          <a:spcPts val="1000"/>
                        </a:spcAft>
                      </a:pPr>
                      <a:r>
                        <a:rPr lang="en-IN" sz="2000" dirty="0">
                          <a:effectLst/>
                        </a:rPr>
                        <a:t>Friedman two-way ANOVA</a:t>
                      </a:r>
                    </a:p>
                  </a:txBody>
                  <a:tcPr marL="68580" marR="68580" marT="0" marB="0"/>
                </a:tc>
                <a:tc>
                  <a:txBody>
                    <a:bodyPr/>
                    <a:lstStyle/>
                    <a:p>
                      <a:pPr algn="just">
                        <a:lnSpc>
                          <a:spcPct val="115000"/>
                        </a:lnSpc>
                        <a:spcAft>
                          <a:spcPts val="1000"/>
                        </a:spcAft>
                      </a:pPr>
                      <a:r>
                        <a:rPr lang="en-IN" sz="2000" dirty="0">
                          <a:effectLst/>
                        </a:rPr>
                        <a:t>Median extension Kruskal-</a:t>
                      </a:r>
                      <a:r>
                        <a:rPr lang="en-IN" sz="2000" dirty="0" err="1">
                          <a:effectLst/>
                        </a:rPr>
                        <a:t>wallis</a:t>
                      </a:r>
                      <a:endParaRPr lang="en-IN" sz="2000" dirty="0">
                        <a:effectLst/>
                      </a:endParaRPr>
                    </a:p>
                    <a:p>
                      <a:pPr algn="just">
                        <a:lnSpc>
                          <a:spcPct val="115000"/>
                        </a:lnSpc>
                        <a:spcAft>
                          <a:spcPts val="1000"/>
                        </a:spcAft>
                      </a:pPr>
                      <a:r>
                        <a:rPr lang="en-IN" sz="2000" dirty="0">
                          <a:effectLst/>
                        </a:rPr>
                        <a:t>one way ANOVA</a:t>
                      </a:r>
                    </a:p>
                  </a:txBody>
                  <a:tcPr marL="68580" marR="68580" marT="0" marB="0"/>
                </a:tc>
                <a:extLst>
                  <a:ext uri="{0D108BD9-81ED-4DB2-BD59-A6C34878D82A}">
                    <a16:rowId xmlns:a16="http://schemas.microsoft.com/office/drawing/2014/main" val="170642863"/>
                  </a:ext>
                </a:extLst>
              </a:tr>
              <a:tr h="1343829">
                <a:tc>
                  <a:txBody>
                    <a:bodyPr/>
                    <a:lstStyle/>
                    <a:p>
                      <a:pPr algn="just">
                        <a:lnSpc>
                          <a:spcPct val="115000"/>
                        </a:lnSpc>
                        <a:spcAft>
                          <a:spcPts val="1000"/>
                        </a:spcAft>
                      </a:pPr>
                      <a:r>
                        <a:rPr lang="en-IN" sz="2000" b="1" dirty="0">
                          <a:solidFill>
                            <a:srgbClr val="002060"/>
                          </a:solidFill>
                          <a:effectLst/>
                        </a:rPr>
                        <a:t>Interval and Ratio</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002060"/>
                          </a:solidFill>
                          <a:effectLst/>
                        </a:rPr>
                        <a:t>t test</a:t>
                      </a:r>
                    </a:p>
                    <a:p>
                      <a:pPr algn="just">
                        <a:lnSpc>
                          <a:spcPct val="115000"/>
                        </a:lnSpc>
                        <a:spcAft>
                          <a:spcPts val="1000"/>
                        </a:spcAft>
                      </a:pPr>
                      <a:r>
                        <a:rPr lang="en-IN" sz="2000" b="1" dirty="0">
                          <a:solidFill>
                            <a:srgbClr val="002060"/>
                          </a:solidFill>
                          <a:effectLst/>
                        </a:rPr>
                        <a:t>Z test</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002060"/>
                          </a:solidFill>
                          <a:effectLst/>
                        </a:rPr>
                        <a:t>t test for paired samples</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002060"/>
                          </a:solidFill>
                          <a:effectLst/>
                        </a:rPr>
                        <a:t>t test</a:t>
                      </a:r>
                    </a:p>
                    <a:p>
                      <a:pPr algn="just">
                        <a:lnSpc>
                          <a:spcPct val="115000"/>
                        </a:lnSpc>
                        <a:spcAft>
                          <a:spcPts val="1000"/>
                        </a:spcAft>
                      </a:pPr>
                      <a:r>
                        <a:rPr lang="en-IN" sz="2000" b="1" dirty="0">
                          <a:solidFill>
                            <a:srgbClr val="002060"/>
                          </a:solidFill>
                          <a:effectLst/>
                        </a:rPr>
                        <a:t>Z test</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002060"/>
                          </a:solidFill>
                          <a:effectLst/>
                        </a:rPr>
                        <a:t>ANOVA</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IN" sz="2000" b="1" dirty="0">
                          <a:solidFill>
                            <a:srgbClr val="002060"/>
                          </a:solidFill>
                          <a:effectLst/>
                        </a:rPr>
                        <a:t>One way &amp; N-way ANOVA</a:t>
                      </a:r>
                      <a:endParaRPr lang="en-IN"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5132590"/>
                  </a:ext>
                </a:extLst>
              </a:tr>
            </a:tbl>
          </a:graphicData>
        </a:graphic>
      </p:graphicFrame>
    </p:spTree>
    <p:extLst>
      <p:ext uri="{BB962C8B-B14F-4D97-AF65-F5344CB8AC3E}">
        <p14:creationId xmlns:p14="http://schemas.microsoft.com/office/powerpoint/2010/main" val="1104666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A4984-D025-4605-9DEB-A6B22BD36075}"/>
              </a:ext>
            </a:extLst>
          </p:cNvPr>
          <p:cNvSpPr>
            <a:spLocks noGrp="1"/>
          </p:cNvSpPr>
          <p:nvPr>
            <p:ph type="title"/>
          </p:nvPr>
        </p:nvSpPr>
        <p:spPr>
          <a:xfrm>
            <a:off x="0" y="284176"/>
            <a:ext cx="10986999" cy="1508760"/>
          </a:xfrm>
        </p:spPr>
        <p:txBody>
          <a:bodyPr/>
          <a:lstStyle/>
          <a:p>
            <a:r>
              <a:rPr lang="en-IN" b="1" dirty="0">
                <a:solidFill>
                  <a:srgbClr val="002060"/>
                </a:solidFill>
              </a:rPr>
              <a:t>Process of hypothesis testing</a:t>
            </a:r>
          </a:p>
        </p:txBody>
      </p:sp>
      <p:sp>
        <p:nvSpPr>
          <p:cNvPr id="3" name="Content Placeholder 2">
            <a:extLst>
              <a:ext uri="{FF2B5EF4-FFF2-40B4-BE49-F238E27FC236}">
                <a16:creationId xmlns:a16="http://schemas.microsoft.com/office/drawing/2014/main" id="{A14222D7-E1FE-4BC3-962F-C3B03E1460B1}"/>
              </a:ext>
            </a:extLst>
          </p:cNvPr>
          <p:cNvSpPr>
            <a:spLocks noGrp="1"/>
          </p:cNvSpPr>
          <p:nvPr>
            <p:ph idx="1"/>
          </p:nvPr>
        </p:nvSpPr>
        <p:spPr/>
        <p:txBody>
          <a:bodyPr/>
          <a:lstStyle/>
          <a:p>
            <a:pPr marL="685800" lvl="1" indent="-457200">
              <a:lnSpc>
                <a:spcPct val="200000"/>
              </a:lnSpc>
              <a:buFont typeface="+mj-lt"/>
              <a:buAutoNum type="arabicPeriod"/>
            </a:pPr>
            <a:r>
              <a:rPr lang="en-IN" dirty="0"/>
              <a:t>Formulation of Hypothesis</a:t>
            </a:r>
          </a:p>
          <a:p>
            <a:pPr marL="685800" lvl="1" indent="-457200">
              <a:lnSpc>
                <a:spcPct val="200000"/>
              </a:lnSpc>
              <a:buFont typeface="+mj-lt"/>
              <a:buAutoNum type="arabicPeriod"/>
            </a:pPr>
            <a:r>
              <a:rPr lang="en-IN" dirty="0"/>
              <a:t>Set the level of significance</a:t>
            </a:r>
          </a:p>
          <a:p>
            <a:pPr marL="685800" lvl="1" indent="-457200">
              <a:lnSpc>
                <a:spcPct val="200000"/>
              </a:lnSpc>
              <a:buFont typeface="+mj-lt"/>
              <a:buAutoNum type="arabicPeriod"/>
            </a:pPr>
            <a:r>
              <a:rPr lang="en-IN" dirty="0"/>
              <a:t>Determination of suitable Significant test</a:t>
            </a:r>
          </a:p>
          <a:p>
            <a:pPr marL="685800" lvl="1" indent="-457200">
              <a:lnSpc>
                <a:spcPct val="200000"/>
              </a:lnSpc>
              <a:buFont typeface="+mj-lt"/>
              <a:buAutoNum type="arabicPeriod"/>
            </a:pPr>
            <a:r>
              <a:rPr lang="en-IN" dirty="0"/>
              <a:t>Determine the critical value</a:t>
            </a:r>
          </a:p>
          <a:p>
            <a:pPr marL="685800" lvl="1" indent="-457200">
              <a:lnSpc>
                <a:spcPct val="200000"/>
              </a:lnSpc>
              <a:buFont typeface="+mj-lt"/>
              <a:buAutoNum type="arabicPeriod"/>
            </a:pPr>
            <a:r>
              <a:rPr lang="en-IN" dirty="0"/>
              <a:t>Decision: Interpret the test</a:t>
            </a:r>
          </a:p>
          <a:p>
            <a:pPr marL="685800" lvl="1" indent="-457200">
              <a:lnSpc>
                <a:spcPct val="200000"/>
              </a:lnSpc>
              <a:buFont typeface="+mj-lt"/>
              <a:buAutoNum type="arabicPeriod"/>
            </a:pPr>
            <a:r>
              <a:rPr lang="en-IN" dirty="0"/>
              <a:t>Measuring the power of test</a:t>
            </a:r>
          </a:p>
        </p:txBody>
      </p:sp>
    </p:spTree>
    <p:extLst>
      <p:ext uri="{BB962C8B-B14F-4D97-AF65-F5344CB8AC3E}">
        <p14:creationId xmlns:p14="http://schemas.microsoft.com/office/powerpoint/2010/main" val="692479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8FF9C-2808-49BF-9D44-9B2F7B8A5941}"/>
              </a:ext>
            </a:extLst>
          </p:cNvPr>
          <p:cNvSpPr>
            <a:spLocks noGrp="1"/>
          </p:cNvSpPr>
          <p:nvPr>
            <p:ph type="title"/>
          </p:nvPr>
        </p:nvSpPr>
        <p:spPr>
          <a:xfrm>
            <a:off x="1" y="310055"/>
            <a:ext cx="11297550" cy="1508760"/>
          </a:xfrm>
        </p:spPr>
        <p:txBody>
          <a:bodyPr/>
          <a:lstStyle/>
          <a:p>
            <a:r>
              <a:rPr lang="en-IN" sz="4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SMALL CASE STUDY</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17A91341-1FB0-491D-8A82-48187FF80C2F}"/>
              </a:ext>
            </a:extLst>
          </p:cNvPr>
          <p:cNvSpPr>
            <a:spLocks noGrp="1"/>
          </p:cNvSpPr>
          <p:nvPr>
            <p:ph idx="1"/>
          </p:nvPr>
        </p:nvSpPr>
        <p:spPr>
          <a:xfrm>
            <a:off x="0" y="2011680"/>
            <a:ext cx="12192000" cy="4639286"/>
          </a:xfrm>
        </p:spPr>
        <p:txBody>
          <a:bodyPr>
            <a:normAutofit/>
          </a:bodyPr>
          <a:lstStyle/>
          <a:p>
            <a:pPr algn="just">
              <a:lnSpc>
                <a:spcPct val="150000"/>
              </a:lnSpc>
            </a:pPr>
            <a:r>
              <a:rPr lang="en-IN" sz="2400" dirty="0">
                <a:effectLst/>
                <a:latin typeface="Calibri" panose="020F0502020204030204" pitchFamily="34" charset="0"/>
                <a:ea typeface="Calibri" panose="020F0502020204030204" pitchFamily="34" charset="0"/>
                <a:cs typeface="Times New Roman" panose="02020603050405020304" pitchFamily="18" charset="0"/>
              </a:rPr>
              <a:t>A marketing research firm conducted a survey 10 years ago and found the average household income of a particular geographic region was Rs. 10,000.  Mr.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Bhatanagar</a:t>
            </a:r>
            <a:r>
              <a:rPr lang="en-IN" sz="2400" dirty="0">
                <a:effectLst/>
                <a:latin typeface="Calibri" panose="020F0502020204030204" pitchFamily="34" charset="0"/>
                <a:ea typeface="Calibri" panose="020F0502020204030204" pitchFamily="34" charset="0"/>
                <a:cs typeface="Times New Roman" panose="02020603050405020304" pitchFamily="18" charset="0"/>
              </a:rPr>
              <a:t>, who has recently joined the firm as a vice president has expressed doubt about the accuracy of the data. For verifying the data, the firm has decided to take random sample of 200 households that yield a sample mean (for household income) of Rs. 10200. Historical data shows that population standard deviation of the household income is Rs.1200. Verify the Mr. </a:t>
            </a:r>
            <a:r>
              <a:rPr lang="en-IN" sz="2400" dirty="0" err="1">
                <a:effectLst/>
                <a:latin typeface="Calibri" panose="020F0502020204030204" pitchFamily="34" charset="0"/>
                <a:ea typeface="Calibri" panose="020F0502020204030204" pitchFamily="34" charset="0"/>
                <a:cs typeface="Times New Roman" panose="02020603050405020304" pitchFamily="18" charset="0"/>
              </a:rPr>
              <a:t>Bhatanagar’s</a:t>
            </a:r>
            <a:r>
              <a:rPr lang="en-IN" sz="2400" dirty="0">
                <a:effectLst/>
                <a:latin typeface="Calibri" panose="020F0502020204030204" pitchFamily="34" charset="0"/>
                <a:ea typeface="Calibri" panose="020F0502020204030204" pitchFamily="34" charset="0"/>
                <a:cs typeface="Times New Roman" panose="02020603050405020304" pitchFamily="18" charset="0"/>
              </a:rPr>
              <a:t>  doubt at 5% level of significance.</a:t>
            </a:r>
          </a:p>
          <a:p>
            <a:endParaRPr lang="en-IN" sz="2400" dirty="0"/>
          </a:p>
        </p:txBody>
      </p:sp>
    </p:spTree>
    <p:extLst>
      <p:ext uri="{BB962C8B-B14F-4D97-AF65-F5344CB8AC3E}">
        <p14:creationId xmlns:p14="http://schemas.microsoft.com/office/powerpoint/2010/main" val="2219230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68D9A-7F59-42F4-BFA9-B8CAD1BAE47A}"/>
              </a:ext>
            </a:extLst>
          </p:cNvPr>
          <p:cNvSpPr>
            <a:spLocks noGrp="1"/>
          </p:cNvSpPr>
          <p:nvPr>
            <p:ph type="title"/>
          </p:nvPr>
        </p:nvSpPr>
        <p:spPr>
          <a:xfrm>
            <a:off x="0" y="284176"/>
            <a:ext cx="10986999" cy="1508760"/>
          </a:xfrm>
        </p:spPr>
        <p:txBody>
          <a:bodyPr/>
          <a:lstStyle/>
          <a:p>
            <a:r>
              <a:rPr lang="en-IN" b="1" dirty="0">
                <a:solidFill>
                  <a:srgbClr val="002060"/>
                </a:solidFill>
              </a:rPr>
              <a:t>Basic terminologies used </a:t>
            </a:r>
          </a:p>
        </p:txBody>
      </p:sp>
      <p:sp>
        <p:nvSpPr>
          <p:cNvPr id="3" name="Content Placeholder 2">
            <a:extLst>
              <a:ext uri="{FF2B5EF4-FFF2-40B4-BE49-F238E27FC236}">
                <a16:creationId xmlns:a16="http://schemas.microsoft.com/office/drawing/2014/main" id="{2ECBA819-4102-4A0A-9EC3-2BCFC33CA405}"/>
              </a:ext>
            </a:extLst>
          </p:cNvPr>
          <p:cNvSpPr>
            <a:spLocks noGrp="1"/>
          </p:cNvSpPr>
          <p:nvPr>
            <p:ph idx="1"/>
          </p:nvPr>
        </p:nvSpPr>
        <p:spPr>
          <a:xfrm>
            <a:off x="-64008" y="1792936"/>
            <a:ext cx="12256007" cy="5065064"/>
          </a:xfrm>
        </p:spPr>
        <p:txBody>
          <a:bodyPr numCol="2">
            <a:noAutofit/>
          </a:bodyPr>
          <a:lstStyle/>
          <a:p>
            <a:pPr lvl="1">
              <a:lnSpc>
                <a:spcPct val="150000"/>
              </a:lnSpc>
            </a:pPr>
            <a:r>
              <a:rPr lang="en-IN" sz="2800" dirty="0"/>
              <a:t>Population </a:t>
            </a:r>
          </a:p>
          <a:p>
            <a:pPr lvl="1">
              <a:lnSpc>
                <a:spcPct val="150000"/>
              </a:lnSpc>
            </a:pPr>
            <a:r>
              <a:rPr lang="en-IN" sz="2800" dirty="0"/>
              <a:t>Sample</a:t>
            </a:r>
          </a:p>
          <a:p>
            <a:pPr lvl="1">
              <a:lnSpc>
                <a:spcPct val="150000"/>
              </a:lnSpc>
            </a:pPr>
            <a:r>
              <a:rPr lang="en-IN" sz="2800" dirty="0"/>
              <a:t>Parameter</a:t>
            </a:r>
          </a:p>
          <a:p>
            <a:pPr lvl="1">
              <a:lnSpc>
                <a:spcPct val="150000"/>
              </a:lnSpc>
            </a:pPr>
            <a:r>
              <a:rPr lang="en-IN" sz="2800" dirty="0"/>
              <a:t>Statistic</a:t>
            </a:r>
          </a:p>
          <a:p>
            <a:pPr lvl="1">
              <a:lnSpc>
                <a:spcPct val="150000"/>
              </a:lnSpc>
            </a:pPr>
            <a:r>
              <a:rPr lang="en-IN" sz="2800" dirty="0"/>
              <a:t>Hypothesis</a:t>
            </a:r>
          </a:p>
          <a:p>
            <a:pPr lvl="1">
              <a:lnSpc>
                <a:spcPct val="150000"/>
              </a:lnSpc>
            </a:pPr>
            <a:r>
              <a:rPr lang="en-IN" sz="2800" dirty="0"/>
              <a:t>Errors in Hypothesis Testing</a:t>
            </a:r>
          </a:p>
          <a:p>
            <a:pPr lvl="1">
              <a:lnSpc>
                <a:spcPct val="150000"/>
              </a:lnSpc>
            </a:pPr>
            <a:endParaRPr lang="en-IN" sz="2800" dirty="0"/>
          </a:p>
          <a:p>
            <a:pPr lvl="1">
              <a:lnSpc>
                <a:spcPct val="150000"/>
              </a:lnSpc>
            </a:pPr>
            <a:r>
              <a:rPr lang="en-IN" sz="2800" dirty="0"/>
              <a:t>Level of significance</a:t>
            </a:r>
          </a:p>
          <a:p>
            <a:pPr lvl="1">
              <a:lnSpc>
                <a:spcPct val="150000"/>
              </a:lnSpc>
            </a:pPr>
            <a:r>
              <a:rPr lang="en-IN" sz="2800" dirty="0"/>
              <a:t>Critical value</a:t>
            </a:r>
          </a:p>
          <a:p>
            <a:pPr lvl="1">
              <a:lnSpc>
                <a:spcPct val="150000"/>
              </a:lnSpc>
            </a:pPr>
            <a:r>
              <a:rPr lang="en-IN" sz="2800" dirty="0"/>
              <a:t>P-Value</a:t>
            </a:r>
          </a:p>
          <a:p>
            <a:pPr lvl="1">
              <a:lnSpc>
                <a:spcPct val="150000"/>
              </a:lnSpc>
            </a:pPr>
            <a:r>
              <a:rPr lang="en-IN" sz="2800" dirty="0"/>
              <a:t>Standard error</a:t>
            </a:r>
          </a:p>
          <a:p>
            <a:pPr lvl="1">
              <a:lnSpc>
                <a:spcPct val="150000"/>
              </a:lnSpc>
            </a:pPr>
            <a:r>
              <a:rPr lang="en-IN" sz="2800" dirty="0"/>
              <a:t>One tailed and two tailed</a:t>
            </a:r>
          </a:p>
        </p:txBody>
      </p:sp>
    </p:spTree>
    <p:extLst>
      <p:ext uri="{BB962C8B-B14F-4D97-AF65-F5344CB8AC3E}">
        <p14:creationId xmlns:p14="http://schemas.microsoft.com/office/powerpoint/2010/main" val="2915762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519F8-1535-4BA8-B06E-722933D08145}"/>
              </a:ext>
            </a:extLst>
          </p:cNvPr>
          <p:cNvSpPr>
            <a:spLocks noGrp="1"/>
          </p:cNvSpPr>
          <p:nvPr>
            <p:ph type="title"/>
          </p:nvPr>
        </p:nvSpPr>
        <p:spPr>
          <a:xfrm>
            <a:off x="0" y="284176"/>
            <a:ext cx="12025223" cy="1508760"/>
          </a:xfrm>
        </p:spPr>
        <p:txBody>
          <a:bodyPr>
            <a:normAutofit/>
          </a:bodyPr>
          <a:lstStyle/>
          <a:p>
            <a:r>
              <a:rPr lang="en-IN"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Step 1 Set null hypothesis or alternate hypothesis</a:t>
            </a:r>
            <a:endParaRPr lang="en-IN" sz="3600" b="1" dirty="0">
              <a:solidFill>
                <a:srgbClr val="002060"/>
              </a:solidFill>
            </a:endParaRPr>
          </a:p>
        </p:txBody>
      </p:sp>
      <p:sp>
        <p:nvSpPr>
          <p:cNvPr id="3" name="Content Placeholder 2">
            <a:extLst>
              <a:ext uri="{FF2B5EF4-FFF2-40B4-BE49-F238E27FC236}">
                <a16:creationId xmlns:a16="http://schemas.microsoft.com/office/drawing/2014/main" id="{BA2D1134-89C5-4CEF-AEC0-1674C6F63A28}"/>
              </a:ext>
            </a:extLst>
          </p:cNvPr>
          <p:cNvSpPr>
            <a:spLocks noGrp="1"/>
          </p:cNvSpPr>
          <p:nvPr>
            <p:ph idx="1"/>
          </p:nvPr>
        </p:nvSpPr>
        <p:spPr>
          <a:xfrm>
            <a:off x="181155" y="2011680"/>
            <a:ext cx="10805844" cy="4206240"/>
          </a:xfrm>
        </p:spPr>
        <p:txBody>
          <a:bodyPr/>
          <a:lstStyle/>
          <a:p>
            <a:pPr algn="just">
              <a:lnSpc>
                <a:spcPct val="150000"/>
              </a:lnSpc>
            </a:pPr>
            <a:r>
              <a:rPr lang="en-IN" sz="2800" dirty="0">
                <a:effectLst/>
                <a:latin typeface="Calibri" panose="020F0502020204030204" pitchFamily="34" charset="0"/>
                <a:ea typeface="Calibri" panose="020F0502020204030204" pitchFamily="34" charset="0"/>
                <a:cs typeface="Times New Roman" panose="02020603050405020304" pitchFamily="18" charset="0"/>
              </a:rPr>
              <a:t>The null hypothesis is set as no difference or status quo that is, the average of household income has not changed. Or there is no difference between average value of household income ten years ago i.e. Rs.10000 and average value of household income derived i.e. Rs.10200 recently.</a:t>
            </a:r>
          </a:p>
          <a:p>
            <a:endParaRPr lang="en-IN" dirty="0"/>
          </a:p>
        </p:txBody>
      </p:sp>
    </p:spTree>
    <p:extLst>
      <p:ext uri="{BB962C8B-B14F-4D97-AF65-F5344CB8AC3E}">
        <p14:creationId xmlns:p14="http://schemas.microsoft.com/office/powerpoint/2010/main" val="199828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37065-5A78-4731-9301-6D50C2930C7B}"/>
              </a:ext>
            </a:extLst>
          </p:cNvPr>
          <p:cNvSpPr>
            <a:spLocks noGrp="1"/>
          </p:cNvSpPr>
          <p:nvPr>
            <p:ph type="title"/>
          </p:nvPr>
        </p:nvSpPr>
        <p:spPr>
          <a:xfrm>
            <a:off x="0" y="284176"/>
            <a:ext cx="12192000" cy="1508760"/>
          </a:xfrm>
        </p:spPr>
        <p:txBody>
          <a:bodyPr>
            <a:normAutofit fontScale="90000"/>
          </a:bodyPr>
          <a:lstStyle/>
          <a:p>
            <a:r>
              <a:rPr lang="en-IN" sz="4000" dirty="0">
                <a:effectLst/>
                <a:latin typeface="Calibri" panose="020F0502020204030204" pitchFamily="34" charset="0"/>
                <a:ea typeface="Calibri" panose="020F0502020204030204" pitchFamily="34" charset="0"/>
                <a:cs typeface="Times New Roman" panose="02020603050405020304" pitchFamily="18" charset="0"/>
              </a:rPr>
              <a:t>Step 2 Set the level of significance: already given</a:t>
            </a:r>
            <a:r>
              <a:rPr lang="en-IN" sz="4000" dirty="0">
                <a:effectLst/>
                <a:latin typeface="Calibri" panose="020F0502020204030204" pitchFamily="34" charset="0"/>
                <a:ea typeface="Calibri" panose="020F0502020204030204" pitchFamily="34" charset="0"/>
                <a:cs typeface="Calibri" panose="020F0502020204030204" pitchFamily="34" charset="0"/>
              </a:rPr>
              <a:t>   = </a:t>
            </a:r>
            <a:r>
              <a:rPr lang="en-IN" sz="4000" dirty="0">
                <a:effectLst/>
                <a:latin typeface="Calibri" panose="020F0502020204030204" pitchFamily="34" charset="0"/>
                <a:ea typeface="Calibri" panose="020F0502020204030204" pitchFamily="34" charset="0"/>
                <a:cs typeface="Times New Roman" panose="02020603050405020304" pitchFamily="18" charset="0"/>
              </a:rPr>
              <a:t>5%</a:t>
            </a:r>
            <a:br>
              <a:rPr lang="en-IN" sz="4000" dirty="0">
                <a:effectLst/>
                <a:latin typeface="Calibri" panose="020F0502020204030204" pitchFamily="34" charset="0"/>
                <a:ea typeface="Calibri" panose="020F0502020204030204" pitchFamily="34" charset="0"/>
                <a:cs typeface="Times New Roman" panose="02020603050405020304" pitchFamily="18" charset="0"/>
              </a:rPr>
            </a:br>
            <a:r>
              <a:rPr lang="en-IN" sz="4000" dirty="0">
                <a:effectLst/>
                <a:latin typeface="Calibri" panose="020F0502020204030204" pitchFamily="34" charset="0"/>
                <a:ea typeface="Calibri" panose="020F0502020204030204" pitchFamily="34" charset="0"/>
                <a:cs typeface="Times New Roman" panose="02020603050405020304" pitchFamily="18" charset="0"/>
              </a:rPr>
              <a:t>step3: Determine appropriate test</a:t>
            </a:r>
            <a:endParaRPr lang="en-IN" dirty="0"/>
          </a:p>
        </p:txBody>
      </p:sp>
      <p:sp>
        <p:nvSpPr>
          <p:cNvPr id="3" name="Content Placeholder 2">
            <a:extLst>
              <a:ext uri="{FF2B5EF4-FFF2-40B4-BE49-F238E27FC236}">
                <a16:creationId xmlns:a16="http://schemas.microsoft.com/office/drawing/2014/main" id="{325D1D5C-F212-455F-9D28-165C6F60DA6A}"/>
              </a:ext>
            </a:extLst>
          </p:cNvPr>
          <p:cNvSpPr>
            <a:spLocks noGrp="1"/>
          </p:cNvSpPr>
          <p:nvPr>
            <p:ph idx="1"/>
          </p:nvPr>
        </p:nvSpPr>
        <p:spPr>
          <a:xfrm>
            <a:off x="0" y="2011680"/>
            <a:ext cx="12128740" cy="4206240"/>
          </a:xfrm>
        </p:spPr>
        <p:txBody>
          <a:bodyPr>
            <a:normAutofit fontScale="92500"/>
          </a:bodyPr>
          <a:lstStyle/>
          <a:p>
            <a:pPr marL="457200" algn="just">
              <a:lnSpc>
                <a:spcPct val="150000"/>
              </a:lnSpc>
              <a:spcAft>
                <a:spcPts val="1000"/>
              </a:spcAft>
            </a:pPr>
            <a:r>
              <a:rPr lang="en-IN" sz="2400" dirty="0">
                <a:effectLst/>
                <a:latin typeface="Calibri" panose="020F0502020204030204" pitchFamily="34" charset="0"/>
                <a:ea typeface="Calibri" panose="020F0502020204030204" pitchFamily="34" charset="0"/>
                <a:cs typeface="Times New Roman" panose="02020603050405020304" pitchFamily="18" charset="0"/>
              </a:rPr>
              <a:t>Sample size is greater than 30 and sample mean is used as statistic, so the Z test can be used for hypothesis testing. i.e. Test of significance of single mean</a:t>
            </a:r>
          </a:p>
          <a:p>
            <a:pPr algn="just">
              <a:lnSpc>
                <a:spcPct val="150000"/>
              </a:lnSpc>
            </a:pPr>
            <a:r>
              <a:rPr lang="en-IN" sz="2400" dirty="0">
                <a:effectLst/>
                <a:latin typeface="Calibri" panose="020F0502020204030204" pitchFamily="34" charset="0"/>
                <a:ea typeface="Calibri" panose="020F0502020204030204" pitchFamily="34" charset="0"/>
                <a:cs typeface="Calibri" panose="020F0502020204030204" pitchFamily="34" charset="0"/>
              </a:rPr>
              <a:t>Z = 10200-10000/ 1200√200 = 2.36</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IN" sz="2400" dirty="0">
                <a:effectLst/>
                <a:latin typeface="Calibri" panose="020F0502020204030204" pitchFamily="34" charset="0"/>
                <a:ea typeface="Calibri" panose="020F0502020204030204" pitchFamily="34" charset="0"/>
                <a:cs typeface="Calibri" panose="020F0502020204030204" pitchFamily="34" charset="0"/>
              </a:rPr>
              <a:t>Note: 1. if population standard deviation remains unknown then sample standard deviation can be used.</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IN" sz="2400" dirty="0">
                <a:effectLst/>
                <a:latin typeface="Calibri" panose="020F0502020204030204" pitchFamily="34" charset="0"/>
                <a:ea typeface="Calibri" panose="020F0502020204030204" pitchFamily="34" charset="0"/>
                <a:cs typeface="Calibri" panose="020F0502020204030204" pitchFamily="34" charset="0"/>
              </a:rPr>
              <a:t>The z formula is based on the assumption that the sample is drawn from an infinite population.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pic>
        <p:nvPicPr>
          <p:cNvPr id="5" name="Picture 2" descr="Alpha Symbol and Its Meaning - Mythologian">
            <a:extLst>
              <a:ext uri="{FF2B5EF4-FFF2-40B4-BE49-F238E27FC236}">
                <a16:creationId xmlns:a16="http://schemas.microsoft.com/office/drawing/2014/main" id="{2AA2DDB8-48A6-4055-BD4B-11180367CD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3310" y="614202"/>
            <a:ext cx="362311" cy="359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145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12614-AF98-4048-AA9B-2EC5167B45AC}"/>
              </a:ext>
            </a:extLst>
          </p:cNvPr>
          <p:cNvSpPr>
            <a:spLocks noGrp="1"/>
          </p:cNvSpPr>
          <p:nvPr>
            <p:ph type="title"/>
          </p:nvPr>
        </p:nvSpPr>
        <p:spPr>
          <a:xfrm>
            <a:off x="0" y="284176"/>
            <a:ext cx="10986999" cy="1508760"/>
          </a:xfrm>
        </p:spPr>
        <p:txBody>
          <a:bodyPr>
            <a:normAutofit/>
          </a:bodyPr>
          <a:lstStyle/>
          <a:p>
            <a:r>
              <a:rPr lang="en-IN" sz="4400" b="1" dirty="0">
                <a:solidFill>
                  <a:srgbClr val="002060"/>
                </a:solidFill>
                <a:effectLst/>
                <a:latin typeface="Calibri" panose="020F0502020204030204" pitchFamily="34" charset="0"/>
                <a:ea typeface="Calibri" panose="020F0502020204030204" pitchFamily="34" charset="0"/>
              </a:rPr>
              <a:t>Step 4: Testing the hypothesis</a:t>
            </a:r>
            <a:endParaRPr lang="en-IN" sz="4400" b="1" dirty="0">
              <a:solidFill>
                <a:srgbClr val="002060"/>
              </a:solidFill>
            </a:endParaRPr>
          </a:p>
        </p:txBody>
      </p:sp>
      <p:sp>
        <p:nvSpPr>
          <p:cNvPr id="3" name="Content Placeholder 2">
            <a:extLst>
              <a:ext uri="{FF2B5EF4-FFF2-40B4-BE49-F238E27FC236}">
                <a16:creationId xmlns:a16="http://schemas.microsoft.com/office/drawing/2014/main" id="{E0A4FD4F-1C29-446B-83B1-53672735D6D7}"/>
              </a:ext>
            </a:extLst>
          </p:cNvPr>
          <p:cNvSpPr>
            <a:spLocks noGrp="1"/>
          </p:cNvSpPr>
          <p:nvPr>
            <p:ph idx="1"/>
          </p:nvPr>
        </p:nvSpPr>
        <p:spPr>
          <a:xfrm>
            <a:off x="0" y="2011680"/>
            <a:ext cx="12033849" cy="4206240"/>
          </a:xfrm>
        </p:spPr>
        <p:txBody>
          <a:bodyPr>
            <a:normAutofit/>
          </a:bodyPr>
          <a:lstStyle/>
          <a:p>
            <a:pPr marL="342900" lvl="0" indent="-342900" algn="just">
              <a:lnSpc>
                <a:spcPct val="115000"/>
              </a:lnSpc>
              <a:buFont typeface="Symbol" panose="05050102010706020507" pitchFamily="18" charset="2"/>
              <a:buChar char=""/>
            </a:pPr>
            <a:r>
              <a:rPr lang="en-IN" sz="2800" dirty="0">
                <a:effectLst/>
                <a:latin typeface="Calibri" panose="020F0502020204030204" pitchFamily="34" charset="0"/>
                <a:ea typeface="Calibri" panose="020F0502020204030204" pitchFamily="34" charset="0"/>
                <a:cs typeface="Times New Roman" panose="02020603050405020304" pitchFamily="18" charset="0"/>
              </a:rPr>
              <a:t>By using critical value approach</a:t>
            </a:r>
          </a:p>
          <a:p>
            <a:pPr marL="457200" algn="just">
              <a:lnSpc>
                <a:spcPct val="150000"/>
              </a:lnSpc>
              <a:spcAft>
                <a:spcPts val="1000"/>
              </a:spcAft>
            </a:pPr>
            <a:r>
              <a:rPr lang="en-IN" sz="2800" dirty="0">
                <a:effectLst/>
                <a:latin typeface="Calibri" panose="020F0502020204030204" pitchFamily="34" charset="0"/>
                <a:ea typeface="Calibri" panose="020F0502020204030204" pitchFamily="34" charset="0"/>
                <a:cs typeface="Times New Roman" panose="02020603050405020304" pitchFamily="18" charset="0"/>
              </a:rPr>
              <a:t>The calculated value of Z is 2.36 which is greater than critical value of 1.96 at 5% level of significance. Hence null hypothesis is rejected. On the basis of hypothesis testing, it can be concluded that the average household income of the particular geographic region is not Rs.10000. Mr. </a:t>
            </a:r>
            <a:r>
              <a:rPr lang="en-IN" sz="2800" dirty="0" err="1">
                <a:effectLst/>
                <a:latin typeface="Calibri" panose="020F0502020204030204" pitchFamily="34" charset="0"/>
                <a:ea typeface="Calibri" panose="020F0502020204030204" pitchFamily="34" charset="0"/>
                <a:cs typeface="Times New Roman" panose="02020603050405020304" pitchFamily="18" charset="0"/>
              </a:rPr>
              <a:t>Bhatanagar’s</a:t>
            </a:r>
            <a:r>
              <a:rPr lang="en-IN" sz="2800" dirty="0">
                <a:effectLst/>
                <a:latin typeface="Calibri" panose="020F0502020204030204" pitchFamily="34" charset="0"/>
                <a:ea typeface="Calibri" panose="020F0502020204030204" pitchFamily="34" charset="0"/>
                <a:cs typeface="Times New Roman" panose="02020603050405020304" pitchFamily="18" charset="0"/>
              </a:rPr>
              <a:t> doubt about this average household income was right.</a:t>
            </a:r>
          </a:p>
          <a:p>
            <a:endParaRPr lang="en-IN" dirty="0"/>
          </a:p>
        </p:txBody>
      </p:sp>
    </p:spTree>
    <p:extLst>
      <p:ext uri="{BB962C8B-B14F-4D97-AF65-F5344CB8AC3E}">
        <p14:creationId xmlns:p14="http://schemas.microsoft.com/office/powerpoint/2010/main" val="3379819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86D1F-9E33-4032-AABE-E8E341A77088}"/>
              </a:ext>
            </a:extLst>
          </p:cNvPr>
          <p:cNvSpPr>
            <a:spLocks noGrp="1"/>
          </p:cNvSpPr>
          <p:nvPr>
            <p:ph type="title"/>
          </p:nvPr>
        </p:nvSpPr>
        <p:spPr>
          <a:xfrm>
            <a:off x="0" y="284176"/>
            <a:ext cx="10986999" cy="1508760"/>
          </a:xfrm>
        </p:spPr>
        <p:txBody>
          <a:bodyPr/>
          <a:lstStyle/>
          <a:p>
            <a:r>
              <a:rPr lang="en-IN" sz="4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By using p-Value approach</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844DD0EE-34B4-4CE9-89E1-9D1B4EB7E294}"/>
              </a:ext>
            </a:extLst>
          </p:cNvPr>
          <p:cNvSpPr>
            <a:spLocks noGrp="1"/>
          </p:cNvSpPr>
          <p:nvPr>
            <p:ph idx="1"/>
          </p:nvPr>
        </p:nvSpPr>
        <p:spPr>
          <a:xfrm>
            <a:off x="103517" y="2011679"/>
            <a:ext cx="11895826" cy="4777309"/>
          </a:xfrm>
        </p:spPr>
        <p:txBody>
          <a:bodyPr>
            <a:normAutofit/>
          </a:bodyPr>
          <a:lstStyle/>
          <a:p>
            <a:pPr>
              <a:lnSpc>
                <a:spcPct val="170000"/>
              </a:lnSpc>
            </a:pPr>
            <a:r>
              <a:rPr lang="en-IN" sz="1800" dirty="0">
                <a:effectLst/>
                <a:latin typeface="Calibri" panose="020F0502020204030204" pitchFamily="34" charset="0"/>
                <a:ea typeface="Calibri" panose="020F0502020204030204" pitchFamily="34" charset="0"/>
                <a:cs typeface="Times New Roman" panose="02020603050405020304" pitchFamily="18" charset="0"/>
              </a:rPr>
              <a:t>The p-Value approach for hypothesis testing is used for large samples and is sometime referred to as observed level of significance. This approach is very advantageous especially after the introduction of many statistical software programmes.  Here the value of p is 0.0182 ((0.05-0.4909)*2)  i.e. less than 0.05 hence null hypothesis is rejected.</a:t>
            </a:r>
          </a:p>
          <a:p>
            <a:pPr>
              <a:lnSpc>
                <a:spcPct val="170000"/>
              </a:lnSpc>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70000"/>
              </a:lnSpc>
            </a:pPr>
            <a:r>
              <a:rPr lang="en-IN" sz="1800" dirty="0">
                <a:effectLst/>
                <a:latin typeface="Calibri" panose="020F0502020204030204" pitchFamily="34" charset="0"/>
                <a:ea typeface="Calibri" panose="020F0502020204030204" pitchFamily="34" charset="0"/>
                <a:cs typeface="Times New Roman" panose="02020603050405020304" pitchFamily="18" charset="0"/>
              </a:rPr>
              <a:t>The observed test statistics is computed as 2.36, from the normal table, the corresponding probability area for z 2.36 is 0.4909. so, the probability of obtaining a Z value greater than or equal to 2.36 is 0.5000- 0.4909 = 0.0091 for a two tailed test, this value is multiplied by 2. Thus for a two-tailed test, this value is (0.0091*2= 0.0182). it has to be noted that for </a:t>
            </a:r>
            <a:r>
              <a:rPr lang="en-IN" sz="1800" dirty="0">
                <a:effectLst/>
                <a:latin typeface="Calibri" panose="020F0502020204030204" pitchFamily="34" charset="0"/>
                <a:ea typeface="Calibri" panose="020F0502020204030204" pitchFamily="34" charset="0"/>
              </a:rPr>
              <a:t>α</a:t>
            </a:r>
            <a:r>
              <a:rPr lang="en-IN" sz="1800" dirty="0">
                <a:effectLst/>
                <a:latin typeface="Calibri" panose="020F0502020204030204" pitchFamily="34" charset="0"/>
                <a:ea typeface="Calibri" panose="020F0502020204030204" pitchFamily="34" charset="0"/>
                <a:cs typeface="Times New Roman" panose="02020603050405020304" pitchFamily="18" charset="0"/>
              </a:rPr>
              <a:t>=0.05, the null hypothesis is rejected because 0.0182 is less than 0.05</a:t>
            </a:r>
            <a:endParaRPr lang="en-IN" dirty="0"/>
          </a:p>
        </p:txBody>
      </p:sp>
    </p:spTree>
    <p:extLst>
      <p:ext uri="{BB962C8B-B14F-4D97-AF65-F5344CB8AC3E}">
        <p14:creationId xmlns:p14="http://schemas.microsoft.com/office/powerpoint/2010/main" val="2086162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57D33-7063-4A8A-9A92-B3C01F0F34DF}"/>
              </a:ext>
            </a:extLst>
          </p:cNvPr>
          <p:cNvSpPr>
            <a:spLocks noGrp="1"/>
          </p:cNvSpPr>
          <p:nvPr>
            <p:ph type="title"/>
          </p:nvPr>
        </p:nvSpPr>
        <p:spPr>
          <a:xfrm>
            <a:off x="86264" y="284176"/>
            <a:ext cx="10900735" cy="1508760"/>
          </a:xfrm>
        </p:spPr>
        <p:txBody>
          <a:bodyPr>
            <a:normAutofit/>
          </a:bodyPr>
          <a:lstStyle/>
          <a:p>
            <a:r>
              <a:rPr lang="en-IN" sz="4400" b="1" dirty="0">
                <a:solidFill>
                  <a:srgbClr val="002060"/>
                </a:solidFill>
              </a:rPr>
              <a:t>SETTING THE LIMITS</a:t>
            </a:r>
          </a:p>
        </p:txBody>
      </p:sp>
      <p:sp>
        <p:nvSpPr>
          <p:cNvPr id="3" name="Content Placeholder 2">
            <a:extLst>
              <a:ext uri="{FF2B5EF4-FFF2-40B4-BE49-F238E27FC236}">
                <a16:creationId xmlns:a16="http://schemas.microsoft.com/office/drawing/2014/main" id="{64C036CF-BD66-41EB-927A-A4BE0D2D933E}"/>
              </a:ext>
            </a:extLst>
          </p:cNvPr>
          <p:cNvSpPr>
            <a:spLocks noGrp="1"/>
          </p:cNvSpPr>
          <p:nvPr>
            <p:ph idx="1"/>
          </p:nvPr>
        </p:nvSpPr>
        <p:spPr>
          <a:xfrm>
            <a:off x="0" y="2011680"/>
            <a:ext cx="10986999" cy="4206240"/>
          </a:xfrm>
        </p:spPr>
        <p:txBody>
          <a:bodyPr/>
          <a:lstStyle/>
          <a:p>
            <a:pPr indent="0" algn="just">
              <a:lnSpc>
                <a:spcPct val="200000"/>
              </a:lnSpc>
              <a:spcAft>
                <a:spcPts val="1000"/>
              </a:spcAft>
              <a:buNone/>
            </a:pPr>
            <a:r>
              <a:rPr lang="en-IN" sz="2400" dirty="0">
                <a:effectLst/>
                <a:latin typeface="Calibri" panose="020F0502020204030204" pitchFamily="34" charset="0"/>
                <a:ea typeface="Calibri" panose="020F0502020204030204" pitchFamily="34" charset="0"/>
                <a:cs typeface="Times New Roman" panose="02020603050405020304" pitchFamily="18" charset="0"/>
              </a:rPr>
              <a:t>Limits = 10000 </a:t>
            </a:r>
            <a:r>
              <a:rPr lang="en-IN" sz="2400" u="sng" dirty="0">
                <a:effectLst/>
                <a:latin typeface="Calibri" panose="020F0502020204030204" pitchFamily="34" charset="0"/>
                <a:ea typeface="Calibri" panose="020F0502020204030204" pitchFamily="34" charset="0"/>
                <a:cs typeface="Times New Roman" panose="02020603050405020304" pitchFamily="18" charset="0"/>
              </a:rPr>
              <a:t>+ </a:t>
            </a:r>
            <a:r>
              <a:rPr lang="en-IN" sz="2400" dirty="0">
                <a:effectLst/>
                <a:latin typeface="Calibri" panose="020F0502020204030204" pitchFamily="34" charset="0"/>
                <a:ea typeface="Calibri" panose="020F0502020204030204" pitchFamily="34" charset="0"/>
                <a:cs typeface="Times New Roman" panose="02020603050405020304" pitchFamily="18" charset="0"/>
              </a:rPr>
              <a:t>1,96* </a:t>
            </a:r>
            <a:r>
              <a:rPr lang="en-IN" sz="2400" dirty="0">
                <a:effectLst/>
                <a:latin typeface="Calibri" panose="020F0502020204030204" pitchFamily="34" charset="0"/>
                <a:ea typeface="Calibri" panose="020F0502020204030204" pitchFamily="34" charset="0"/>
                <a:cs typeface="Calibri" panose="020F0502020204030204" pitchFamily="34" charset="0"/>
              </a:rPr>
              <a:t>1200√200</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200000"/>
              </a:lnSpc>
              <a:spcAft>
                <a:spcPts val="1000"/>
              </a:spcAft>
              <a:buNone/>
            </a:pPr>
            <a:r>
              <a:rPr lang="en-IN" sz="2400" dirty="0">
                <a:effectLst/>
                <a:latin typeface="Calibri" panose="020F0502020204030204" pitchFamily="34" charset="0"/>
                <a:ea typeface="Calibri" panose="020F0502020204030204" pitchFamily="34" charset="0"/>
                <a:cs typeface="Calibri" panose="020F0502020204030204" pitchFamily="34" charset="0"/>
              </a:rPr>
              <a:t>	= 10000</a:t>
            </a:r>
            <a:r>
              <a:rPr lang="en-IN" sz="2400" u="sng" dirty="0">
                <a:effectLst/>
                <a:latin typeface="Calibri" panose="020F0502020204030204" pitchFamily="34" charset="0"/>
                <a:ea typeface="Calibri" panose="020F0502020204030204" pitchFamily="34" charset="0"/>
                <a:cs typeface="Times New Roman" panose="02020603050405020304" pitchFamily="18" charset="0"/>
              </a:rPr>
              <a:t>+ </a:t>
            </a:r>
            <a:r>
              <a:rPr lang="en-IN" sz="2400" dirty="0">
                <a:effectLst/>
                <a:latin typeface="Calibri" panose="020F0502020204030204" pitchFamily="34" charset="0"/>
                <a:ea typeface="Calibri" panose="020F0502020204030204" pitchFamily="34" charset="0"/>
                <a:cs typeface="Times New Roman" panose="02020603050405020304" pitchFamily="18" charset="0"/>
              </a:rPr>
              <a:t>1.96*84.86</a:t>
            </a:r>
          </a:p>
          <a:p>
            <a:pPr marL="0" indent="0" algn="just">
              <a:lnSpc>
                <a:spcPct val="200000"/>
              </a:lnSpc>
              <a:spcAft>
                <a:spcPts val="1000"/>
              </a:spcAft>
              <a:buNone/>
            </a:pPr>
            <a:r>
              <a:rPr lang="en-IN" sz="2400" dirty="0">
                <a:effectLst/>
                <a:latin typeface="Calibri" panose="020F0502020204030204" pitchFamily="34" charset="0"/>
                <a:ea typeface="Calibri" panose="020F0502020204030204" pitchFamily="34" charset="0"/>
                <a:cs typeface="Times New Roman" panose="02020603050405020304" pitchFamily="18" charset="0"/>
              </a:rPr>
              <a:t>	= Rs. 9833   Rs10167</a:t>
            </a:r>
          </a:p>
          <a:p>
            <a:pPr algn="just">
              <a:lnSpc>
                <a:spcPct val="200000"/>
              </a:lnSpc>
              <a:spcAft>
                <a:spcPts val="1000"/>
              </a:spcAft>
            </a:pPr>
            <a:r>
              <a:rPr lang="en-IN" sz="2400" dirty="0">
                <a:effectLst/>
                <a:latin typeface="Calibri" panose="020F0502020204030204" pitchFamily="34" charset="0"/>
                <a:ea typeface="Calibri" panose="020F0502020204030204" pitchFamily="34" charset="0"/>
                <a:cs typeface="Times New Roman" panose="02020603050405020304" pitchFamily="18" charset="0"/>
              </a:rPr>
              <a:t>Sample mean i.e. 10200 is out of range hence null hypothesis is rejected</a:t>
            </a:r>
          </a:p>
          <a:p>
            <a:endParaRPr lang="en-IN" dirty="0"/>
          </a:p>
        </p:txBody>
      </p:sp>
    </p:spTree>
    <p:extLst>
      <p:ext uri="{BB962C8B-B14F-4D97-AF65-F5344CB8AC3E}">
        <p14:creationId xmlns:p14="http://schemas.microsoft.com/office/powerpoint/2010/main" val="348136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D744E-2AD6-4CA0-BBFF-9F4E89063DF9}"/>
              </a:ext>
            </a:extLst>
          </p:cNvPr>
          <p:cNvSpPr>
            <a:spLocks noGrp="1"/>
          </p:cNvSpPr>
          <p:nvPr>
            <p:ph type="title"/>
          </p:nvPr>
        </p:nvSpPr>
        <p:spPr>
          <a:xfrm>
            <a:off x="0" y="284176"/>
            <a:ext cx="10986999" cy="1325168"/>
          </a:xfrm>
        </p:spPr>
        <p:txBody>
          <a:bodyPr>
            <a:normAutofit/>
          </a:bodyPr>
          <a:lstStyle/>
          <a:p>
            <a:r>
              <a:rPr lang="en-US" sz="4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MEASURING THE POWER OF TEST</a:t>
            </a:r>
            <a:br>
              <a:rPr lang="en-IN" sz="4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endParaRPr lang="en-IN" sz="4400" b="1" dirty="0">
              <a:solidFill>
                <a:srgbClr val="002060"/>
              </a:solidFill>
            </a:endParaRPr>
          </a:p>
        </p:txBody>
      </p:sp>
      <p:sp>
        <p:nvSpPr>
          <p:cNvPr id="3" name="Content Placeholder 2">
            <a:extLst>
              <a:ext uri="{FF2B5EF4-FFF2-40B4-BE49-F238E27FC236}">
                <a16:creationId xmlns:a16="http://schemas.microsoft.com/office/drawing/2014/main" id="{FD9E38E6-7F9F-4F4E-B008-23E363D18145}"/>
              </a:ext>
            </a:extLst>
          </p:cNvPr>
          <p:cNvSpPr>
            <a:spLocks noGrp="1"/>
          </p:cNvSpPr>
          <p:nvPr>
            <p:ph idx="1"/>
          </p:nvPr>
        </p:nvSpPr>
        <p:spPr>
          <a:xfrm>
            <a:off x="0" y="1792936"/>
            <a:ext cx="12120113" cy="4780888"/>
          </a:xfrm>
        </p:spPr>
        <p:txBody>
          <a:bodyPr>
            <a:normAutofit/>
          </a:bodyPr>
          <a:lstStyle/>
          <a:p>
            <a:pPr algn="just">
              <a:lnSpc>
                <a:spcPct val="150000"/>
              </a:lnSpc>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It is quite important to know how well a hypothesis test is working. The measure of how well the test is working is called the power of the test.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Rejection of hypothesis means we run a risk of committing an error of type I but acceptance of null hypothesis means we run some risk of committing an error of type II. The probability of type one error is denoted by </a:t>
            </a:r>
            <a:r>
              <a:rPr lang="en-IN" sz="1800" dirty="0">
                <a:effectLst/>
                <a:latin typeface="Calibri" panose="020F0502020204030204" pitchFamily="34" charset="0"/>
                <a:ea typeface="Calibri" panose="020F0502020204030204" pitchFamily="34" charset="0"/>
                <a:cs typeface="Calibri" panose="020F0502020204030204" pitchFamily="34" charset="0"/>
              </a:rPr>
              <a:t>α (level of significance) and the probability of type II error is referred as β. Usually significance level of a test is determined in advance and once we decide it, there is nothing else we can do about alpha. Hypothesis test can not be fool proof: sometimes the test does not reject null hypothesis when it happens to be a false and this way a type II error is made. But we would certainly like the probability of accepting null hypothesis when it is not true i.e. β to be as small as possible. Alternatively, we would like that 1- β to be as large as possible. </a:t>
            </a:r>
            <a:r>
              <a:rPr lang="en-IN" sz="1800" b="1" dirty="0">
                <a:effectLst/>
                <a:latin typeface="Calibri" panose="020F0502020204030204" pitchFamily="34" charset="0"/>
                <a:ea typeface="Calibri" panose="020F0502020204030204" pitchFamily="34" charset="0"/>
                <a:cs typeface="Calibri" panose="020F0502020204030204" pitchFamily="34" charset="0"/>
              </a:rPr>
              <a:t>If 1- β is very much nearer to unity ( i.e. nearer to 1). We can infer that the test is working quite well, and if 1- β is very much nearer to 0m then we infer the test is poorly working.</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910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8B651-1009-4B1B-A505-2F87E58A95E0}"/>
              </a:ext>
            </a:extLst>
          </p:cNvPr>
          <p:cNvSpPr>
            <a:spLocks noGrp="1"/>
          </p:cNvSpPr>
          <p:nvPr>
            <p:ph type="title"/>
          </p:nvPr>
        </p:nvSpPr>
        <p:spPr>
          <a:xfrm>
            <a:off x="0" y="284176"/>
            <a:ext cx="10986999" cy="1508760"/>
          </a:xfrm>
        </p:spPr>
        <p:txBody>
          <a:bodyPr/>
          <a:lstStyle/>
          <a:p>
            <a:r>
              <a:rPr lang="en-US" sz="4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DECISION: INTERPRET THE TEST</a:t>
            </a:r>
            <a:br>
              <a:rPr lang="en-IN"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endParaRPr lang="en-IN" dirty="0">
              <a:solidFill>
                <a:srgbClr val="002060"/>
              </a:solidFill>
            </a:endParaRPr>
          </a:p>
        </p:txBody>
      </p:sp>
      <p:sp>
        <p:nvSpPr>
          <p:cNvPr id="3" name="Content Placeholder 2">
            <a:extLst>
              <a:ext uri="{FF2B5EF4-FFF2-40B4-BE49-F238E27FC236}">
                <a16:creationId xmlns:a16="http://schemas.microsoft.com/office/drawing/2014/main" id="{461EA974-6196-4737-A2D9-EF3DEC1A1AD2}"/>
              </a:ext>
            </a:extLst>
          </p:cNvPr>
          <p:cNvSpPr>
            <a:spLocks noGrp="1"/>
          </p:cNvSpPr>
          <p:nvPr>
            <p:ph idx="1"/>
          </p:nvPr>
        </p:nvSpPr>
        <p:spPr>
          <a:xfrm>
            <a:off x="129396" y="2011680"/>
            <a:ext cx="11844068" cy="4562144"/>
          </a:xfrm>
        </p:spPr>
        <p:txBody>
          <a:bodyPr>
            <a:normAutofit/>
          </a:bodyPr>
          <a:lstStyle/>
          <a:p>
            <a:pPr algn="just">
              <a:lnSpc>
                <a:spcPct val="150000"/>
              </a:lnSpc>
            </a:pPr>
            <a:r>
              <a:rPr lang="en-US" sz="1800" dirty="0">
                <a:effectLst/>
                <a:latin typeface="Calibri" panose="020F0502020204030204" pitchFamily="34" charset="0"/>
                <a:ea typeface="Calibri" panose="020F0502020204030204" pitchFamily="34" charset="0"/>
                <a:cs typeface="Calibri" panose="020F0502020204030204" pitchFamily="34" charset="0"/>
              </a:rPr>
              <a:t>The computed value of test statistic ( </a:t>
            </a:r>
            <a:r>
              <a:rPr lang="en-US" sz="1800" dirty="0" err="1">
                <a:effectLst/>
                <a:latin typeface="Calibri" panose="020F0502020204030204" pitchFamily="34" charset="0"/>
                <a:ea typeface="Calibri" panose="020F0502020204030204" pitchFamily="34" charset="0"/>
                <a:cs typeface="Calibri" panose="020F0502020204030204" pitchFamily="34" charset="0"/>
              </a:rPr>
              <a:t>Z,t,F</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etc</a:t>
            </a:r>
            <a:r>
              <a:rPr lang="en-US" sz="1800" dirty="0">
                <a:effectLst/>
                <a:latin typeface="Calibri" panose="020F0502020204030204" pitchFamily="34" charset="0"/>
                <a:ea typeface="Calibri" panose="020F0502020204030204" pitchFamily="34" charset="0"/>
                <a:cs typeface="Calibri" panose="020F0502020204030204" pitchFamily="34" charset="0"/>
              </a:rPr>
              <a:t>)  is compared with the tabulated value (</a:t>
            </a:r>
            <a:r>
              <a:rPr lang="en-US" sz="1800" dirty="0" err="1">
                <a:effectLst/>
                <a:latin typeface="Calibri" panose="020F0502020204030204" pitchFamily="34" charset="0"/>
                <a:ea typeface="Calibri" panose="020F0502020204030204" pitchFamily="34" charset="0"/>
                <a:cs typeface="Calibri" panose="020F0502020204030204" pitchFamily="34" charset="0"/>
              </a:rPr>
              <a:t>Z,t</a:t>
            </a:r>
            <a:r>
              <a:rPr lang="en-US" sz="1800" dirty="0">
                <a:effectLst/>
                <a:latin typeface="Calibri" panose="020F0502020204030204" pitchFamily="34" charset="0"/>
                <a:ea typeface="Calibri" panose="020F0502020204030204" pitchFamily="34" charset="0"/>
                <a:cs typeface="Calibri" panose="020F0502020204030204" pitchFamily="34" charset="0"/>
              </a:rPr>
              <a:t>, F) at the given level of significance. In case of parametric test if calculated value of statistic is greater than critical value (at 5% 1.96 and at 1% 2.58) then null hypothesis is rejected otherwise accepted. In case of non parametric test critical value is derived from corresponding table at given degree of freedom and level of significance. If calculated value of statistic is less than derived table value, null hypothesis is accepted otherwise rejected. Simultaneously hypothesis can also be tested on the basis of p values. If the p value is less than the significant level, the null hypothesis is rejected, if p value is greater than or equal to the significance level, the null hypothesis is not rejected.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sz="1800" dirty="0">
                <a:effectLst/>
                <a:latin typeface="Calibri" panose="020F0502020204030204" pitchFamily="34" charset="0"/>
                <a:ea typeface="Calibri" panose="020F0502020204030204" pitchFamily="34" charset="0"/>
                <a:cs typeface="Calibri" panose="020F0502020204030204" pitchFamily="34" charset="0"/>
              </a:rPr>
              <a:t>Null hypothesis is rejected means difference between parameter and statistic is significant and there is a good reason to believe the difference does not represent random sampling fluctuations only. Null hypothesis accepted means visible difference is available only due to chance or sampling fluctuations not due to major reasons.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322744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AA0288-E240-4C21-8410-62F795D760A9}"/>
              </a:ext>
            </a:extLst>
          </p:cNvPr>
          <p:cNvSpPr>
            <a:spLocks noGrp="1"/>
          </p:cNvSpPr>
          <p:nvPr>
            <p:ph idx="1"/>
          </p:nvPr>
        </p:nvSpPr>
        <p:spPr>
          <a:xfrm>
            <a:off x="1202919" y="2011680"/>
            <a:ext cx="9784080" cy="3310128"/>
          </a:xfrm>
        </p:spPr>
        <p:txBody>
          <a:bodyPr/>
          <a:lstStyle/>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lgn="ctr">
              <a:buNone/>
            </a:pPr>
            <a:r>
              <a:rPr lang="en-IN" sz="7200" dirty="0">
                <a:solidFill>
                  <a:srgbClr val="FF0000"/>
                </a:solidFill>
              </a:rPr>
              <a:t>THANKS</a:t>
            </a:r>
          </a:p>
        </p:txBody>
      </p:sp>
    </p:spTree>
    <p:extLst>
      <p:ext uri="{BB962C8B-B14F-4D97-AF65-F5344CB8AC3E}">
        <p14:creationId xmlns:p14="http://schemas.microsoft.com/office/powerpoint/2010/main" val="358953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7BC5-FA8F-422F-8A33-F2AF5E557B02}"/>
              </a:ext>
            </a:extLst>
          </p:cNvPr>
          <p:cNvSpPr>
            <a:spLocks noGrp="1"/>
          </p:cNvSpPr>
          <p:nvPr>
            <p:ph type="title"/>
          </p:nvPr>
        </p:nvSpPr>
        <p:spPr>
          <a:xfrm>
            <a:off x="0" y="284176"/>
            <a:ext cx="10986999" cy="1508760"/>
          </a:xfrm>
        </p:spPr>
        <p:txBody>
          <a:bodyPr/>
          <a:lstStyle/>
          <a:p>
            <a:r>
              <a:rPr lang="en-IN" b="1" dirty="0">
                <a:solidFill>
                  <a:srgbClr val="002060"/>
                </a:solidFill>
              </a:rPr>
              <a:t>Terminologies </a:t>
            </a:r>
          </a:p>
        </p:txBody>
      </p:sp>
      <p:sp>
        <p:nvSpPr>
          <p:cNvPr id="3" name="Content Placeholder 2">
            <a:extLst>
              <a:ext uri="{FF2B5EF4-FFF2-40B4-BE49-F238E27FC236}">
                <a16:creationId xmlns:a16="http://schemas.microsoft.com/office/drawing/2014/main" id="{775508BF-710A-443D-8DD0-363BF9D28808}"/>
              </a:ext>
            </a:extLst>
          </p:cNvPr>
          <p:cNvSpPr>
            <a:spLocks noGrp="1"/>
          </p:cNvSpPr>
          <p:nvPr>
            <p:ph idx="1"/>
          </p:nvPr>
        </p:nvSpPr>
        <p:spPr>
          <a:xfrm>
            <a:off x="0" y="2011680"/>
            <a:ext cx="12191999" cy="4975716"/>
          </a:xfrm>
        </p:spPr>
        <p:txBody>
          <a:bodyPr>
            <a:normAutofit/>
          </a:bodyPr>
          <a:lstStyle/>
          <a:p>
            <a:pPr marL="0" indent="0">
              <a:buNone/>
            </a:pPr>
            <a:r>
              <a:rPr lang="en-IN" sz="2400" dirty="0"/>
              <a:t>		Parameter	</a:t>
            </a:r>
            <a:r>
              <a:rPr lang="en-IN" dirty="0"/>
              <a:t>							</a:t>
            </a:r>
            <a:r>
              <a:rPr lang="en-IN" sz="2400" dirty="0"/>
              <a:t>Statistic	</a:t>
            </a:r>
          </a:p>
          <a:p>
            <a:endParaRPr lang="en-IN" dirty="0"/>
          </a:p>
          <a:p>
            <a:endParaRPr lang="en-IN" dirty="0"/>
          </a:p>
          <a:p>
            <a:endParaRPr lang="en-IN" dirty="0"/>
          </a:p>
          <a:p>
            <a:endParaRPr lang="en-IN" dirty="0"/>
          </a:p>
          <a:p>
            <a:pPr marL="457200" lvl="2" indent="0">
              <a:buNone/>
            </a:pPr>
            <a:endParaRPr lang="en-IN" dirty="0"/>
          </a:p>
          <a:p>
            <a:pPr marL="457200" lvl="2" indent="0">
              <a:buNone/>
            </a:pPr>
            <a:endParaRPr lang="en-IN" dirty="0"/>
          </a:p>
          <a:p>
            <a:pPr marL="914400" lvl="4" indent="0">
              <a:buNone/>
            </a:pPr>
            <a:r>
              <a:rPr lang="en-IN" dirty="0"/>
              <a:t>										</a:t>
            </a:r>
          </a:p>
          <a:p>
            <a:pPr marL="914400" lvl="4" indent="0">
              <a:buNone/>
            </a:pPr>
            <a:r>
              <a:rPr lang="en-IN" sz="2400" dirty="0"/>
              <a:t>										Objective </a:t>
            </a:r>
          </a:p>
          <a:p>
            <a:pPr marL="914400" lvl="4" indent="0">
              <a:lnSpc>
                <a:spcPct val="150000"/>
              </a:lnSpc>
              <a:buNone/>
              <a:tabLst>
                <a:tab pos="265113" algn="l"/>
              </a:tabLst>
            </a:pPr>
            <a:r>
              <a:rPr lang="en-IN" sz="2400" dirty="0"/>
              <a:t>Census Vs Sampling 					Estimation 	  Testing Hypothesis</a:t>
            </a:r>
          </a:p>
          <a:p>
            <a:pPr marL="914400" lvl="4" indent="0">
              <a:lnSpc>
                <a:spcPct val="150000"/>
              </a:lnSpc>
              <a:buNone/>
            </a:pPr>
            <a:r>
              <a:rPr lang="en-IN" sz="1600" dirty="0"/>
              <a:t>							</a:t>
            </a:r>
            <a:r>
              <a:rPr lang="en-IN" sz="2400" dirty="0"/>
              <a:t>Point  	Interval  </a:t>
            </a:r>
            <a:endParaRPr lang="en-IN" dirty="0"/>
          </a:p>
        </p:txBody>
      </p:sp>
      <p:pic>
        <p:nvPicPr>
          <p:cNvPr id="1028" name="Picture 4" descr="The &quot;Sample&quot;&#10;Statistical Inference">
            <a:extLst>
              <a:ext uri="{FF2B5EF4-FFF2-40B4-BE49-F238E27FC236}">
                <a16:creationId xmlns:a16="http://schemas.microsoft.com/office/drawing/2014/main" id="{C4EA68D3-1304-40AF-B608-D2B157C83B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471" y="2418205"/>
            <a:ext cx="11793056" cy="2823771"/>
          </a:xfrm>
          <a:prstGeom prst="rect">
            <a:avLst/>
          </a:prstGeom>
          <a:noFill/>
          <a:extLst>
            <a:ext uri="{909E8E84-426E-40DD-AFC4-6F175D3DCCD1}">
              <a14:hiddenFill xmlns:a14="http://schemas.microsoft.com/office/drawing/2010/main">
                <a:solidFill>
                  <a:srgbClr val="FFFFFF"/>
                </a:solidFill>
              </a14:hiddenFill>
            </a:ext>
          </a:extLst>
        </p:spPr>
      </p:pic>
      <p:sp>
        <p:nvSpPr>
          <p:cNvPr id="7" name="Arrow: Down 6">
            <a:extLst>
              <a:ext uri="{FF2B5EF4-FFF2-40B4-BE49-F238E27FC236}">
                <a16:creationId xmlns:a16="http://schemas.microsoft.com/office/drawing/2014/main" id="{013EF85A-EDDD-418D-8069-55AC812BF65E}"/>
              </a:ext>
            </a:extLst>
          </p:cNvPr>
          <p:cNvSpPr/>
          <p:nvPr/>
        </p:nvSpPr>
        <p:spPr>
          <a:xfrm>
            <a:off x="10497312" y="2432304"/>
            <a:ext cx="234696" cy="9235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Arrow: Down 7">
            <a:extLst>
              <a:ext uri="{FF2B5EF4-FFF2-40B4-BE49-F238E27FC236}">
                <a16:creationId xmlns:a16="http://schemas.microsoft.com/office/drawing/2014/main" id="{BA3D678C-2650-4DAD-8560-DB5CABB4F145}"/>
              </a:ext>
            </a:extLst>
          </p:cNvPr>
          <p:cNvSpPr/>
          <p:nvPr/>
        </p:nvSpPr>
        <p:spPr>
          <a:xfrm>
            <a:off x="2456688" y="2350008"/>
            <a:ext cx="234696" cy="749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1" name="Straight Arrow Connector 10">
            <a:extLst>
              <a:ext uri="{FF2B5EF4-FFF2-40B4-BE49-F238E27FC236}">
                <a16:creationId xmlns:a16="http://schemas.microsoft.com/office/drawing/2014/main" id="{9887FC7C-5741-435B-86B6-C6071D5D6CF8}"/>
              </a:ext>
            </a:extLst>
          </p:cNvPr>
          <p:cNvCxnSpPr/>
          <p:nvPr/>
        </p:nvCxnSpPr>
        <p:spPr>
          <a:xfrm>
            <a:off x="2322576" y="4882896"/>
            <a:ext cx="0" cy="3731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Arrow: Down 11">
            <a:extLst>
              <a:ext uri="{FF2B5EF4-FFF2-40B4-BE49-F238E27FC236}">
                <a16:creationId xmlns:a16="http://schemas.microsoft.com/office/drawing/2014/main" id="{F7EDB140-0187-4561-880C-E72ED873BE6A}"/>
              </a:ext>
            </a:extLst>
          </p:cNvPr>
          <p:cNvSpPr/>
          <p:nvPr/>
        </p:nvSpPr>
        <p:spPr>
          <a:xfrm>
            <a:off x="2205228" y="4802404"/>
            <a:ext cx="234696" cy="10124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5" name="Straight Arrow Connector 4">
            <a:extLst>
              <a:ext uri="{FF2B5EF4-FFF2-40B4-BE49-F238E27FC236}">
                <a16:creationId xmlns:a16="http://schemas.microsoft.com/office/drawing/2014/main" id="{7C173A85-A795-45BC-9D67-8DACDE55272B}"/>
              </a:ext>
            </a:extLst>
          </p:cNvPr>
          <p:cNvCxnSpPr/>
          <p:nvPr/>
        </p:nvCxnSpPr>
        <p:spPr>
          <a:xfrm flipH="1">
            <a:off x="7726680" y="6060057"/>
            <a:ext cx="310896" cy="3399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DDDC5B11-3300-4598-9215-8946502C8C2A}"/>
              </a:ext>
            </a:extLst>
          </p:cNvPr>
          <p:cNvCxnSpPr/>
          <p:nvPr/>
        </p:nvCxnSpPr>
        <p:spPr>
          <a:xfrm>
            <a:off x="8037576" y="6066267"/>
            <a:ext cx="374904" cy="3383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Arrow: Bent 9">
            <a:extLst>
              <a:ext uri="{FF2B5EF4-FFF2-40B4-BE49-F238E27FC236}">
                <a16:creationId xmlns:a16="http://schemas.microsoft.com/office/drawing/2014/main" id="{14FE985F-68CD-4F39-9AF4-96CBD52794DB}"/>
              </a:ext>
            </a:extLst>
          </p:cNvPr>
          <p:cNvSpPr/>
          <p:nvPr/>
        </p:nvSpPr>
        <p:spPr>
          <a:xfrm rot="5400000">
            <a:off x="11326784" y="5491167"/>
            <a:ext cx="540188" cy="37947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4" name="Arrow: Bent-Up 13">
            <a:extLst>
              <a:ext uri="{FF2B5EF4-FFF2-40B4-BE49-F238E27FC236}">
                <a16:creationId xmlns:a16="http://schemas.microsoft.com/office/drawing/2014/main" id="{D3322B53-04B6-49CD-9B51-E68302C5BC6A}"/>
              </a:ext>
            </a:extLst>
          </p:cNvPr>
          <p:cNvSpPr/>
          <p:nvPr/>
        </p:nvSpPr>
        <p:spPr>
          <a:xfrm rot="10800000">
            <a:off x="7882128" y="5410811"/>
            <a:ext cx="2151888" cy="40406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Arrow: Down 14">
            <a:extLst>
              <a:ext uri="{FF2B5EF4-FFF2-40B4-BE49-F238E27FC236}">
                <a16:creationId xmlns:a16="http://schemas.microsoft.com/office/drawing/2014/main" id="{AAEFD549-3604-4F8E-A3D7-CAB6C8535B3F}"/>
              </a:ext>
            </a:extLst>
          </p:cNvPr>
          <p:cNvSpPr/>
          <p:nvPr/>
        </p:nvSpPr>
        <p:spPr>
          <a:xfrm>
            <a:off x="10497312" y="4578015"/>
            <a:ext cx="234696" cy="8327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16" name="Table 16">
            <a:extLst>
              <a:ext uri="{FF2B5EF4-FFF2-40B4-BE49-F238E27FC236}">
                <a16:creationId xmlns:a16="http://schemas.microsoft.com/office/drawing/2014/main" id="{A9565FE0-C85B-4980-9FA5-BE3A57033873}"/>
              </a:ext>
            </a:extLst>
          </p:cNvPr>
          <p:cNvGraphicFramePr>
            <a:graphicFrameLocks noGrp="1"/>
          </p:cNvGraphicFramePr>
          <p:nvPr>
            <p:extLst>
              <p:ext uri="{D42A27DB-BD31-4B8C-83A1-F6EECF244321}">
                <p14:modId xmlns:p14="http://schemas.microsoft.com/office/powerpoint/2010/main" val="1352612240"/>
              </p:ext>
            </p:extLst>
          </p:nvPr>
        </p:nvGraphicFramePr>
        <p:xfrm>
          <a:off x="8805672" y="164593"/>
          <a:ext cx="3186009" cy="1553342"/>
        </p:xfrm>
        <a:graphic>
          <a:graphicData uri="http://schemas.openxmlformats.org/drawingml/2006/table">
            <a:tbl>
              <a:tblPr firstRow="1" bandRow="1">
                <a:tableStyleId>{5C22544A-7EE6-4342-B048-85BDC9FD1C3A}</a:tableStyleId>
              </a:tblPr>
              <a:tblGrid>
                <a:gridCol w="1289304">
                  <a:extLst>
                    <a:ext uri="{9D8B030D-6E8A-4147-A177-3AD203B41FA5}">
                      <a16:colId xmlns:a16="http://schemas.microsoft.com/office/drawing/2014/main" val="2716362975"/>
                    </a:ext>
                  </a:extLst>
                </a:gridCol>
                <a:gridCol w="1075806">
                  <a:extLst>
                    <a:ext uri="{9D8B030D-6E8A-4147-A177-3AD203B41FA5}">
                      <a16:colId xmlns:a16="http://schemas.microsoft.com/office/drawing/2014/main" val="2328382835"/>
                    </a:ext>
                  </a:extLst>
                </a:gridCol>
                <a:gridCol w="820899">
                  <a:extLst>
                    <a:ext uri="{9D8B030D-6E8A-4147-A177-3AD203B41FA5}">
                      <a16:colId xmlns:a16="http://schemas.microsoft.com/office/drawing/2014/main" val="3040566209"/>
                    </a:ext>
                  </a:extLst>
                </a:gridCol>
              </a:tblGrid>
              <a:tr h="334142">
                <a:tc>
                  <a:txBody>
                    <a:bodyPr/>
                    <a:lstStyle/>
                    <a:p>
                      <a:r>
                        <a:rPr lang="en-IN" sz="1400" dirty="0">
                          <a:solidFill>
                            <a:srgbClr val="002060"/>
                          </a:solidFill>
                        </a:rPr>
                        <a:t>Particulars</a:t>
                      </a:r>
                    </a:p>
                  </a:txBody>
                  <a:tcPr/>
                </a:tc>
                <a:tc>
                  <a:txBody>
                    <a:bodyPr/>
                    <a:lstStyle/>
                    <a:p>
                      <a:r>
                        <a:rPr lang="en-IN" sz="1400" dirty="0">
                          <a:solidFill>
                            <a:srgbClr val="002060"/>
                          </a:solidFill>
                        </a:rPr>
                        <a:t>Population</a:t>
                      </a:r>
                    </a:p>
                  </a:txBody>
                  <a:tcPr/>
                </a:tc>
                <a:tc>
                  <a:txBody>
                    <a:bodyPr/>
                    <a:lstStyle/>
                    <a:p>
                      <a:r>
                        <a:rPr lang="en-IN" sz="1400" dirty="0">
                          <a:solidFill>
                            <a:srgbClr val="002060"/>
                          </a:solidFill>
                        </a:rPr>
                        <a:t>Sample</a:t>
                      </a:r>
                    </a:p>
                  </a:txBody>
                  <a:tcPr/>
                </a:tc>
                <a:extLst>
                  <a:ext uri="{0D108BD9-81ED-4DB2-BD59-A6C34878D82A}">
                    <a16:rowId xmlns:a16="http://schemas.microsoft.com/office/drawing/2014/main" val="2691930025"/>
                  </a:ext>
                </a:extLst>
              </a:tr>
              <a:tr h="293655">
                <a:tc>
                  <a:txBody>
                    <a:bodyPr/>
                    <a:lstStyle/>
                    <a:p>
                      <a:r>
                        <a:rPr lang="en-IN" sz="1400" dirty="0"/>
                        <a:t>No. of Items</a:t>
                      </a:r>
                    </a:p>
                  </a:txBody>
                  <a:tcPr/>
                </a:tc>
                <a:tc>
                  <a:txBody>
                    <a:bodyPr/>
                    <a:lstStyle/>
                    <a:p>
                      <a:pPr algn="ctr"/>
                      <a:r>
                        <a:rPr lang="en-IN" sz="1400" dirty="0"/>
                        <a:t>N</a:t>
                      </a:r>
                    </a:p>
                  </a:txBody>
                  <a:tcPr/>
                </a:tc>
                <a:tc>
                  <a:txBody>
                    <a:bodyPr/>
                    <a:lstStyle/>
                    <a:p>
                      <a:pPr algn="ctr"/>
                      <a:r>
                        <a:rPr lang="en-IN" sz="1400" dirty="0"/>
                        <a:t>n</a:t>
                      </a:r>
                    </a:p>
                  </a:txBody>
                  <a:tcPr/>
                </a:tc>
                <a:extLst>
                  <a:ext uri="{0D108BD9-81ED-4DB2-BD59-A6C34878D82A}">
                    <a16:rowId xmlns:a16="http://schemas.microsoft.com/office/drawing/2014/main" val="3964905019"/>
                  </a:ext>
                </a:extLst>
              </a:tr>
              <a:tr h="293655">
                <a:tc>
                  <a:txBody>
                    <a:bodyPr/>
                    <a:lstStyle/>
                    <a:p>
                      <a:r>
                        <a:rPr lang="en-IN" sz="1400" dirty="0"/>
                        <a:t>Mean</a:t>
                      </a:r>
                    </a:p>
                  </a:txBody>
                  <a:tcPr/>
                </a:tc>
                <a:tc>
                  <a:txBody>
                    <a:bodyPr/>
                    <a:lstStyle/>
                    <a:p>
                      <a:pPr algn="ctr"/>
                      <a:r>
                        <a:rPr lang="en-IN" sz="1400" dirty="0"/>
                        <a:t>µ</a:t>
                      </a:r>
                    </a:p>
                  </a:txBody>
                  <a:tcPr/>
                </a:tc>
                <a:tc>
                  <a:txBody>
                    <a:bodyPr/>
                    <a:lstStyle/>
                    <a:p>
                      <a:pPr algn="ctr"/>
                      <a:r>
                        <a:rPr lang="en-IN" sz="1400" b="1" dirty="0"/>
                        <a:t>X</a:t>
                      </a:r>
                    </a:p>
                  </a:txBody>
                  <a:tcPr/>
                </a:tc>
                <a:extLst>
                  <a:ext uri="{0D108BD9-81ED-4DB2-BD59-A6C34878D82A}">
                    <a16:rowId xmlns:a16="http://schemas.microsoft.com/office/drawing/2014/main" val="171937066"/>
                  </a:ext>
                </a:extLst>
              </a:tr>
              <a:tr h="293655">
                <a:tc>
                  <a:txBody>
                    <a:bodyPr/>
                    <a:lstStyle/>
                    <a:p>
                      <a:r>
                        <a:rPr lang="en-IN" sz="1400" dirty="0"/>
                        <a:t>S.D.</a:t>
                      </a:r>
                    </a:p>
                  </a:txBody>
                  <a:tcPr/>
                </a:tc>
                <a:tc>
                  <a:txBody>
                    <a:bodyPr/>
                    <a:lstStyle/>
                    <a:p>
                      <a:pPr algn="ctr"/>
                      <a:r>
                        <a:rPr lang="el-GR" sz="1400" dirty="0"/>
                        <a:t>σ</a:t>
                      </a:r>
                      <a:endParaRPr lang="en-IN"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400" dirty="0"/>
                        <a:t>s</a:t>
                      </a:r>
                    </a:p>
                  </a:txBody>
                  <a:tcPr/>
                </a:tc>
                <a:extLst>
                  <a:ext uri="{0D108BD9-81ED-4DB2-BD59-A6C34878D82A}">
                    <a16:rowId xmlns:a16="http://schemas.microsoft.com/office/drawing/2014/main" val="470474975"/>
                  </a:ext>
                </a:extLst>
              </a:tr>
              <a:tr h="293655">
                <a:tc>
                  <a:txBody>
                    <a:bodyPr/>
                    <a:lstStyle/>
                    <a:p>
                      <a:r>
                        <a:rPr lang="en-IN" sz="1400" dirty="0"/>
                        <a:t>Proportion</a:t>
                      </a:r>
                    </a:p>
                  </a:txBody>
                  <a:tcPr/>
                </a:tc>
                <a:tc>
                  <a:txBody>
                    <a:bodyPr/>
                    <a:lstStyle/>
                    <a:p>
                      <a:pPr algn="ctr"/>
                      <a:r>
                        <a:rPr lang="en-IN" sz="1400" dirty="0"/>
                        <a:t>P</a:t>
                      </a:r>
                    </a:p>
                  </a:txBody>
                  <a:tcPr/>
                </a:tc>
                <a:tc>
                  <a:txBody>
                    <a:bodyPr/>
                    <a:lstStyle/>
                    <a:p>
                      <a:pPr algn="ctr"/>
                      <a:r>
                        <a:rPr lang="en-IN" sz="1400" dirty="0"/>
                        <a:t>p</a:t>
                      </a:r>
                    </a:p>
                  </a:txBody>
                  <a:tcPr/>
                </a:tc>
                <a:extLst>
                  <a:ext uri="{0D108BD9-81ED-4DB2-BD59-A6C34878D82A}">
                    <a16:rowId xmlns:a16="http://schemas.microsoft.com/office/drawing/2014/main" val="434594189"/>
                  </a:ext>
                </a:extLst>
              </a:tr>
            </a:tbl>
          </a:graphicData>
        </a:graphic>
      </p:graphicFrame>
      <p:cxnSp>
        <p:nvCxnSpPr>
          <p:cNvPr id="18" name="Straight Connector 17">
            <a:extLst>
              <a:ext uri="{FF2B5EF4-FFF2-40B4-BE49-F238E27FC236}">
                <a16:creationId xmlns:a16="http://schemas.microsoft.com/office/drawing/2014/main" id="{C2455BD1-215E-4E7E-9F17-FB0F6F54D98F}"/>
              </a:ext>
            </a:extLst>
          </p:cNvPr>
          <p:cNvCxnSpPr>
            <a:cxnSpLocks/>
          </p:cNvCxnSpPr>
          <p:nvPr/>
        </p:nvCxnSpPr>
        <p:spPr>
          <a:xfrm>
            <a:off x="11503152" y="864863"/>
            <a:ext cx="128016"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2013BED-EA9B-4112-A230-ED1BEC62C0D2}"/>
              </a:ext>
            </a:extLst>
          </p:cNvPr>
          <p:cNvSpPr txBox="1"/>
          <p:nvPr/>
        </p:nvSpPr>
        <p:spPr>
          <a:xfrm>
            <a:off x="6471093" y="4190709"/>
            <a:ext cx="6202836" cy="523220"/>
          </a:xfrm>
          <a:prstGeom prst="rect">
            <a:avLst/>
          </a:prstGeom>
          <a:noFill/>
        </p:spPr>
        <p:txBody>
          <a:bodyPr wrap="square">
            <a:spAutoFit/>
          </a:bodyPr>
          <a:lstStyle/>
          <a:p>
            <a:r>
              <a:rPr lang="en-IN" sz="2800" dirty="0">
                <a:solidFill>
                  <a:srgbClr val="002060"/>
                </a:solidFill>
              </a:rPr>
              <a:t>Statistical</a:t>
            </a:r>
            <a:endParaRPr lang="en-IN" sz="2800" dirty="0"/>
          </a:p>
        </p:txBody>
      </p:sp>
    </p:spTree>
    <p:extLst>
      <p:ext uri="{BB962C8B-B14F-4D97-AF65-F5344CB8AC3E}">
        <p14:creationId xmlns:p14="http://schemas.microsoft.com/office/powerpoint/2010/main" val="1828557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965E-B2A6-44C8-8882-02A50E4C3A30}"/>
              </a:ext>
            </a:extLst>
          </p:cNvPr>
          <p:cNvSpPr>
            <a:spLocks noGrp="1"/>
          </p:cNvSpPr>
          <p:nvPr>
            <p:ph type="title"/>
          </p:nvPr>
        </p:nvSpPr>
        <p:spPr>
          <a:xfrm>
            <a:off x="94891" y="284176"/>
            <a:ext cx="10892108" cy="1508760"/>
          </a:xfrm>
        </p:spPr>
        <p:txBody>
          <a:bodyPr/>
          <a:lstStyle/>
          <a:p>
            <a:r>
              <a:rPr lang="en-IN" b="1" dirty="0">
                <a:solidFill>
                  <a:srgbClr val="002060"/>
                </a:solidFill>
              </a:rPr>
              <a:t>Terminologies</a:t>
            </a:r>
          </a:p>
        </p:txBody>
      </p:sp>
      <p:sp>
        <p:nvSpPr>
          <p:cNvPr id="3" name="Content Placeholder 2">
            <a:extLst>
              <a:ext uri="{FF2B5EF4-FFF2-40B4-BE49-F238E27FC236}">
                <a16:creationId xmlns:a16="http://schemas.microsoft.com/office/drawing/2014/main" id="{C35D1ACA-C570-4FC0-996D-25F55248F8E0}"/>
              </a:ext>
            </a:extLst>
          </p:cNvPr>
          <p:cNvSpPr>
            <a:spLocks noGrp="1"/>
          </p:cNvSpPr>
          <p:nvPr>
            <p:ph idx="1"/>
          </p:nvPr>
        </p:nvSpPr>
        <p:spPr>
          <a:xfrm>
            <a:off x="0" y="2011680"/>
            <a:ext cx="12192000" cy="4846320"/>
          </a:xfrm>
        </p:spPr>
        <p:txBody>
          <a:bodyPr>
            <a:normAutofit fontScale="92500"/>
          </a:bodyPr>
          <a:lstStyle/>
          <a:p>
            <a:pPr marL="0" indent="0" algn="just">
              <a:lnSpc>
                <a:spcPct val="150000"/>
              </a:lnSpc>
              <a:buNone/>
            </a:pPr>
            <a:r>
              <a:rPr lang="en-IN" sz="2800" dirty="0"/>
              <a:t>Standard Error 		: Standard deviation of sampling distribution of a 						statistics is known as its standard error. It provide the 						measurement of variation of statistic (measurement of 					sample) from parameter (measurement of population)</a:t>
            </a:r>
          </a:p>
          <a:p>
            <a:pPr marL="0" lvl="1" indent="0" algn="just">
              <a:lnSpc>
                <a:spcPct val="150000"/>
              </a:lnSpc>
              <a:buNone/>
            </a:pPr>
            <a:r>
              <a:rPr lang="en-IN" sz="2800" dirty="0"/>
              <a:t>Standard Deviation 	: 	The measurement of variations on both side of </a:t>
            </a:r>
            <a:r>
              <a:rPr lang="en-IN" sz="2800" dirty="0">
                <a:solidFill>
                  <a:srgbClr val="002060"/>
                </a:solidFill>
              </a:rPr>
              <a:t>arithmetic 					mean</a:t>
            </a:r>
            <a:r>
              <a:rPr lang="en-IN" sz="2800" dirty="0"/>
              <a:t> of original values is known as standard deviation</a:t>
            </a:r>
          </a:p>
          <a:p>
            <a:pPr marL="1243200" lvl="6" indent="0">
              <a:buNone/>
            </a:pPr>
            <a:endParaRPr lang="en-IN" dirty="0"/>
          </a:p>
        </p:txBody>
      </p:sp>
    </p:spTree>
    <p:extLst>
      <p:ext uri="{BB962C8B-B14F-4D97-AF65-F5344CB8AC3E}">
        <p14:creationId xmlns:p14="http://schemas.microsoft.com/office/powerpoint/2010/main" val="1415835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6CAD3-BC11-42B2-B425-697B8376ACF8}"/>
              </a:ext>
            </a:extLst>
          </p:cNvPr>
          <p:cNvSpPr>
            <a:spLocks noGrp="1"/>
          </p:cNvSpPr>
          <p:nvPr>
            <p:ph type="title"/>
          </p:nvPr>
        </p:nvSpPr>
        <p:spPr>
          <a:xfrm>
            <a:off x="0" y="284176"/>
            <a:ext cx="10986999" cy="1508760"/>
          </a:xfrm>
        </p:spPr>
        <p:txBody>
          <a:bodyPr>
            <a:normAutofit fontScale="90000"/>
          </a:bodyPr>
          <a:lstStyle/>
          <a:p>
            <a:pPr lvl="1">
              <a:lnSpc>
                <a:spcPct val="150000"/>
              </a:lnSpc>
            </a:pPr>
            <a:br>
              <a:rPr lang="en-IN" sz="4000" dirty="0">
                <a:solidFill>
                  <a:srgbClr val="002060"/>
                </a:solidFill>
              </a:rPr>
            </a:br>
            <a:r>
              <a:rPr lang="en-IN" sz="4000" b="1" dirty="0">
                <a:solidFill>
                  <a:srgbClr val="002060"/>
                </a:solidFill>
              </a:rPr>
              <a:t>ERRORS IN HYPOTHESIS TESTING</a:t>
            </a:r>
            <a:br>
              <a:rPr lang="en-IN" sz="4000" b="1" dirty="0">
                <a:solidFill>
                  <a:srgbClr val="002060"/>
                </a:solidFill>
              </a:rPr>
            </a:br>
            <a:br>
              <a:rPr lang="en-IN" sz="4000" b="1" dirty="0">
                <a:solidFill>
                  <a:srgbClr val="002060"/>
                </a:solidFill>
              </a:rPr>
            </a:br>
            <a:r>
              <a:rPr lang="en-IN" b="1" dirty="0">
                <a:solidFill>
                  <a:srgbClr val="002060"/>
                </a:solidFill>
              </a:rPr>
              <a:t>s</a:t>
            </a:r>
          </a:p>
        </p:txBody>
      </p:sp>
      <p:graphicFrame>
        <p:nvGraphicFramePr>
          <p:cNvPr id="4" name="Table 4">
            <a:extLst>
              <a:ext uri="{FF2B5EF4-FFF2-40B4-BE49-F238E27FC236}">
                <a16:creationId xmlns:a16="http://schemas.microsoft.com/office/drawing/2014/main" id="{F028EFD9-DD4F-4CF8-9AE0-44BB72552624}"/>
              </a:ext>
            </a:extLst>
          </p:cNvPr>
          <p:cNvGraphicFramePr>
            <a:graphicFrameLocks noGrp="1"/>
          </p:cNvGraphicFramePr>
          <p:nvPr>
            <p:ph idx="1"/>
            <p:extLst>
              <p:ext uri="{D42A27DB-BD31-4B8C-83A1-F6EECF244321}">
                <p14:modId xmlns:p14="http://schemas.microsoft.com/office/powerpoint/2010/main" val="1288439211"/>
              </p:ext>
            </p:extLst>
          </p:nvPr>
        </p:nvGraphicFramePr>
        <p:xfrm>
          <a:off x="0" y="1992701"/>
          <a:ext cx="12128739" cy="4399472"/>
        </p:xfrm>
        <a:graphic>
          <a:graphicData uri="http://schemas.openxmlformats.org/drawingml/2006/table">
            <a:tbl>
              <a:tblPr firstRow="1" bandRow="1">
                <a:tableStyleId>{5C22544A-7EE6-4342-B048-85BDC9FD1C3A}</a:tableStyleId>
              </a:tblPr>
              <a:tblGrid>
                <a:gridCol w="2562045">
                  <a:extLst>
                    <a:ext uri="{9D8B030D-6E8A-4147-A177-3AD203B41FA5}">
                      <a16:colId xmlns:a16="http://schemas.microsoft.com/office/drawing/2014/main" val="2722452416"/>
                    </a:ext>
                  </a:extLst>
                </a:gridCol>
                <a:gridCol w="992038">
                  <a:extLst>
                    <a:ext uri="{9D8B030D-6E8A-4147-A177-3AD203B41FA5}">
                      <a16:colId xmlns:a16="http://schemas.microsoft.com/office/drawing/2014/main" val="3684170536"/>
                    </a:ext>
                  </a:extLst>
                </a:gridCol>
                <a:gridCol w="3407434">
                  <a:extLst>
                    <a:ext uri="{9D8B030D-6E8A-4147-A177-3AD203B41FA5}">
                      <a16:colId xmlns:a16="http://schemas.microsoft.com/office/drawing/2014/main" val="1901160831"/>
                    </a:ext>
                  </a:extLst>
                </a:gridCol>
                <a:gridCol w="5167222">
                  <a:extLst>
                    <a:ext uri="{9D8B030D-6E8A-4147-A177-3AD203B41FA5}">
                      <a16:colId xmlns:a16="http://schemas.microsoft.com/office/drawing/2014/main" val="1510392792"/>
                    </a:ext>
                  </a:extLst>
                </a:gridCol>
              </a:tblGrid>
              <a:tr h="672860">
                <a:tc>
                  <a:txBody>
                    <a:bodyPr/>
                    <a:lstStyle/>
                    <a:p>
                      <a:endParaRPr lang="en-IN"/>
                    </a:p>
                  </a:txBody>
                  <a:tcPr/>
                </a:tc>
                <a:tc gridSpan="3">
                  <a:txBody>
                    <a:bodyPr/>
                    <a:lstStyle/>
                    <a:p>
                      <a:pPr algn="ctr"/>
                      <a:r>
                        <a:rPr lang="en-IN" sz="3200" dirty="0">
                          <a:solidFill>
                            <a:srgbClr val="002060"/>
                          </a:solidFill>
                        </a:rPr>
                        <a:t>Null Hypothesis</a:t>
                      </a:r>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val="3136968813"/>
                  </a:ext>
                </a:extLst>
              </a:tr>
              <a:tr h="672860">
                <a:tc rowSpan="3">
                  <a:txBody>
                    <a:bodyPr/>
                    <a:lstStyle/>
                    <a:p>
                      <a:pPr algn="ctr"/>
                      <a:endParaRPr lang="en-IN" sz="2800" b="1" dirty="0">
                        <a:solidFill>
                          <a:srgbClr val="002060"/>
                        </a:solidFill>
                      </a:endParaRPr>
                    </a:p>
                    <a:p>
                      <a:pPr algn="ctr"/>
                      <a:endParaRPr lang="en-IN" sz="2800" b="1" dirty="0">
                        <a:solidFill>
                          <a:srgbClr val="002060"/>
                        </a:solidFill>
                      </a:endParaRPr>
                    </a:p>
                    <a:p>
                      <a:pPr algn="ctr"/>
                      <a:endParaRPr lang="en-IN" sz="2800" b="1" dirty="0">
                        <a:solidFill>
                          <a:srgbClr val="002060"/>
                        </a:solidFill>
                      </a:endParaRPr>
                    </a:p>
                    <a:p>
                      <a:pPr algn="ctr"/>
                      <a:r>
                        <a:rPr lang="en-IN" sz="3200" b="1" dirty="0">
                          <a:solidFill>
                            <a:srgbClr val="002060"/>
                          </a:solidFill>
                        </a:rPr>
                        <a:t>Null Hypothesis</a:t>
                      </a:r>
                    </a:p>
                  </a:txBody>
                  <a:tcPr/>
                </a:tc>
                <a:tc>
                  <a:txBody>
                    <a:bodyPr/>
                    <a:lstStyle/>
                    <a:p>
                      <a:endParaRPr lang="en-IN" sz="2800" dirty="0"/>
                    </a:p>
                  </a:txBody>
                  <a:tcPr/>
                </a:tc>
                <a:tc>
                  <a:txBody>
                    <a:bodyPr/>
                    <a:lstStyle/>
                    <a:p>
                      <a:pPr algn="ctr"/>
                      <a:r>
                        <a:rPr lang="en-IN" sz="2800" b="1" dirty="0">
                          <a:solidFill>
                            <a:srgbClr val="002060"/>
                          </a:solidFill>
                        </a:rPr>
                        <a:t>Accept</a:t>
                      </a:r>
                    </a:p>
                  </a:txBody>
                  <a:tcPr/>
                </a:tc>
                <a:tc>
                  <a:txBody>
                    <a:bodyPr/>
                    <a:lstStyle/>
                    <a:p>
                      <a:pPr algn="ctr"/>
                      <a:r>
                        <a:rPr lang="en-IN" sz="2800" b="1" dirty="0">
                          <a:solidFill>
                            <a:srgbClr val="002060"/>
                          </a:solidFill>
                        </a:rPr>
                        <a:t>Reject</a:t>
                      </a:r>
                    </a:p>
                  </a:txBody>
                  <a:tcPr/>
                </a:tc>
                <a:extLst>
                  <a:ext uri="{0D108BD9-81ED-4DB2-BD59-A6C34878D82A}">
                    <a16:rowId xmlns:a16="http://schemas.microsoft.com/office/drawing/2014/main" val="79965194"/>
                  </a:ext>
                </a:extLst>
              </a:tr>
              <a:tr h="1095556">
                <a:tc vMerge="1">
                  <a:txBody>
                    <a:bodyPr/>
                    <a:lstStyle/>
                    <a:p>
                      <a:endParaRPr lang="en-IN" dirty="0"/>
                    </a:p>
                  </a:txBody>
                  <a:tcPr/>
                </a:tc>
                <a:tc>
                  <a:txBody>
                    <a:bodyPr/>
                    <a:lstStyle/>
                    <a:p>
                      <a:endParaRPr lang="en-IN" sz="2800" b="1" dirty="0">
                        <a:solidFill>
                          <a:srgbClr val="002060"/>
                        </a:solidFill>
                      </a:endParaRPr>
                    </a:p>
                    <a:p>
                      <a:r>
                        <a:rPr lang="en-IN" sz="2800" b="1" dirty="0">
                          <a:solidFill>
                            <a:srgbClr val="002060"/>
                          </a:solidFill>
                        </a:rPr>
                        <a:t>True</a:t>
                      </a:r>
                    </a:p>
                  </a:txBody>
                  <a:tcPr/>
                </a:tc>
                <a:tc>
                  <a:txBody>
                    <a:bodyPr/>
                    <a:lstStyle/>
                    <a:p>
                      <a:pPr algn="ctr"/>
                      <a:endParaRPr lang="en-IN" sz="2800" dirty="0"/>
                    </a:p>
                    <a:p>
                      <a:pPr algn="ctr"/>
                      <a:r>
                        <a:rPr lang="en-IN" sz="2800" dirty="0"/>
                        <a:t>Correct Decision</a:t>
                      </a:r>
                    </a:p>
                  </a:txBody>
                  <a:tcPr/>
                </a:tc>
                <a:tc>
                  <a:txBody>
                    <a:bodyPr/>
                    <a:lstStyle/>
                    <a:p>
                      <a:pPr algn="ctr"/>
                      <a:r>
                        <a:rPr lang="en-IN" sz="2800" b="1" dirty="0">
                          <a:solidFill>
                            <a:srgbClr val="FF0000"/>
                          </a:solidFill>
                        </a:rPr>
                        <a:t>Type I error</a:t>
                      </a:r>
                    </a:p>
                    <a:p>
                      <a:pPr algn="ctr"/>
                      <a:r>
                        <a:rPr lang="en-IN" sz="2800" dirty="0"/>
                        <a:t>=P(rejecting a good lot) Producer’s Risk</a:t>
                      </a:r>
                    </a:p>
                  </a:txBody>
                  <a:tcPr/>
                </a:tc>
                <a:extLst>
                  <a:ext uri="{0D108BD9-81ED-4DB2-BD59-A6C34878D82A}">
                    <a16:rowId xmlns:a16="http://schemas.microsoft.com/office/drawing/2014/main" val="15928131"/>
                  </a:ext>
                </a:extLst>
              </a:tr>
              <a:tr h="1682152">
                <a:tc vMerge="1">
                  <a:txBody>
                    <a:bodyPr/>
                    <a:lstStyle/>
                    <a:p>
                      <a:endParaRPr lang="en-IN" dirty="0"/>
                    </a:p>
                  </a:txBody>
                  <a:tcPr/>
                </a:tc>
                <a:tc>
                  <a:txBody>
                    <a:bodyPr/>
                    <a:lstStyle/>
                    <a:p>
                      <a:endParaRPr lang="en-IN" sz="2800" b="1" dirty="0">
                        <a:solidFill>
                          <a:srgbClr val="002060"/>
                        </a:solidFill>
                      </a:endParaRPr>
                    </a:p>
                    <a:p>
                      <a:r>
                        <a:rPr lang="en-IN" sz="2800" b="1" dirty="0">
                          <a:solidFill>
                            <a:srgbClr val="002060"/>
                          </a:solidFill>
                        </a:rPr>
                        <a:t>False</a:t>
                      </a:r>
                    </a:p>
                  </a:txBody>
                  <a:tcPr/>
                </a:tc>
                <a:tc>
                  <a:txBody>
                    <a:bodyPr/>
                    <a:lstStyle/>
                    <a:p>
                      <a:pPr algn="ctr"/>
                      <a:r>
                        <a:rPr lang="en-IN" sz="2800" b="1" dirty="0">
                          <a:solidFill>
                            <a:srgbClr val="FF0000"/>
                          </a:solidFill>
                        </a:rPr>
                        <a:t>Type II error</a:t>
                      </a:r>
                    </a:p>
                    <a:p>
                      <a:pPr algn="ctr" defTabSz="896938">
                        <a:tabLst/>
                      </a:pPr>
                      <a:r>
                        <a:rPr lang="en-IN" sz="2800" b="1" dirty="0">
                          <a:solidFill>
                            <a:srgbClr val="002060"/>
                          </a:solidFill>
                        </a:rPr>
                        <a:t>β</a:t>
                      </a:r>
                      <a:r>
                        <a:rPr lang="en-IN" sz="2800" dirty="0"/>
                        <a:t> =(Accept a bad lot)</a:t>
                      </a:r>
                    </a:p>
                    <a:p>
                      <a:pPr algn="ctr"/>
                      <a:r>
                        <a:rPr lang="en-IN" sz="2800" dirty="0"/>
                        <a:t>Consumers’ Risk</a:t>
                      </a:r>
                    </a:p>
                  </a:txBody>
                  <a:tcPr/>
                </a:tc>
                <a:tc>
                  <a:txBody>
                    <a:bodyPr/>
                    <a:lstStyle/>
                    <a:p>
                      <a:pPr algn="ctr"/>
                      <a:endParaRPr lang="en-IN" sz="2800" dirty="0"/>
                    </a:p>
                    <a:p>
                      <a:pPr algn="ctr"/>
                      <a:r>
                        <a:rPr lang="en-IN" sz="2800" dirty="0"/>
                        <a:t>Correct Decision</a:t>
                      </a:r>
                    </a:p>
                  </a:txBody>
                  <a:tcPr/>
                </a:tc>
                <a:extLst>
                  <a:ext uri="{0D108BD9-81ED-4DB2-BD59-A6C34878D82A}">
                    <a16:rowId xmlns:a16="http://schemas.microsoft.com/office/drawing/2014/main" val="3053561371"/>
                  </a:ext>
                </a:extLst>
              </a:tr>
            </a:tbl>
          </a:graphicData>
        </a:graphic>
      </p:graphicFrame>
      <p:pic>
        <p:nvPicPr>
          <p:cNvPr id="1026" name="Picture 2" descr="Alpha Symbol and Its Meaning - Mythologian">
            <a:extLst>
              <a:ext uri="{FF2B5EF4-FFF2-40B4-BE49-F238E27FC236}">
                <a16:creationId xmlns:a16="http://schemas.microsoft.com/office/drawing/2014/main" id="{7B9E7096-662A-4AED-BF6B-06BDE0DDB7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5140" y="3832722"/>
            <a:ext cx="362311" cy="359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748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DFF29-D016-4E80-8B12-0C9308FF7C9A}"/>
              </a:ext>
            </a:extLst>
          </p:cNvPr>
          <p:cNvSpPr>
            <a:spLocks noGrp="1"/>
          </p:cNvSpPr>
          <p:nvPr>
            <p:ph type="title"/>
          </p:nvPr>
        </p:nvSpPr>
        <p:spPr>
          <a:xfrm>
            <a:off x="0" y="284176"/>
            <a:ext cx="10986999" cy="1508760"/>
          </a:xfrm>
        </p:spPr>
        <p:txBody>
          <a:bodyPr/>
          <a:lstStyle/>
          <a:p>
            <a:r>
              <a:rPr lang="en-IN" b="1" dirty="0">
                <a:solidFill>
                  <a:srgbClr val="002060"/>
                </a:solidFill>
              </a:rPr>
              <a:t>Testing Hypothesis</a:t>
            </a:r>
          </a:p>
        </p:txBody>
      </p:sp>
      <p:sp>
        <p:nvSpPr>
          <p:cNvPr id="3" name="Content Placeholder 2">
            <a:extLst>
              <a:ext uri="{FF2B5EF4-FFF2-40B4-BE49-F238E27FC236}">
                <a16:creationId xmlns:a16="http://schemas.microsoft.com/office/drawing/2014/main" id="{AB96E185-D181-46B4-AB35-F2DFE99D56A1}"/>
              </a:ext>
            </a:extLst>
          </p:cNvPr>
          <p:cNvSpPr>
            <a:spLocks noGrp="1"/>
          </p:cNvSpPr>
          <p:nvPr>
            <p:ph idx="1"/>
          </p:nvPr>
        </p:nvSpPr>
        <p:spPr>
          <a:xfrm>
            <a:off x="0" y="2011680"/>
            <a:ext cx="12192000" cy="4206240"/>
          </a:xfrm>
        </p:spPr>
        <p:txBody>
          <a:bodyPr/>
          <a:lstStyle/>
          <a:p>
            <a:pPr>
              <a:lnSpc>
                <a:spcPct val="100000"/>
              </a:lnSpc>
            </a:pPr>
            <a:r>
              <a:rPr lang="en-IN" dirty="0"/>
              <a:t> </a:t>
            </a:r>
            <a:r>
              <a:rPr lang="en-IN" sz="2800" b="1" dirty="0"/>
              <a:t>On the basis of Critical Values	</a:t>
            </a:r>
          </a:p>
          <a:p>
            <a:pPr marL="0" indent="0">
              <a:lnSpc>
                <a:spcPct val="100000"/>
              </a:lnSpc>
              <a:buNone/>
            </a:pPr>
            <a:r>
              <a:rPr lang="en-IN" sz="2800" b="1" dirty="0"/>
              <a:t>					Calculated Value &gt; Critical Value	 Reject</a:t>
            </a:r>
          </a:p>
          <a:p>
            <a:pPr marL="0" indent="0">
              <a:lnSpc>
                <a:spcPct val="100000"/>
              </a:lnSpc>
              <a:buNone/>
            </a:pPr>
            <a:r>
              <a:rPr lang="en-IN" sz="2800" b="1" dirty="0"/>
              <a:t>					Calculated Value </a:t>
            </a:r>
            <a:r>
              <a:rPr lang="en-IN" sz="2400" b="1" dirty="0"/>
              <a:t>&lt;</a:t>
            </a:r>
            <a:r>
              <a:rPr lang="en-IN" sz="2800" b="1" dirty="0"/>
              <a:t> Critical Value	 Accept</a:t>
            </a:r>
          </a:p>
          <a:p>
            <a:pPr marL="0" indent="0">
              <a:lnSpc>
                <a:spcPct val="100000"/>
              </a:lnSpc>
              <a:buNone/>
            </a:pPr>
            <a:endParaRPr lang="en-IN" sz="2800" b="1" dirty="0"/>
          </a:p>
          <a:p>
            <a:pPr>
              <a:lnSpc>
                <a:spcPct val="150000"/>
              </a:lnSpc>
            </a:pPr>
            <a:r>
              <a:rPr lang="en-IN" sz="2800" b="1" dirty="0"/>
              <a:t> On The basis of p-Value: 	p-Value &gt; Level of Significance	Accept</a:t>
            </a:r>
          </a:p>
          <a:p>
            <a:pPr marL="1577600" lvl="8" indent="0">
              <a:lnSpc>
                <a:spcPct val="150000"/>
              </a:lnSpc>
              <a:buNone/>
            </a:pPr>
            <a:r>
              <a:rPr lang="en-IN" sz="2800" b="1" dirty="0"/>
              <a:t>				P-Value &lt; Level of Significance 	Reject</a:t>
            </a:r>
          </a:p>
        </p:txBody>
      </p:sp>
      <p:sp>
        <p:nvSpPr>
          <p:cNvPr id="4" name="Arrow: Right 3">
            <a:extLst>
              <a:ext uri="{FF2B5EF4-FFF2-40B4-BE49-F238E27FC236}">
                <a16:creationId xmlns:a16="http://schemas.microsoft.com/office/drawing/2014/main" id="{31CD6068-3175-43E0-AEF3-26109D4D71DD}"/>
              </a:ext>
            </a:extLst>
          </p:cNvPr>
          <p:cNvSpPr/>
          <p:nvPr/>
        </p:nvSpPr>
        <p:spPr>
          <a:xfrm>
            <a:off x="9564624" y="2816352"/>
            <a:ext cx="521208" cy="210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Right 5">
            <a:extLst>
              <a:ext uri="{FF2B5EF4-FFF2-40B4-BE49-F238E27FC236}">
                <a16:creationId xmlns:a16="http://schemas.microsoft.com/office/drawing/2014/main" id="{8A973B46-ED43-42D9-9AEB-A66C020CC4B2}"/>
              </a:ext>
            </a:extLst>
          </p:cNvPr>
          <p:cNvSpPr/>
          <p:nvPr/>
        </p:nvSpPr>
        <p:spPr>
          <a:xfrm>
            <a:off x="9552432" y="3407664"/>
            <a:ext cx="521208" cy="210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Arrow: Right 7">
            <a:extLst>
              <a:ext uri="{FF2B5EF4-FFF2-40B4-BE49-F238E27FC236}">
                <a16:creationId xmlns:a16="http://schemas.microsoft.com/office/drawing/2014/main" id="{9EB3FD06-5405-433E-900B-AD0ECFA70E0B}"/>
              </a:ext>
            </a:extLst>
          </p:cNvPr>
          <p:cNvSpPr/>
          <p:nvPr/>
        </p:nvSpPr>
        <p:spPr>
          <a:xfrm>
            <a:off x="9460992" y="4757928"/>
            <a:ext cx="521208" cy="210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Arrow: Right 9">
            <a:extLst>
              <a:ext uri="{FF2B5EF4-FFF2-40B4-BE49-F238E27FC236}">
                <a16:creationId xmlns:a16="http://schemas.microsoft.com/office/drawing/2014/main" id="{173BFE29-B855-40A2-88B1-174D6257D2E3}"/>
              </a:ext>
            </a:extLst>
          </p:cNvPr>
          <p:cNvSpPr/>
          <p:nvPr/>
        </p:nvSpPr>
        <p:spPr>
          <a:xfrm>
            <a:off x="9460992" y="5382768"/>
            <a:ext cx="521208" cy="210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566474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2A62F-89A1-460C-8901-188C5E42BA3F}"/>
              </a:ext>
            </a:extLst>
          </p:cNvPr>
          <p:cNvSpPr>
            <a:spLocks noGrp="1"/>
          </p:cNvSpPr>
          <p:nvPr>
            <p:ph type="title"/>
          </p:nvPr>
        </p:nvSpPr>
        <p:spPr>
          <a:xfrm>
            <a:off x="0" y="284176"/>
            <a:ext cx="12191999" cy="1508760"/>
          </a:xfrm>
        </p:spPr>
        <p:txBody>
          <a:bodyPr>
            <a:normAutofit/>
          </a:bodyPr>
          <a:lstStyle/>
          <a:p>
            <a:r>
              <a:rPr lang="en-IN" sz="3200" b="1" dirty="0">
                <a:solidFill>
                  <a:srgbClr val="002060"/>
                </a:solidFill>
              </a:rPr>
              <a:t>Relationship among critical value, level of significance &amp; level of confidence</a:t>
            </a:r>
          </a:p>
        </p:txBody>
      </p:sp>
      <p:graphicFrame>
        <p:nvGraphicFramePr>
          <p:cNvPr id="4" name="Content Placeholder 3">
            <a:extLst>
              <a:ext uri="{FF2B5EF4-FFF2-40B4-BE49-F238E27FC236}">
                <a16:creationId xmlns:a16="http://schemas.microsoft.com/office/drawing/2014/main" id="{CC08BF52-4F73-4A60-BB1E-4279F62D9255}"/>
              </a:ext>
            </a:extLst>
          </p:cNvPr>
          <p:cNvGraphicFramePr>
            <a:graphicFrameLocks noGrp="1"/>
          </p:cNvGraphicFramePr>
          <p:nvPr>
            <p:ph idx="1"/>
            <p:extLst>
              <p:ext uri="{D42A27DB-BD31-4B8C-83A1-F6EECF244321}">
                <p14:modId xmlns:p14="http://schemas.microsoft.com/office/powerpoint/2010/main" val="3544953249"/>
              </p:ext>
            </p:extLst>
          </p:nvPr>
        </p:nvGraphicFramePr>
        <p:xfrm>
          <a:off x="267419" y="1792936"/>
          <a:ext cx="11775057" cy="4737420"/>
        </p:xfrm>
        <a:graphic>
          <a:graphicData uri="http://schemas.openxmlformats.org/drawingml/2006/table">
            <a:tbl>
              <a:tblPr firstRow="1" firstCol="1" bandRow="1">
                <a:tableStyleId>{5C22544A-7EE6-4342-B048-85BDC9FD1C3A}</a:tableStyleId>
              </a:tblPr>
              <a:tblGrid>
                <a:gridCol w="2943127">
                  <a:extLst>
                    <a:ext uri="{9D8B030D-6E8A-4147-A177-3AD203B41FA5}">
                      <a16:colId xmlns:a16="http://schemas.microsoft.com/office/drawing/2014/main" val="184584454"/>
                    </a:ext>
                  </a:extLst>
                </a:gridCol>
                <a:gridCol w="1471564">
                  <a:extLst>
                    <a:ext uri="{9D8B030D-6E8A-4147-A177-3AD203B41FA5}">
                      <a16:colId xmlns:a16="http://schemas.microsoft.com/office/drawing/2014/main" val="3877775471"/>
                    </a:ext>
                  </a:extLst>
                </a:gridCol>
                <a:gridCol w="1471564">
                  <a:extLst>
                    <a:ext uri="{9D8B030D-6E8A-4147-A177-3AD203B41FA5}">
                      <a16:colId xmlns:a16="http://schemas.microsoft.com/office/drawing/2014/main" val="2011786370"/>
                    </a:ext>
                  </a:extLst>
                </a:gridCol>
                <a:gridCol w="2944401">
                  <a:extLst>
                    <a:ext uri="{9D8B030D-6E8A-4147-A177-3AD203B41FA5}">
                      <a16:colId xmlns:a16="http://schemas.microsoft.com/office/drawing/2014/main" val="990552603"/>
                    </a:ext>
                  </a:extLst>
                </a:gridCol>
                <a:gridCol w="2944401">
                  <a:extLst>
                    <a:ext uri="{9D8B030D-6E8A-4147-A177-3AD203B41FA5}">
                      <a16:colId xmlns:a16="http://schemas.microsoft.com/office/drawing/2014/main" val="2476280903"/>
                    </a:ext>
                  </a:extLst>
                </a:gridCol>
              </a:tblGrid>
              <a:tr h="898506">
                <a:tc>
                  <a:txBody>
                    <a:bodyPr/>
                    <a:lstStyle/>
                    <a:p>
                      <a:pPr algn="ctr">
                        <a:lnSpc>
                          <a:spcPct val="100000"/>
                        </a:lnSpc>
                        <a:spcAft>
                          <a:spcPts val="1000"/>
                        </a:spcAft>
                      </a:pPr>
                      <a:r>
                        <a:rPr lang="en-US" sz="2800" dirty="0">
                          <a:solidFill>
                            <a:srgbClr val="002060"/>
                          </a:solidFill>
                          <a:effectLst/>
                        </a:rPr>
                        <a:t>Area Covered</a:t>
                      </a:r>
                      <a:endParaRPr lang="en-IN"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0000"/>
                        </a:lnSpc>
                        <a:spcAft>
                          <a:spcPts val="1000"/>
                        </a:spcAft>
                      </a:pPr>
                      <a:r>
                        <a:rPr lang="en-US" sz="2800" dirty="0">
                          <a:solidFill>
                            <a:srgbClr val="002060"/>
                          </a:solidFill>
                          <a:effectLst/>
                        </a:rPr>
                        <a:t>Critical Value</a:t>
                      </a:r>
                    </a:p>
                    <a:p>
                      <a:pPr algn="ctr">
                        <a:lnSpc>
                          <a:spcPct val="100000"/>
                        </a:lnSpc>
                        <a:spcAft>
                          <a:spcPts val="1000"/>
                        </a:spcAft>
                      </a:pPr>
                      <a:r>
                        <a:rPr lang="en-US" sz="2400" dirty="0">
                          <a:solidFill>
                            <a:srgbClr val="002060"/>
                          </a:solidFill>
                          <a:effectLst/>
                        </a:rPr>
                        <a:t>Two tailed  one tailed</a:t>
                      </a:r>
                    </a:p>
                  </a:txBody>
                  <a:tcPr marL="68580" marR="68580" marT="0" marB="0"/>
                </a:tc>
                <a:tc hMerge="1">
                  <a:txBody>
                    <a:bodyPr/>
                    <a:lstStyle/>
                    <a:p>
                      <a:pPr algn="ctr">
                        <a:lnSpc>
                          <a:spcPct val="100000"/>
                        </a:lnSpc>
                        <a:spcAft>
                          <a:spcPts val="1000"/>
                        </a:spcAft>
                      </a:pPr>
                      <a:endParaRPr lang="en-IN"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Aft>
                          <a:spcPts val="1000"/>
                        </a:spcAft>
                      </a:pPr>
                      <a:r>
                        <a:rPr lang="en-US" sz="2800" dirty="0">
                          <a:solidFill>
                            <a:srgbClr val="002060"/>
                          </a:solidFill>
                          <a:effectLst/>
                        </a:rPr>
                        <a:t>Level of Confidence</a:t>
                      </a:r>
                      <a:endParaRPr lang="en-IN"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Aft>
                          <a:spcPts val="1000"/>
                        </a:spcAft>
                      </a:pPr>
                      <a:r>
                        <a:rPr lang="en-US" sz="2800" dirty="0">
                          <a:solidFill>
                            <a:srgbClr val="002060"/>
                          </a:solidFill>
                          <a:effectLst/>
                        </a:rPr>
                        <a:t>Level of Significance</a:t>
                      </a:r>
                      <a:endParaRPr lang="en-IN"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737415"/>
                  </a:ext>
                </a:extLst>
              </a:tr>
              <a:tr h="3817940">
                <a:tc>
                  <a:txBody>
                    <a:bodyPr/>
                    <a:lstStyle/>
                    <a:p>
                      <a:pPr algn="just">
                        <a:lnSpc>
                          <a:spcPct val="150000"/>
                        </a:lnSpc>
                        <a:spcAft>
                          <a:spcPts val="1000"/>
                        </a:spcAft>
                      </a:pPr>
                      <a:r>
                        <a:rPr lang="en-IN" sz="2800" dirty="0">
                          <a:solidFill>
                            <a:srgbClr val="002060"/>
                          </a:solidFill>
                          <a:effectLst/>
                        </a:rPr>
                        <a:t>Mean</a:t>
                      </a:r>
                      <a:r>
                        <a:rPr lang="en-US" sz="2800" dirty="0">
                          <a:solidFill>
                            <a:srgbClr val="002060"/>
                          </a:solidFill>
                          <a:effectLst/>
                        </a:rPr>
                        <a:t> ± S.D.</a:t>
                      </a:r>
                      <a:endParaRPr lang="en-IN" sz="2800" dirty="0">
                        <a:solidFill>
                          <a:srgbClr val="002060"/>
                        </a:solidFill>
                        <a:effectLst/>
                      </a:endParaRPr>
                    </a:p>
                    <a:p>
                      <a:pPr algn="just">
                        <a:lnSpc>
                          <a:spcPct val="150000"/>
                        </a:lnSpc>
                        <a:spcAft>
                          <a:spcPts val="1000"/>
                        </a:spcAft>
                      </a:pPr>
                      <a:r>
                        <a:rPr lang="en-IN" sz="2800" dirty="0">
                          <a:solidFill>
                            <a:srgbClr val="002060"/>
                          </a:solidFill>
                          <a:effectLst/>
                        </a:rPr>
                        <a:t>Mean</a:t>
                      </a:r>
                      <a:r>
                        <a:rPr lang="en-US" sz="2800" dirty="0">
                          <a:solidFill>
                            <a:srgbClr val="002060"/>
                          </a:solidFill>
                          <a:effectLst/>
                        </a:rPr>
                        <a:t>± 1.96S.D.</a:t>
                      </a:r>
                      <a:endParaRPr lang="en-IN" sz="2800" dirty="0">
                        <a:solidFill>
                          <a:srgbClr val="002060"/>
                        </a:solidFill>
                        <a:effectLst/>
                      </a:endParaRPr>
                    </a:p>
                    <a:p>
                      <a:pPr algn="just">
                        <a:lnSpc>
                          <a:spcPct val="150000"/>
                        </a:lnSpc>
                        <a:spcAft>
                          <a:spcPts val="1000"/>
                        </a:spcAft>
                      </a:pPr>
                      <a:r>
                        <a:rPr lang="en-IN" sz="2800" dirty="0">
                          <a:solidFill>
                            <a:srgbClr val="002060"/>
                          </a:solidFill>
                          <a:effectLst/>
                        </a:rPr>
                        <a:t>Mean</a:t>
                      </a:r>
                      <a:r>
                        <a:rPr lang="en-US" sz="2800" dirty="0">
                          <a:solidFill>
                            <a:srgbClr val="002060"/>
                          </a:solidFill>
                          <a:effectLst/>
                        </a:rPr>
                        <a:t> ± 2 S.D</a:t>
                      </a:r>
                      <a:endParaRPr lang="en-IN" sz="2800" dirty="0">
                        <a:solidFill>
                          <a:srgbClr val="002060"/>
                        </a:solidFill>
                        <a:effectLst/>
                      </a:endParaRPr>
                    </a:p>
                    <a:p>
                      <a:pPr algn="just">
                        <a:lnSpc>
                          <a:spcPct val="150000"/>
                        </a:lnSpc>
                        <a:spcAft>
                          <a:spcPts val="1000"/>
                        </a:spcAft>
                      </a:pPr>
                      <a:r>
                        <a:rPr lang="en-IN" sz="2800" dirty="0">
                          <a:solidFill>
                            <a:srgbClr val="002060"/>
                          </a:solidFill>
                          <a:effectLst/>
                        </a:rPr>
                        <a:t>Mean</a:t>
                      </a:r>
                      <a:r>
                        <a:rPr lang="en-US" sz="2800" dirty="0">
                          <a:solidFill>
                            <a:srgbClr val="002060"/>
                          </a:solidFill>
                          <a:effectLst/>
                        </a:rPr>
                        <a:t> ± 2.58 S.D.</a:t>
                      </a:r>
                      <a:endParaRPr lang="en-IN" sz="2800" dirty="0">
                        <a:solidFill>
                          <a:srgbClr val="002060"/>
                        </a:solidFill>
                        <a:effectLst/>
                      </a:endParaRPr>
                    </a:p>
                    <a:p>
                      <a:pPr algn="just">
                        <a:lnSpc>
                          <a:spcPct val="150000"/>
                        </a:lnSpc>
                        <a:spcAft>
                          <a:spcPts val="1000"/>
                        </a:spcAft>
                      </a:pPr>
                      <a:r>
                        <a:rPr lang="en-IN" sz="2800" dirty="0">
                          <a:solidFill>
                            <a:srgbClr val="002060"/>
                          </a:solidFill>
                          <a:effectLst/>
                        </a:rPr>
                        <a:t>Mean</a:t>
                      </a:r>
                      <a:r>
                        <a:rPr lang="en-US" sz="2800" dirty="0">
                          <a:solidFill>
                            <a:srgbClr val="002060"/>
                          </a:solidFill>
                          <a:effectLst/>
                        </a:rPr>
                        <a:t> ± 3S.D.</a:t>
                      </a:r>
                      <a:endParaRPr lang="en-IN"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2800" dirty="0">
                          <a:effectLst/>
                        </a:rPr>
                        <a:t>1</a:t>
                      </a:r>
                      <a:endParaRPr lang="en-IN" sz="2800" dirty="0">
                        <a:effectLst/>
                      </a:endParaRPr>
                    </a:p>
                    <a:p>
                      <a:pPr algn="ctr">
                        <a:lnSpc>
                          <a:spcPct val="150000"/>
                        </a:lnSpc>
                        <a:spcAft>
                          <a:spcPts val="1000"/>
                        </a:spcAft>
                      </a:pPr>
                      <a:r>
                        <a:rPr lang="en-US" sz="2800" dirty="0">
                          <a:effectLst/>
                        </a:rPr>
                        <a:t>1.96</a:t>
                      </a:r>
                      <a:endParaRPr lang="en-IN" sz="2800" dirty="0">
                        <a:effectLst/>
                      </a:endParaRPr>
                    </a:p>
                    <a:p>
                      <a:pPr algn="ctr">
                        <a:lnSpc>
                          <a:spcPct val="150000"/>
                        </a:lnSpc>
                        <a:spcAft>
                          <a:spcPts val="1000"/>
                        </a:spcAft>
                      </a:pPr>
                      <a:r>
                        <a:rPr lang="en-US" sz="2800" dirty="0">
                          <a:effectLst/>
                        </a:rPr>
                        <a:t>2</a:t>
                      </a:r>
                      <a:endParaRPr lang="en-IN" sz="2800" dirty="0">
                        <a:effectLst/>
                      </a:endParaRPr>
                    </a:p>
                    <a:p>
                      <a:pPr algn="ctr">
                        <a:lnSpc>
                          <a:spcPct val="150000"/>
                        </a:lnSpc>
                        <a:spcAft>
                          <a:spcPts val="1000"/>
                        </a:spcAft>
                      </a:pPr>
                      <a:r>
                        <a:rPr lang="en-US" sz="2800" dirty="0">
                          <a:effectLst/>
                        </a:rPr>
                        <a:t>2.58</a:t>
                      </a:r>
                      <a:endParaRPr lang="en-IN" sz="2800" dirty="0">
                        <a:effectLst/>
                      </a:endParaRPr>
                    </a:p>
                    <a:p>
                      <a:pPr algn="ctr">
                        <a:lnSpc>
                          <a:spcPct val="150000"/>
                        </a:lnSpc>
                        <a:spcAft>
                          <a:spcPts val="1000"/>
                        </a:spcAft>
                      </a:pPr>
                      <a:r>
                        <a:rPr lang="en-US" sz="2800" dirty="0">
                          <a:effectLst/>
                        </a:rPr>
                        <a:t>3</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n-IN" sz="2800" dirty="0">
                          <a:effectLst/>
                          <a:latin typeface="Calibri" panose="020F0502020204030204" pitchFamily="34" charset="0"/>
                          <a:ea typeface="Calibri" panose="020F0502020204030204" pitchFamily="34" charset="0"/>
                          <a:cs typeface="Times New Roman" panose="02020603050405020304" pitchFamily="18" charset="0"/>
                        </a:rPr>
                        <a:t>1.645</a:t>
                      </a:r>
                    </a:p>
                    <a:p>
                      <a:pPr algn="ctr">
                        <a:lnSpc>
                          <a:spcPct val="150000"/>
                        </a:lnSpc>
                        <a:spcAft>
                          <a:spcPts val="1000"/>
                        </a:spcAft>
                      </a:pP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n-IN" sz="2800" dirty="0">
                          <a:effectLst/>
                          <a:latin typeface="Calibri" panose="020F0502020204030204" pitchFamily="34" charset="0"/>
                          <a:ea typeface="Calibri" panose="020F0502020204030204" pitchFamily="34" charset="0"/>
                          <a:cs typeface="Times New Roman" panose="02020603050405020304" pitchFamily="18" charset="0"/>
                        </a:rPr>
                        <a:t>2.33</a:t>
                      </a:r>
                    </a:p>
                    <a:p>
                      <a:pPr algn="ctr">
                        <a:lnSpc>
                          <a:spcPct val="150000"/>
                        </a:lnSpc>
                        <a:spcAft>
                          <a:spcPts val="1000"/>
                        </a:spcAft>
                      </a:pP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2800" dirty="0">
                          <a:effectLst/>
                        </a:rPr>
                        <a:t>68.27%</a:t>
                      </a:r>
                      <a:endParaRPr lang="en-IN" sz="2800" dirty="0">
                        <a:effectLst/>
                      </a:endParaRPr>
                    </a:p>
                    <a:p>
                      <a:pPr algn="ctr">
                        <a:lnSpc>
                          <a:spcPct val="150000"/>
                        </a:lnSpc>
                        <a:spcAft>
                          <a:spcPts val="1000"/>
                        </a:spcAft>
                      </a:pPr>
                      <a:r>
                        <a:rPr lang="en-US" sz="2800" dirty="0">
                          <a:effectLst/>
                        </a:rPr>
                        <a:t>95%</a:t>
                      </a:r>
                      <a:endParaRPr lang="en-IN" sz="2800" dirty="0">
                        <a:effectLst/>
                      </a:endParaRPr>
                    </a:p>
                    <a:p>
                      <a:pPr algn="ctr">
                        <a:lnSpc>
                          <a:spcPct val="150000"/>
                        </a:lnSpc>
                        <a:spcAft>
                          <a:spcPts val="1000"/>
                        </a:spcAft>
                      </a:pPr>
                      <a:r>
                        <a:rPr lang="en-US" sz="2800" dirty="0">
                          <a:effectLst/>
                        </a:rPr>
                        <a:t>95.45%</a:t>
                      </a:r>
                      <a:endParaRPr lang="en-IN" sz="2800" dirty="0">
                        <a:effectLst/>
                      </a:endParaRPr>
                    </a:p>
                    <a:p>
                      <a:pPr algn="ctr">
                        <a:lnSpc>
                          <a:spcPct val="150000"/>
                        </a:lnSpc>
                        <a:spcAft>
                          <a:spcPts val="1000"/>
                        </a:spcAft>
                      </a:pPr>
                      <a:r>
                        <a:rPr lang="en-US" sz="2800" dirty="0">
                          <a:effectLst/>
                        </a:rPr>
                        <a:t>99%</a:t>
                      </a:r>
                      <a:endParaRPr lang="en-IN" sz="2800" dirty="0">
                        <a:effectLst/>
                      </a:endParaRPr>
                    </a:p>
                    <a:p>
                      <a:pPr algn="ctr">
                        <a:lnSpc>
                          <a:spcPct val="150000"/>
                        </a:lnSpc>
                        <a:spcAft>
                          <a:spcPts val="1000"/>
                        </a:spcAft>
                      </a:pPr>
                      <a:r>
                        <a:rPr lang="en-US" sz="2800" dirty="0">
                          <a:effectLst/>
                        </a:rPr>
                        <a:t>99.73%</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1000"/>
                        </a:spcAft>
                      </a:pPr>
                      <a:r>
                        <a:rPr lang="en-US" sz="2800" dirty="0">
                          <a:effectLst/>
                        </a:rPr>
                        <a:t>31.27%</a:t>
                      </a:r>
                      <a:endParaRPr lang="en-IN" sz="2800" dirty="0">
                        <a:effectLst/>
                      </a:endParaRPr>
                    </a:p>
                    <a:p>
                      <a:pPr algn="ctr">
                        <a:lnSpc>
                          <a:spcPct val="150000"/>
                        </a:lnSpc>
                        <a:spcAft>
                          <a:spcPts val="1000"/>
                        </a:spcAft>
                      </a:pPr>
                      <a:r>
                        <a:rPr lang="en-US" sz="2800" dirty="0">
                          <a:effectLst/>
                        </a:rPr>
                        <a:t>5%</a:t>
                      </a:r>
                      <a:endParaRPr lang="en-IN" sz="2800" dirty="0">
                        <a:effectLst/>
                      </a:endParaRPr>
                    </a:p>
                    <a:p>
                      <a:pPr algn="ctr">
                        <a:lnSpc>
                          <a:spcPct val="150000"/>
                        </a:lnSpc>
                        <a:spcAft>
                          <a:spcPts val="1000"/>
                        </a:spcAft>
                      </a:pPr>
                      <a:r>
                        <a:rPr lang="en-US" sz="2800" dirty="0">
                          <a:effectLst/>
                        </a:rPr>
                        <a:t>4.55%</a:t>
                      </a:r>
                      <a:endParaRPr lang="en-IN" sz="2800" dirty="0">
                        <a:effectLst/>
                      </a:endParaRPr>
                    </a:p>
                    <a:p>
                      <a:pPr algn="ctr">
                        <a:lnSpc>
                          <a:spcPct val="150000"/>
                        </a:lnSpc>
                        <a:spcAft>
                          <a:spcPts val="1000"/>
                        </a:spcAft>
                      </a:pPr>
                      <a:r>
                        <a:rPr lang="en-US" sz="2800" dirty="0">
                          <a:effectLst/>
                        </a:rPr>
                        <a:t>1%</a:t>
                      </a:r>
                      <a:endParaRPr lang="en-IN" sz="2800" dirty="0">
                        <a:effectLst/>
                      </a:endParaRPr>
                    </a:p>
                    <a:p>
                      <a:pPr algn="ctr">
                        <a:lnSpc>
                          <a:spcPct val="150000"/>
                        </a:lnSpc>
                        <a:spcAft>
                          <a:spcPts val="1000"/>
                        </a:spcAft>
                      </a:pPr>
                      <a:r>
                        <a:rPr lang="en-US" sz="2800" dirty="0">
                          <a:effectLst/>
                        </a:rPr>
                        <a:t>0.27%</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0738525"/>
                  </a:ext>
                </a:extLst>
              </a:tr>
            </a:tbl>
          </a:graphicData>
        </a:graphic>
      </p:graphicFrame>
      <p:sp>
        <p:nvSpPr>
          <p:cNvPr id="5" name="AutoShape 5">
            <a:extLst>
              <a:ext uri="{FF2B5EF4-FFF2-40B4-BE49-F238E27FC236}">
                <a16:creationId xmlns:a16="http://schemas.microsoft.com/office/drawing/2014/main" id="{2EE7B4D8-FBE3-4810-867E-37A1EE4DA2C3}"/>
              </a:ext>
            </a:extLst>
          </p:cNvPr>
          <p:cNvSpPr>
            <a:spLocks noChangeShapeType="1"/>
          </p:cNvSpPr>
          <p:nvPr/>
        </p:nvSpPr>
        <p:spPr bwMode="auto">
          <a:xfrm flipV="1">
            <a:off x="3125347" y="3250897"/>
            <a:ext cx="100572" cy="4571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4">
            <a:extLst>
              <a:ext uri="{FF2B5EF4-FFF2-40B4-BE49-F238E27FC236}">
                <a16:creationId xmlns:a16="http://schemas.microsoft.com/office/drawing/2014/main" id="{5E31604B-14BA-4D58-B956-A1F18E9C14E5}"/>
              </a:ext>
            </a:extLst>
          </p:cNvPr>
          <p:cNvSpPr>
            <a:spLocks noChangeShapeType="1"/>
          </p:cNvSpPr>
          <p:nvPr/>
        </p:nvSpPr>
        <p:spPr bwMode="auto">
          <a:xfrm flipV="1">
            <a:off x="3125347" y="3250897"/>
            <a:ext cx="100572" cy="4571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IN"/>
          </a:p>
        </p:txBody>
      </p:sp>
    </p:spTree>
    <p:extLst>
      <p:ext uri="{BB962C8B-B14F-4D97-AF65-F5344CB8AC3E}">
        <p14:creationId xmlns:p14="http://schemas.microsoft.com/office/powerpoint/2010/main" val="3167022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A723-235F-4CF4-B115-7E00450959D9}"/>
              </a:ext>
            </a:extLst>
          </p:cNvPr>
          <p:cNvSpPr>
            <a:spLocks noGrp="1"/>
          </p:cNvSpPr>
          <p:nvPr>
            <p:ph type="title"/>
          </p:nvPr>
        </p:nvSpPr>
        <p:spPr>
          <a:xfrm>
            <a:off x="0" y="318680"/>
            <a:ext cx="9784080" cy="754380"/>
          </a:xfrm>
        </p:spPr>
        <p:txBody>
          <a:bodyPr>
            <a:normAutofit/>
          </a:bodyPr>
          <a:lstStyle/>
          <a:p>
            <a:r>
              <a:rPr lang="en-IN" sz="4400" b="1" dirty="0">
                <a:solidFill>
                  <a:srgbClr val="002060"/>
                </a:solidFill>
              </a:rPr>
              <a:t>Determination of critical value</a:t>
            </a:r>
          </a:p>
        </p:txBody>
      </p:sp>
      <p:pic>
        <p:nvPicPr>
          <p:cNvPr id="4" name="Content Placeholder 3">
            <a:extLst>
              <a:ext uri="{FF2B5EF4-FFF2-40B4-BE49-F238E27FC236}">
                <a16:creationId xmlns:a16="http://schemas.microsoft.com/office/drawing/2014/main" id="{17E0F3B0-0BC5-429A-9A1D-6A5BAA098AB4}"/>
              </a:ext>
            </a:extLst>
          </p:cNvPr>
          <p:cNvPicPr>
            <a:picLocks noGrp="1"/>
          </p:cNvPicPr>
          <p:nvPr>
            <p:ph idx="1"/>
          </p:nvPr>
        </p:nvPicPr>
        <p:blipFill>
          <a:blip r:embed="rId2" cstate="print"/>
          <a:srcRect/>
          <a:stretch>
            <a:fillRect/>
          </a:stretch>
        </p:blipFill>
        <p:spPr bwMode="auto">
          <a:xfrm>
            <a:off x="-66497" y="1833503"/>
            <a:ext cx="12258495" cy="5077483"/>
          </a:xfrm>
          <a:prstGeom prst="rect">
            <a:avLst/>
          </a:prstGeom>
          <a:noFill/>
          <a:ln w="9525">
            <a:noFill/>
            <a:miter lim="800000"/>
            <a:headEnd/>
            <a:tailEnd/>
          </a:ln>
        </p:spPr>
      </p:pic>
      <p:pic>
        <p:nvPicPr>
          <p:cNvPr id="2050" name="Picture 2" descr="at 5% level of significance 0.5-.025=0.475 corresponding Z score is 1.96&#10;0.475&#10;">
            <a:extLst>
              <a:ext uri="{FF2B5EF4-FFF2-40B4-BE49-F238E27FC236}">
                <a16:creationId xmlns:a16="http://schemas.microsoft.com/office/drawing/2014/main" id="{A0999744-3844-449D-BAC2-31041F2365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09760" y="125637"/>
            <a:ext cx="2624328" cy="205780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descr="0.475     0.475&#10;&#10;">
            <a:extLst>
              <a:ext uri="{FF2B5EF4-FFF2-40B4-BE49-F238E27FC236}">
                <a16:creationId xmlns:a16="http://schemas.microsoft.com/office/drawing/2014/main" id="{D5D17C82-7914-4F79-9070-6B1B071A4C22}"/>
              </a:ext>
            </a:extLst>
          </p:cNvPr>
          <p:cNvSpPr txBox="1"/>
          <p:nvPr/>
        </p:nvSpPr>
        <p:spPr>
          <a:xfrm>
            <a:off x="2859832" y="1011110"/>
            <a:ext cx="6223518" cy="646331"/>
          </a:xfrm>
          <a:prstGeom prst="rect">
            <a:avLst/>
          </a:prstGeom>
          <a:noFill/>
        </p:spPr>
        <p:txBody>
          <a:bodyPr wrap="square">
            <a:spAutoFit/>
          </a:bodyPr>
          <a:lstStyle/>
          <a:p>
            <a:r>
              <a:rPr lang="en-US" b="1" dirty="0">
                <a:solidFill>
                  <a:srgbClr val="002060"/>
                </a:solidFill>
              </a:rPr>
              <a:t>at 5% level of significance 0.5-.025=0.475 corresponding Z score is 1.96</a:t>
            </a:r>
          </a:p>
        </p:txBody>
      </p:sp>
      <p:sp>
        <p:nvSpPr>
          <p:cNvPr id="5" name="Arrow: Right 4">
            <a:extLst>
              <a:ext uri="{FF2B5EF4-FFF2-40B4-BE49-F238E27FC236}">
                <a16:creationId xmlns:a16="http://schemas.microsoft.com/office/drawing/2014/main" id="{8EC09889-14D6-4BA2-97A0-E77763100087}"/>
              </a:ext>
            </a:extLst>
          </p:cNvPr>
          <p:cNvSpPr/>
          <p:nvPr/>
        </p:nvSpPr>
        <p:spPr>
          <a:xfrm>
            <a:off x="8595359" y="1167888"/>
            <a:ext cx="914400" cy="15862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cxnSp>
        <p:nvCxnSpPr>
          <p:cNvPr id="7" name="Straight Connector 6">
            <a:extLst>
              <a:ext uri="{FF2B5EF4-FFF2-40B4-BE49-F238E27FC236}">
                <a16:creationId xmlns:a16="http://schemas.microsoft.com/office/drawing/2014/main" id="{A00A1774-3ED3-443F-8949-B06CC5B0C6CB}"/>
              </a:ext>
            </a:extLst>
          </p:cNvPr>
          <p:cNvCxnSpPr/>
          <p:nvPr/>
        </p:nvCxnSpPr>
        <p:spPr>
          <a:xfrm>
            <a:off x="10890221" y="247443"/>
            <a:ext cx="0" cy="1338761"/>
          </a:xfrm>
          <a:prstGeom prst="line">
            <a:avLst/>
          </a:prstGeom>
        </p:spPr>
        <p:style>
          <a:lnRef idx="1">
            <a:schemeClr val="accent6"/>
          </a:lnRef>
          <a:fillRef idx="0">
            <a:schemeClr val="accent6"/>
          </a:fillRef>
          <a:effectRef idx="0">
            <a:schemeClr val="accent6"/>
          </a:effectRef>
          <a:fontRef idx="minor">
            <a:schemeClr val="tx1"/>
          </a:fontRef>
        </p:style>
      </p:cxnSp>
      <p:sp>
        <p:nvSpPr>
          <p:cNvPr id="9" name="TextBox 8">
            <a:extLst>
              <a:ext uri="{FF2B5EF4-FFF2-40B4-BE49-F238E27FC236}">
                <a16:creationId xmlns:a16="http://schemas.microsoft.com/office/drawing/2014/main" id="{58B4CBB5-83B1-414B-85B6-E597A3E349FC}"/>
              </a:ext>
            </a:extLst>
          </p:cNvPr>
          <p:cNvSpPr txBox="1"/>
          <p:nvPr/>
        </p:nvSpPr>
        <p:spPr>
          <a:xfrm>
            <a:off x="10890221" y="1129622"/>
            <a:ext cx="6273538" cy="369332"/>
          </a:xfrm>
          <a:prstGeom prst="rect">
            <a:avLst/>
          </a:prstGeom>
          <a:noFill/>
        </p:spPr>
        <p:txBody>
          <a:bodyPr wrap="square">
            <a:spAutoFit/>
          </a:bodyPr>
          <a:lstStyle/>
          <a:p>
            <a:r>
              <a:rPr lang="en-IN" dirty="0">
                <a:solidFill>
                  <a:srgbClr val="002060"/>
                </a:solidFill>
              </a:rPr>
              <a:t>0.475</a:t>
            </a:r>
          </a:p>
        </p:txBody>
      </p:sp>
      <p:sp>
        <p:nvSpPr>
          <p:cNvPr id="11" name="TextBox 10">
            <a:extLst>
              <a:ext uri="{FF2B5EF4-FFF2-40B4-BE49-F238E27FC236}">
                <a16:creationId xmlns:a16="http://schemas.microsoft.com/office/drawing/2014/main" id="{2D9AE8FA-98AA-4DA9-B473-D007220E1E76}"/>
              </a:ext>
            </a:extLst>
          </p:cNvPr>
          <p:cNvSpPr txBox="1"/>
          <p:nvPr/>
        </p:nvSpPr>
        <p:spPr>
          <a:xfrm>
            <a:off x="10243954" y="1126259"/>
            <a:ext cx="6273538" cy="369332"/>
          </a:xfrm>
          <a:prstGeom prst="rect">
            <a:avLst/>
          </a:prstGeom>
          <a:noFill/>
        </p:spPr>
        <p:txBody>
          <a:bodyPr wrap="square">
            <a:spAutoFit/>
          </a:bodyPr>
          <a:lstStyle/>
          <a:p>
            <a:r>
              <a:rPr lang="en-IN" b="1" dirty="0">
                <a:solidFill>
                  <a:srgbClr val="002060"/>
                </a:solidFill>
              </a:rPr>
              <a:t>0.475</a:t>
            </a:r>
          </a:p>
        </p:txBody>
      </p:sp>
    </p:spTree>
    <p:extLst>
      <p:ext uri="{BB962C8B-B14F-4D97-AF65-F5344CB8AC3E}">
        <p14:creationId xmlns:p14="http://schemas.microsoft.com/office/powerpoint/2010/main" val="2324997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ow do you find the area under the normal distribution curve to the right  of z = –3.24? | Socratic&#10;">
            <a:extLst>
              <a:ext uri="{FF2B5EF4-FFF2-40B4-BE49-F238E27FC236}">
                <a16:creationId xmlns:a16="http://schemas.microsoft.com/office/drawing/2014/main" id="{6D365A3E-2FA6-4ED3-B811-303D974BAC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2588"/>
            <a:ext cx="12192000" cy="6725412"/>
          </a:xfrm>
          <a:prstGeom prst="rect">
            <a:avLst/>
          </a:prstGeom>
          <a:noFill/>
          <a:ln>
            <a:solidFill>
              <a:schemeClr val="accent4"/>
            </a:solidFill>
          </a:ln>
          <a:extLst>
            <a:ext uri="{909E8E84-426E-40DD-AFC4-6F175D3DCCD1}">
              <a14:hiddenFill xmlns:a14="http://schemas.microsoft.com/office/drawing/2010/main">
                <a:solidFill>
                  <a:srgbClr val="FFFFFF"/>
                </a:solidFill>
              </a14:hiddenFill>
            </a:ext>
          </a:extLst>
        </p:spPr>
      </p:pic>
      <p:cxnSp>
        <p:nvCxnSpPr>
          <p:cNvPr id="9" name="Straight Arrow Connector 8">
            <a:extLst>
              <a:ext uri="{FF2B5EF4-FFF2-40B4-BE49-F238E27FC236}">
                <a16:creationId xmlns:a16="http://schemas.microsoft.com/office/drawing/2014/main" id="{B288DCD3-60B7-4A9C-839D-3C2BF58C5B80}"/>
              </a:ext>
            </a:extLst>
          </p:cNvPr>
          <p:cNvCxnSpPr/>
          <p:nvPr/>
        </p:nvCxnSpPr>
        <p:spPr>
          <a:xfrm>
            <a:off x="1819275" y="4468749"/>
            <a:ext cx="5829300" cy="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5" name="Straight Connector 14">
            <a:extLst>
              <a:ext uri="{FF2B5EF4-FFF2-40B4-BE49-F238E27FC236}">
                <a16:creationId xmlns:a16="http://schemas.microsoft.com/office/drawing/2014/main" id="{EDE9FD87-CE2D-45F7-A3D5-535C0CCFDD5F}"/>
              </a:ext>
            </a:extLst>
          </p:cNvPr>
          <p:cNvCxnSpPr/>
          <p:nvPr/>
        </p:nvCxnSpPr>
        <p:spPr>
          <a:xfrm>
            <a:off x="7988046" y="4493134"/>
            <a:ext cx="609600"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7" name="Straight Connector 16">
            <a:extLst>
              <a:ext uri="{FF2B5EF4-FFF2-40B4-BE49-F238E27FC236}">
                <a16:creationId xmlns:a16="http://schemas.microsoft.com/office/drawing/2014/main" id="{836C2F6A-4D63-46D7-87DA-E97E4412938D}"/>
              </a:ext>
            </a:extLst>
          </p:cNvPr>
          <p:cNvCxnSpPr/>
          <p:nvPr/>
        </p:nvCxnSpPr>
        <p:spPr>
          <a:xfrm>
            <a:off x="7987190" y="4620006"/>
            <a:ext cx="609600" cy="0"/>
          </a:xfrm>
          <a:prstGeom prst="line">
            <a:avLst/>
          </a:prstGeom>
        </p:spPr>
        <p:style>
          <a:lnRef idx="1">
            <a:schemeClr val="accent6"/>
          </a:lnRef>
          <a:fillRef idx="0">
            <a:schemeClr val="accent6"/>
          </a:fillRef>
          <a:effectRef idx="0">
            <a:schemeClr val="accent6"/>
          </a:effectRef>
          <a:fontRef idx="minor">
            <a:schemeClr val="tx1"/>
          </a:fontRef>
        </p:style>
      </p:cxnSp>
      <p:sp>
        <p:nvSpPr>
          <p:cNvPr id="16" name="Arrow: Down 15">
            <a:extLst>
              <a:ext uri="{FF2B5EF4-FFF2-40B4-BE49-F238E27FC236}">
                <a16:creationId xmlns:a16="http://schemas.microsoft.com/office/drawing/2014/main" id="{0E38EBB8-E69D-4E56-9CFF-CC4FEAA74F1D}"/>
              </a:ext>
            </a:extLst>
          </p:cNvPr>
          <p:cNvSpPr/>
          <p:nvPr/>
        </p:nvSpPr>
        <p:spPr>
          <a:xfrm>
            <a:off x="8227127" y="1691654"/>
            <a:ext cx="129727" cy="2556497"/>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IN"/>
          </a:p>
        </p:txBody>
      </p:sp>
      <p:sp>
        <p:nvSpPr>
          <p:cNvPr id="18" name="Arrow: Right 17">
            <a:extLst>
              <a:ext uri="{FF2B5EF4-FFF2-40B4-BE49-F238E27FC236}">
                <a16:creationId xmlns:a16="http://schemas.microsoft.com/office/drawing/2014/main" id="{056F8FC7-D25A-460D-8C6C-C1DC751A6666}"/>
              </a:ext>
            </a:extLst>
          </p:cNvPr>
          <p:cNvSpPr/>
          <p:nvPr/>
        </p:nvSpPr>
        <p:spPr>
          <a:xfrm>
            <a:off x="1848802" y="4442842"/>
            <a:ext cx="5829300" cy="134873"/>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153179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460</TotalTime>
  <Words>2008</Words>
  <Application>Microsoft Office PowerPoint</Application>
  <PresentationFormat>Widescreen</PresentationFormat>
  <Paragraphs>218</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Corbel</vt:lpstr>
      <vt:lpstr>Symbol</vt:lpstr>
      <vt:lpstr>Wingdings</vt:lpstr>
      <vt:lpstr>Wingdings 2</vt:lpstr>
      <vt:lpstr>Banded</vt:lpstr>
      <vt:lpstr>Test of significance: basic concepts</vt:lpstr>
      <vt:lpstr>Basic terminologies used </vt:lpstr>
      <vt:lpstr>Terminologies </vt:lpstr>
      <vt:lpstr>Terminologies</vt:lpstr>
      <vt:lpstr> ERRORS IN HYPOTHESIS TESTING  s</vt:lpstr>
      <vt:lpstr>Testing Hypothesis</vt:lpstr>
      <vt:lpstr>Relationship among critical value, level of significance &amp; level of confidence</vt:lpstr>
      <vt:lpstr>Determination of critical value</vt:lpstr>
      <vt:lpstr>PowerPoint Presentation</vt:lpstr>
      <vt:lpstr>Critical Value</vt:lpstr>
      <vt:lpstr>Determination of p value </vt:lpstr>
      <vt:lpstr>Probability Values (p Values) </vt:lpstr>
      <vt:lpstr>One tailed and two tailed test</vt:lpstr>
      <vt:lpstr>Parametric Test</vt:lpstr>
      <vt:lpstr>Non-parametric Tests</vt:lpstr>
      <vt:lpstr>How to Select a Test</vt:lpstr>
      <vt:lpstr>Recommended statistical test</vt:lpstr>
      <vt:lpstr>Process of hypothesis testing</vt:lpstr>
      <vt:lpstr>SMALL CASE STUDY </vt:lpstr>
      <vt:lpstr>Step 1 Set null hypothesis or alternate hypothesis</vt:lpstr>
      <vt:lpstr>Step 2 Set the level of significance: already given   = 5% step3: Determine appropriate test</vt:lpstr>
      <vt:lpstr>Step 4: Testing the hypothesis</vt:lpstr>
      <vt:lpstr>By using p-Value approach </vt:lpstr>
      <vt:lpstr>SETTING THE LIMITS</vt:lpstr>
      <vt:lpstr>MEASURING THE POWER OF TEST </vt:lpstr>
      <vt:lpstr>DECISION: INTERPRET THE TEST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Formulation of Hypothesis</dc:title>
  <dc:creator>Dell</dc:creator>
  <cp:lastModifiedBy>Dell</cp:lastModifiedBy>
  <cp:revision>45</cp:revision>
  <dcterms:created xsi:type="dcterms:W3CDTF">2020-10-12T15:17:24Z</dcterms:created>
  <dcterms:modified xsi:type="dcterms:W3CDTF">2021-04-14T07:58:39Z</dcterms:modified>
</cp:coreProperties>
</file>