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1" r:id="rId5"/>
    <p:sldId id="267" r:id="rId6"/>
    <p:sldId id="259" r:id="rId7"/>
    <p:sldId id="260" r:id="rId8"/>
    <p:sldId id="262" r:id="rId9"/>
    <p:sldId id="263" r:id="rId10"/>
    <p:sldId id="265" r:id="rId11"/>
    <p:sldId id="266" r:id="rId12"/>
    <p:sldId id="26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78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2C2848D0-FBEF-4199-A14E-977EC34AE82E}" type="datetimeFigureOut">
              <a:rPr lang="en-IN" smtClean="0"/>
              <a:t>06-03-2021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10FEB73-13CE-447C-97CD-1E3750EB7B0F}" type="slidenum">
              <a:rPr lang="en-IN" smtClean="0"/>
              <a:t>‹#›</a:t>
            </a:fld>
            <a:endParaRPr lang="en-IN"/>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4684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2848D0-FBEF-4199-A14E-977EC34AE82E}" type="datetimeFigureOut">
              <a:rPr lang="en-IN" smtClean="0"/>
              <a:t>06-03-2021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10FEB73-13CE-447C-97CD-1E3750EB7B0F}" type="slidenum">
              <a:rPr lang="en-IN" smtClean="0"/>
              <a:t>‹#›</a:t>
            </a:fld>
            <a:endParaRPr lang="en-IN"/>
          </a:p>
        </p:txBody>
      </p:sp>
    </p:spTree>
    <p:extLst>
      <p:ext uri="{BB962C8B-B14F-4D97-AF65-F5344CB8AC3E}">
        <p14:creationId xmlns:p14="http://schemas.microsoft.com/office/powerpoint/2010/main" val="27097857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2848D0-FBEF-4199-A14E-977EC34AE82E}" type="datetimeFigureOut">
              <a:rPr lang="en-IN" smtClean="0"/>
              <a:t>06-03-2021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10FEB73-13CE-447C-97CD-1E3750EB7B0F}" type="slidenum">
              <a:rPr lang="en-IN" smtClean="0"/>
              <a:t>‹#›</a:t>
            </a:fld>
            <a:endParaRPr lang="en-IN"/>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7227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2848D0-FBEF-4199-A14E-977EC34AE82E}" type="datetimeFigureOut">
              <a:rPr lang="en-IN" smtClean="0"/>
              <a:t>06-03-2021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10FEB73-13CE-447C-97CD-1E3750EB7B0F}" type="slidenum">
              <a:rPr lang="en-IN" smtClean="0"/>
              <a:t>‹#›</a:t>
            </a:fld>
            <a:endParaRPr lang="en-IN"/>
          </a:p>
        </p:txBody>
      </p:sp>
    </p:spTree>
    <p:extLst>
      <p:ext uri="{BB962C8B-B14F-4D97-AF65-F5344CB8AC3E}">
        <p14:creationId xmlns:p14="http://schemas.microsoft.com/office/powerpoint/2010/main" val="1022942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C2848D0-FBEF-4199-A14E-977EC34AE82E}" type="datetimeFigureOut">
              <a:rPr lang="en-IN" smtClean="0"/>
              <a:t>06-03-2021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10FEB73-13CE-447C-97CD-1E3750EB7B0F}" type="slidenum">
              <a:rPr lang="en-IN" smtClean="0"/>
              <a:t>‹#›</a:t>
            </a:fld>
            <a:endParaRPr lang="en-IN"/>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8807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C2848D0-FBEF-4199-A14E-977EC34AE82E}" type="datetimeFigureOut">
              <a:rPr lang="en-IN" smtClean="0"/>
              <a:t>06-03-2021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10FEB73-13CE-447C-97CD-1E3750EB7B0F}" type="slidenum">
              <a:rPr lang="en-IN" smtClean="0"/>
              <a:t>‹#›</a:t>
            </a:fld>
            <a:endParaRPr lang="en-IN"/>
          </a:p>
        </p:txBody>
      </p:sp>
    </p:spTree>
    <p:extLst>
      <p:ext uri="{BB962C8B-B14F-4D97-AF65-F5344CB8AC3E}">
        <p14:creationId xmlns:p14="http://schemas.microsoft.com/office/powerpoint/2010/main" val="18896624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C2848D0-FBEF-4199-A14E-977EC34AE82E}" type="datetimeFigureOut">
              <a:rPr lang="en-IN" smtClean="0"/>
              <a:t>06-03-2021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10FEB73-13CE-447C-97CD-1E3750EB7B0F}" type="slidenum">
              <a:rPr lang="en-IN" smtClean="0"/>
              <a:t>‹#›</a:t>
            </a:fld>
            <a:endParaRPr lang="en-IN"/>
          </a:p>
        </p:txBody>
      </p:sp>
    </p:spTree>
    <p:extLst>
      <p:ext uri="{BB962C8B-B14F-4D97-AF65-F5344CB8AC3E}">
        <p14:creationId xmlns:p14="http://schemas.microsoft.com/office/powerpoint/2010/main" val="1677564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C2848D0-FBEF-4199-A14E-977EC34AE82E}" type="datetimeFigureOut">
              <a:rPr lang="en-IN" smtClean="0"/>
              <a:t>06-03-2021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10FEB73-13CE-447C-97CD-1E3750EB7B0F}" type="slidenum">
              <a:rPr lang="en-IN" smtClean="0"/>
              <a:t>‹#›</a:t>
            </a:fld>
            <a:endParaRPr lang="en-IN"/>
          </a:p>
        </p:txBody>
      </p:sp>
    </p:spTree>
    <p:extLst>
      <p:ext uri="{BB962C8B-B14F-4D97-AF65-F5344CB8AC3E}">
        <p14:creationId xmlns:p14="http://schemas.microsoft.com/office/powerpoint/2010/main" val="286297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2848D0-FBEF-4199-A14E-977EC34AE82E}" type="datetimeFigureOut">
              <a:rPr lang="en-IN" smtClean="0"/>
              <a:t>06-03-2021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610FEB73-13CE-447C-97CD-1E3750EB7B0F}" type="slidenum">
              <a:rPr lang="en-IN" smtClean="0"/>
              <a:t>‹#›</a:t>
            </a:fld>
            <a:endParaRPr lang="en-IN"/>
          </a:p>
        </p:txBody>
      </p:sp>
    </p:spTree>
    <p:extLst>
      <p:ext uri="{BB962C8B-B14F-4D97-AF65-F5344CB8AC3E}">
        <p14:creationId xmlns:p14="http://schemas.microsoft.com/office/powerpoint/2010/main" val="3639322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C2848D0-FBEF-4199-A14E-977EC34AE82E}" type="datetimeFigureOut">
              <a:rPr lang="en-IN" smtClean="0"/>
              <a:t>06-03-2021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10FEB73-13CE-447C-97CD-1E3750EB7B0F}" type="slidenum">
              <a:rPr lang="en-IN" smtClean="0"/>
              <a:t>‹#›</a:t>
            </a:fld>
            <a:endParaRPr lang="en-IN"/>
          </a:p>
        </p:txBody>
      </p:sp>
    </p:spTree>
    <p:extLst>
      <p:ext uri="{BB962C8B-B14F-4D97-AF65-F5344CB8AC3E}">
        <p14:creationId xmlns:p14="http://schemas.microsoft.com/office/powerpoint/2010/main" val="3363659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C2848D0-FBEF-4199-A14E-977EC34AE82E}" type="datetimeFigureOut">
              <a:rPr lang="en-IN" smtClean="0"/>
              <a:t>06-03-2021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10FEB73-13CE-447C-97CD-1E3750EB7B0F}" type="slidenum">
              <a:rPr lang="en-IN" smtClean="0"/>
              <a:t>‹#›</a:t>
            </a:fld>
            <a:endParaRPr lang="en-IN"/>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6169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2C2848D0-FBEF-4199-A14E-977EC34AE82E}" type="datetimeFigureOut">
              <a:rPr lang="en-IN" smtClean="0"/>
              <a:t>06-03-2021</a:t>
            </a:fld>
            <a:endParaRPr lang="en-IN"/>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IN"/>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610FEB73-13CE-447C-97CD-1E3750EB7B0F}" type="slidenum">
              <a:rPr lang="en-IN" smtClean="0"/>
              <a:t>‹#›</a:t>
            </a:fld>
            <a:endParaRPr lang="en-IN"/>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807166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upport.google.com/google-ads/answer/6341296#image" TargetMode="External"/><Relationship Id="rId2" Type="http://schemas.openxmlformats.org/officeDocument/2006/relationships/hyperlink" Target="https://support.google.com/google-ads/answer/6361681" TargetMode="Externa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hyperlink" Target="https://support.google.com/google-ads/answer/6341403" TargetMode="External"/><Relationship Id="rId4" Type="http://schemas.openxmlformats.org/officeDocument/2006/relationships/hyperlink" Target="https://support.google.com/google-ads/answer/6341336"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D1864-3E88-401B-8595-AF063F68D7F2}"/>
              </a:ext>
            </a:extLst>
          </p:cNvPr>
          <p:cNvSpPr>
            <a:spLocks noGrp="1"/>
          </p:cNvSpPr>
          <p:nvPr>
            <p:ph type="ctrTitle"/>
          </p:nvPr>
        </p:nvSpPr>
        <p:spPr>
          <a:xfrm>
            <a:off x="579120" y="4960137"/>
            <a:ext cx="7772400" cy="1463040"/>
          </a:xfrm>
        </p:spPr>
        <p:txBody>
          <a:bodyPr/>
          <a:lstStyle/>
          <a:p>
            <a:r>
              <a:rPr lang="en-IN" dirty="0"/>
              <a:t>Digital Marketing</a:t>
            </a:r>
          </a:p>
        </p:txBody>
      </p:sp>
    </p:spTree>
    <p:extLst>
      <p:ext uri="{BB962C8B-B14F-4D97-AF65-F5344CB8AC3E}">
        <p14:creationId xmlns:p14="http://schemas.microsoft.com/office/powerpoint/2010/main" val="35704468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6DE151FA-7C4C-4BFE-B9C2-37EBC970D28D}"/>
              </a:ext>
            </a:extLst>
          </p:cNvPr>
          <p:cNvSpPr txBox="1"/>
          <p:nvPr/>
        </p:nvSpPr>
        <p:spPr>
          <a:xfrm>
            <a:off x="1097280" y="1734741"/>
            <a:ext cx="10353040" cy="2862322"/>
          </a:xfrm>
          <a:prstGeom prst="rect">
            <a:avLst/>
          </a:prstGeom>
          <a:noFill/>
        </p:spPr>
        <p:txBody>
          <a:bodyPr wrap="square">
            <a:spAutoFit/>
          </a:bodyPr>
          <a:lstStyle/>
          <a:p>
            <a:pPr algn="l"/>
            <a:r>
              <a:rPr lang="en-US" dirty="0"/>
              <a:t>Keyword research and analysis methods are the most important, valuable, and high return activities in the search and content marketing fields.</a:t>
            </a:r>
          </a:p>
          <a:p>
            <a:pPr algn="l"/>
            <a:endParaRPr lang="en-US" dirty="0"/>
          </a:p>
          <a:p>
            <a:pPr algn="l"/>
            <a:r>
              <a:rPr lang="en-US" dirty="0"/>
              <a:t>Keyword research should be the basis of any online marketing campaign. Search engines want to rank the most credible, comprehensive resource for a given keyword term. Ranking for the right keywords can make or break your website.</a:t>
            </a:r>
          </a:p>
          <a:p>
            <a:pPr algn="l"/>
            <a:r>
              <a:rPr lang="en-US" dirty="0"/>
              <a:t>The simple goal of keyword research is to find out what your target audience is searching and what it will take to actually rank for those keywords and phrases.</a:t>
            </a:r>
          </a:p>
          <a:p>
            <a:pPr algn="l"/>
            <a:r>
              <a:rPr lang="en-US" dirty="0"/>
              <a:t>Keywords analysis and research methods do not only drive traffic to your website, but also bring the right kind of visitors who’d be interested in your services or products.</a:t>
            </a:r>
          </a:p>
        </p:txBody>
      </p:sp>
      <p:sp>
        <p:nvSpPr>
          <p:cNvPr id="13" name="TextBox 12">
            <a:extLst>
              <a:ext uri="{FF2B5EF4-FFF2-40B4-BE49-F238E27FC236}">
                <a16:creationId xmlns:a16="http://schemas.microsoft.com/office/drawing/2014/main" id="{BC17D532-CD55-43E0-B261-315EBCAFD6F7}"/>
              </a:ext>
            </a:extLst>
          </p:cNvPr>
          <p:cNvSpPr txBox="1"/>
          <p:nvPr/>
        </p:nvSpPr>
        <p:spPr>
          <a:xfrm>
            <a:off x="1219200" y="871696"/>
            <a:ext cx="3891280" cy="369332"/>
          </a:xfrm>
          <a:prstGeom prst="rect">
            <a:avLst/>
          </a:prstGeom>
          <a:noFill/>
        </p:spPr>
        <p:txBody>
          <a:bodyPr wrap="square">
            <a:spAutoFit/>
          </a:bodyPr>
          <a:lstStyle/>
          <a:p>
            <a:r>
              <a:rPr lang="en-US" b="1" dirty="0"/>
              <a:t>Keyword Research Methodology</a:t>
            </a:r>
            <a:endParaRPr lang="en-IN" b="1" dirty="0"/>
          </a:p>
        </p:txBody>
      </p:sp>
    </p:spTree>
    <p:extLst>
      <p:ext uri="{BB962C8B-B14F-4D97-AF65-F5344CB8AC3E}">
        <p14:creationId xmlns:p14="http://schemas.microsoft.com/office/powerpoint/2010/main" val="25731000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BC17D532-CD55-43E0-B261-315EBCAFD6F7}"/>
              </a:ext>
            </a:extLst>
          </p:cNvPr>
          <p:cNvSpPr txBox="1"/>
          <p:nvPr/>
        </p:nvSpPr>
        <p:spPr>
          <a:xfrm>
            <a:off x="863600" y="958453"/>
            <a:ext cx="4683760" cy="369332"/>
          </a:xfrm>
          <a:prstGeom prst="rect">
            <a:avLst/>
          </a:prstGeom>
          <a:noFill/>
        </p:spPr>
        <p:txBody>
          <a:bodyPr wrap="square">
            <a:spAutoFit/>
          </a:bodyPr>
          <a:lstStyle/>
          <a:p>
            <a:r>
              <a:rPr lang="en-US" b="1" dirty="0"/>
              <a:t>Link Building Methodology and Strategies </a:t>
            </a:r>
            <a:endParaRPr lang="en-IN" b="1" dirty="0"/>
          </a:p>
        </p:txBody>
      </p:sp>
      <p:pic>
        <p:nvPicPr>
          <p:cNvPr id="3" name="Picture 2">
            <a:extLst>
              <a:ext uri="{FF2B5EF4-FFF2-40B4-BE49-F238E27FC236}">
                <a16:creationId xmlns:a16="http://schemas.microsoft.com/office/drawing/2014/main" id="{172A2C17-E3D9-49F0-BEAF-6E0B328CB428}"/>
              </a:ext>
            </a:extLst>
          </p:cNvPr>
          <p:cNvPicPr>
            <a:picLocks noChangeAspect="1"/>
          </p:cNvPicPr>
          <p:nvPr/>
        </p:nvPicPr>
        <p:blipFill>
          <a:blip r:embed="rId2"/>
          <a:stretch>
            <a:fillRect/>
          </a:stretch>
        </p:blipFill>
        <p:spPr>
          <a:xfrm>
            <a:off x="2549525" y="1327785"/>
            <a:ext cx="8515350" cy="5238750"/>
          </a:xfrm>
          <a:prstGeom prst="rect">
            <a:avLst/>
          </a:prstGeom>
        </p:spPr>
      </p:pic>
    </p:spTree>
    <p:extLst>
      <p:ext uri="{BB962C8B-B14F-4D97-AF65-F5344CB8AC3E}">
        <p14:creationId xmlns:p14="http://schemas.microsoft.com/office/powerpoint/2010/main" val="7530506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342EDF0-358A-4284-A757-4B3B519C6A5C}"/>
              </a:ext>
            </a:extLst>
          </p:cNvPr>
          <p:cNvSpPr txBox="1"/>
          <p:nvPr/>
        </p:nvSpPr>
        <p:spPr>
          <a:xfrm>
            <a:off x="4836160" y="2570479"/>
            <a:ext cx="3606800" cy="830997"/>
          </a:xfrm>
          <a:prstGeom prst="rect">
            <a:avLst/>
          </a:prstGeom>
          <a:noFill/>
        </p:spPr>
        <p:txBody>
          <a:bodyPr wrap="square" rtlCol="0">
            <a:spAutoFit/>
          </a:bodyPr>
          <a:lstStyle/>
          <a:p>
            <a:r>
              <a:rPr lang="en-IN" sz="4800" dirty="0"/>
              <a:t>Thank you</a:t>
            </a:r>
          </a:p>
        </p:txBody>
      </p:sp>
    </p:spTree>
    <p:extLst>
      <p:ext uri="{BB962C8B-B14F-4D97-AF65-F5344CB8AC3E}">
        <p14:creationId xmlns:p14="http://schemas.microsoft.com/office/powerpoint/2010/main" val="20013710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27003C8-55B3-4EC4-9D59-4C7F03B04AE5}"/>
              </a:ext>
            </a:extLst>
          </p:cNvPr>
          <p:cNvSpPr txBox="1"/>
          <p:nvPr/>
        </p:nvSpPr>
        <p:spPr>
          <a:xfrm>
            <a:off x="345440" y="619760"/>
            <a:ext cx="1836850" cy="369332"/>
          </a:xfrm>
          <a:prstGeom prst="rect">
            <a:avLst/>
          </a:prstGeom>
          <a:noFill/>
        </p:spPr>
        <p:txBody>
          <a:bodyPr wrap="none" rtlCol="0">
            <a:spAutoFit/>
          </a:bodyPr>
          <a:lstStyle/>
          <a:p>
            <a:r>
              <a:rPr lang="en-IN" b="1" dirty="0"/>
              <a:t>Digital Marketing</a:t>
            </a:r>
          </a:p>
        </p:txBody>
      </p:sp>
      <p:sp>
        <p:nvSpPr>
          <p:cNvPr id="6" name="TextBox 5">
            <a:extLst>
              <a:ext uri="{FF2B5EF4-FFF2-40B4-BE49-F238E27FC236}">
                <a16:creationId xmlns:a16="http://schemas.microsoft.com/office/drawing/2014/main" id="{FD87034C-DC3C-489D-AB3F-8D8AF42ABF4E}"/>
              </a:ext>
            </a:extLst>
          </p:cNvPr>
          <p:cNvSpPr txBox="1"/>
          <p:nvPr/>
        </p:nvSpPr>
        <p:spPr>
          <a:xfrm>
            <a:off x="822960" y="1310640"/>
            <a:ext cx="10048240" cy="646331"/>
          </a:xfrm>
          <a:prstGeom prst="rect">
            <a:avLst/>
          </a:prstGeom>
          <a:noFill/>
        </p:spPr>
        <p:txBody>
          <a:bodyPr wrap="square">
            <a:spAutoFit/>
          </a:bodyPr>
          <a:lstStyle/>
          <a:p>
            <a:r>
              <a:rPr lang="en-US" dirty="0" err="1"/>
              <a:t>Ddigital</a:t>
            </a:r>
            <a:r>
              <a:rPr lang="en-US" dirty="0"/>
              <a:t> marketing refers to advertising delivered through digital channels such as search engines, websites, social media, email, and mobile apps. Using these online media channels</a:t>
            </a:r>
            <a:endParaRPr lang="en-IN" dirty="0"/>
          </a:p>
        </p:txBody>
      </p:sp>
      <p:pic>
        <p:nvPicPr>
          <p:cNvPr id="10" name="Picture 9">
            <a:extLst>
              <a:ext uri="{FF2B5EF4-FFF2-40B4-BE49-F238E27FC236}">
                <a16:creationId xmlns:a16="http://schemas.microsoft.com/office/drawing/2014/main" id="{0F318762-AA0B-4374-A94E-D3D534940EB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63865" y="2126119"/>
            <a:ext cx="8096250" cy="4286250"/>
          </a:xfrm>
          <a:prstGeom prst="rect">
            <a:avLst/>
          </a:prstGeom>
        </p:spPr>
      </p:pic>
    </p:spTree>
    <p:extLst>
      <p:ext uri="{BB962C8B-B14F-4D97-AF65-F5344CB8AC3E}">
        <p14:creationId xmlns:p14="http://schemas.microsoft.com/office/powerpoint/2010/main" val="13671603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31D99C8-4A38-4394-916C-3C3AAB6260A5}"/>
              </a:ext>
            </a:extLst>
          </p:cNvPr>
          <p:cNvSpPr txBox="1"/>
          <p:nvPr/>
        </p:nvSpPr>
        <p:spPr>
          <a:xfrm>
            <a:off x="1153160" y="983456"/>
            <a:ext cx="10474960" cy="923330"/>
          </a:xfrm>
          <a:prstGeom prst="rect">
            <a:avLst/>
          </a:prstGeom>
          <a:noFill/>
        </p:spPr>
        <p:txBody>
          <a:bodyPr wrap="square">
            <a:spAutoFit/>
          </a:bodyPr>
          <a:lstStyle/>
          <a:p>
            <a:r>
              <a:rPr lang="en-US" dirty="0"/>
              <a:t>Google </a:t>
            </a:r>
            <a:r>
              <a:rPr lang="en-US" b="1" dirty="0"/>
              <a:t>AdWords</a:t>
            </a:r>
            <a:r>
              <a:rPr lang="en-US" dirty="0"/>
              <a:t> is a pay-per-click online advertising platform that allows advertisers to display their ads on Google's search engine results page. Based on the keywords that want to target, businesses pay to get their advertisements ranked at the top of the search results page.</a:t>
            </a:r>
            <a:endParaRPr lang="en-IN" dirty="0"/>
          </a:p>
        </p:txBody>
      </p:sp>
      <p:pic>
        <p:nvPicPr>
          <p:cNvPr id="2050" name="Picture 2" descr="How to Use Your Google AdWords Account to Compete with Amazon - True  Interactive">
            <a:extLst>
              <a:ext uri="{FF2B5EF4-FFF2-40B4-BE49-F238E27FC236}">
                <a16:creationId xmlns:a16="http://schemas.microsoft.com/office/drawing/2014/main" id="{63EFE2C2-EB7F-4CEB-8AA9-AECA2B6F77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99498" y="2438717"/>
            <a:ext cx="5717222" cy="29408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912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31D99C8-4A38-4394-916C-3C3AAB6260A5}"/>
              </a:ext>
            </a:extLst>
          </p:cNvPr>
          <p:cNvSpPr txBox="1"/>
          <p:nvPr/>
        </p:nvSpPr>
        <p:spPr>
          <a:xfrm>
            <a:off x="711200" y="851376"/>
            <a:ext cx="2966720" cy="369332"/>
          </a:xfrm>
          <a:prstGeom prst="rect">
            <a:avLst/>
          </a:prstGeom>
          <a:noFill/>
        </p:spPr>
        <p:txBody>
          <a:bodyPr wrap="square">
            <a:spAutoFit/>
          </a:bodyPr>
          <a:lstStyle/>
          <a:p>
            <a:r>
              <a:rPr lang="en-US" sz="1800" b="1" dirty="0">
                <a:effectLst/>
                <a:latin typeface="Times New Roman" panose="02020603050405020304" pitchFamily="18" charset="0"/>
                <a:ea typeface="Calibri" panose="020F0502020204030204" pitchFamily="34" charset="0"/>
              </a:rPr>
              <a:t>Campaigns Structuring</a:t>
            </a:r>
            <a:endParaRPr lang="en-IN" b="1" dirty="0"/>
          </a:p>
        </p:txBody>
      </p:sp>
      <p:sp>
        <p:nvSpPr>
          <p:cNvPr id="4" name="TextBox 3">
            <a:extLst>
              <a:ext uri="{FF2B5EF4-FFF2-40B4-BE49-F238E27FC236}">
                <a16:creationId xmlns:a16="http://schemas.microsoft.com/office/drawing/2014/main" id="{D62CE21C-B41E-418F-BC2E-A64C42AA6E77}"/>
              </a:ext>
            </a:extLst>
          </p:cNvPr>
          <p:cNvSpPr txBox="1"/>
          <p:nvPr/>
        </p:nvSpPr>
        <p:spPr>
          <a:xfrm>
            <a:off x="1097280" y="1220708"/>
            <a:ext cx="10688320" cy="1754326"/>
          </a:xfrm>
          <a:prstGeom prst="rect">
            <a:avLst/>
          </a:prstGeom>
          <a:noFill/>
        </p:spPr>
        <p:txBody>
          <a:bodyPr wrap="square">
            <a:spAutoFit/>
          </a:bodyPr>
          <a:lstStyle/>
          <a:p>
            <a:pPr marL="285750" indent="-285750">
              <a:buFont typeface="Arial" panose="020B0604020202020204" pitchFamily="34" charset="0"/>
              <a:buChar char="•"/>
            </a:pPr>
            <a:r>
              <a:rPr lang="en-US" dirty="0"/>
              <a:t>Google Ads is organized into three layers: </a:t>
            </a:r>
          </a:p>
          <a:p>
            <a:r>
              <a:rPr lang="en-US" dirty="0"/>
              <a:t>account, campaigns, and ad groups. </a:t>
            </a:r>
          </a:p>
          <a:p>
            <a:endParaRPr lang="en-US" dirty="0"/>
          </a:p>
          <a:p>
            <a:r>
              <a:rPr lang="en-US" dirty="0"/>
              <a:t>Your account is associated with a unique email address, password, and billing information. Your campaigns have their own budget and settings that determine where your ads appear. Your ad groups contain a set of similar ads and keywords.</a:t>
            </a:r>
          </a:p>
        </p:txBody>
      </p:sp>
      <p:sp>
        <p:nvSpPr>
          <p:cNvPr id="7" name="TextBox 6">
            <a:extLst>
              <a:ext uri="{FF2B5EF4-FFF2-40B4-BE49-F238E27FC236}">
                <a16:creationId xmlns:a16="http://schemas.microsoft.com/office/drawing/2014/main" id="{835F6A49-C5A0-4030-9ED1-91CE994ED0B3}"/>
              </a:ext>
            </a:extLst>
          </p:cNvPr>
          <p:cNvSpPr txBox="1"/>
          <p:nvPr/>
        </p:nvSpPr>
        <p:spPr>
          <a:xfrm>
            <a:off x="1554480" y="3184943"/>
            <a:ext cx="8707120" cy="2308324"/>
          </a:xfrm>
          <a:prstGeom prst="rect">
            <a:avLst/>
          </a:prstGeom>
          <a:noFill/>
        </p:spPr>
        <p:txBody>
          <a:bodyPr wrap="square">
            <a:spAutoFit/>
          </a:bodyPr>
          <a:lstStyle/>
          <a:p>
            <a:endParaRPr lang="en-IN" dirty="0"/>
          </a:p>
          <a:p>
            <a:pPr marL="285750" indent="-285750">
              <a:buFont typeface="Arial" panose="020B0604020202020204" pitchFamily="34" charset="0"/>
              <a:buChar char="•"/>
            </a:pPr>
            <a:r>
              <a:rPr lang="en-IN" dirty="0"/>
              <a:t>    Log into your Google Ads account</a:t>
            </a:r>
          </a:p>
          <a:p>
            <a:pPr marL="285750" indent="-285750">
              <a:buFont typeface="Arial" panose="020B0604020202020204" pitchFamily="34" charset="0"/>
              <a:buChar char="•"/>
            </a:pPr>
            <a:r>
              <a:rPr lang="en-IN" dirty="0"/>
              <a:t>    Click on “Campaigns,” and then “New Campaign”</a:t>
            </a:r>
          </a:p>
          <a:p>
            <a:pPr marL="285750" indent="-285750">
              <a:buFont typeface="Arial" panose="020B0604020202020204" pitchFamily="34" charset="0"/>
              <a:buChar char="•"/>
            </a:pPr>
            <a:r>
              <a:rPr lang="en-IN" dirty="0"/>
              <a:t>    Select "Display Network only" as the campaign type</a:t>
            </a:r>
          </a:p>
          <a:p>
            <a:pPr marL="285750" indent="-285750">
              <a:buFont typeface="Arial" panose="020B0604020202020204" pitchFamily="34" charset="0"/>
              <a:buChar char="•"/>
            </a:pPr>
            <a:endParaRPr lang="en-IN" dirty="0"/>
          </a:p>
          <a:p>
            <a:r>
              <a:rPr lang="en-IN" dirty="0"/>
              <a:t>From here, select the types of Google Display Network targeting that you’d like to include as part of your campaign. To find out about the different types of ways to show ads to users and how to set them, keep reading. </a:t>
            </a:r>
          </a:p>
        </p:txBody>
      </p:sp>
    </p:spTree>
    <p:extLst>
      <p:ext uri="{BB962C8B-B14F-4D97-AF65-F5344CB8AC3E}">
        <p14:creationId xmlns:p14="http://schemas.microsoft.com/office/powerpoint/2010/main" val="9854801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31D99C8-4A38-4394-916C-3C3AAB6260A5}"/>
              </a:ext>
            </a:extLst>
          </p:cNvPr>
          <p:cNvSpPr txBox="1"/>
          <p:nvPr/>
        </p:nvSpPr>
        <p:spPr>
          <a:xfrm>
            <a:off x="711200" y="851376"/>
            <a:ext cx="2966720" cy="369332"/>
          </a:xfrm>
          <a:prstGeom prst="rect">
            <a:avLst/>
          </a:prstGeom>
          <a:noFill/>
        </p:spPr>
        <p:txBody>
          <a:bodyPr wrap="square">
            <a:spAutoFit/>
          </a:bodyPr>
          <a:lstStyle/>
          <a:p>
            <a:r>
              <a:rPr lang="en-US" sz="1800" b="1" dirty="0">
                <a:effectLst/>
                <a:latin typeface="Times New Roman" panose="02020603050405020304" pitchFamily="18" charset="0"/>
                <a:ea typeface="Calibri" panose="020F0502020204030204" pitchFamily="34" charset="0"/>
              </a:rPr>
              <a:t>Campaigns Structuring</a:t>
            </a:r>
            <a:endParaRPr lang="en-IN" b="1" dirty="0"/>
          </a:p>
        </p:txBody>
      </p:sp>
      <p:pic>
        <p:nvPicPr>
          <p:cNvPr id="7" name="Picture 6">
            <a:extLst>
              <a:ext uri="{FF2B5EF4-FFF2-40B4-BE49-F238E27FC236}">
                <a16:creationId xmlns:a16="http://schemas.microsoft.com/office/drawing/2014/main" id="{D591450C-BF7D-483A-8E23-3FEE1C17A4D9}"/>
              </a:ext>
            </a:extLst>
          </p:cNvPr>
          <p:cNvPicPr>
            <a:picLocks noChangeAspect="1"/>
          </p:cNvPicPr>
          <p:nvPr/>
        </p:nvPicPr>
        <p:blipFill>
          <a:blip r:embed="rId2"/>
          <a:stretch>
            <a:fillRect/>
          </a:stretch>
        </p:blipFill>
        <p:spPr>
          <a:xfrm>
            <a:off x="1564639" y="1381060"/>
            <a:ext cx="9519921" cy="4889332"/>
          </a:xfrm>
          <a:prstGeom prst="rect">
            <a:avLst/>
          </a:prstGeom>
        </p:spPr>
      </p:pic>
    </p:spTree>
    <p:extLst>
      <p:ext uri="{BB962C8B-B14F-4D97-AF65-F5344CB8AC3E}">
        <p14:creationId xmlns:p14="http://schemas.microsoft.com/office/powerpoint/2010/main" val="33245260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31D99C8-4A38-4394-916C-3C3AAB6260A5}"/>
              </a:ext>
            </a:extLst>
          </p:cNvPr>
          <p:cNvSpPr txBox="1"/>
          <p:nvPr/>
        </p:nvSpPr>
        <p:spPr>
          <a:xfrm>
            <a:off x="701040" y="607536"/>
            <a:ext cx="2011680" cy="369332"/>
          </a:xfrm>
          <a:prstGeom prst="rect">
            <a:avLst/>
          </a:prstGeom>
          <a:noFill/>
        </p:spPr>
        <p:txBody>
          <a:bodyPr wrap="square">
            <a:spAutoFit/>
          </a:bodyPr>
          <a:lstStyle/>
          <a:p>
            <a:r>
              <a:rPr lang="en-US" sz="1800" b="1" dirty="0">
                <a:effectLst/>
                <a:latin typeface="Times New Roman" panose="02020603050405020304" pitchFamily="18" charset="0"/>
                <a:ea typeface="Calibri" panose="020F0502020204030204" pitchFamily="34" charset="0"/>
              </a:rPr>
              <a:t>Display Networks</a:t>
            </a:r>
            <a:endParaRPr lang="en-IN" b="1" dirty="0"/>
          </a:p>
        </p:txBody>
      </p:sp>
      <p:sp>
        <p:nvSpPr>
          <p:cNvPr id="4" name="TextBox 3">
            <a:extLst>
              <a:ext uri="{FF2B5EF4-FFF2-40B4-BE49-F238E27FC236}">
                <a16:creationId xmlns:a16="http://schemas.microsoft.com/office/drawing/2014/main" id="{D62CE21C-B41E-418F-BC2E-A64C42AA6E77}"/>
              </a:ext>
            </a:extLst>
          </p:cNvPr>
          <p:cNvSpPr txBox="1"/>
          <p:nvPr/>
        </p:nvSpPr>
        <p:spPr>
          <a:xfrm>
            <a:off x="1097280" y="1132284"/>
            <a:ext cx="10688320" cy="1477328"/>
          </a:xfrm>
          <a:prstGeom prst="rect">
            <a:avLst/>
          </a:prstGeom>
          <a:noFill/>
        </p:spPr>
        <p:txBody>
          <a:bodyPr wrap="square">
            <a:spAutoFit/>
          </a:bodyPr>
          <a:lstStyle/>
          <a:p>
            <a:pPr algn="l"/>
            <a:r>
              <a:rPr lang="en-US" dirty="0"/>
              <a:t>A group of more than 2 million websites, videos, and apps where your ads can appear.</a:t>
            </a:r>
          </a:p>
          <a:p>
            <a:pPr algn="l"/>
            <a:endParaRPr lang="en-US" dirty="0"/>
          </a:p>
          <a:p>
            <a:pPr algn="l"/>
            <a:r>
              <a:rPr lang="en-US" dirty="0"/>
              <a:t>Display Network sites reach over 90% of Internet users worldwide*. With the Display Network, you can use targeting to show your ads in particular contexts (like “outdoor lifestyles” or “cnn.com”), to particular audiences (like “young moms” or “people shopping for a new sedan”), in particular locations, and more.</a:t>
            </a:r>
          </a:p>
        </p:txBody>
      </p:sp>
      <p:pic>
        <p:nvPicPr>
          <p:cNvPr id="3074" name="Picture 2" descr="9 Display Advertising Best Practices To Generate Customers Quickly -  Freepik Blog">
            <a:extLst>
              <a:ext uri="{FF2B5EF4-FFF2-40B4-BE49-F238E27FC236}">
                <a16:creationId xmlns:a16="http://schemas.microsoft.com/office/drawing/2014/main" id="{B3475C94-E9F1-4B98-805F-F7D8103E57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41520" y="2939415"/>
            <a:ext cx="5715000" cy="3295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15886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What Is Display Advertising? (The Definitive Display Ads Guide)">
            <a:extLst>
              <a:ext uri="{FF2B5EF4-FFF2-40B4-BE49-F238E27FC236}">
                <a16:creationId xmlns:a16="http://schemas.microsoft.com/office/drawing/2014/main" id="{DEDFAC69-737B-4757-9579-912FC334C4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6079" y="1123314"/>
            <a:ext cx="9756183" cy="3997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46935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31D99C8-4A38-4394-916C-3C3AAB6260A5}"/>
              </a:ext>
            </a:extLst>
          </p:cNvPr>
          <p:cNvSpPr txBox="1"/>
          <p:nvPr/>
        </p:nvSpPr>
        <p:spPr>
          <a:xfrm>
            <a:off x="701040" y="607536"/>
            <a:ext cx="2966720" cy="369332"/>
          </a:xfrm>
          <a:prstGeom prst="rect">
            <a:avLst/>
          </a:prstGeom>
          <a:noFill/>
        </p:spPr>
        <p:txBody>
          <a:bodyPr wrap="square">
            <a:spAutoFit/>
          </a:bodyPr>
          <a:lstStyle/>
          <a:p>
            <a:r>
              <a:rPr lang="en-US" sz="1800" b="1" dirty="0">
                <a:effectLst/>
                <a:latin typeface="Times New Roman" panose="02020603050405020304" pitchFamily="18" charset="0"/>
                <a:ea typeface="Calibri" panose="020F0502020204030204" pitchFamily="34" charset="0"/>
              </a:rPr>
              <a:t>Mobile Ads</a:t>
            </a:r>
            <a:endParaRPr lang="en-IN" b="1" dirty="0"/>
          </a:p>
        </p:txBody>
      </p:sp>
      <p:sp>
        <p:nvSpPr>
          <p:cNvPr id="4" name="TextBox 3">
            <a:extLst>
              <a:ext uri="{FF2B5EF4-FFF2-40B4-BE49-F238E27FC236}">
                <a16:creationId xmlns:a16="http://schemas.microsoft.com/office/drawing/2014/main" id="{D62CE21C-B41E-418F-BC2E-A64C42AA6E77}"/>
              </a:ext>
            </a:extLst>
          </p:cNvPr>
          <p:cNvSpPr txBox="1"/>
          <p:nvPr/>
        </p:nvSpPr>
        <p:spPr>
          <a:xfrm>
            <a:off x="1097280" y="1132284"/>
            <a:ext cx="10688320" cy="1200329"/>
          </a:xfrm>
          <a:prstGeom prst="rect">
            <a:avLst/>
          </a:prstGeom>
          <a:noFill/>
        </p:spPr>
        <p:txBody>
          <a:bodyPr wrap="square">
            <a:spAutoFit/>
          </a:bodyPr>
          <a:lstStyle/>
          <a:p>
            <a:pPr algn="l"/>
            <a:r>
              <a:rPr lang="en-US" dirty="0"/>
              <a:t>A type of ad that can appear on webpages and apps that are viewed on a mobile device like a cell phone or tablet.</a:t>
            </a:r>
          </a:p>
          <a:p>
            <a:pPr algn="l"/>
            <a:r>
              <a:rPr lang="en-US" dirty="0"/>
              <a:t>For Google Ads, "mobile" is defined as where the ad can appear on "mobile" devices. These include high-end mobile devices with smaller screens, such as smartphones.</a:t>
            </a:r>
          </a:p>
        </p:txBody>
      </p:sp>
      <p:sp>
        <p:nvSpPr>
          <p:cNvPr id="6" name="TextBox 5">
            <a:extLst>
              <a:ext uri="{FF2B5EF4-FFF2-40B4-BE49-F238E27FC236}">
                <a16:creationId xmlns:a16="http://schemas.microsoft.com/office/drawing/2014/main" id="{A4A363CA-ED48-4A59-9B61-64D32E2DDAA6}"/>
              </a:ext>
            </a:extLst>
          </p:cNvPr>
          <p:cNvSpPr txBox="1"/>
          <p:nvPr/>
        </p:nvSpPr>
        <p:spPr>
          <a:xfrm>
            <a:off x="965200" y="2501493"/>
            <a:ext cx="6096000" cy="1200329"/>
          </a:xfrm>
          <a:prstGeom prst="rect">
            <a:avLst/>
          </a:prstGeom>
          <a:noFill/>
        </p:spPr>
        <p:txBody>
          <a:bodyPr wrap="square">
            <a:spAutoFit/>
          </a:bodyPr>
          <a:lstStyle/>
          <a:p>
            <a:pPr algn="l" fontAlgn="base">
              <a:buFont typeface="Arial" panose="020B0604020202020204" pitchFamily="34" charset="0"/>
              <a:buChar char="•"/>
            </a:pPr>
            <a:r>
              <a:rPr lang="en-US" dirty="0">
                <a:hlinkClick r:id="rId2">
                  <a:extLst>
                    <a:ext uri="{A12FA001-AC4F-418D-AE19-62706E023703}">
                      <ahyp:hlinkClr xmlns:ahyp="http://schemas.microsoft.com/office/drawing/2018/hyperlinkcolor" val="tx"/>
                    </a:ext>
                  </a:extLst>
                </a:hlinkClick>
              </a:rPr>
              <a:t>Text ads</a:t>
            </a:r>
            <a:endParaRPr lang="en-US" dirty="0"/>
          </a:p>
          <a:p>
            <a:pPr algn="l" fontAlgn="base">
              <a:buFont typeface="Arial" panose="020B0604020202020204" pitchFamily="34" charset="0"/>
              <a:buChar char="•"/>
            </a:pPr>
            <a:r>
              <a:rPr lang="en-US" dirty="0">
                <a:hlinkClick r:id="rId3">
                  <a:extLst>
                    <a:ext uri="{A12FA001-AC4F-418D-AE19-62706E023703}">
                      <ahyp:hlinkClr xmlns:ahyp="http://schemas.microsoft.com/office/drawing/2018/hyperlinkcolor" val="tx"/>
                    </a:ext>
                  </a:extLst>
                </a:hlinkClick>
              </a:rPr>
              <a:t>Image ads</a:t>
            </a:r>
            <a:endParaRPr lang="en-US" dirty="0"/>
          </a:p>
          <a:p>
            <a:pPr algn="l" fontAlgn="base">
              <a:buFont typeface="Arial" panose="020B0604020202020204" pitchFamily="34" charset="0"/>
              <a:buChar char="•"/>
            </a:pPr>
            <a:r>
              <a:rPr lang="en-US" dirty="0">
                <a:hlinkClick r:id="rId4">
                  <a:extLst>
                    <a:ext uri="{A12FA001-AC4F-418D-AE19-62706E023703}">
                      <ahyp:hlinkClr xmlns:ahyp="http://schemas.microsoft.com/office/drawing/2018/hyperlinkcolor" val="tx"/>
                    </a:ext>
                  </a:extLst>
                </a:hlinkClick>
              </a:rPr>
              <a:t>Mobile app promotion ads</a:t>
            </a:r>
            <a:endParaRPr lang="en-US" dirty="0"/>
          </a:p>
          <a:p>
            <a:pPr algn="l" fontAlgn="base">
              <a:buFont typeface="Arial" panose="020B0604020202020204" pitchFamily="34" charset="0"/>
              <a:buChar char="•"/>
            </a:pPr>
            <a:r>
              <a:rPr lang="en-US" dirty="0">
                <a:hlinkClick r:id="rId5">
                  <a:extLst>
                    <a:ext uri="{A12FA001-AC4F-418D-AE19-62706E023703}">
                      <ahyp:hlinkClr xmlns:ahyp="http://schemas.microsoft.com/office/drawing/2018/hyperlinkcolor" val="tx"/>
                    </a:ext>
                  </a:extLst>
                </a:hlinkClick>
              </a:rPr>
              <a:t>Call-only ads</a:t>
            </a:r>
            <a:endParaRPr lang="en-US" dirty="0"/>
          </a:p>
        </p:txBody>
      </p:sp>
      <p:pic>
        <p:nvPicPr>
          <p:cNvPr id="5122" name="Picture 2" descr="Rich Media Mobile Ads are More Effective than Banner Ads-Digiwebart">
            <a:extLst>
              <a:ext uri="{FF2B5EF4-FFF2-40B4-BE49-F238E27FC236}">
                <a16:creationId xmlns:a16="http://schemas.microsoft.com/office/drawing/2014/main" id="{3CB8EDD2-21B6-404C-9A9C-63E05D47899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13200" y="3101657"/>
            <a:ext cx="6949440" cy="34312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0437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31D99C8-4A38-4394-916C-3C3AAB6260A5}"/>
              </a:ext>
            </a:extLst>
          </p:cNvPr>
          <p:cNvSpPr txBox="1"/>
          <p:nvPr/>
        </p:nvSpPr>
        <p:spPr>
          <a:xfrm>
            <a:off x="701040" y="607536"/>
            <a:ext cx="2966720" cy="369332"/>
          </a:xfrm>
          <a:prstGeom prst="rect">
            <a:avLst/>
          </a:prstGeom>
          <a:noFill/>
        </p:spPr>
        <p:txBody>
          <a:bodyPr wrap="square">
            <a:spAutoFit/>
          </a:bodyPr>
          <a:lstStyle/>
          <a:p>
            <a:r>
              <a:rPr lang="en-US" sz="1800" b="1" dirty="0">
                <a:effectLst/>
                <a:latin typeface="Times New Roman" panose="02020603050405020304" pitchFamily="18" charset="0"/>
                <a:ea typeface="Calibri" panose="020F0502020204030204" pitchFamily="34" charset="0"/>
              </a:rPr>
              <a:t>YouTube Ads</a:t>
            </a:r>
            <a:endParaRPr lang="en-IN" b="1" dirty="0"/>
          </a:p>
        </p:txBody>
      </p:sp>
      <p:sp>
        <p:nvSpPr>
          <p:cNvPr id="4" name="TextBox 3">
            <a:extLst>
              <a:ext uri="{FF2B5EF4-FFF2-40B4-BE49-F238E27FC236}">
                <a16:creationId xmlns:a16="http://schemas.microsoft.com/office/drawing/2014/main" id="{D62CE21C-B41E-418F-BC2E-A64C42AA6E77}"/>
              </a:ext>
            </a:extLst>
          </p:cNvPr>
          <p:cNvSpPr txBox="1"/>
          <p:nvPr/>
        </p:nvSpPr>
        <p:spPr>
          <a:xfrm>
            <a:off x="1097280" y="1132284"/>
            <a:ext cx="10688320" cy="923330"/>
          </a:xfrm>
          <a:prstGeom prst="rect">
            <a:avLst/>
          </a:prstGeom>
          <a:noFill/>
        </p:spPr>
        <p:txBody>
          <a:bodyPr wrap="square">
            <a:spAutoFit/>
          </a:bodyPr>
          <a:lstStyle/>
          <a:p>
            <a:pPr algn="l"/>
            <a:r>
              <a:rPr lang="en-US" dirty="0"/>
              <a:t>On YouTube, people can discover videos in various ways (for example, by searching on the YouTube search page, clicking suggested videos on the watch page, or choosing a video from the homepage feed). You can use YouTube to advertise more effectively to people who are searching for your product or brand</a:t>
            </a:r>
            <a:r>
              <a:rPr lang="en-US" b="0" i="0" dirty="0">
                <a:solidFill>
                  <a:srgbClr val="3C4043"/>
                </a:solidFill>
                <a:effectLst/>
                <a:latin typeface="Roboto"/>
              </a:rPr>
              <a:t>.</a:t>
            </a:r>
            <a:endParaRPr lang="en-US" dirty="0"/>
          </a:p>
        </p:txBody>
      </p:sp>
      <p:sp>
        <p:nvSpPr>
          <p:cNvPr id="7" name="TextBox 6">
            <a:extLst>
              <a:ext uri="{FF2B5EF4-FFF2-40B4-BE49-F238E27FC236}">
                <a16:creationId xmlns:a16="http://schemas.microsoft.com/office/drawing/2014/main" id="{9C919CD5-18DD-466A-BAD8-FAF92BF3C3D6}"/>
              </a:ext>
            </a:extLst>
          </p:cNvPr>
          <p:cNvSpPr txBox="1"/>
          <p:nvPr/>
        </p:nvSpPr>
        <p:spPr>
          <a:xfrm>
            <a:off x="528320" y="2365301"/>
            <a:ext cx="2966720" cy="369332"/>
          </a:xfrm>
          <a:prstGeom prst="rect">
            <a:avLst/>
          </a:prstGeom>
          <a:noFill/>
        </p:spPr>
        <p:txBody>
          <a:bodyPr wrap="square">
            <a:spAutoFit/>
          </a:bodyPr>
          <a:lstStyle/>
          <a:p>
            <a:r>
              <a:rPr lang="en-US" sz="1800" b="1" dirty="0">
                <a:effectLst/>
                <a:latin typeface="Times New Roman" panose="02020603050405020304" pitchFamily="18" charset="0"/>
                <a:ea typeface="Calibri" panose="020F0502020204030204" pitchFamily="34" charset="0"/>
              </a:rPr>
              <a:t>Benefits</a:t>
            </a:r>
            <a:endParaRPr lang="en-IN" b="1" dirty="0"/>
          </a:p>
        </p:txBody>
      </p:sp>
      <p:sp>
        <p:nvSpPr>
          <p:cNvPr id="8" name="TextBox 7">
            <a:extLst>
              <a:ext uri="{FF2B5EF4-FFF2-40B4-BE49-F238E27FC236}">
                <a16:creationId xmlns:a16="http://schemas.microsoft.com/office/drawing/2014/main" id="{1C897B46-E6DB-450E-B1ED-375B4856D195}"/>
              </a:ext>
            </a:extLst>
          </p:cNvPr>
          <p:cNvSpPr txBox="1"/>
          <p:nvPr/>
        </p:nvSpPr>
        <p:spPr>
          <a:xfrm>
            <a:off x="1493520" y="2642240"/>
            <a:ext cx="6096000" cy="646331"/>
          </a:xfrm>
          <a:prstGeom prst="rect">
            <a:avLst/>
          </a:prstGeom>
          <a:noFill/>
        </p:spPr>
        <p:txBody>
          <a:bodyPr wrap="square">
            <a:spAutoFit/>
          </a:bodyPr>
          <a:lstStyle/>
          <a:p>
            <a:pPr marL="285750" indent="-285750">
              <a:buFont typeface="Arial" panose="020B0604020202020204" pitchFamily="34" charset="0"/>
              <a:buChar char="•"/>
            </a:pPr>
            <a:r>
              <a:rPr lang="en-IN" dirty="0"/>
              <a:t>Connect with your audience</a:t>
            </a:r>
          </a:p>
          <a:p>
            <a:pPr marL="285750" indent="-285750">
              <a:buFont typeface="Arial" panose="020B0604020202020204" pitchFamily="34" charset="0"/>
              <a:buChar char="•"/>
            </a:pPr>
            <a:r>
              <a:rPr lang="en-IN" dirty="0"/>
              <a:t>Reach the right audience</a:t>
            </a:r>
          </a:p>
        </p:txBody>
      </p:sp>
      <p:sp>
        <p:nvSpPr>
          <p:cNvPr id="9" name="TextBox 8">
            <a:extLst>
              <a:ext uri="{FF2B5EF4-FFF2-40B4-BE49-F238E27FC236}">
                <a16:creationId xmlns:a16="http://schemas.microsoft.com/office/drawing/2014/main" id="{1B742FFC-BFDA-4657-86F5-669B018B24E0}"/>
              </a:ext>
            </a:extLst>
          </p:cNvPr>
          <p:cNvSpPr txBox="1"/>
          <p:nvPr/>
        </p:nvSpPr>
        <p:spPr>
          <a:xfrm>
            <a:off x="1280160" y="3346188"/>
            <a:ext cx="10688320" cy="369332"/>
          </a:xfrm>
          <a:prstGeom prst="rect">
            <a:avLst/>
          </a:prstGeom>
          <a:noFill/>
        </p:spPr>
        <p:txBody>
          <a:bodyPr wrap="square">
            <a:spAutoFit/>
          </a:bodyPr>
          <a:lstStyle/>
          <a:p>
            <a:r>
              <a:rPr lang="en-US" dirty="0"/>
              <a:t>You can only target ads to countries where YouTube allows ads. Availability may differ between countries.</a:t>
            </a:r>
            <a:endParaRPr lang="en-IN" dirty="0"/>
          </a:p>
        </p:txBody>
      </p:sp>
      <p:sp>
        <p:nvSpPr>
          <p:cNvPr id="10" name="TextBox 9">
            <a:extLst>
              <a:ext uri="{FF2B5EF4-FFF2-40B4-BE49-F238E27FC236}">
                <a16:creationId xmlns:a16="http://schemas.microsoft.com/office/drawing/2014/main" id="{6CCB00FC-B20A-4811-978B-BF82A106A4C2}"/>
              </a:ext>
            </a:extLst>
          </p:cNvPr>
          <p:cNvSpPr txBox="1"/>
          <p:nvPr/>
        </p:nvSpPr>
        <p:spPr>
          <a:xfrm>
            <a:off x="528320" y="3307467"/>
            <a:ext cx="2966720" cy="369332"/>
          </a:xfrm>
          <a:prstGeom prst="rect">
            <a:avLst/>
          </a:prstGeom>
          <a:noFill/>
        </p:spPr>
        <p:txBody>
          <a:bodyPr wrap="square">
            <a:spAutoFit/>
          </a:bodyPr>
          <a:lstStyle/>
          <a:p>
            <a:r>
              <a:rPr lang="en-US" b="1" dirty="0">
                <a:latin typeface="Times New Roman" panose="02020603050405020304" pitchFamily="18" charset="0"/>
              </a:rPr>
              <a:t>Note:</a:t>
            </a:r>
            <a:endParaRPr lang="en-IN" b="1" dirty="0"/>
          </a:p>
        </p:txBody>
      </p:sp>
      <p:sp>
        <p:nvSpPr>
          <p:cNvPr id="12" name="TextBox 11">
            <a:extLst>
              <a:ext uri="{FF2B5EF4-FFF2-40B4-BE49-F238E27FC236}">
                <a16:creationId xmlns:a16="http://schemas.microsoft.com/office/drawing/2014/main" id="{A6D02B67-9F13-42CC-8B04-41CC01D8E1FC}"/>
              </a:ext>
            </a:extLst>
          </p:cNvPr>
          <p:cNvSpPr txBox="1"/>
          <p:nvPr/>
        </p:nvSpPr>
        <p:spPr>
          <a:xfrm>
            <a:off x="1493520" y="3753734"/>
            <a:ext cx="6096000" cy="369332"/>
          </a:xfrm>
          <a:prstGeom prst="rect">
            <a:avLst/>
          </a:prstGeom>
          <a:noFill/>
        </p:spPr>
        <p:txBody>
          <a:bodyPr wrap="square">
            <a:spAutoFit/>
          </a:bodyPr>
          <a:lstStyle/>
          <a:p>
            <a:r>
              <a:rPr lang="en-IN" dirty="0"/>
              <a:t>https://support.google.com/youtube/answer/1342206</a:t>
            </a:r>
          </a:p>
        </p:txBody>
      </p:sp>
      <p:sp>
        <p:nvSpPr>
          <p:cNvPr id="14" name="TextBox 13">
            <a:extLst>
              <a:ext uri="{FF2B5EF4-FFF2-40B4-BE49-F238E27FC236}">
                <a16:creationId xmlns:a16="http://schemas.microsoft.com/office/drawing/2014/main" id="{D911BD25-4240-4D6E-A4B7-1089BA5AB307}"/>
              </a:ext>
            </a:extLst>
          </p:cNvPr>
          <p:cNvSpPr txBox="1"/>
          <p:nvPr/>
        </p:nvSpPr>
        <p:spPr>
          <a:xfrm>
            <a:off x="528320" y="4602218"/>
            <a:ext cx="10058400" cy="1477328"/>
          </a:xfrm>
          <a:prstGeom prst="rect">
            <a:avLst/>
          </a:prstGeom>
          <a:noFill/>
        </p:spPr>
        <p:txBody>
          <a:bodyPr wrap="square">
            <a:spAutoFit/>
          </a:bodyPr>
          <a:lstStyle/>
          <a:p>
            <a:pPr algn="l"/>
            <a:r>
              <a:rPr lang="en-US" b="1" i="0" dirty="0">
                <a:solidFill>
                  <a:srgbClr val="202124"/>
                </a:solidFill>
                <a:effectLst/>
                <a:latin typeface="Google Sans"/>
              </a:rPr>
              <a:t>Ad formats for YouTube</a:t>
            </a:r>
          </a:p>
          <a:p>
            <a:pPr algn="l"/>
            <a:r>
              <a:rPr lang="en-US" dirty="0"/>
              <a:t>Depending on your goal, you can use different ad formats built for YouTube. These ad formats are:</a:t>
            </a:r>
          </a:p>
          <a:p>
            <a:pPr algn="l" fontAlgn="base">
              <a:buFont typeface="Arial" panose="020B0604020202020204" pitchFamily="34" charset="0"/>
              <a:buChar char="•"/>
            </a:pPr>
            <a:r>
              <a:rPr lang="en-US" dirty="0"/>
              <a:t>Skippable in-stream ads</a:t>
            </a:r>
          </a:p>
          <a:p>
            <a:pPr algn="l" fontAlgn="base">
              <a:buFont typeface="Arial" panose="020B0604020202020204" pitchFamily="34" charset="0"/>
              <a:buChar char="•"/>
            </a:pPr>
            <a:r>
              <a:rPr lang="en-US" dirty="0"/>
              <a:t>Non-skippable in-stream ads</a:t>
            </a:r>
          </a:p>
          <a:p>
            <a:pPr algn="l" fontAlgn="base">
              <a:buFont typeface="Arial" panose="020B0604020202020204" pitchFamily="34" charset="0"/>
              <a:buChar char="•"/>
            </a:pPr>
            <a:r>
              <a:rPr lang="en-US" dirty="0"/>
              <a:t>Responsive display ads</a:t>
            </a:r>
          </a:p>
        </p:txBody>
      </p:sp>
    </p:spTree>
    <p:extLst>
      <p:ext uri="{BB962C8B-B14F-4D97-AF65-F5344CB8AC3E}">
        <p14:creationId xmlns:p14="http://schemas.microsoft.com/office/powerpoint/2010/main" val="37036022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TM02900720[[fn=Integral]]</Template>
  <TotalTime>547</TotalTime>
  <Words>647</Words>
  <Application>Microsoft Office PowerPoint</Application>
  <PresentationFormat>Widescreen</PresentationFormat>
  <Paragraphs>48</Paragraphs>
  <Slides>12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Google Sans</vt:lpstr>
      <vt:lpstr>Roboto</vt:lpstr>
      <vt:lpstr>Times New Roman</vt:lpstr>
      <vt:lpstr>Tw Cen MT</vt:lpstr>
      <vt:lpstr>Tw Cen MT Condensed</vt:lpstr>
      <vt:lpstr>Wingdings 3</vt:lpstr>
      <vt:lpstr>Integral</vt:lpstr>
      <vt:lpstr>Digital Marketing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pooja singh</dc:creator>
  <cp:lastModifiedBy>pooja singh</cp:lastModifiedBy>
  <cp:revision>11</cp:revision>
  <dcterms:created xsi:type="dcterms:W3CDTF">2021-03-05T20:02:06Z</dcterms:created>
  <dcterms:modified xsi:type="dcterms:W3CDTF">2021-03-06T05:09:51Z</dcterms:modified>
</cp:coreProperties>
</file>