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9"/>
  </p:notesMasterIdLst>
  <p:sldIdLst>
    <p:sldId id="337" r:id="rId2"/>
    <p:sldId id="338" r:id="rId3"/>
    <p:sldId id="339" r:id="rId4"/>
    <p:sldId id="340" r:id="rId5"/>
    <p:sldId id="341" r:id="rId6"/>
    <p:sldId id="342" r:id="rId7"/>
    <p:sldId id="362" r:id="rId8"/>
    <p:sldId id="365" r:id="rId9"/>
    <p:sldId id="364" r:id="rId10"/>
    <p:sldId id="343" r:id="rId11"/>
    <p:sldId id="344" r:id="rId12"/>
    <p:sldId id="346" r:id="rId13"/>
    <p:sldId id="349" r:id="rId14"/>
    <p:sldId id="350" r:id="rId15"/>
    <p:sldId id="351" r:id="rId16"/>
    <p:sldId id="352" r:id="rId17"/>
    <p:sldId id="353" r:id="rId18"/>
    <p:sldId id="272" r:id="rId19"/>
    <p:sldId id="273" r:id="rId20"/>
    <p:sldId id="357" r:id="rId21"/>
    <p:sldId id="278" r:id="rId22"/>
    <p:sldId id="359" r:id="rId23"/>
    <p:sldId id="371" r:id="rId24"/>
    <p:sldId id="321" r:id="rId25"/>
    <p:sldId id="326" r:id="rId26"/>
    <p:sldId id="327" r:id="rId27"/>
    <p:sldId id="329" r:id="rId28"/>
    <p:sldId id="295" r:id="rId29"/>
    <p:sldId id="377" r:id="rId30"/>
    <p:sldId id="378" r:id="rId31"/>
    <p:sldId id="300" r:id="rId32"/>
    <p:sldId id="380" r:id="rId33"/>
    <p:sldId id="382" r:id="rId34"/>
    <p:sldId id="386" r:id="rId35"/>
    <p:sldId id="397" r:id="rId36"/>
    <p:sldId id="301" r:id="rId37"/>
    <p:sldId id="302" r:id="rId38"/>
    <p:sldId id="304" r:id="rId39"/>
    <p:sldId id="303" r:id="rId40"/>
    <p:sldId id="394" r:id="rId41"/>
    <p:sldId id="305" r:id="rId42"/>
    <p:sldId id="403" r:id="rId43"/>
    <p:sldId id="405" r:id="rId44"/>
    <p:sldId id="407" r:id="rId45"/>
    <p:sldId id="307" r:id="rId46"/>
    <p:sldId id="334" r:id="rId47"/>
    <p:sldId id="335" r:id="rId48"/>
    <p:sldId id="308" r:id="rId49"/>
    <p:sldId id="310" r:id="rId50"/>
    <p:sldId id="311" r:id="rId51"/>
    <p:sldId id="315" r:id="rId52"/>
    <p:sldId id="316" r:id="rId53"/>
    <p:sldId id="312" r:id="rId54"/>
    <p:sldId id="313" r:id="rId55"/>
    <p:sldId id="317" r:id="rId56"/>
    <p:sldId id="408" r:id="rId57"/>
    <p:sldId id="410"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699" autoAdjust="0"/>
  </p:normalViewPr>
  <p:slideViewPr>
    <p:cSldViewPr>
      <p:cViewPr varScale="1">
        <p:scale>
          <a:sx n="89" d="100"/>
          <a:sy n="89" d="100"/>
        </p:scale>
        <p:origin x="1310" y="77"/>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67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3A38D1-EE63-42D3-8552-ACE58D80503C}" type="datetimeFigureOut">
              <a:rPr lang="en-US" smtClean="0"/>
              <a:pPr/>
              <a:t>4/25/2021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DAD9A2-5FCE-4AEA-9516-BD80610135ED}" type="slidenum">
              <a:rPr lang="en-US" smtClean="0"/>
              <a:pPr/>
              <a:t>‹#›</a:t>
            </a:fld>
            <a:endParaRPr lang="en-US"/>
          </a:p>
        </p:txBody>
      </p:sp>
    </p:spTree>
    <p:extLst>
      <p:ext uri="{BB962C8B-B14F-4D97-AF65-F5344CB8AC3E}">
        <p14:creationId xmlns:p14="http://schemas.microsoft.com/office/powerpoint/2010/main" val="330830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1DAD9A2-5FCE-4AEA-9516-BD80610135ED}" type="slidenum">
              <a:rPr lang="en-US" smtClean="0"/>
              <a:pPr/>
              <a:t>21</a:t>
            </a:fld>
            <a:endParaRPr lang="en-US"/>
          </a:p>
        </p:txBody>
      </p:sp>
    </p:spTree>
    <p:extLst>
      <p:ext uri="{BB962C8B-B14F-4D97-AF65-F5344CB8AC3E}">
        <p14:creationId xmlns:p14="http://schemas.microsoft.com/office/powerpoint/2010/main" val="176621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9A966A-ABC4-43FC-8C6C-171C2A3D75D8}" type="datetimeFigureOut">
              <a:rPr lang="en-US" smtClean="0"/>
              <a:pPr/>
              <a:t>4/25/2021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132F44-CD28-413E-9C3B-CA7B2F2C625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9A966A-ABC4-43FC-8C6C-171C2A3D75D8}" type="datetimeFigureOut">
              <a:rPr lang="en-US" smtClean="0"/>
              <a:pPr/>
              <a:t>4/25/2021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132F44-CD28-413E-9C3B-CA7B2F2C625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9A966A-ABC4-43FC-8C6C-171C2A3D75D8}" type="datetimeFigureOut">
              <a:rPr lang="en-US" smtClean="0"/>
              <a:pPr/>
              <a:t>4/25/2021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132F44-CD28-413E-9C3B-CA7B2F2C625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9A966A-ABC4-43FC-8C6C-171C2A3D75D8}" type="datetimeFigureOut">
              <a:rPr lang="en-US" smtClean="0"/>
              <a:pPr/>
              <a:t>4/25/2021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132F44-CD28-413E-9C3B-CA7B2F2C625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9A966A-ABC4-43FC-8C6C-171C2A3D75D8}" type="datetimeFigureOut">
              <a:rPr lang="en-US" smtClean="0"/>
              <a:pPr/>
              <a:t>4/25/2021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132F44-CD28-413E-9C3B-CA7B2F2C625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9A966A-ABC4-43FC-8C6C-171C2A3D75D8}" type="datetimeFigureOut">
              <a:rPr lang="en-US" smtClean="0"/>
              <a:pPr/>
              <a:t>4/25/2021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132F44-CD28-413E-9C3B-CA7B2F2C625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9A966A-ABC4-43FC-8C6C-171C2A3D75D8}" type="datetimeFigureOut">
              <a:rPr lang="en-US" smtClean="0"/>
              <a:pPr/>
              <a:t>4/25/2021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132F44-CD28-413E-9C3B-CA7B2F2C625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9A966A-ABC4-43FC-8C6C-171C2A3D75D8}" type="datetimeFigureOut">
              <a:rPr lang="en-US" smtClean="0"/>
              <a:pPr/>
              <a:t>4/25/2021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132F44-CD28-413E-9C3B-CA7B2F2C625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9A966A-ABC4-43FC-8C6C-171C2A3D75D8}" type="datetimeFigureOut">
              <a:rPr lang="en-US" smtClean="0"/>
              <a:pPr/>
              <a:t>4/25/2021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132F44-CD28-413E-9C3B-CA7B2F2C625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9A966A-ABC4-43FC-8C6C-171C2A3D75D8}" type="datetimeFigureOut">
              <a:rPr lang="en-US" smtClean="0"/>
              <a:pPr/>
              <a:t>4/25/2021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132F44-CD28-413E-9C3B-CA7B2F2C625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9A966A-ABC4-43FC-8C6C-171C2A3D75D8}" type="datetimeFigureOut">
              <a:rPr lang="en-US" smtClean="0"/>
              <a:pPr/>
              <a:t>4/25/2021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132F44-CD28-413E-9C3B-CA7B2F2C625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9A966A-ABC4-43FC-8C6C-171C2A3D75D8}" type="datetimeFigureOut">
              <a:rPr lang="en-US" smtClean="0"/>
              <a:pPr/>
              <a:t>4/25/2021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132F44-CD28-413E-9C3B-CA7B2F2C625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www.youtube.com/watch?time_continue=48&amp;v=Nv6IkPaurXM&amp;feature=emb_logo"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www.bradshawfoundation.com/india/pachmarhi/rock_art/stag-hunting2.jpg"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www.bradshawfoundation.com/india/pachmarhi/rock_art/tiger-couple2.jpg" TargetMode="External"/><Relationship Id="rId1" Type="http://schemas.openxmlformats.org/officeDocument/2006/relationships/slideLayout" Target="../slideLayouts/slideLayout5.xml"/><Relationship Id="rId5" Type="http://schemas.openxmlformats.org/officeDocument/2006/relationships/image" Target="../media/image12.jpeg"/><Relationship Id="rId4" Type="http://schemas.openxmlformats.org/officeDocument/2006/relationships/hyperlink" Target="http://www.bradshawfoundation.com/india/pachmarhi/archer2.jp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www.bradshawfoundation.com/india/pachmarhi/rock_art/elephant2.jpg" TargetMode="External"/><Relationship Id="rId1" Type="http://schemas.openxmlformats.org/officeDocument/2006/relationships/slideLayout" Target="../slideLayouts/slideLayout5.xml"/><Relationship Id="rId5" Type="http://schemas.openxmlformats.org/officeDocument/2006/relationships/image" Target="../media/image14.jpeg"/><Relationship Id="rId4" Type="http://schemas.openxmlformats.org/officeDocument/2006/relationships/hyperlink" Target="http://www.bradshawfoundation.com/india/pachmarhi/rock_art/monkeys2b.jp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www.bradshawfoundation.com/india/pachmarhi/rock_art/symbol2b.jpg"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hyperlink" Target="http://www.bradshawfoundation.com/india/pachmarhi/rock_art/symbol1b.jpg" TargetMode="External"/><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hi-IN" dirty="0"/>
              <a:t>प्रागैतिहासिक /आदिकाल की चित्रकला </a:t>
            </a:r>
            <a:r>
              <a:rPr lang="en-US" dirty="0"/>
              <a:t/>
            </a:r>
            <a:br>
              <a:rPr lang="en-US" dirty="0"/>
            </a:br>
            <a:endParaRPr lang="en-IN" dirty="0"/>
          </a:p>
        </p:txBody>
      </p:sp>
      <p:sp>
        <p:nvSpPr>
          <p:cNvPr id="3" name="Subtitle 2"/>
          <p:cNvSpPr>
            <a:spLocks noGrp="1"/>
          </p:cNvSpPr>
          <p:nvPr>
            <p:ph type="subTitle" idx="1"/>
          </p:nvPr>
        </p:nvSpPr>
        <p:spPr/>
        <p:txBody>
          <a:bodyPr>
            <a:normAutofit fontScale="92500" lnSpcReduction="20000"/>
          </a:bodyPr>
          <a:lstStyle/>
          <a:p>
            <a:r>
              <a:rPr lang="en-US" dirty="0">
                <a:solidFill>
                  <a:srgbClr val="FF0000"/>
                </a:solidFill>
              </a:rPr>
              <a:t>Prehistoric / ancient </a:t>
            </a:r>
            <a:r>
              <a:rPr lang="en-US" dirty="0" smtClean="0">
                <a:solidFill>
                  <a:srgbClr val="FF0000"/>
                </a:solidFill>
              </a:rPr>
              <a:t>painting</a:t>
            </a:r>
          </a:p>
          <a:p>
            <a:r>
              <a:rPr lang="en-IN" dirty="0" smtClean="0">
                <a:hlinkClick r:id="rId2"/>
              </a:rPr>
              <a:t>https</a:t>
            </a:r>
            <a:r>
              <a:rPr lang="en-IN" dirty="0">
                <a:hlinkClick r:id="rId2"/>
              </a:rPr>
              <a:t>://www.youtube.com/watch?time_continue=48&amp;v=Nv6IkPaurXM&amp;feature=emb_logo</a:t>
            </a:r>
            <a:endParaRPr lang="en-IN" dirty="0">
              <a:solidFill>
                <a:srgbClr val="FF0000"/>
              </a:solidFill>
            </a:endParaRPr>
          </a:p>
        </p:txBody>
      </p:sp>
    </p:spTree>
    <p:extLst>
      <p:ext uri="{BB962C8B-B14F-4D97-AF65-F5344CB8AC3E}">
        <p14:creationId xmlns:p14="http://schemas.microsoft.com/office/powerpoint/2010/main" val="32928663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मूत्र</a:t>
            </a:r>
            <a:r>
              <a:rPr lang="en-US" dirty="0"/>
              <a:t> </a:t>
            </a:r>
            <a:r>
              <a:rPr lang="en-US" dirty="0" err="1"/>
              <a:t>करती</a:t>
            </a:r>
            <a:r>
              <a:rPr lang="en-US" dirty="0"/>
              <a:t> </a:t>
            </a:r>
            <a:r>
              <a:rPr lang="en-US" dirty="0" err="1" smtClean="0"/>
              <a:t>गाय</a:t>
            </a:r>
            <a:r>
              <a:rPr lang="en-US" dirty="0" smtClean="0"/>
              <a:t> </a:t>
            </a:r>
            <a:r>
              <a:rPr lang="en-IN" dirty="0">
                <a:solidFill>
                  <a:srgbClr val="FF0000"/>
                </a:solidFill>
              </a:rPr>
              <a:t>Urinating Cow</a:t>
            </a:r>
          </a:p>
        </p:txBody>
      </p:sp>
      <p:pic>
        <p:nvPicPr>
          <p:cNvPr id="4" name="Content Placeholder 3"/>
          <p:cNvPicPr>
            <a:picLocks noGrp="1" noChangeAspect="1"/>
          </p:cNvPicPr>
          <p:nvPr>
            <p:ph idx="1"/>
          </p:nvPr>
        </p:nvPicPr>
        <p:blipFill>
          <a:blip r:embed="rId2"/>
          <a:stretch>
            <a:fillRect/>
          </a:stretch>
        </p:blipFill>
        <p:spPr>
          <a:xfrm>
            <a:off x="1372914" y="1600200"/>
            <a:ext cx="6398172" cy="4525963"/>
          </a:xfrm>
          <a:prstGeom prst="rect">
            <a:avLst/>
          </a:prstGeom>
        </p:spPr>
      </p:pic>
    </p:spTree>
    <p:extLst>
      <p:ext uri="{BB962C8B-B14F-4D97-AF65-F5344CB8AC3E}">
        <p14:creationId xmlns:p14="http://schemas.microsoft.com/office/powerpoint/2010/main" val="29695291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dirty="0" err="1" smtClean="0"/>
              <a:t>शिकार</a:t>
            </a:r>
            <a:r>
              <a:rPr lang="en-US" dirty="0" smtClean="0"/>
              <a:t> </a:t>
            </a:r>
            <a:r>
              <a:rPr lang="en-US" dirty="0" smtClean="0">
                <a:solidFill>
                  <a:srgbClr val="FF0000"/>
                </a:solidFill>
              </a:rPr>
              <a:t>Hunting</a:t>
            </a:r>
            <a:r>
              <a:rPr lang="en-US" dirty="0" smtClean="0"/>
              <a:t>  </a:t>
            </a:r>
            <a:r>
              <a:rPr lang="en-US" dirty="0"/>
              <a:t> </a:t>
            </a:r>
            <a:br>
              <a:rPr lang="en-US" dirty="0"/>
            </a:br>
            <a:endParaRPr lang="en-IN" dirty="0"/>
          </a:p>
        </p:txBody>
      </p:sp>
      <p:pic>
        <p:nvPicPr>
          <p:cNvPr id="4" name="Content Placeholder 4" descr="india rock art">
            <a:hlinkClick r:id="rId2" tooltip="&quot;Stag Hunting&quot;"/>
          </p:cNvPr>
          <p:cNvPicPr>
            <a:picLocks noGrp="1"/>
          </p:cNvPicPr>
          <p:nvPr>
            <p:ph idx="1"/>
          </p:nvPr>
        </p:nvPicPr>
        <p:blipFill>
          <a:blip r:embed="rId3" cstate="print"/>
          <a:srcRect/>
          <a:stretch>
            <a:fillRect/>
          </a:stretch>
        </p:blipFill>
        <p:spPr bwMode="auto">
          <a:xfrm>
            <a:off x="1600200" y="1676400"/>
            <a:ext cx="5486400" cy="36060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117580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Autofit/>
          </a:bodyPr>
          <a:lstStyle/>
          <a:p>
            <a:r>
              <a:rPr lang="en-US" sz="2800" dirty="0"/>
              <a:t> </a:t>
            </a:r>
            <a:br>
              <a:rPr lang="en-US" sz="2800" dirty="0"/>
            </a:br>
            <a:r>
              <a:rPr lang="en-US" sz="2800" dirty="0" err="1"/>
              <a:t>एक्स</a:t>
            </a:r>
            <a:r>
              <a:rPr lang="en-US" sz="2800" dirty="0"/>
              <a:t> - </a:t>
            </a:r>
            <a:r>
              <a:rPr lang="en-US" sz="2800" dirty="0" err="1"/>
              <a:t>रे</a:t>
            </a:r>
            <a:r>
              <a:rPr lang="en-US" sz="2800" dirty="0"/>
              <a:t> </a:t>
            </a:r>
            <a:r>
              <a:rPr lang="en-US" sz="2800" dirty="0" err="1"/>
              <a:t>शैली</a:t>
            </a:r>
            <a:r>
              <a:rPr lang="en-US" sz="2800" dirty="0"/>
              <a:t> . </a:t>
            </a:r>
            <a:r>
              <a:rPr lang="en-US" sz="2800" dirty="0" err="1"/>
              <a:t>गर्भवती</a:t>
            </a:r>
            <a:r>
              <a:rPr lang="en-US" sz="2800" dirty="0"/>
              <a:t> </a:t>
            </a:r>
            <a:r>
              <a:rPr lang="en-US" sz="2800" dirty="0" err="1"/>
              <a:t>गाय</a:t>
            </a:r>
            <a:r>
              <a:rPr lang="en-US" sz="2800" dirty="0"/>
              <a:t> </a:t>
            </a:r>
            <a:r>
              <a:rPr lang="en-US" sz="2800" dirty="0" err="1"/>
              <a:t>और</a:t>
            </a:r>
            <a:r>
              <a:rPr lang="en-US" sz="2800" dirty="0"/>
              <a:t> </a:t>
            </a:r>
            <a:r>
              <a:rPr lang="en-US" sz="2800" dirty="0" err="1"/>
              <a:t>हिरण</a:t>
            </a:r>
            <a:r>
              <a:rPr lang="en-US" sz="2800" dirty="0"/>
              <a:t> </a:t>
            </a:r>
            <a:r>
              <a:rPr lang="en-US" sz="2800" dirty="0" err="1"/>
              <a:t>के</a:t>
            </a:r>
            <a:r>
              <a:rPr lang="en-US" sz="2800" dirty="0"/>
              <a:t> </a:t>
            </a:r>
            <a:r>
              <a:rPr lang="en-US" sz="2800" dirty="0" err="1"/>
              <a:t>रूप</a:t>
            </a:r>
            <a:r>
              <a:rPr lang="en-US" sz="2800" dirty="0"/>
              <a:t> </a:t>
            </a:r>
            <a:r>
              <a:rPr lang="en-US" sz="2800" dirty="0" err="1"/>
              <a:t>में</a:t>
            </a:r>
            <a:r>
              <a:rPr lang="en-US" sz="2800" dirty="0"/>
              <a:t>  </a:t>
            </a:r>
            <a:r>
              <a:rPr lang="en-US" sz="2800" dirty="0" err="1"/>
              <a:t>जानवरों</a:t>
            </a:r>
            <a:r>
              <a:rPr lang="en-US" sz="2800" dirty="0"/>
              <a:t> </a:t>
            </a:r>
            <a:r>
              <a:rPr lang="en-US" sz="2800" dirty="0" err="1"/>
              <a:t>के</a:t>
            </a:r>
            <a:r>
              <a:rPr lang="en-US" sz="2800" dirty="0"/>
              <a:t> </a:t>
            </a:r>
            <a:r>
              <a:rPr lang="en-US" sz="2800" dirty="0" err="1"/>
              <a:t>गर्भ</a:t>
            </a:r>
            <a:r>
              <a:rPr lang="en-US" sz="2800" dirty="0"/>
              <a:t> </a:t>
            </a:r>
            <a:r>
              <a:rPr lang="en-US" sz="2800" dirty="0" err="1"/>
              <a:t>में</a:t>
            </a:r>
            <a:r>
              <a:rPr lang="en-US" sz="2800" dirty="0"/>
              <a:t> </a:t>
            </a:r>
            <a:r>
              <a:rPr lang="en-US" sz="2800" dirty="0" err="1"/>
              <a:t>भ्रूण</a:t>
            </a:r>
            <a:r>
              <a:rPr lang="en-US" sz="2800" dirty="0"/>
              <a:t> </a:t>
            </a:r>
            <a:r>
              <a:rPr lang="en-US" sz="2800" dirty="0" err="1"/>
              <a:t>को</a:t>
            </a:r>
            <a:r>
              <a:rPr lang="en-US" sz="2800" dirty="0"/>
              <a:t> </a:t>
            </a:r>
            <a:r>
              <a:rPr lang="en-US" sz="2800" dirty="0" err="1"/>
              <a:t>दर्शाती</a:t>
            </a:r>
            <a:r>
              <a:rPr lang="en-US" sz="2800" dirty="0"/>
              <a:t> </a:t>
            </a:r>
            <a:r>
              <a:rPr lang="en-US" sz="2800" dirty="0" err="1" smtClean="0"/>
              <a:t>है</a:t>
            </a:r>
            <a:r>
              <a:rPr lang="en-US" sz="2800" dirty="0"/>
              <a:t> </a:t>
            </a:r>
            <a:r>
              <a:rPr lang="en-US" sz="2800" dirty="0" smtClean="0"/>
              <a:t/>
            </a:r>
            <a:br>
              <a:rPr lang="en-US" sz="2800" dirty="0" smtClean="0"/>
            </a:br>
            <a:r>
              <a:rPr lang="en-US" sz="2800" dirty="0" smtClean="0">
                <a:solidFill>
                  <a:srgbClr val="FF0000"/>
                </a:solidFill>
              </a:rPr>
              <a:t>X-ray </a:t>
            </a:r>
            <a:r>
              <a:rPr lang="en-US" sz="2800" dirty="0">
                <a:solidFill>
                  <a:srgbClr val="FF0000"/>
                </a:solidFill>
              </a:rPr>
              <a:t>style. Represents the fetus in the womb of animals in the form of a pregnant cow and deer</a:t>
            </a:r>
            <a:br>
              <a:rPr lang="en-US" sz="2800" dirty="0">
                <a:solidFill>
                  <a:srgbClr val="FF0000"/>
                </a:solidFill>
              </a:rPr>
            </a:br>
            <a:endParaRPr lang="en-IN" sz="2800" dirty="0">
              <a:solidFill>
                <a:srgbClr val="FF0000"/>
              </a:solidFill>
            </a:endParaRPr>
          </a:p>
        </p:txBody>
      </p:sp>
      <p:pic>
        <p:nvPicPr>
          <p:cNvPr id="3" name="Picture 2"/>
          <p:cNvPicPr>
            <a:picLocks noChangeAspect="1"/>
          </p:cNvPicPr>
          <p:nvPr/>
        </p:nvPicPr>
        <p:blipFill>
          <a:blip r:embed="rId2"/>
          <a:stretch>
            <a:fillRect/>
          </a:stretch>
        </p:blipFill>
        <p:spPr>
          <a:xfrm>
            <a:off x="2743200" y="2514600"/>
            <a:ext cx="3962743" cy="3529890"/>
          </a:xfrm>
          <a:prstGeom prst="rect">
            <a:avLst/>
          </a:prstGeom>
        </p:spPr>
      </p:pic>
    </p:spTree>
    <p:extLst>
      <p:ext uri="{BB962C8B-B14F-4D97-AF65-F5344CB8AC3E}">
        <p14:creationId xmlns:p14="http://schemas.microsoft.com/office/powerpoint/2010/main" val="13272630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i-IN" sz="3200" dirty="0"/>
              <a:t>बंदर के साथ </a:t>
            </a:r>
            <a:r>
              <a:rPr lang="hi-IN" sz="3200" dirty="0" smtClean="0"/>
              <a:t>पैनल</a:t>
            </a:r>
            <a:r>
              <a:rPr lang="en-US" sz="3200" dirty="0"/>
              <a:t/>
            </a:r>
            <a:br>
              <a:rPr lang="en-US" sz="3200" dirty="0"/>
            </a:br>
            <a:r>
              <a:rPr lang="en-US" sz="3200" dirty="0">
                <a:solidFill>
                  <a:srgbClr val="FF0000"/>
                </a:solidFill>
              </a:rPr>
              <a:t>Panel with monkey</a:t>
            </a:r>
            <a:endParaRPr lang="en-IN" sz="3200" dirty="0">
              <a:solidFill>
                <a:srgbClr val="FF0000"/>
              </a:solidFill>
            </a:endParaRPr>
          </a:p>
        </p:txBody>
      </p:sp>
      <p:pic>
        <p:nvPicPr>
          <p:cNvPr id="3" name="Picture 2"/>
          <p:cNvPicPr>
            <a:picLocks noChangeAspect="1"/>
          </p:cNvPicPr>
          <p:nvPr/>
        </p:nvPicPr>
        <p:blipFill>
          <a:blip r:embed="rId2"/>
          <a:stretch>
            <a:fillRect/>
          </a:stretch>
        </p:blipFill>
        <p:spPr>
          <a:xfrm>
            <a:off x="1981200" y="1676400"/>
            <a:ext cx="5647487" cy="4865288"/>
          </a:xfrm>
          <a:prstGeom prst="rect">
            <a:avLst/>
          </a:prstGeom>
        </p:spPr>
      </p:pic>
    </p:spTree>
    <p:extLst>
      <p:ext uri="{BB962C8B-B14F-4D97-AF65-F5344CB8AC3E}">
        <p14:creationId xmlns:p14="http://schemas.microsoft.com/office/powerpoint/2010/main" val="42683855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i-IN" sz="3200" dirty="0"/>
              <a:t>जटिल दृश्य / शिकार </a:t>
            </a:r>
            <a:r>
              <a:rPr lang="hi-IN" sz="3200" dirty="0" smtClean="0"/>
              <a:t>लड़ाई</a:t>
            </a:r>
            <a:r>
              <a:rPr lang="en-US" sz="3200" dirty="0" smtClean="0"/>
              <a:t/>
            </a:r>
            <a:br>
              <a:rPr lang="en-US" sz="3200" dirty="0" smtClean="0"/>
            </a:br>
            <a:r>
              <a:rPr lang="en-IN" sz="3200" dirty="0" smtClean="0">
                <a:solidFill>
                  <a:srgbClr val="FF0000"/>
                </a:solidFill>
              </a:rPr>
              <a:t>Complex </a:t>
            </a:r>
            <a:r>
              <a:rPr lang="en-IN" sz="3200" dirty="0">
                <a:solidFill>
                  <a:srgbClr val="FF0000"/>
                </a:solidFill>
              </a:rPr>
              <a:t>scene / hunting fight</a:t>
            </a:r>
          </a:p>
        </p:txBody>
      </p:sp>
      <p:pic>
        <p:nvPicPr>
          <p:cNvPr id="3" name="Picture 2"/>
          <p:cNvPicPr>
            <a:picLocks noChangeAspect="1"/>
          </p:cNvPicPr>
          <p:nvPr/>
        </p:nvPicPr>
        <p:blipFill>
          <a:blip r:embed="rId2"/>
          <a:stretch>
            <a:fillRect/>
          </a:stretch>
        </p:blipFill>
        <p:spPr>
          <a:xfrm>
            <a:off x="1905000" y="1752600"/>
            <a:ext cx="5485469" cy="4751993"/>
          </a:xfrm>
          <a:prstGeom prst="rect">
            <a:avLst/>
          </a:prstGeom>
        </p:spPr>
      </p:pic>
    </p:spTree>
    <p:extLst>
      <p:ext uri="{BB962C8B-B14F-4D97-AF65-F5344CB8AC3E}">
        <p14:creationId xmlns:p14="http://schemas.microsoft.com/office/powerpoint/2010/main" val="16128282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i-IN" sz="3200" dirty="0"/>
              <a:t>त्रिकोणीय </a:t>
            </a:r>
            <a:r>
              <a:rPr lang="hi-IN" sz="3200" dirty="0" smtClean="0"/>
              <a:t>आकृतियाँ</a:t>
            </a:r>
            <a:r>
              <a:rPr lang="en-IN" sz="3200" dirty="0"/>
              <a:t> </a:t>
            </a:r>
            <a:r>
              <a:rPr lang="en-IN" sz="3200" dirty="0" smtClean="0"/>
              <a:t/>
            </a:r>
            <a:br>
              <a:rPr lang="en-IN" sz="3200" dirty="0" smtClean="0"/>
            </a:br>
            <a:r>
              <a:rPr lang="en-IN" sz="3200" dirty="0" smtClean="0">
                <a:solidFill>
                  <a:srgbClr val="FF0000"/>
                </a:solidFill>
              </a:rPr>
              <a:t>Triangular </a:t>
            </a:r>
            <a:r>
              <a:rPr lang="en-IN" sz="3200" dirty="0">
                <a:solidFill>
                  <a:srgbClr val="FF0000"/>
                </a:solidFill>
              </a:rPr>
              <a:t>shapes</a:t>
            </a:r>
          </a:p>
        </p:txBody>
      </p:sp>
      <p:pic>
        <p:nvPicPr>
          <p:cNvPr id="3" name="Picture 2"/>
          <p:cNvPicPr>
            <a:picLocks noChangeAspect="1"/>
          </p:cNvPicPr>
          <p:nvPr/>
        </p:nvPicPr>
        <p:blipFill>
          <a:blip r:embed="rId2"/>
          <a:stretch>
            <a:fillRect/>
          </a:stretch>
        </p:blipFill>
        <p:spPr>
          <a:xfrm>
            <a:off x="2429070" y="1633572"/>
            <a:ext cx="4285859" cy="3590855"/>
          </a:xfrm>
          <a:prstGeom prst="rect">
            <a:avLst/>
          </a:prstGeom>
        </p:spPr>
      </p:pic>
    </p:spTree>
    <p:extLst>
      <p:ext uri="{BB962C8B-B14F-4D97-AF65-F5344CB8AC3E}">
        <p14:creationId xmlns:p14="http://schemas.microsoft.com/office/powerpoint/2010/main" val="29910703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i-IN" sz="3200" dirty="0"/>
              <a:t>घोड़ों का </a:t>
            </a:r>
            <a:r>
              <a:rPr lang="hi-IN" sz="3200" dirty="0" smtClean="0"/>
              <a:t>चित्रण</a:t>
            </a:r>
            <a:r>
              <a:rPr lang="en-US" sz="3200" dirty="0"/>
              <a:t/>
            </a:r>
            <a:br>
              <a:rPr lang="en-US" sz="3200" dirty="0"/>
            </a:br>
            <a:r>
              <a:rPr lang="en-US" sz="3200" dirty="0">
                <a:solidFill>
                  <a:srgbClr val="FF0000"/>
                </a:solidFill>
              </a:rPr>
              <a:t>Depiction of horses</a:t>
            </a:r>
            <a:endParaRPr lang="en-IN" sz="3200" dirty="0">
              <a:solidFill>
                <a:srgbClr val="FF0000"/>
              </a:solidFill>
            </a:endParaRPr>
          </a:p>
        </p:txBody>
      </p:sp>
      <p:pic>
        <p:nvPicPr>
          <p:cNvPr id="3" name="Picture 2"/>
          <p:cNvPicPr>
            <a:picLocks noChangeAspect="1"/>
          </p:cNvPicPr>
          <p:nvPr/>
        </p:nvPicPr>
        <p:blipFill>
          <a:blip r:embed="rId2"/>
          <a:stretch>
            <a:fillRect/>
          </a:stretch>
        </p:blipFill>
        <p:spPr>
          <a:xfrm>
            <a:off x="1803585" y="1417638"/>
            <a:ext cx="5536830" cy="4599587"/>
          </a:xfrm>
          <a:prstGeom prst="rect">
            <a:avLst/>
          </a:prstGeom>
        </p:spPr>
      </p:pic>
    </p:spTree>
    <p:extLst>
      <p:ext uri="{BB962C8B-B14F-4D97-AF65-F5344CB8AC3E}">
        <p14:creationId xmlns:p14="http://schemas.microsoft.com/office/powerpoint/2010/main" val="33434624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i-IN" sz="3200" dirty="0" smtClean="0"/>
              <a:t>नृत्य</a:t>
            </a:r>
            <a:r>
              <a:rPr lang="en-US" sz="3200" dirty="0" smtClean="0"/>
              <a:t/>
            </a:r>
            <a:br>
              <a:rPr lang="en-US" sz="3200" dirty="0" smtClean="0"/>
            </a:br>
            <a:r>
              <a:rPr lang="en-IN" sz="3200" dirty="0" smtClean="0">
                <a:solidFill>
                  <a:srgbClr val="FF0000"/>
                </a:solidFill>
              </a:rPr>
              <a:t>Dance</a:t>
            </a:r>
            <a:endParaRPr lang="en-IN" sz="3200" dirty="0">
              <a:solidFill>
                <a:srgbClr val="FF0000"/>
              </a:solidFill>
            </a:endParaRPr>
          </a:p>
        </p:txBody>
      </p:sp>
      <p:pic>
        <p:nvPicPr>
          <p:cNvPr id="3" name="Picture 2"/>
          <p:cNvPicPr>
            <a:picLocks noChangeAspect="1"/>
          </p:cNvPicPr>
          <p:nvPr/>
        </p:nvPicPr>
        <p:blipFill>
          <a:blip r:embed="rId2"/>
          <a:stretch>
            <a:fillRect/>
          </a:stretch>
        </p:blipFill>
        <p:spPr>
          <a:xfrm>
            <a:off x="1935399" y="1417638"/>
            <a:ext cx="5273202" cy="4651400"/>
          </a:xfrm>
          <a:prstGeom prst="rect">
            <a:avLst/>
          </a:prstGeom>
        </p:spPr>
      </p:pic>
    </p:spTree>
    <p:extLst>
      <p:ext uri="{BB962C8B-B14F-4D97-AF65-F5344CB8AC3E}">
        <p14:creationId xmlns:p14="http://schemas.microsoft.com/office/powerpoint/2010/main" val="4240317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i-IN" sz="3600" dirty="0"/>
              <a:t>मानव आकृतियां</a:t>
            </a:r>
            <a:r>
              <a:rPr lang="en-US" sz="3600" dirty="0"/>
              <a:t> </a:t>
            </a:r>
            <a:r>
              <a:rPr lang="en-US" sz="3600" dirty="0" smtClean="0"/>
              <a:t> </a:t>
            </a:r>
            <a:r>
              <a:rPr lang="en-US" sz="3600" dirty="0"/>
              <a:t> </a:t>
            </a:r>
            <a:r>
              <a:rPr lang="en-US" sz="3600" dirty="0">
                <a:solidFill>
                  <a:srgbClr val="FF0000"/>
                </a:solidFill>
              </a:rPr>
              <a:t>Human figures</a:t>
            </a:r>
            <a:r>
              <a:rPr lang="en-US" dirty="0" smtClean="0">
                <a:solidFill>
                  <a:srgbClr val="FF0000"/>
                </a:solidFill>
              </a:rPr>
              <a:t/>
            </a:r>
            <a:br>
              <a:rPr lang="en-US" dirty="0" smtClean="0">
                <a:solidFill>
                  <a:srgbClr val="FF0000"/>
                </a:solidFill>
              </a:rPr>
            </a:br>
            <a:endParaRPr lang="en-US" dirty="0">
              <a:solidFill>
                <a:srgbClr val="FF0000"/>
              </a:solidFill>
            </a:endParaRPr>
          </a:p>
        </p:txBody>
      </p:sp>
      <p:sp>
        <p:nvSpPr>
          <p:cNvPr id="3" name="Text Placeholder 2"/>
          <p:cNvSpPr>
            <a:spLocks noGrp="1"/>
          </p:cNvSpPr>
          <p:nvPr>
            <p:ph type="body" idx="1"/>
          </p:nvPr>
        </p:nvSpPr>
        <p:spPr/>
        <p:txBody>
          <a:bodyPr>
            <a:normAutofit fontScale="77500" lnSpcReduction="20000"/>
          </a:bodyPr>
          <a:lstStyle/>
          <a:p>
            <a:r>
              <a:rPr lang="hi-IN" b="0" dirty="0" smtClean="0"/>
              <a:t>शेर के साथ मानव </a:t>
            </a:r>
            <a:r>
              <a:rPr lang="en-US" dirty="0"/>
              <a:t> </a:t>
            </a:r>
            <a:endParaRPr lang="en-US" dirty="0" smtClean="0"/>
          </a:p>
          <a:p>
            <a:r>
              <a:rPr lang="en-US" b="0" dirty="0" smtClean="0">
                <a:solidFill>
                  <a:srgbClr val="FF0000"/>
                </a:solidFill>
              </a:rPr>
              <a:t>Human </a:t>
            </a:r>
            <a:r>
              <a:rPr lang="en-US" b="0" dirty="0">
                <a:solidFill>
                  <a:srgbClr val="FF0000"/>
                </a:solidFill>
              </a:rPr>
              <a:t>with lion</a:t>
            </a:r>
          </a:p>
        </p:txBody>
      </p:sp>
      <p:sp>
        <p:nvSpPr>
          <p:cNvPr id="5" name="Text Placeholder 4"/>
          <p:cNvSpPr>
            <a:spLocks noGrp="1"/>
          </p:cNvSpPr>
          <p:nvPr>
            <p:ph type="body" sz="quarter" idx="3"/>
          </p:nvPr>
        </p:nvSpPr>
        <p:spPr/>
        <p:txBody>
          <a:bodyPr>
            <a:normAutofit fontScale="77500" lnSpcReduction="20000"/>
          </a:bodyPr>
          <a:lstStyle/>
          <a:p>
            <a:pPr algn="ctr"/>
            <a:r>
              <a:rPr lang="hi-IN" b="0" dirty="0" smtClean="0"/>
              <a:t>धनुर्धर </a:t>
            </a:r>
            <a:endParaRPr lang="en-US" b="0" dirty="0" smtClean="0"/>
          </a:p>
          <a:p>
            <a:pPr algn="ctr"/>
            <a:r>
              <a:rPr lang="en-IN" b="0" dirty="0" smtClean="0">
                <a:solidFill>
                  <a:srgbClr val="FF0000"/>
                </a:solidFill>
              </a:rPr>
              <a:t>Archer</a:t>
            </a:r>
            <a:endParaRPr lang="en-US" dirty="0">
              <a:solidFill>
                <a:srgbClr val="FF0000"/>
              </a:solidFill>
            </a:endParaRPr>
          </a:p>
        </p:txBody>
      </p:sp>
      <p:pic>
        <p:nvPicPr>
          <p:cNvPr id="7" name="Content Placeholder 6" descr="india rock art">
            <a:hlinkClick r:id="rId2" tooltip="&quot;Figures with Tiger&quot;"/>
          </p:cNvPr>
          <p:cNvPicPr>
            <a:picLocks noGrp="1"/>
          </p:cNvPicPr>
          <p:nvPr>
            <p:ph sz="half" idx="2"/>
          </p:nvPr>
        </p:nvPicPr>
        <p:blipFill>
          <a:blip r:embed="rId3" cstate="print"/>
          <a:srcRect/>
          <a:stretch>
            <a:fillRect/>
          </a:stretch>
        </p:blipFill>
        <p:spPr bwMode="auto">
          <a:xfrm>
            <a:off x="533400" y="2590800"/>
            <a:ext cx="3733800" cy="2926556"/>
          </a:xfrm>
          <a:prstGeom prst="rect">
            <a:avLst/>
          </a:prstGeom>
          <a:ln>
            <a:noFill/>
          </a:ln>
          <a:effectLst>
            <a:outerShdw blurRad="292100" dist="139700" dir="2700000" algn="tl" rotWithShape="0">
              <a:srgbClr val="333333">
                <a:alpha val="65000"/>
              </a:srgbClr>
            </a:outerShdw>
          </a:effectLst>
        </p:spPr>
      </p:pic>
      <p:pic>
        <p:nvPicPr>
          <p:cNvPr id="8" name="Content Placeholder 7" descr="india rock art">
            <a:hlinkClick r:id="rId4" tooltip="&quot;Archer&quot;"/>
          </p:cNvPr>
          <p:cNvPicPr>
            <a:picLocks noGrp="1"/>
          </p:cNvPicPr>
          <p:nvPr>
            <p:ph sz="quarter" idx="4"/>
          </p:nvPr>
        </p:nvPicPr>
        <p:blipFill>
          <a:blip r:embed="rId5" cstate="print"/>
          <a:srcRect/>
          <a:stretch>
            <a:fillRect/>
          </a:stretch>
        </p:blipFill>
        <p:spPr bwMode="auto">
          <a:xfrm>
            <a:off x="4953000" y="2590800"/>
            <a:ext cx="3617912" cy="292655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err="1" smtClean="0"/>
              <a:t>पशु</a:t>
            </a:r>
            <a:r>
              <a:rPr lang="en-US" sz="3200" dirty="0" err="1"/>
              <a:t>-</a:t>
            </a:r>
            <a:r>
              <a:rPr lang="en-US" sz="3200" dirty="0" err="1" smtClean="0"/>
              <a:t>पक्षी</a:t>
            </a:r>
            <a:r>
              <a:rPr lang="en-US" sz="3200" dirty="0" smtClean="0"/>
              <a:t> </a:t>
            </a:r>
            <a:r>
              <a:rPr lang="en-US" sz="3600" dirty="0"/>
              <a:t> </a:t>
            </a:r>
            <a:r>
              <a:rPr lang="en-US" sz="3200" dirty="0">
                <a:solidFill>
                  <a:srgbClr val="FF0000"/>
                </a:solidFill>
              </a:rPr>
              <a:t>Animals and birds</a:t>
            </a:r>
          </a:p>
        </p:txBody>
      </p:sp>
      <p:sp>
        <p:nvSpPr>
          <p:cNvPr id="3" name="Text Placeholder 2"/>
          <p:cNvSpPr>
            <a:spLocks noGrp="1"/>
          </p:cNvSpPr>
          <p:nvPr>
            <p:ph type="body" idx="1"/>
          </p:nvPr>
        </p:nvSpPr>
        <p:spPr/>
        <p:txBody>
          <a:bodyPr/>
          <a:lstStyle/>
          <a:p>
            <a:r>
              <a:rPr lang="en-US" b="0" dirty="0" smtClean="0"/>
              <a:t>	</a:t>
            </a:r>
            <a:r>
              <a:rPr lang="hi-IN" b="0" dirty="0" smtClean="0"/>
              <a:t>हाथी </a:t>
            </a:r>
            <a:r>
              <a:rPr lang="hi-IN" b="0" dirty="0" smtClean="0">
                <a:solidFill>
                  <a:srgbClr val="FF0000"/>
                </a:solidFill>
              </a:rPr>
              <a:t>E</a:t>
            </a:r>
            <a:r>
              <a:rPr lang="en-US" b="0" dirty="0" smtClean="0">
                <a:solidFill>
                  <a:srgbClr val="FF0000"/>
                </a:solidFill>
              </a:rPr>
              <a:t>elephant</a:t>
            </a:r>
            <a:endParaRPr lang="en-US" dirty="0">
              <a:solidFill>
                <a:srgbClr val="FF0000"/>
              </a:solidFill>
            </a:endParaRPr>
          </a:p>
        </p:txBody>
      </p:sp>
      <p:sp>
        <p:nvSpPr>
          <p:cNvPr id="5" name="Text Placeholder 4"/>
          <p:cNvSpPr>
            <a:spLocks noGrp="1"/>
          </p:cNvSpPr>
          <p:nvPr>
            <p:ph type="body" sz="quarter" idx="3"/>
          </p:nvPr>
        </p:nvSpPr>
        <p:spPr/>
        <p:txBody>
          <a:bodyPr/>
          <a:lstStyle/>
          <a:p>
            <a:r>
              <a:rPr lang="en-US" b="0" dirty="0" smtClean="0"/>
              <a:t>		</a:t>
            </a:r>
            <a:r>
              <a:rPr lang="hi-IN" b="0" dirty="0" smtClean="0"/>
              <a:t>बंदर </a:t>
            </a:r>
            <a:r>
              <a:rPr lang="en-US" b="0" dirty="0" smtClean="0">
                <a:solidFill>
                  <a:srgbClr val="FF0000"/>
                </a:solidFill>
              </a:rPr>
              <a:t>Monkey</a:t>
            </a:r>
            <a:endParaRPr lang="en-US" dirty="0">
              <a:solidFill>
                <a:srgbClr val="FF0000"/>
              </a:solidFill>
            </a:endParaRPr>
          </a:p>
        </p:txBody>
      </p:sp>
      <p:pic>
        <p:nvPicPr>
          <p:cNvPr id="7" name="Content Placeholder 6" descr="rock art India">
            <a:hlinkClick r:id="rId2" tooltip="&quot;Elephant&quot;"/>
          </p:cNvPr>
          <p:cNvPicPr>
            <a:picLocks noGrp="1"/>
          </p:cNvPicPr>
          <p:nvPr>
            <p:ph sz="half" idx="2"/>
          </p:nvPr>
        </p:nvPicPr>
        <p:blipFill>
          <a:blip r:embed="rId3" cstate="print"/>
          <a:srcRect/>
          <a:stretch>
            <a:fillRect/>
          </a:stretch>
        </p:blipFill>
        <p:spPr bwMode="auto">
          <a:xfrm>
            <a:off x="762000" y="2324100"/>
            <a:ext cx="3048000" cy="4000500"/>
          </a:xfrm>
          <a:prstGeom prst="rect">
            <a:avLst/>
          </a:prstGeom>
          <a:ln>
            <a:noFill/>
          </a:ln>
          <a:effectLst>
            <a:outerShdw blurRad="292100" dist="139700" dir="2700000" algn="tl" rotWithShape="0">
              <a:srgbClr val="333333">
                <a:alpha val="65000"/>
              </a:srgbClr>
            </a:outerShdw>
          </a:effectLst>
        </p:spPr>
      </p:pic>
      <p:pic>
        <p:nvPicPr>
          <p:cNvPr id="8" name="Content Placeholder 7" descr="india rock art">
            <a:hlinkClick r:id="rId4" tooltip="&quot;Monkeys&quot;"/>
          </p:cNvPr>
          <p:cNvPicPr>
            <a:picLocks noGrp="1"/>
          </p:cNvPicPr>
          <p:nvPr>
            <p:ph sz="quarter" idx="4"/>
          </p:nvPr>
        </p:nvPicPr>
        <p:blipFill>
          <a:blip r:embed="rId5" cstate="print"/>
          <a:srcRect/>
          <a:stretch>
            <a:fillRect/>
          </a:stretch>
        </p:blipFill>
        <p:spPr bwMode="auto">
          <a:xfrm>
            <a:off x="4267200" y="2286000"/>
            <a:ext cx="4648200" cy="39624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381000"/>
            <a:ext cx="8610600" cy="5632311"/>
          </a:xfrm>
          <a:prstGeom prst="rect">
            <a:avLst/>
          </a:prstGeom>
        </p:spPr>
        <p:txBody>
          <a:bodyPr wrap="square">
            <a:spAutoFit/>
          </a:bodyPr>
          <a:lstStyle/>
          <a:p>
            <a:r>
              <a:rPr lang="hi-IN" sz="2400" dirty="0"/>
              <a:t>जीवों का विकास </a:t>
            </a:r>
            <a:r>
              <a:rPr lang="hi-IN" sz="2400" dirty="0" smtClean="0"/>
              <a:t>क्रम</a:t>
            </a:r>
            <a:endParaRPr lang="en-US" sz="2400" dirty="0" smtClean="0"/>
          </a:p>
          <a:p>
            <a:r>
              <a:rPr lang="en-IN" sz="2400" dirty="0">
                <a:solidFill>
                  <a:srgbClr val="FF0000"/>
                </a:solidFill>
              </a:rPr>
              <a:t>Evolutionary sequence of organisms</a:t>
            </a:r>
            <a:r>
              <a:rPr lang="hi-IN" sz="2400" dirty="0" smtClean="0">
                <a:solidFill>
                  <a:srgbClr val="FF0000"/>
                </a:solidFill>
              </a:rPr>
              <a:t> </a:t>
            </a:r>
            <a:endParaRPr lang="en-US" sz="2400" dirty="0" smtClean="0">
              <a:solidFill>
                <a:srgbClr val="FF0000"/>
              </a:solidFill>
            </a:endParaRPr>
          </a:p>
          <a:p>
            <a:endParaRPr lang="en-US" sz="2400" dirty="0" smtClean="0"/>
          </a:p>
          <a:p>
            <a:endParaRPr lang="en-US" sz="2400" dirty="0" smtClean="0"/>
          </a:p>
          <a:p>
            <a:r>
              <a:rPr lang="en-US" sz="2400" dirty="0" smtClean="0"/>
              <a:t>1.	</a:t>
            </a:r>
            <a:r>
              <a:rPr lang="hi-IN" sz="2400" dirty="0" smtClean="0"/>
              <a:t>एजोइक </a:t>
            </a:r>
            <a:r>
              <a:rPr lang="hi-IN" sz="2400" dirty="0"/>
              <a:t> युग </a:t>
            </a:r>
            <a:r>
              <a:rPr lang="en-US" sz="2400" dirty="0"/>
              <a:t> </a:t>
            </a:r>
            <a:r>
              <a:rPr lang="hi-IN" sz="2400" dirty="0"/>
              <a:t>- एक कोशिकीय </a:t>
            </a:r>
            <a:r>
              <a:rPr lang="hi-IN" sz="2400" dirty="0" smtClean="0"/>
              <a:t>जीव</a:t>
            </a:r>
            <a:endParaRPr lang="en-US" sz="2400" dirty="0" smtClean="0"/>
          </a:p>
          <a:p>
            <a:r>
              <a:rPr lang="en-US" sz="2400" dirty="0" smtClean="0"/>
              <a:t>	</a:t>
            </a:r>
            <a:r>
              <a:rPr lang="en-US" sz="2400" dirty="0" smtClean="0">
                <a:solidFill>
                  <a:srgbClr val="FF0000"/>
                </a:solidFill>
              </a:rPr>
              <a:t>Azoic </a:t>
            </a:r>
            <a:r>
              <a:rPr lang="en-US" sz="2400" dirty="0">
                <a:solidFill>
                  <a:srgbClr val="FF0000"/>
                </a:solidFill>
              </a:rPr>
              <a:t>era - a unicellular organism</a:t>
            </a:r>
          </a:p>
          <a:p>
            <a:pPr marL="514350" indent="-514350">
              <a:buAutoNum type="hindiNumPeriod"/>
            </a:pPr>
            <a:endParaRPr lang="en-US" sz="2400" dirty="0"/>
          </a:p>
          <a:p>
            <a:r>
              <a:rPr lang="en-US" sz="2400" dirty="0" smtClean="0"/>
              <a:t>2.	</a:t>
            </a:r>
            <a:r>
              <a:rPr lang="hi-IN" sz="2400" dirty="0" smtClean="0"/>
              <a:t>पेलोजोइक </a:t>
            </a:r>
            <a:r>
              <a:rPr lang="hi-IN" sz="2400" dirty="0"/>
              <a:t>युग – अकशेरूकीय</a:t>
            </a:r>
            <a:r>
              <a:rPr lang="en-US" sz="2400" dirty="0"/>
              <a:t> </a:t>
            </a:r>
            <a:r>
              <a:rPr lang="hi-IN" sz="2400" dirty="0"/>
              <a:t>जीव </a:t>
            </a:r>
            <a:endParaRPr lang="en-US" sz="2400" dirty="0"/>
          </a:p>
          <a:p>
            <a:r>
              <a:rPr lang="en-US" sz="2400" dirty="0" smtClean="0"/>
              <a:t>	</a:t>
            </a:r>
            <a:r>
              <a:rPr lang="en-US" sz="2400" dirty="0" smtClean="0">
                <a:solidFill>
                  <a:srgbClr val="FF0000"/>
                </a:solidFill>
              </a:rPr>
              <a:t>Paleozoic </a:t>
            </a:r>
            <a:r>
              <a:rPr lang="en-US" sz="2400" dirty="0">
                <a:solidFill>
                  <a:srgbClr val="FF0000"/>
                </a:solidFill>
              </a:rPr>
              <a:t>era - invertebrates</a:t>
            </a:r>
          </a:p>
          <a:p>
            <a:pPr marL="514350" indent="-514350">
              <a:buAutoNum type="hindiNumPeriod"/>
            </a:pPr>
            <a:endParaRPr lang="hi-IN" sz="2400" dirty="0"/>
          </a:p>
          <a:p>
            <a:r>
              <a:rPr lang="en-US" sz="2400" dirty="0" smtClean="0"/>
              <a:t>3.	</a:t>
            </a:r>
            <a:r>
              <a:rPr lang="hi-IN" sz="2400" dirty="0" smtClean="0"/>
              <a:t>मेसोजोइक युग</a:t>
            </a:r>
            <a:r>
              <a:rPr lang="en-US" sz="2400" dirty="0" smtClean="0"/>
              <a:t> </a:t>
            </a:r>
            <a:r>
              <a:rPr lang="hi-IN" sz="2400" dirty="0" smtClean="0"/>
              <a:t>- </a:t>
            </a:r>
            <a:r>
              <a:rPr lang="hi-IN" sz="2400" dirty="0"/>
              <a:t>कशेरूकीय जीव</a:t>
            </a:r>
            <a:r>
              <a:rPr lang="hi-IN" sz="2400" dirty="0" smtClean="0"/>
              <a:t>,</a:t>
            </a:r>
            <a:r>
              <a:rPr lang="en-US" sz="2400" dirty="0" smtClean="0"/>
              <a:t> </a:t>
            </a:r>
            <a:r>
              <a:rPr lang="hi-IN" sz="2400" dirty="0"/>
              <a:t>सरीसृप </a:t>
            </a:r>
            <a:endParaRPr lang="en-US" sz="2400" dirty="0"/>
          </a:p>
          <a:p>
            <a:r>
              <a:rPr lang="en-US" sz="2400" dirty="0" smtClean="0"/>
              <a:t>	</a:t>
            </a:r>
            <a:r>
              <a:rPr lang="en-US" sz="2400" dirty="0" smtClean="0">
                <a:solidFill>
                  <a:srgbClr val="FF0000"/>
                </a:solidFill>
              </a:rPr>
              <a:t>Mesozoic </a:t>
            </a:r>
            <a:r>
              <a:rPr lang="en-US" sz="2400" dirty="0">
                <a:solidFill>
                  <a:srgbClr val="FF0000"/>
                </a:solidFill>
              </a:rPr>
              <a:t>era - vertebrate organisms</a:t>
            </a:r>
            <a:r>
              <a:rPr lang="en-US" sz="2400" dirty="0" smtClean="0">
                <a:solidFill>
                  <a:srgbClr val="FF0000"/>
                </a:solidFill>
              </a:rPr>
              <a:t>,</a:t>
            </a:r>
            <a:r>
              <a:rPr lang="en-US" sz="2400" dirty="0">
                <a:solidFill>
                  <a:srgbClr val="FF0000"/>
                </a:solidFill>
              </a:rPr>
              <a:t> Reptiles </a:t>
            </a:r>
            <a:r>
              <a:rPr lang="en-US" sz="2400" dirty="0"/>
              <a:t>	</a:t>
            </a:r>
          </a:p>
          <a:p>
            <a:r>
              <a:rPr lang="en-US" sz="2400" dirty="0"/>
              <a:t>			</a:t>
            </a:r>
            <a:endParaRPr lang="hi-IN" sz="2400" dirty="0"/>
          </a:p>
          <a:p>
            <a:r>
              <a:rPr lang="en-US" sz="2400" dirty="0" smtClean="0"/>
              <a:t>4.	</a:t>
            </a:r>
            <a:r>
              <a:rPr lang="hi-IN" sz="2400" dirty="0" smtClean="0"/>
              <a:t>सिनोज़ोइक </a:t>
            </a:r>
            <a:r>
              <a:rPr lang="hi-IN" sz="2400" dirty="0"/>
              <a:t>युग - स्तनधारी जीव </a:t>
            </a:r>
            <a:endParaRPr lang="en-US" sz="2400" dirty="0" smtClean="0"/>
          </a:p>
          <a:p>
            <a:r>
              <a:rPr lang="en-IN" sz="2400" dirty="0" smtClean="0"/>
              <a:t>	</a:t>
            </a:r>
            <a:r>
              <a:rPr lang="en-IN" sz="2400" dirty="0" smtClean="0">
                <a:solidFill>
                  <a:srgbClr val="FF0000"/>
                </a:solidFill>
              </a:rPr>
              <a:t>Cainozoic </a:t>
            </a:r>
            <a:r>
              <a:rPr lang="en-IN" sz="2400" dirty="0">
                <a:solidFill>
                  <a:srgbClr val="FF0000"/>
                </a:solidFill>
              </a:rPr>
              <a:t>Era - Mammalian organism</a:t>
            </a:r>
            <a:r>
              <a:rPr lang="hi-IN" sz="2400" dirty="0">
                <a:solidFill>
                  <a:srgbClr val="FF0000"/>
                </a:solidFill>
              </a:rPr>
              <a:t> </a:t>
            </a:r>
          </a:p>
        </p:txBody>
      </p:sp>
    </p:spTree>
    <p:extLst>
      <p:ext uri="{BB962C8B-B14F-4D97-AF65-F5344CB8AC3E}">
        <p14:creationId xmlns:p14="http://schemas.microsoft.com/office/powerpoint/2010/main" val="22708802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hi-IN" sz="3200" dirty="0"/>
              <a:t>सैनिक जीत का जश्न मानते </a:t>
            </a:r>
            <a:r>
              <a:rPr lang="en-US" sz="3200" dirty="0" smtClean="0"/>
              <a:t/>
            </a:r>
            <a:br>
              <a:rPr lang="en-US" sz="3200" dirty="0" smtClean="0"/>
            </a:br>
            <a:r>
              <a:rPr lang="en-IN" sz="3200" dirty="0" smtClean="0">
                <a:solidFill>
                  <a:srgbClr val="FF0000"/>
                </a:solidFill>
              </a:rPr>
              <a:t>Soldiers </a:t>
            </a:r>
            <a:r>
              <a:rPr lang="en-IN" sz="3200" dirty="0">
                <a:solidFill>
                  <a:srgbClr val="FF0000"/>
                </a:solidFill>
              </a:rPr>
              <a:t>celebrate victory</a:t>
            </a:r>
          </a:p>
        </p:txBody>
      </p:sp>
      <p:pic>
        <p:nvPicPr>
          <p:cNvPr id="3" name="Picture 2"/>
          <p:cNvPicPr>
            <a:picLocks noChangeAspect="1"/>
          </p:cNvPicPr>
          <p:nvPr/>
        </p:nvPicPr>
        <p:blipFill>
          <a:blip r:embed="rId2"/>
          <a:stretch>
            <a:fillRect/>
          </a:stretch>
        </p:blipFill>
        <p:spPr>
          <a:xfrm>
            <a:off x="2286000" y="1600200"/>
            <a:ext cx="4742854" cy="3600360"/>
          </a:xfrm>
          <a:prstGeom prst="rect">
            <a:avLst/>
          </a:prstGeom>
        </p:spPr>
      </p:pic>
    </p:spTree>
    <p:extLst>
      <p:ext uri="{BB962C8B-B14F-4D97-AF65-F5344CB8AC3E}">
        <p14:creationId xmlns:p14="http://schemas.microsoft.com/office/powerpoint/2010/main" val="23521625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i-IN" sz="3200" dirty="0" smtClean="0"/>
              <a:t>प्रतीकात्मक चित्रण</a:t>
            </a:r>
            <a:r>
              <a:rPr lang="en-US" sz="3200" dirty="0"/>
              <a:t> </a:t>
            </a:r>
            <a:r>
              <a:rPr lang="en-US" sz="3200" dirty="0" smtClean="0"/>
              <a:t/>
            </a:r>
            <a:br>
              <a:rPr lang="en-US" sz="3200" dirty="0" smtClean="0"/>
            </a:br>
            <a:r>
              <a:rPr lang="en-US" sz="3200" dirty="0" smtClean="0">
                <a:solidFill>
                  <a:srgbClr val="FF0000"/>
                </a:solidFill>
              </a:rPr>
              <a:t>Symbolic </a:t>
            </a:r>
            <a:r>
              <a:rPr lang="en-US" sz="3200" dirty="0">
                <a:solidFill>
                  <a:srgbClr val="FF0000"/>
                </a:solidFill>
              </a:rPr>
              <a:t>drawing </a:t>
            </a:r>
            <a:r>
              <a:rPr lang="hi-IN" sz="3200" dirty="0" smtClean="0">
                <a:solidFill>
                  <a:srgbClr val="FF0000"/>
                </a:solidFill>
              </a:rPr>
              <a:t> </a:t>
            </a:r>
            <a:endParaRPr lang="en-US" sz="3200" dirty="0">
              <a:solidFill>
                <a:srgbClr val="FF0000"/>
              </a:solidFill>
            </a:endParaRPr>
          </a:p>
        </p:txBody>
      </p:sp>
      <p:pic>
        <p:nvPicPr>
          <p:cNvPr id="5" name="Content Placeholder 4" descr="rock art India">
            <a:hlinkClick r:id="rId3" tooltip="&quot;Cross Symbol&quot;"/>
          </p:cNvPr>
          <p:cNvPicPr>
            <a:picLocks noGrp="1"/>
          </p:cNvPicPr>
          <p:nvPr>
            <p:ph sz="half" idx="1"/>
          </p:nvPr>
        </p:nvPicPr>
        <p:blipFill>
          <a:blip r:embed="rId4" cstate="print"/>
          <a:srcRect/>
          <a:stretch>
            <a:fillRect/>
          </a:stretch>
        </p:blipFill>
        <p:spPr bwMode="auto">
          <a:xfrm>
            <a:off x="228600" y="2362200"/>
            <a:ext cx="4152900" cy="2920206"/>
          </a:xfrm>
          <a:prstGeom prst="rect">
            <a:avLst/>
          </a:prstGeom>
          <a:noFill/>
          <a:ln w="9525">
            <a:noFill/>
            <a:miter lim="800000"/>
            <a:headEnd/>
            <a:tailEnd/>
          </a:ln>
        </p:spPr>
      </p:pic>
      <p:pic>
        <p:nvPicPr>
          <p:cNvPr id="6" name="Content Placeholder 5" descr="rock art India">
            <a:hlinkClick r:id="rId5" tooltip="&quot;Cross Symbol&quot;"/>
          </p:cNvPr>
          <p:cNvPicPr>
            <a:picLocks noGrp="1"/>
          </p:cNvPicPr>
          <p:nvPr>
            <p:ph sz="half" idx="2"/>
          </p:nvPr>
        </p:nvPicPr>
        <p:blipFill>
          <a:blip r:embed="rId6" cstate="print"/>
          <a:srcRect/>
          <a:stretch>
            <a:fillRect/>
          </a:stretch>
        </p:blipFill>
        <p:spPr bwMode="auto">
          <a:xfrm>
            <a:off x="4724400" y="2362200"/>
            <a:ext cx="4114800" cy="28440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304800"/>
            <a:ext cx="4572000" cy="1569660"/>
          </a:xfrm>
          <a:prstGeom prst="rect">
            <a:avLst/>
          </a:prstGeom>
        </p:spPr>
        <p:txBody>
          <a:bodyPr>
            <a:spAutoFit/>
          </a:bodyPr>
          <a:lstStyle/>
          <a:p>
            <a:pPr algn="ctr"/>
            <a:r>
              <a:rPr lang="hi-IN" sz="4800" dirty="0"/>
              <a:t>भीम बेटका </a:t>
            </a:r>
            <a:endParaRPr lang="en-US" sz="4800" dirty="0"/>
          </a:p>
          <a:p>
            <a:pPr algn="ctr"/>
            <a:r>
              <a:rPr lang="en-US" sz="4800" dirty="0" err="1">
                <a:solidFill>
                  <a:srgbClr val="FF0000"/>
                </a:solidFill>
              </a:rPr>
              <a:t>Bheem</a:t>
            </a:r>
            <a:r>
              <a:rPr lang="en-US" sz="4800" dirty="0">
                <a:solidFill>
                  <a:srgbClr val="FF0000"/>
                </a:solidFill>
              </a:rPr>
              <a:t> </a:t>
            </a:r>
            <a:r>
              <a:rPr lang="en-US" sz="4800" dirty="0" err="1">
                <a:solidFill>
                  <a:srgbClr val="FF0000"/>
                </a:solidFill>
              </a:rPr>
              <a:t>Betka</a:t>
            </a:r>
            <a:endParaRPr lang="en-US" sz="4800" dirty="0">
              <a:solidFill>
                <a:srgbClr val="FF0000"/>
              </a:solidFill>
            </a:endParaRPr>
          </a:p>
        </p:txBody>
      </p:sp>
      <p:sp>
        <p:nvSpPr>
          <p:cNvPr id="3" name="Rectangle 2"/>
          <p:cNvSpPr/>
          <p:nvPr/>
        </p:nvSpPr>
        <p:spPr>
          <a:xfrm>
            <a:off x="609600" y="1828800"/>
            <a:ext cx="5832046" cy="2862322"/>
          </a:xfrm>
          <a:prstGeom prst="rect">
            <a:avLst/>
          </a:prstGeom>
        </p:spPr>
        <p:txBody>
          <a:bodyPr wrap="none">
            <a:spAutoFit/>
          </a:bodyPr>
          <a:lstStyle/>
          <a:p>
            <a:pPr marL="285750" indent="-285750">
              <a:lnSpc>
                <a:spcPct val="150000"/>
              </a:lnSpc>
              <a:buFont typeface="Arial" panose="020B0604020202020204" pitchFamily="34" charset="0"/>
              <a:buChar char="•"/>
            </a:pPr>
            <a:r>
              <a:rPr lang="hi-IN" sz="2400" dirty="0"/>
              <a:t>भोपाल से </a:t>
            </a:r>
            <a:r>
              <a:rPr lang="en-US" sz="2400" dirty="0"/>
              <a:t>60</a:t>
            </a:r>
            <a:r>
              <a:rPr lang="hi-IN" sz="2400" dirty="0"/>
              <a:t> की मी </a:t>
            </a:r>
            <a:r>
              <a:rPr lang="hi-IN" sz="2400" dirty="0" smtClean="0"/>
              <a:t>दक्षिण</a:t>
            </a:r>
            <a:endParaRPr lang="en-US" sz="2400" dirty="0" smtClean="0"/>
          </a:p>
          <a:p>
            <a:pPr marL="285750" indent="-285750">
              <a:lnSpc>
                <a:spcPct val="150000"/>
              </a:lnSpc>
              <a:buFont typeface="Arial" panose="020B0604020202020204" pitchFamily="34" charset="0"/>
              <a:buChar char="•"/>
            </a:pPr>
            <a:r>
              <a:rPr lang="en-US" sz="2400" dirty="0"/>
              <a:t>30,000 </a:t>
            </a:r>
            <a:r>
              <a:rPr lang="hi-IN" sz="2400" dirty="0"/>
              <a:t>ई</a:t>
            </a:r>
            <a:r>
              <a:rPr lang="en-US" sz="2400" dirty="0"/>
              <a:t>.</a:t>
            </a:r>
            <a:r>
              <a:rPr lang="hi-IN" sz="2400" dirty="0"/>
              <a:t> पू</a:t>
            </a:r>
            <a:r>
              <a:rPr lang="en-US" sz="2400" dirty="0"/>
              <a:t>.</a:t>
            </a:r>
            <a:r>
              <a:rPr lang="hi-IN" sz="2400" dirty="0"/>
              <a:t> </a:t>
            </a:r>
            <a:r>
              <a:rPr lang="en-US" sz="2400" dirty="0"/>
              <a:t> – 10,000 </a:t>
            </a:r>
            <a:r>
              <a:rPr lang="hi-IN" sz="2400" dirty="0"/>
              <a:t>ई</a:t>
            </a:r>
            <a:r>
              <a:rPr lang="en-US" sz="2400" dirty="0"/>
              <a:t>.</a:t>
            </a:r>
            <a:r>
              <a:rPr lang="hi-IN" sz="2400" dirty="0"/>
              <a:t> पू</a:t>
            </a:r>
            <a:r>
              <a:rPr lang="en-US" sz="2400" dirty="0"/>
              <a:t>.</a:t>
            </a:r>
            <a:r>
              <a:rPr lang="hi-IN" sz="2400" dirty="0"/>
              <a:t> </a:t>
            </a:r>
            <a:endParaRPr lang="en-US" sz="2400" dirty="0"/>
          </a:p>
          <a:p>
            <a:pPr marL="285750" indent="-285750">
              <a:lnSpc>
                <a:spcPct val="150000"/>
              </a:lnSpc>
              <a:buFont typeface="Arial" panose="020B0604020202020204" pitchFamily="34" charset="0"/>
              <a:buChar char="•"/>
            </a:pPr>
            <a:r>
              <a:rPr lang="hi-IN" sz="2400" dirty="0"/>
              <a:t>खोज कर श्रेय प्रो. </a:t>
            </a:r>
            <a:r>
              <a:rPr lang="hi-IN" sz="2400" dirty="0" smtClean="0"/>
              <a:t>वाकणकर</a:t>
            </a:r>
            <a:r>
              <a:rPr lang="en-IN" sz="2400" dirty="0" smtClean="0"/>
              <a:t>,</a:t>
            </a:r>
            <a:r>
              <a:rPr lang="hi-IN" sz="2400" dirty="0"/>
              <a:t> </a:t>
            </a:r>
            <a:r>
              <a:rPr lang="en-IN" sz="2400" dirty="0" smtClean="0"/>
              <a:t>1957</a:t>
            </a:r>
            <a:endParaRPr lang="en-US" sz="2400" dirty="0"/>
          </a:p>
          <a:p>
            <a:pPr marL="285750" indent="-285750">
              <a:lnSpc>
                <a:spcPct val="150000"/>
              </a:lnSpc>
              <a:buFont typeface="Arial" panose="020B0604020202020204" pitchFamily="34" charset="0"/>
              <a:buChar char="•"/>
            </a:pPr>
            <a:r>
              <a:rPr lang="hi-IN" sz="2400" dirty="0"/>
              <a:t>600  गुफाएं  जिनमे 275 गुफाओं में </a:t>
            </a:r>
            <a:r>
              <a:rPr lang="hi-IN" sz="2400" dirty="0" smtClean="0"/>
              <a:t>चित्र</a:t>
            </a:r>
            <a:endParaRPr lang="en-US" sz="2400" dirty="0" smtClean="0">
              <a:solidFill>
                <a:srgbClr val="FF0000"/>
              </a:solidFill>
            </a:endParaRPr>
          </a:p>
          <a:p>
            <a:pPr marL="285750" indent="-285750">
              <a:lnSpc>
                <a:spcPct val="150000"/>
              </a:lnSpc>
              <a:buFont typeface="Arial" panose="020B0604020202020204" pitchFamily="34" charset="0"/>
              <a:buChar char="•"/>
            </a:pPr>
            <a:endParaRPr lang="en-US" sz="2400" dirty="0"/>
          </a:p>
        </p:txBody>
      </p:sp>
    </p:spTree>
    <p:extLst>
      <p:ext uri="{BB962C8B-B14F-4D97-AF65-F5344CB8AC3E}">
        <p14:creationId xmlns:p14="http://schemas.microsoft.com/office/powerpoint/2010/main" val="23483419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914400"/>
            <a:ext cx="8229600" cy="4247317"/>
          </a:xfrm>
          <a:prstGeom prst="rect">
            <a:avLst/>
          </a:prstGeom>
        </p:spPr>
        <p:txBody>
          <a:bodyPr wrap="square">
            <a:spAutoFit/>
          </a:bodyPr>
          <a:lstStyle/>
          <a:p>
            <a:pPr algn="just">
              <a:lnSpc>
                <a:spcPct val="150000"/>
              </a:lnSpc>
            </a:pPr>
            <a:r>
              <a:rPr lang="hi-IN" sz="2000" dirty="0"/>
              <a:t>भीम बेटका के चित्र, जो महान जीवन शक्ति और कथा कौशल प्रदर्शित करते हैं, को विभिन्न प्रागैतिहासिक काल में वर्गीकृत किया गया है। सबसे पुराने  लेट पैलियोलिथिक अवधि (पुराना पाषाण युग) के  है और इसमें गैंडे और भालू के बड़े रैखिक चित्र  शामिल हैं। मेसोलिथिक (मध्य पाषाण युग) के समय की पेंटिंग जानवरों, मानव गतिविधिया चित्रित हैं। चालकोलिथिक काल (प्रारंभिक कांस्य युग) के चित्र कृषि के शुरुआती मनुष्यों की धारणाओं को दर्शाते हैं। अंत में, प्रारंभिक ऐतिहासिक समय वाली सजावटी पेंटिंग धार्मिक रूपांकनों को दर्शाती है, जिसमें पेड़ देवता और जादुई आकाश रथ शामिल हैं</a:t>
            </a:r>
            <a:r>
              <a:rPr lang="hi-IN" sz="2000" dirty="0" smtClean="0"/>
              <a:t>।</a:t>
            </a:r>
            <a:endParaRPr lang="en-IN" sz="2000" dirty="0" smtClean="0"/>
          </a:p>
          <a:p>
            <a:pPr algn="just">
              <a:lnSpc>
                <a:spcPct val="150000"/>
              </a:lnSpc>
            </a:pPr>
            <a:r>
              <a:rPr lang="en-US" sz="2000" dirty="0" smtClean="0">
                <a:solidFill>
                  <a:srgbClr val="FF0000"/>
                </a:solidFill>
              </a:rPr>
              <a:t> </a:t>
            </a:r>
            <a:endParaRPr lang="en-IN" sz="2000" dirty="0">
              <a:solidFill>
                <a:srgbClr val="FF0000"/>
              </a:solidFill>
            </a:endParaRPr>
          </a:p>
        </p:txBody>
      </p:sp>
    </p:spTree>
    <p:extLst>
      <p:ext uri="{BB962C8B-B14F-4D97-AF65-F5344CB8AC3E}">
        <p14:creationId xmlns:p14="http://schemas.microsoft.com/office/powerpoint/2010/main" val="9589456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1447800"/>
            <a:ext cx="6578600" cy="49339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7000" y="152400"/>
            <a:ext cx="8763000" cy="923330"/>
          </a:xfrm>
          <a:prstGeom prst="rect">
            <a:avLst/>
          </a:prstGeom>
        </p:spPr>
        <p:txBody>
          <a:bodyPr wrap="square">
            <a:spAutoFit/>
          </a:bodyPr>
          <a:lstStyle/>
          <a:p>
            <a:pPr algn="just"/>
            <a:r>
              <a:rPr lang="hi-IN" dirty="0">
                <a:solidFill>
                  <a:srgbClr val="202122"/>
                </a:solidFill>
                <a:latin typeface="Arial" panose="020B0604020202020204" pitchFamily="34" charset="0"/>
              </a:rPr>
              <a:t>गुफाओं में एकमात्र पेंटिंग जिसमें एक सींग वाले सूअर को मानव का शिकार करते दर्शाया गया </a:t>
            </a:r>
            <a:r>
              <a:rPr lang="hi-IN" dirty="0" smtClean="0">
                <a:solidFill>
                  <a:srgbClr val="202122"/>
                </a:solidFill>
                <a:latin typeface="Arial" panose="020B0604020202020204" pitchFamily="34" charset="0"/>
              </a:rPr>
              <a:t>था</a:t>
            </a:r>
            <a:endParaRPr lang="en-IN" dirty="0" smtClean="0">
              <a:solidFill>
                <a:srgbClr val="202122"/>
              </a:solidFill>
              <a:latin typeface="Arial" panose="020B0604020202020204" pitchFamily="34" charset="0"/>
            </a:endParaRPr>
          </a:p>
          <a:p>
            <a:pPr algn="just"/>
            <a:r>
              <a:rPr lang="en-US" dirty="0" smtClean="0">
                <a:solidFill>
                  <a:srgbClr val="FF0000"/>
                </a:solidFill>
                <a:latin typeface="Arial" panose="020B0604020202020204" pitchFamily="34" charset="0"/>
              </a:rPr>
              <a:t> </a:t>
            </a:r>
            <a:endParaRPr lang="en-IN" dirty="0">
              <a:solidFill>
                <a:srgbClr val="FF0000"/>
              </a:solidFill>
            </a:endParaRPr>
          </a:p>
        </p:txBody>
      </p:sp>
    </p:spTree>
    <p:extLst>
      <p:ext uri="{BB962C8B-B14F-4D97-AF65-F5344CB8AC3E}">
        <p14:creationId xmlns:p14="http://schemas.microsoft.com/office/powerpoint/2010/main" val="24705248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3400" y="457200"/>
            <a:ext cx="8232816" cy="5486400"/>
          </a:xfrm>
          <a:prstGeom prst="rect">
            <a:avLst/>
          </a:prstGeom>
        </p:spPr>
      </p:pic>
    </p:spTree>
    <p:extLst>
      <p:ext uri="{BB962C8B-B14F-4D97-AF65-F5344CB8AC3E}">
        <p14:creationId xmlns:p14="http://schemas.microsoft.com/office/powerpoint/2010/main" val="5493115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19200"/>
            <a:ext cx="6191250" cy="4638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5556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8392452" cy="5162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36307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381000"/>
            <a:ext cx="8534400" cy="4278094"/>
          </a:xfrm>
          <a:prstGeom prst="rect">
            <a:avLst/>
          </a:prstGeom>
        </p:spPr>
        <p:txBody>
          <a:bodyPr wrap="square">
            <a:spAutoFit/>
          </a:bodyPr>
          <a:lstStyle/>
          <a:p>
            <a:pPr algn="ctr"/>
            <a:r>
              <a:rPr lang="hi-IN" sz="4000" b="1" dirty="0" smtClean="0"/>
              <a:t>मंदसोर</a:t>
            </a:r>
            <a:r>
              <a:rPr lang="en-IN" sz="4000" b="1" dirty="0" smtClean="0"/>
              <a:t> </a:t>
            </a:r>
          </a:p>
          <a:p>
            <a:pPr algn="ctr"/>
            <a:r>
              <a:rPr lang="en-IN" sz="4000" b="1" dirty="0" err="1" smtClean="0">
                <a:solidFill>
                  <a:schemeClr val="accent6">
                    <a:lumMod val="75000"/>
                  </a:schemeClr>
                </a:solidFill>
              </a:rPr>
              <a:t>Mandsor</a:t>
            </a:r>
            <a:r>
              <a:rPr lang="hi-IN" sz="3200" b="1" dirty="0" smtClean="0"/>
              <a:t> </a:t>
            </a:r>
            <a:endParaRPr lang="en-US" sz="3200" b="1" dirty="0" smtClean="0"/>
          </a:p>
          <a:p>
            <a:pPr algn="just"/>
            <a:endParaRPr lang="en-US" sz="3200" b="1" dirty="0" smtClean="0"/>
          </a:p>
          <a:p>
            <a:pPr algn="just"/>
            <a:endParaRPr lang="en-US" sz="3200" b="1" dirty="0" smtClean="0"/>
          </a:p>
          <a:p>
            <a:pPr algn="just"/>
            <a:endParaRPr lang="en-US" sz="3200" b="1" dirty="0" smtClean="0"/>
          </a:p>
          <a:p>
            <a:pPr algn="just"/>
            <a:r>
              <a:rPr lang="hi-IN" sz="3200" b="1" dirty="0" smtClean="0"/>
              <a:t>मुख्यत स्वस्तिक ,चक्र , सूर्या , कमल की पत्तियां , न्रत्यरत मानव , आदि चित्रित है</a:t>
            </a:r>
            <a:endParaRPr lang="en-IN" sz="3200" b="1" dirty="0" smtClean="0"/>
          </a:p>
          <a:p>
            <a:pPr algn="just"/>
            <a:r>
              <a:rPr lang="en-IN" sz="3200" b="1" dirty="0" smtClean="0">
                <a:solidFill>
                  <a:srgbClr val="FF0000"/>
                </a:solidFill>
              </a:rPr>
              <a:t> </a:t>
            </a:r>
            <a:endParaRPr lang="en-US" sz="3200" b="1" dirty="0">
              <a:solidFill>
                <a:srgbClr val="FF000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62200" y="1524000"/>
            <a:ext cx="4724400" cy="3543300"/>
          </a:xfrm>
          <a:prstGeom prst="rect">
            <a:avLst/>
          </a:prstGeom>
        </p:spPr>
      </p:pic>
    </p:spTree>
    <p:extLst>
      <p:ext uri="{BB962C8B-B14F-4D97-AF65-F5344CB8AC3E}">
        <p14:creationId xmlns:p14="http://schemas.microsoft.com/office/powerpoint/2010/main" val="32566056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dirty="0"/>
              <a:t> प्रागैतिहासिक काल</a:t>
            </a:r>
            <a:endParaRPr lang="en-IN" dirty="0"/>
          </a:p>
        </p:txBody>
      </p:sp>
      <p:sp>
        <p:nvSpPr>
          <p:cNvPr id="3" name="Rectangle 2"/>
          <p:cNvSpPr/>
          <p:nvPr/>
        </p:nvSpPr>
        <p:spPr>
          <a:xfrm>
            <a:off x="304800" y="1751618"/>
            <a:ext cx="8610600" cy="4708981"/>
          </a:xfrm>
          <a:prstGeom prst="rect">
            <a:avLst/>
          </a:prstGeom>
        </p:spPr>
        <p:txBody>
          <a:bodyPr wrap="square">
            <a:spAutoFit/>
          </a:bodyPr>
          <a:lstStyle/>
          <a:p>
            <a:pPr>
              <a:lnSpc>
                <a:spcPct val="150000"/>
              </a:lnSpc>
              <a:buNone/>
            </a:pPr>
            <a:r>
              <a:rPr lang="hi-IN" sz="2400" dirty="0"/>
              <a:t/>
            </a:r>
            <a:br>
              <a:rPr lang="hi-IN" sz="2400" dirty="0"/>
            </a:br>
            <a:r>
              <a:rPr lang="en-US" sz="2400" dirty="0"/>
              <a:t>1.</a:t>
            </a:r>
            <a:r>
              <a:rPr lang="hi-IN" sz="2400" dirty="0"/>
              <a:t>पूर्व पाषण काल</a:t>
            </a:r>
            <a:r>
              <a:rPr lang="en-US" sz="2400" dirty="0"/>
              <a:t> </a:t>
            </a:r>
            <a:r>
              <a:rPr lang="en-US" sz="2400" dirty="0" smtClean="0"/>
              <a:t> - </a:t>
            </a:r>
            <a:r>
              <a:rPr lang="en-US" sz="2400" dirty="0" smtClean="0">
                <a:solidFill>
                  <a:srgbClr val="FF0000"/>
                </a:solidFill>
              </a:rPr>
              <a:t>Megalithic </a:t>
            </a:r>
            <a:r>
              <a:rPr lang="en-US" sz="2400" dirty="0">
                <a:solidFill>
                  <a:srgbClr val="FF0000"/>
                </a:solidFill>
              </a:rPr>
              <a:t>Age, </a:t>
            </a:r>
            <a:r>
              <a:rPr lang="en-US" sz="2400" dirty="0"/>
              <a:t>(30,000 BC </a:t>
            </a:r>
            <a:r>
              <a:rPr lang="en-US" sz="2400" dirty="0" smtClean="0"/>
              <a:t>–   25,000 </a:t>
            </a:r>
            <a:r>
              <a:rPr lang="en-US" sz="2400" dirty="0"/>
              <a:t>BC ) </a:t>
            </a:r>
          </a:p>
          <a:p>
            <a:pPr>
              <a:lnSpc>
                <a:spcPct val="150000"/>
              </a:lnSpc>
            </a:pPr>
            <a:endParaRPr lang="en-US" sz="2000" dirty="0"/>
          </a:p>
          <a:p>
            <a:pPr>
              <a:lnSpc>
                <a:spcPct val="150000"/>
              </a:lnSpc>
              <a:buNone/>
            </a:pPr>
            <a:r>
              <a:rPr lang="en-US" sz="2000" dirty="0"/>
              <a:t>                   </a:t>
            </a:r>
            <a:endParaRPr lang="hi-IN" sz="2000" dirty="0"/>
          </a:p>
          <a:p>
            <a:pPr>
              <a:lnSpc>
                <a:spcPct val="150000"/>
              </a:lnSpc>
              <a:buNone/>
            </a:pPr>
            <a:r>
              <a:rPr lang="en-US" sz="2400" dirty="0" smtClean="0"/>
              <a:t>2</a:t>
            </a:r>
            <a:r>
              <a:rPr lang="en-US" sz="2400" dirty="0"/>
              <a:t>. </a:t>
            </a:r>
            <a:r>
              <a:rPr lang="hi-IN" sz="2400" dirty="0"/>
              <a:t>मध्य पाषण </a:t>
            </a:r>
            <a:r>
              <a:rPr lang="hi-IN" sz="2400" dirty="0" smtClean="0"/>
              <a:t>काल</a:t>
            </a:r>
            <a:r>
              <a:rPr lang="en-US" sz="2400" dirty="0" smtClean="0"/>
              <a:t> -</a:t>
            </a:r>
            <a:r>
              <a:rPr lang="hi-IN" sz="2400" dirty="0">
                <a:solidFill>
                  <a:srgbClr val="FF0000"/>
                </a:solidFill>
              </a:rPr>
              <a:t> </a:t>
            </a:r>
            <a:r>
              <a:rPr lang="en-US" sz="2400" dirty="0">
                <a:solidFill>
                  <a:srgbClr val="FF0000"/>
                </a:solidFill>
              </a:rPr>
              <a:t>Mesolithic Age, </a:t>
            </a:r>
            <a:r>
              <a:rPr lang="en-US" sz="2400" dirty="0"/>
              <a:t>( 25,000 BC – 10,000BC )</a:t>
            </a:r>
          </a:p>
          <a:p>
            <a:pPr>
              <a:lnSpc>
                <a:spcPct val="150000"/>
              </a:lnSpc>
            </a:pPr>
            <a:endParaRPr lang="en-US" sz="2400" dirty="0"/>
          </a:p>
          <a:p>
            <a:pPr>
              <a:lnSpc>
                <a:spcPct val="150000"/>
              </a:lnSpc>
            </a:pPr>
            <a:endParaRPr lang="hi-IN" sz="2400" dirty="0"/>
          </a:p>
          <a:p>
            <a:pPr>
              <a:lnSpc>
                <a:spcPct val="150000"/>
              </a:lnSpc>
              <a:buNone/>
            </a:pPr>
            <a:r>
              <a:rPr lang="en-US" sz="2400" dirty="0" smtClean="0"/>
              <a:t>3</a:t>
            </a:r>
            <a:r>
              <a:rPr lang="en-US" sz="2400" dirty="0"/>
              <a:t>. </a:t>
            </a:r>
            <a:r>
              <a:rPr lang="hi-IN" sz="2400" dirty="0"/>
              <a:t>उत्तर पाषण </a:t>
            </a:r>
            <a:r>
              <a:rPr lang="hi-IN" sz="2400" dirty="0" smtClean="0"/>
              <a:t>काल</a:t>
            </a:r>
            <a:r>
              <a:rPr lang="en-US" sz="2400" dirty="0" smtClean="0"/>
              <a:t> - </a:t>
            </a:r>
            <a:r>
              <a:rPr lang="hi-IN" sz="2400" dirty="0"/>
              <a:t> </a:t>
            </a:r>
            <a:r>
              <a:rPr lang="en-US" sz="2400" dirty="0">
                <a:solidFill>
                  <a:srgbClr val="FF0000"/>
                </a:solidFill>
              </a:rPr>
              <a:t>Neolithic Age, </a:t>
            </a:r>
            <a:r>
              <a:rPr lang="en-US" sz="2400" dirty="0"/>
              <a:t>( 10,000BC- 3,000 BC )</a:t>
            </a:r>
            <a:endParaRPr lang="hi-IN" sz="2400" dirty="0"/>
          </a:p>
          <a:p>
            <a:endParaRPr lang="en-US" sz="2400" dirty="0"/>
          </a:p>
        </p:txBody>
      </p:sp>
    </p:spTree>
    <p:extLst>
      <p:ext uri="{BB962C8B-B14F-4D97-AF65-F5344CB8AC3E}">
        <p14:creationId xmlns:p14="http://schemas.microsoft.com/office/powerpoint/2010/main" val="5815814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09800" y="1219200"/>
            <a:ext cx="5105400" cy="4177145"/>
          </a:xfrm>
          <a:prstGeom prst="rect">
            <a:avLst/>
          </a:prstGeom>
        </p:spPr>
      </p:pic>
    </p:spTree>
    <p:extLst>
      <p:ext uri="{BB962C8B-B14F-4D97-AF65-F5344CB8AC3E}">
        <p14:creationId xmlns:p14="http://schemas.microsoft.com/office/powerpoint/2010/main" val="16065752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228600"/>
            <a:ext cx="8077200" cy="6186309"/>
          </a:xfrm>
          <a:prstGeom prst="rect">
            <a:avLst/>
          </a:prstGeom>
        </p:spPr>
        <p:txBody>
          <a:bodyPr wrap="square">
            <a:spAutoFit/>
          </a:bodyPr>
          <a:lstStyle/>
          <a:p>
            <a:pPr algn="ctr">
              <a:lnSpc>
                <a:spcPct val="150000"/>
              </a:lnSpc>
            </a:pPr>
            <a:r>
              <a:rPr lang="hi-IN" sz="3600" b="1" dirty="0" smtClean="0"/>
              <a:t>सिंघनपुर</a:t>
            </a:r>
            <a:r>
              <a:rPr lang="en-US" sz="3600" b="1" dirty="0" smtClean="0"/>
              <a:t> </a:t>
            </a:r>
            <a:r>
              <a:rPr lang="en-US" sz="3600" b="1" dirty="0" err="1" smtClean="0">
                <a:solidFill>
                  <a:srgbClr val="FF0000"/>
                </a:solidFill>
              </a:rPr>
              <a:t>Sighanpur</a:t>
            </a:r>
            <a:r>
              <a:rPr lang="hi-IN" sz="3200" b="1" dirty="0" smtClean="0">
                <a:solidFill>
                  <a:srgbClr val="FF0000"/>
                </a:solidFill>
              </a:rPr>
              <a:t> </a:t>
            </a:r>
            <a:r>
              <a:rPr lang="hi-IN" sz="3200" b="1" dirty="0" smtClean="0"/>
              <a:t> </a:t>
            </a:r>
            <a:endParaRPr lang="en-US" sz="3200" b="1" dirty="0" smtClean="0"/>
          </a:p>
          <a:p>
            <a:pPr algn="just">
              <a:lnSpc>
                <a:spcPct val="150000"/>
              </a:lnSpc>
            </a:pPr>
            <a:r>
              <a:rPr lang="hi-IN" sz="2400" b="1" dirty="0" smtClean="0"/>
              <a:t>खोज डब्लू</a:t>
            </a:r>
            <a:r>
              <a:rPr lang="en-US" sz="2400" b="1" dirty="0" smtClean="0"/>
              <a:t>.</a:t>
            </a:r>
            <a:r>
              <a:rPr lang="hi-IN" sz="2400" b="1" dirty="0" smtClean="0"/>
              <a:t> एंडरसन</a:t>
            </a:r>
            <a:r>
              <a:rPr lang="en-US" sz="2400" b="1" dirty="0" smtClean="0"/>
              <a:t>.</a:t>
            </a:r>
            <a:r>
              <a:rPr lang="hi-IN" sz="2400" b="1" dirty="0" smtClean="0"/>
              <a:t> ने</a:t>
            </a:r>
            <a:r>
              <a:rPr lang="en-US" sz="2400" b="1" dirty="0" smtClean="0"/>
              <a:t> 1910</a:t>
            </a:r>
            <a:r>
              <a:rPr lang="hi-IN" sz="2400" b="1" dirty="0" smtClean="0"/>
              <a:t> में की</a:t>
            </a:r>
            <a:endParaRPr lang="en-US" sz="2400" b="1" dirty="0" smtClean="0"/>
          </a:p>
          <a:p>
            <a:pPr algn="just">
              <a:lnSpc>
                <a:spcPct val="150000"/>
              </a:lnSpc>
            </a:pPr>
            <a:r>
              <a:rPr lang="hi-IN" sz="2400" dirty="0" smtClean="0"/>
              <a:t>रायगढ़ के पश्चिमोत्तर  में 33 किमी की दूरी पर स्थित है - बिलासपुर मार्ग, 5000 फीट की  तीन प्राकृतिक गुफाओं में शिला चित्र मिलते है , सीढ़ीदार मानव , </a:t>
            </a:r>
            <a:r>
              <a:rPr lang="hi-IN" sz="2400" dirty="0"/>
              <a:t>पंक्तिबद्ध नर्तक </a:t>
            </a:r>
            <a:r>
              <a:rPr lang="hi-IN" sz="2400" dirty="0" smtClean="0"/>
              <a:t>टोली</a:t>
            </a:r>
            <a:r>
              <a:rPr lang="en-IN" sz="2400" dirty="0" smtClean="0"/>
              <a:t>,</a:t>
            </a:r>
            <a:r>
              <a:rPr lang="hi-IN" sz="2400" dirty="0" smtClean="0"/>
              <a:t> </a:t>
            </a:r>
            <a:r>
              <a:rPr lang="hi-IN" sz="2400" dirty="0"/>
              <a:t>हिरन</a:t>
            </a:r>
            <a:r>
              <a:rPr lang="hi-IN" sz="2400" dirty="0" smtClean="0"/>
              <a:t>, भैसा, हाथी आदि पशुओं के चित्र है , शिकार के दृश्य आदि आम तौर पर लाल गेरू में हैं.   </a:t>
            </a:r>
            <a:r>
              <a:rPr lang="hi-IN" sz="2400" dirty="0"/>
              <a:t>कंगारू सदृश पशु, </a:t>
            </a:r>
            <a:r>
              <a:rPr lang="hi-IN" sz="2400" dirty="0" smtClean="0"/>
              <a:t>और जिराफ की पेंटिंग भी  हैं, लेकिन इनमें से पहचान की समीक्षा की जरूरत है.</a:t>
            </a:r>
            <a:endParaRPr lang="en-IN" sz="2400" dirty="0" smtClean="0"/>
          </a:p>
          <a:p>
            <a:pPr algn="just">
              <a:lnSpc>
                <a:spcPct val="150000"/>
              </a:lnSpc>
            </a:pPr>
            <a:r>
              <a:rPr lang="en-IN" dirty="0" smtClean="0">
                <a:solidFill>
                  <a:srgbClr val="FF0000"/>
                </a:solidFill>
              </a:rPr>
              <a:t> </a:t>
            </a:r>
            <a:endParaRPr lang="en-IN" dirty="0" smtClean="0">
              <a:solidFill>
                <a:srgbClr val="FF0000"/>
              </a:solidFill>
            </a:endParaRPr>
          </a:p>
          <a:p>
            <a:pPr algn="just">
              <a:lnSpc>
                <a:spcPct val="150000"/>
              </a:lnSpc>
            </a:pP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3000" y="914400"/>
            <a:ext cx="6724650" cy="4922444"/>
          </a:xfrm>
          <a:prstGeom prst="rect">
            <a:avLst/>
          </a:prstGeom>
        </p:spPr>
      </p:pic>
    </p:spTree>
    <p:extLst>
      <p:ext uri="{BB962C8B-B14F-4D97-AF65-F5344CB8AC3E}">
        <p14:creationId xmlns:p14="http://schemas.microsoft.com/office/powerpoint/2010/main" val="25879704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19400" y="228600"/>
            <a:ext cx="3711549" cy="6248400"/>
          </a:xfrm>
          <a:prstGeom prst="rect">
            <a:avLst/>
          </a:prstGeom>
        </p:spPr>
      </p:pic>
    </p:spTree>
    <p:extLst>
      <p:ext uri="{BB962C8B-B14F-4D97-AF65-F5344CB8AC3E}">
        <p14:creationId xmlns:p14="http://schemas.microsoft.com/office/powerpoint/2010/main" val="27948859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06149" y="228600"/>
            <a:ext cx="5053010" cy="3209027"/>
          </a:xfrm>
          <a:prstGeom prst="rect">
            <a:avLst/>
          </a:prstGeom>
        </p:spPr>
      </p:pic>
      <p:pic>
        <p:nvPicPr>
          <p:cNvPr id="3" name="Picture 2"/>
          <p:cNvPicPr>
            <a:picLocks noChangeAspect="1"/>
          </p:cNvPicPr>
          <p:nvPr/>
        </p:nvPicPr>
        <p:blipFill>
          <a:blip r:embed="rId3"/>
          <a:stretch>
            <a:fillRect/>
          </a:stretch>
        </p:blipFill>
        <p:spPr>
          <a:xfrm>
            <a:off x="2133600" y="3581400"/>
            <a:ext cx="5053010" cy="2966272"/>
          </a:xfrm>
          <a:prstGeom prst="rect">
            <a:avLst/>
          </a:prstGeom>
        </p:spPr>
      </p:pic>
    </p:spTree>
    <p:extLst>
      <p:ext uri="{BB962C8B-B14F-4D97-AF65-F5344CB8AC3E}">
        <p14:creationId xmlns:p14="http://schemas.microsoft.com/office/powerpoint/2010/main" val="24814090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71600" y="1219200"/>
            <a:ext cx="6781800" cy="5086350"/>
          </a:xfrm>
          <a:prstGeom prst="rect">
            <a:avLst/>
          </a:prstGeom>
        </p:spPr>
      </p:pic>
      <p:sp>
        <p:nvSpPr>
          <p:cNvPr id="3" name="Rectangle 2"/>
          <p:cNvSpPr/>
          <p:nvPr/>
        </p:nvSpPr>
        <p:spPr>
          <a:xfrm>
            <a:off x="1371600" y="228600"/>
            <a:ext cx="6705600" cy="677108"/>
          </a:xfrm>
          <a:prstGeom prst="rect">
            <a:avLst/>
          </a:prstGeom>
        </p:spPr>
        <p:txBody>
          <a:bodyPr wrap="square">
            <a:spAutoFit/>
          </a:bodyPr>
          <a:lstStyle/>
          <a:p>
            <a:pPr algn="ctr"/>
            <a:r>
              <a:rPr lang="hi-IN" sz="2000" dirty="0">
                <a:solidFill>
                  <a:srgbClr val="282828"/>
                </a:solidFill>
                <a:latin typeface="Merriweather Sans"/>
              </a:rPr>
              <a:t>चतुर्भुजनाथ नाला, चंबल घाटी, मध्य </a:t>
            </a:r>
            <a:r>
              <a:rPr lang="hi-IN" sz="2000" dirty="0" smtClean="0">
                <a:solidFill>
                  <a:srgbClr val="282828"/>
                </a:solidFill>
                <a:latin typeface="Merriweather Sans"/>
              </a:rPr>
              <a:t>प्रदेश</a:t>
            </a:r>
            <a:endParaRPr lang="en-IN" sz="2000" dirty="0" smtClean="0">
              <a:solidFill>
                <a:srgbClr val="282828"/>
              </a:solidFill>
              <a:latin typeface="Merriweather Sans"/>
            </a:endParaRPr>
          </a:p>
          <a:p>
            <a:pPr algn="ctr"/>
            <a:r>
              <a:rPr lang="en-IN" dirty="0" err="1" smtClean="0">
                <a:solidFill>
                  <a:srgbClr val="FF0000"/>
                </a:solidFill>
                <a:latin typeface="Merriweather Sans"/>
              </a:rPr>
              <a:t>Chaturbhujnath</a:t>
            </a:r>
            <a:r>
              <a:rPr lang="en-IN" dirty="0" smtClean="0">
                <a:solidFill>
                  <a:srgbClr val="FF0000"/>
                </a:solidFill>
                <a:latin typeface="Merriweather Sans"/>
              </a:rPr>
              <a:t> </a:t>
            </a:r>
            <a:r>
              <a:rPr lang="en-IN" dirty="0" err="1">
                <a:solidFill>
                  <a:srgbClr val="FF0000"/>
                </a:solidFill>
                <a:latin typeface="Merriweather Sans"/>
              </a:rPr>
              <a:t>Nala</a:t>
            </a:r>
            <a:r>
              <a:rPr lang="en-IN" dirty="0">
                <a:solidFill>
                  <a:srgbClr val="FF0000"/>
                </a:solidFill>
                <a:latin typeface="Merriweather Sans"/>
              </a:rPr>
              <a:t>, Chambal valley, Madhya Pradesh</a:t>
            </a:r>
            <a:endParaRPr lang="en-IN" dirty="0">
              <a:solidFill>
                <a:srgbClr val="FF0000"/>
              </a:solidFill>
            </a:endParaRPr>
          </a:p>
        </p:txBody>
      </p:sp>
    </p:spTree>
    <p:extLst>
      <p:ext uri="{BB962C8B-B14F-4D97-AF65-F5344CB8AC3E}">
        <p14:creationId xmlns:p14="http://schemas.microsoft.com/office/powerpoint/2010/main" val="26798834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210177"/>
            <a:ext cx="8536824" cy="523220"/>
          </a:xfrm>
          <a:prstGeom prst="rect">
            <a:avLst/>
          </a:prstGeom>
        </p:spPr>
        <p:txBody>
          <a:bodyPr wrap="none">
            <a:spAutoFit/>
          </a:bodyPr>
          <a:lstStyle/>
          <a:p>
            <a:r>
              <a:rPr lang="hi-IN" sz="2800" dirty="0"/>
              <a:t>दक्षिण भारत के शिला </a:t>
            </a:r>
            <a:r>
              <a:rPr lang="hi-IN" sz="2800" dirty="0" smtClean="0"/>
              <a:t>चित्र</a:t>
            </a:r>
            <a:r>
              <a:rPr lang="en-US" sz="2800" dirty="0" smtClean="0"/>
              <a:t> </a:t>
            </a:r>
            <a:r>
              <a:rPr lang="en-US" sz="2800" dirty="0" smtClean="0">
                <a:solidFill>
                  <a:schemeClr val="accent6">
                    <a:lumMod val="75000"/>
                  </a:schemeClr>
                </a:solidFill>
              </a:rPr>
              <a:t>Rock paintings of South India</a:t>
            </a:r>
            <a:r>
              <a:rPr lang="hi-IN" sz="2800" dirty="0" smtClean="0">
                <a:solidFill>
                  <a:schemeClr val="accent6">
                    <a:lumMod val="75000"/>
                  </a:schemeClr>
                </a:solidFill>
              </a:rPr>
              <a:t> </a:t>
            </a:r>
            <a:endParaRPr lang="en-US" sz="2800" dirty="0">
              <a:solidFill>
                <a:schemeClr val="accent6">
                  <a:lumMod val="75000"/>
                </a:schemeClr>
              </a:solidFill>
            </a:endParaRPr>
          </a:p>
        </p:txBody>
      </p:sp>
      <p:sp>
        <p:nvSpPr>
          <p:cNvPr id="3" name="Rectangle 2"/>
          <p:cNvSpPr/>
          <p:nvPr/>
        </p:nvSpPr>
        <p:spPr>
          <a:xfrm>
            <a:off x="2819400" y="1143000"/>
            <a:ext cx="3841116" cy="461665"/>
          </a:xfrm>
          <a:prstGeom prst="rect">
            <a:avLst/>
          </a:prstGeom>
        </p:spPr>
        <p:txBody>
          <a:bodyPr wrap="none">
            <a:spAutoFit/>
          </a:bodyPr>
          <a:lstStyle/>
          <a:p>
            <a:r>
              <a:rPr lang="hi-IN" sz="2400" dirty="0" smtClean="0"/>
              <a:t>कुरनूल ( आंध्र प्रदेश )</a:t>
            </a:r>
            <a:r>
              <a:rPr lang="en-US" sz="2400" dirty="0" err="1" smtClean="0">
                <a:solidFill>
                  <a:srgbClr val="FF0000"/>
                </a:solidFill>
              </a:rPr>
              <a:t>Kurnul</a:t>
            </a:r>
            <a:r>
              <a:rPr lang="en-US" sz="2400" dirty="0" smtClean="0">
                <a:solidFill>
                  <a:srgbClr val="FF0000"/>
                </a:solidFill>
              </a:rPr>
              <a:t> </a:t>
            </a:r>
            <a:endParaRPr lang="en-US" sz="2400" dirty="0">
              <a:solidFill>
                <a:srgbClr val="FF0000"/>
              </a:solidFill>
            </a:endParaRPr>
          </a:p>
        </p:txBody>
      </p:sp>
      <p:pic>
        <p:nvPicPr>
          <p:cNvPr id="4" name="Picture 3" descr="http://antiquity.ac.uk/ant/084/ant0840335.jpg"/>
          <p:cNvPicPr/>
          <p:nvPr/>
        </p:nvPicPr>
        <p:blipFill>
          <a:blip r:embed="rId2" cstate="print"/>
          <a:srcRect/>
          <a:stretch>
            <a:fillRect/>
          </a:stretch>
        </p:blipFill>
        <p:spPr bwMode="auto">
          <a:xfrm>
            <a:off x="1371600" y="1981200"/>
            <a:ext cx="6324600" cy="44196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609600"/>
            <a:ext cx="3615092" cy="369332"/>
          </a:xfrm>
          <a:prstGeom prst="rect">
            <a:avLst/>
          </a:prstGeom>
        </p:spPr>
        <p:txBody>
          <a:bodyPr wrap="none">
            <a:spAutoFit/>
          </a:bodyPr>
          <a:lstStyle/>
          <a:p>
            <a:r>
              <a:rPr lang="hi-IN" b="1" dirty="0" smtClean="0"/>
              <a:t>करिक्कियुर  , नीलगिरी ,तमिलनाडु</a:t>
            </a:r>
            <a:r>
              <a:rPr lang="hi-IN" b="1" i="1" dirty="0" smtClean="0"/>
              <a:t> </a:t>
            </a:r>
            <a:endParaRPr lang="en-US" dirty="0"/>
          </a:p>
        </p:txBody>
      </p:sp>
      <p:pic>
        <p:nvPicPr>
          <p:cNvPr id="3" name="Picture 2" descr="C:\Users\DELL\Desktop\images.jpg"/>
          <p:cNvPicPr/>
          <p:nvPr/>
        </p:nvPicPr>
        <p:blipFill>
          <a:blip r:embed="rId2" cstate="print"/>
          <a:srcRect/>
          <a:stretch>
            <a:fillRect/>
          </a:stretch>
        </p:blipFill>
        <p:spPr bwMode="auto">
          <a:xfrm>
            <a:off x="2590800" y="1371600"/>
            <a:ext cx="3962400" cy="51054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i18.tinypic.com/8gj8uw3.jpg"/>
          <p:cNvPicPr/>
          <p:nvPr/>
        </p:nvPicPr>
        <p:blipFill>
          <a:blip r:embed="rId2" cstate="print"/>
          <a:srcRect/>
          <a:stretch>
            <a:fillRect/>
          </a:stretch>
        </p:blipFill>
        <p:spPr bwMode="auto">
          <a:xfrm>
            <a:off x="685800" y="687705"/>
            <a:ext cx="7696200" cy="540829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304800"/>
            <a:ext cx="2795958" cy="461665"/>
          </a:xfrm>
          <a:prstGeom prst="rect">
            <a:avLst/>
          </a:prstGeom>
        </p:spPr>
        <p:txBody>
          <a:bodyPr wrap="none">
            <a:spAutoFit/>
          </a:bodyPr>
          <a:lstStyle/>
          <a:p>
            <a:r>
              <a:rPr lang="hi-IN" sz="2400" b="1" dirty="0" smtClean="0"/>
              <a:t>मवादैप्पू </a:t>
            </a:r>
            <a:r>
              <a:rPr lang="en-US" sz="2400" b="1" dirty="0" smtClean="0"/>
              <a:t>, </a:t>
            </a:r>
            <a:r>
              <a:rPr lang="hi-IN" sz="2400" b="1" dirty="0" smtClean="0"/>
              <a:t>तमिलनाडु</a:t>
            </a:r>
            <a:r>
              <a:rPr lang="hi-IN" dirty="0" smtClean="0"/>
              <a:t> </a:t>
            </a:r>
            <a:endParaRPr lang="en-US" dirty="0"/>
          </a:p>
        </p:txBody>
      </p:sp>
      <p:pic>
        <p:nvPicPr>
          <p:cNvPr id="4" name="Picture 3" descr="user posted image"/>
          <p:cNvPicPr/>
          <p:nvPr/>
        </p:nvPicPr>
        <p:blipFill>
          <a:blip r:embed="rId2" cstate="print"/>
          <a:srcRect/>
          <a:stretch>
            <a:fillRect/>
          </a:stretch>
        </p:blipFill>
        <p:spPr bwMode="auto">
          <a:xfrm>
            <a:off x="4724400" y="2057400"/>
            <a:ext cx="4045585" cy="3581400"/>
          </a:xfrm>
          <a:prstGeom prst="rect">
            <a:avLst/>
          </a:prstGeom>
          <a:ln>
            <a:noFill/>
          </a:ln>
          <a:effectLst>
            <a:outerShdw blurRad="292100" dist="139700" dir="2700000" algn="tl" rotWithShape="0">
              <a:srgbClr val="333333">
                <a:alpha val="65000"/>
              </a:srgbClr>
            </a:outerShdw>
          </a:effectLst>
        </p:spPr>
      </p:pic>
      <p:pic>
        <p:nvPicPr>
          <p:cNvPr id="5" name="Picture 4" descr="user posted image"/>
          <p:cNvPicPr/>
          <p:nvPr/>
        </p:nvPicPr>
        <p:blipFill>
          <a:blip r:embed="rId3" cstate="print"/>
          <a:srcRect/>
          <a:stretch>
            <a:fillRect/>
          </a:stretch>
        </p:blipFill>
        <p:spPr bwMode="auto">
          <a:xfrm>
            <a:off x="304800" y="2057400"/>
            <a:ext cx="3969385" cy="365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1.</a:t>
            </a:r>
            <a:r>
              <a:rPr lang="hi-IN" sz="3200" dirty="0"/>
              <a:t>पूर्व पाषण काल</a:t>
            </a:r>
            <a:r>
              <a:rPr lang="en-US" sz="3200" dirty="0"/>
              <a:t> </a:t>
            </a:r>
            <a:r>
              <a:rPr lang="en-US" sz="3200" dirty="0" smtClean="0"/>
              <a:t/>
            </a:r>
            <a:br>
              <a:rPr lang="en-US" sz="3200" dirty="0" smtClean="0"/>
            </a:br>
            <a:r>
              <a:rPr lang="en-US" sz="3200" dirty="0" smtClean="0">
                <a:solidFill>
                  <a:srgbClr val="FF0000"/>
                </a:solidFill>
              </a:rPr>
              <a:t>Megalithic </a:t>
            </a:r>
            <a:r>
              <a:rPr lang="en-US" sz="3200" dirty="0">
                <a:solidFill>
                  <a:srgbClr val="FF0000"/>
                </a:solidFill>
              </a:rPr>
              <a:t>Age, (30,000 BC –    25,000 BC </a:t>
            </a:r>
            <a:r>
              <a:rPr lang="en-US" sz="3200" dirty="0" smtClean="0">
                <a:solidFill>
                  <a:srgbClr val="FF0000"/>
                </a:solidFill>
              </a:rPr>
              <a:t>)</a:t>
            </a:r>
            <a:br>
              <a:rPr lang="en-US" sz="3200" dirty="0" smtClean="0">
                <a:solidFill>
                  <a:srgbClr val="FF0000"/>
                </a:solidFill>
              </a:rPr>
            </a:br>
            <a:endParaRPr lang="en-IN" sz="3200" dirty="0">
              <a:solidFill>
                <a:srgbClr val="FF0000"/>
              </a:solidFill>
            </a:endParaRPr>
          </a:p>
        </p:txBody>
      </p:sp>
      <p:sp>
        <p:nvSpPr>
          <p:cNvPr id="3" name="Rectangle 2"/>
          <p:cNvSpPr/>
          <p:nvPr/>
        </p:nvSpPr>
        <p:spPr>
          <a:xfrm>
            <a:off x="1524000" y="1524000"/>
            <a:ext cx="7086600" cy="4955203"/>
          </a:xfrm>
          <a:prstGeom prst="rect">
            <a:avLst/>
          </a:prstGeom>
        </p:spPr>
        <p:txBody>
          <a:bodyPr wrap="square">
            <a:spAutoFit/>
          </a:bodyPr>
          <a:lstStyle/>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hi-IN" dirty="0"/>
              <a:t> </a:t>
            </a:r>
            <a:r>
              <a:rPr lang="hi-IN" sz="2800" dirty="0"/>
              <a:t>प्रकृति   निर्मित </a:t>
            </a:r>
            <a:r>
              <a:rPr lang="hi-IN" sz="2800" dirty="0" smtClean="0"/>
              <a:t>गुफा</a:t>
            </a:r>
            <a:endParaRPr lang="en-US" sz="2800" dirty="0" smtClean="0"/>
          </a:p>
          <a:p>
            <a:pPr marL="285750" indent="-285750">
              <a:buFont typeface="Arial" panose="020B0604020202020204" pitchFamily="34" charset="0"/>
              <a:buChar char="•"/>
            </a:pPr>
            <a:r>
              <a:rPr lang="en-US" sz="2800" dirty="0" smtClean="0">
                <a:solidFill>
                  <a:srgbClr val="FF0000"/>
                </a:solidFill>
              </a:rPr>
              <a:t>Nature </a:t>
            </a:r>
            <a:r>
              <a:rPr lang="en-US" sz="2800" dirty="0">
                <a:solidFill>
                  <a:srgbClr val="FF0000"/>
                </a:solidFill>
              </a:rPr>
              <a:t>built </a:t>
            </a:r>
            <a:r>
              <a:rPr lang="en-US" sz="2800" dirty="0" smtClean="0">
                <a:solidFill>
                  <a:srgbClr val="FF0000"/>
                </a:solidFill>
              </a:rPr>
              <a:t>cave</a:t>
            </a: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hi-IN" sz="2800" dirty="0"/>
              <a:t> हड्डी, पत्थर  व् लकड़ी  के हथियार </a:t>
            </a:r>
            <a:endParaRPr lang="en-US" sz="2800" dirty="0"/>
          </a:p>
          <a:p>
            <a:pPr marL="285750" indent="-285750">
              <a:buFont typeface="Arial" panose="020B0604020202020204" pitchFamily="34" charset="0"/>
              <a:buChar char="•"/>
            </a:pPr>
            <a:endParaRPr lang="en-US" sz="2800" dirty="0">
              <a:solidFill>
                <a:srgbClr val="FF0000"/>
              </a:solidFill>
            </a:endParaRPr>
          </a:p>
          <a:p>
            <a:pPr marL="285750" indent="-285750">
              <a:buFont typeface="Arial" panose="020B0604020202020204" pitchFamily="34" charset="0"/>
              <a:buChar char="•"/>
            </a:pPr>
            <a:r>
              <a:rPr lang="en-US" sz="2800" dirty="0">
                <a:solidFill>
                  <a:srgbClr val="FF0000"/>
                </a:solidFill>
              </a:rPr>
              <a:t>  Bone, stone and wooden weapon</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hi-IN" sz="2800" dirty="0"/>
              <a:t>मुख्यतया  दक्षिण में सीमित </a:t>
            </a:r>
            <a:endParaRPr lang="en-US" sz="2800" dirty="0" smtClean="0"/>
          </a:p>
          <a:p>
            <a:pPr marL="285750" indent="-285750">
              <a:buFont typeface="Arial" panose="020B0604020202020204" pitchFamily="34" charset="0"/>
              <a:buChar char="•"/>
            </a:pPr>
            <a:endParaRPr lang="en-US" sz="2800" dirty="0">
              <a:solidFill>
                <a:srgbClr val="FF0000"/>
              </a:solidFill>
            </a:endParaRPr>
          </a:p>
          <a:p>
            <a:pPr marL="285750" indent="-285750">
              <a:buFont typeface="Arial" panose="020B0604020202020204" pitchFamily="34" charset="0"/>
              <a:buChar char="•"/>
            </a:pPr>
            <a:r>
              <a:rPr lang="en-US" sz="2800" dirty="0">
                <a:solidFill>
                  <a:srgbClr val="FF0000"/>
                </a:solidFill>
              </a:rPr>
              <a:t>Mainly limited in the south</a:t>
            </a:r>
          </a:p>
          <a:p>
            <a:endParaRPr lang="en-US" dirty="0"/>
          </a:p>
        </p:txBody>
      </p:sp>
    </p:spTree>
    <p:extLst>
      <p:ext uri="{BB962C8B-B14F-4D97-AF65-F5344CB8AC3E}">
        <p14:creationId xmlns:p14="http://schemas.microsoft.com/office/powerpoint/2010/main" val="10798660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28800" y="2057400"/>
            <a:ext cx="5994400" cy="4495800"/>
          </a:xfrm>
          <a:prstGeom prst="rect">
            <a:avLst/>
          </a:prstGeom>
        </p:spPr>
      </p:pic>
      <p:sp>
        <p:nvSpPr>
          <p:cNvPr id="3" name="Rectangle 2"/>
          <p:cNvSpPr/>
          <p:nvPr/>
        </p:nvSpPr>
        <p:spPr>
          <a:xfrm>
            <a:off x="381000" y="533400"/>
            <a:ext cx="8686800" cy="830997"/>
          </a:xfrm>
          <a:prstGeom prst="rect">
            <a:avLst/>
          </a:prstGeom>
        </p:spPr>
        <p:txBody>
          <a:bodyPr wrap="square">
            <a:spAutoFit/>
          </a:bodyPr>
          <a:lstStyle/>
          <a:p>
            <a:pPr algn="just"/>
            <a:r>
              <a:rPr lang="hi-IN" sz="1600" dirty="0">
                <a:solidFill>
                  <a:srgbClr val="282828"/>
                </a:solidFill>
                <a:latin typeface="Merriweather Sans"/>
              </a:rPr>
              <a:t>दो बड़े हिरण लाल गेरुए रंग में रंगे। सामने खड़े हिरण के पेट के नीचे नाचने वाले लोग हैं। यह पेंटिंग मेसोलिथिक काल की है और वारंगल जिले में खोजी गई थी, जो अब </a:t>
            </a:r>
            <a:r>
              <a:rPr lang="hi-IN" sz="1600" b="1" u="sng" dirty="0">
                <a:solidFill>
                  <a:srgbClr val="282828"/>
                </a:solidFill>
                <a:latin typeface="Merriweather Sans"/>
              </a:rPr>
              <a:t>तेलंगाना</a:t>
            </a:r>
            <a:r>
              <a:rPr lang="hi-IN" sz="1600" dirty="0">
                <a:solidFill>
                  <a:srgbClr val="282828"/>
                </a:solidFill>
                <a:latin typeface="Merriweather Sans"/>
              </a:rPr>
              <a:t> में है</a:t>
            </a:r>
            <a:r>
              <a:rPr lang="hi-IN" sz="1600" dirty="0" smtClean="0">
                <a:solidFill>
                  <a:srgbClr val="282828"/>
                </a:solidFill>
                <a:latin typeface="Merriweather Sans"/>
              </a:rPr>
              <a:t>।</a:t>
            </a:r>
            <a:endParaRPr lang="en-IN" sz="1600" dirty="0" smtClean="0">
              <a:solidFill>
                <a:srgbClr val="282828"/>
              </a:solidFill>
              <a:latin typeface="Merriweather Sans"/>
            </a:endParaRPr>
          </a:p>
          <a:p>
            <a:pPr algn="just"/>
            <a:r>
              <a:rPr lang="en-US" sz="1600" dirty="0" smtClean="0">
                <a:solidFill>
                  <a:srgbClr val="FF0000"/>
                </a:solidFill>
                <a:latin typeface="Merriweather Sans"/>
              </a:rPr>
              <a:t> </a:t>
            </a:r>
            <a:endParaRPr lang="en-IN" sz="1600" b="1" u="sng" dirty="0">
              <a:solidFill>
                <a:srgbClr val="FF0000"/>
              </a:solidFill>
            </a:endParaRPr>
          </a:p>
        </p:txBody>
      </p:sp>
    </p:spTree>
    <p:extLst>
      <p:ext uri="{BB962C8B-B14F-4D97-AF65-F5344CB8AC3E}">
        <p14:creationId xmlns:p14="http://schemas.microsoft.com/office/powerpoint/2010/main" val="33095701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81200" y="457200"/>
            <a:ext cx="4572000" cy="861774"/>
          </a:xfrm>
          <a:prstGeom prst="rect">
            <a:avLst/>
          </a:prstGeom>
        </p:spPr>
        <p:txBody>
          <a:bodyPr>
            <a:spAutoFit/>
          </a:bodyPr>
          <a:lstStyle/>
          <a:p>
            <a:pPr algn="ctr"/>
            <a:r>
              <a:rPr lang="hi-IN" sz="3200" dirty="0" smtClean="0">
                <a:solidFill>
                  <a:schemeClr val="accent3">
                    <a:lumMod val="75000"/>
                  </a:schemeClr>
                </a:solidFill>
              </a:rPr>
              <a:t>राजस्थान के शिला चित्र</a:t>
            </a:r>
            <a:r>
              <a:rPr lang="hi-IN" sz="3200" dirty="0" smtClean="0"/>
              <a:t> </a:t>
            </a:r>
            <a:endParaRPr lang="en-US" sz="3200" dirty="0" smtClean="0"/>
          </a:p>
          <a:p>
            <a:r>
              <a:rPr lang="en-IN" dirty="0" smtClean="0"/>
              <a:t> </a:t>
            </a:r>
            <a:endParaRPr lang="en-US" dirty="0"/>
          </a:p>
        </p:txBody>
      </p:sp>
      <p:sp>
        <p:nvSpPr>
          <p:cNvPr id="2" name="Rectangle 1"/>
          <p:cNvSpPr/>
          <p:nvPr/>
        </p:nvSpPr>
        <p:spPr>
          <a:xfrm>
            <a:off x="217817" y="888087"/>
            <a:ext cx="8098766" cy="3416320"/>
          </a:xfrm>
          <a:prstGeom prst="rect">
            <a:avLst/>
          </a:prstGeom>
        </p:spPr>
        <p:txBody>
          <a:bodyPr wrap="square">
            <a:spAutoFit/>
          </a:bodyPr>
          <a:lstStyle/>
          <a:p>
            <a:pPr>
              <a:lnSpc>
                <a:spcPct val="150000"/>
              </a:lnSpc>
            </a:pPr>
            <a:r>
              <a:rPr lang="hi-IN" dirty="0"/>
              <a:t>रॉक आर्ट के संदर्भ में, चंबल नदी घाटी क्षेत्र में राजस्थान का दक्षिण-पूर्वी क्षेत्र अधिक समृद्ध है। 1953 में डॉ। विष्णु श्रीधर वाकणकर द्वारा दारा (कोटा) के क्षेत्र में राजस्थान में पहली शैल चित्रों की खोज की गई थी, और बाद में, अब तक किए गए शोध के परिणामस्वरूप, राजस्थान से लगभग 3,000 रॉक आर्ट शेल्टरों की सूचना मिली है,   लगभग 500 गुफाओं में चित्र मिले है. एकल और समूह में पशु-पक्षी, एकांगी और सामूहिक मानव, शिकार के दृश्य, सामुदायिक गतिविधियाँ, युद्ध के दृश्य और ज्यामितीय आकार आदि जैसे विषय</a:t>
            </a:r>
            <a:r>
              <a:rPr lang="hi-IN" dirty="0" smtClean="0"/>
              <a:t>।</a:t>
            </a:r>
            <a:endParaRPr lang="en-IN" dirty="0" smtClean="0"/>
          </a:p>
          <a:p>
            <a:pPr>
              <a:lnSpc>
                <a:spcPct val="150000"/>
              </a:lnSpc>
            </a:pPr>
            <a:r>
              <a:rPr lang="hi-IN" dirty="0" smtClean="0">
                <a:solidFill>
                  <a:srgbClr val="FF0000"/>
                </a:solidFill>
              </a:rPr>
              <a:t> </a:t>
            </a:r>
            <a:r>
              <a:rPr lang="en-IN" dirty="0" smtClean="0">
                <a:solidFill>
                  <a:srgbClr val="FF0000"/>
                </a:solidFill>
              </a:rPr>
              <a:t> </a:t>
            </a:r>
            <a:endParaRPr lang="en-IN" dirty="0">
              <a:solidFill>
                <a:srgbClr val="FF0000"/>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4400" y="1033462"/>
            <a:ext cx="7315200" cy="4791075"/>
          </a:xfrm>
          <a:prstGeom prst="rect">
            <a:avLst/>
          </a:prstGeom>
        </p:spPr>
      </p:pic>
    </p:spTree>
    <p:extLst>
      <p:ext uri="{BB962C8B-B14F-4D97-AF65-F5344CB8AC3E}">
        <p14:creationId xmlns:p14="http://schemas.microsoft.com/office/powerpoint/2010/main" val="22190997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4400" y="885825"/>
            <a:ext cx="7315200" cy="5086350"/>
          </a:xfrm>
          <a:prstGeom prst="rect">
            <a:avLst/>
          </a:prstGeom>
        </p:spPr>
      </p:pic>
    </p:spTree>
    <p:extLst>
      <p:ext uri="{BB962C8B-B14F-4D97-AF65-F5344CB8AC3E}">
        <p14:creationId xmlns:p14="http://schemas.microsoft.com/office/powerpoint/2010/main" val="7461660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90662" y="1238250"/>
            <a:ext cx="6162675" cy="4381500"/>
          </a:xfrm>
          <a:prstGeom prst="rect">
            <a:avLst/>
          </a:prstGeom>
        </p:spPr>
      </p:pic>
    </p:spTree>
    <p:extLst>
      <p:ext uri="{BB962C8B-B14F-4D97-AF65-F5344CB8AC3E}">
        <p14:creationId xmlns:p14="http://schemas.microsoft.com/office/powerpoint/2010/main" val="21245442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457200"/>
            <a:ext cx="4419600" cy="584775"/>
          </a:xfrm>
          <a:prstGeom prst="rect">
            <a:avLst/>
          </a:prstGeom>
        </p:spPr>
        <p:txBody>
          <a:bodyPr wrap="square">
            <a:spAutoFit/>
          </a:bodyPr>
          <a:lstStyle/>
          <a:p>
            <a:pPr algn="just"/>
            <a:r>
              <a:rPr lang="hi-IN" sz="3200" b="1" dirty="0" smtClean="0"/>
              <a:t>बिहार  के शिला चित्र</a:t>
            </a:r>
            <a:r>
              <a:rPr lang="hi-IN" dirty="0" smtClean="0"/>
              <a:t> </a:t>
            </a:r>
            <a:endParaRPr lang="en-US" dirty="0"/>
          </a:p>
        </p:txBody>
      </p:sp>
      <p:pic>
        <p:nvPicPr>
          <p:cNvPr id="58370" name="Picture 2" descr="http://images.tribe.net/tribe/upload/photo/091/c39/091c390f-3dc7-4632-9cbc-54358de1427f"/>
          <p:cNvPicPr>
            <a:picLocks noChangeAspect="1" noChangeArrowheads="1"/>
          </p:cNvPicPr>
          <p:nvPr/>
        </p:nvPicPr>
        <p:blipFill>
          <a:blip r:embed="rId2" cstate="print"/>
          <a:srcRect/>
          <a:stretch>
            <a:fillRect/>
          </a:stretch>
        </p:blipFill>
        <p:spPr bwMode="auto">
          <a:xfrm>
            <a:off x="1143000" y="1536342"/>
            <a:ext cx="6886085" cy="463585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18936" r="19744"/>
          <a:stretch/>
        </p:blipFill>
        <p:spPr bwMode="auto">
          <a:xfrm>
            <a:off x="1219200" y="1371600"/>
            <a:ext cx="6637941"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879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kaimur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914400"/>
            <a:ext cx="6881629"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27609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9800" y="457200"/>
            <a:ext cx="4682692" cy="584775"/>
          </a:xfrm>
          <a:prstGeom prst="rect">
            <a:avLst/>
          </a:prstGeom>
        </p:spPr>
        <p:txBody>
          <a:bodyPr wrap="none">
            <a:spAutoFit/>
          </a:bodyPr>
          <a:lstStyle/>
          <a:p>
            <a:r>
              <a:rPr lang="hi-IN" sz="3200" dirty="0" smtClean="0">
                <a:solidFill>
                  <a:schemeClr val="accent5">
                    <a:lumMod val="75000"/>
                  </a:schemeClr>
                </a:solidFill>
              </a:rPr>
              <a:t>उत्तर प्रदेश  के शिला चित्र</a:t>
            </a:r>
            <a:endParaRPr lang="en-US" sz="3200" dirty="0">
              <a:solidFill>
                <a:schemeClr val="accent5">
                  <a:lumMod val="75000"/>
                </a:schemeClr>
              </a:solidFill>
            </a:endParaRPr>
          </a:p>
        </p:txBody>
      </p:sp>
      <p:sp>
        <p:nvSpPr>
          <p:cNvPr id="3" name="Rectangle 2"/>
          <p:cNvSpPr/>
          <p:nvPr/>
        </p:nvSpPr>
        <p:spPr>
          <a:xfrm>
            <a:off x="-838200" y="2438400"/>
            <a:ext cx="237566" cy="369332"/>
          </a:xfrm>
          <a:prstGeom prst="rect">
            <a:avLst/>
          </a:prstGeom>
        </p:spPr>
        <p:txBody>
          <a:bodyPr wrap="none">
            <a:spAutoFit/>
          </a:bodyPr>
          <a:lstStyle/>
          <a:p>
            <a:r>
              <a:rPr lang="en-US" dirty="0" smtClean="0"/>
              <a:t> </a:t>
            </a:r>
            <a:endParaRPr lang="en-US" dirty="0"/>
          </a:p>
        </p:txBody>
      </p:sp>
      <p:pic>
        <p:nvPicPr>
          <p:cNvPr id="5" name="Picture 2" descr="http://sphotos.xx.fbcdn.net/hphotos-ash3/522956_10150823493538640_603648639_9597439_957602157_n.jpg"/>
          <p:cNvPicPr>
            <a:picLocks noChangeAspect="1" noChangeArrowheads="1"/>
          </p:cNvPicPr>
          <p:nvPr/>
        </p:nvPicPr>
        <p:blipFill>
          <a:blip r:embed="rId2" cstate="print"/>
          <a:srcRect/>
          <a:stretch>
            <a:fillRect/>
          </a:stretch>
        </p:blipFill>
        <p:spPr bwMode="auto">
          <a:xfrm>
            <a:off x="1066800" y="1752600"/>
            <a:ext cx="6886222" cy="4648200"/>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3886200" y="1066800"/>
            <a:ext cx="914033" cy="369332"/>
          </a:xfrm>
          <a:prstGeom prst="rect">
            <a:avLst/>
          </a:prstGeom>
        </p:spPr>
        <p:txBody>
          <a:bodyPr wrap="none">
            <a:spAutoFit/>
          </a:bodyPr>
          <a:lstStyle/>
          <a:p>
            <a:r>
              <a:rPr lang="hi-IN" dirty="0" smtClean="0"/>
              <a:t>मिर्ज़ापुर</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AutoShape 2" descr="http://a3.sphotos.ak.fbcdn.net/hphotos-ak-ash3/579489_10150823517278640_603648639_9597491_45615478_n.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6019" name="Picture 3" descr="C:\Users\DELL\Desktop\Dry point\rock_painting_low (2)_page6_image66.png"/>
          <p:cNvPicPr>
            <a:picLocks noChangeAspect="1" noChangeArrowheads="1"/>
          </p:cNvPicPr>
          <p:nvPr/>
        </p:nvPicPr>
        <p:blipFill>
          <a:blip r:embed="rId2" cstate="print"/>
          <a:srcRect/>
          <a:stretch>
            <a:fillRect/>
          </a:stretch>
        </p:blipFill>
        <p:spPr bwMode="auto">
          <a:xfrm>
            <a:off x="1447800" y="1043349"/>
            <a:ext cx="6081712" cy="497645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hi-IN" sz="3200" dirty="0"/>
              <a:t>मध्य पाषण काल </a:t>
            </a:r>
            <a:r>
              <a:rPr lang="en-US" sz="3200" dirty="0" smtClean="0"/>
              <a:t/>
            </a:r>
            <a:br>
              <a:rPr lang="en-US" sz="3200" dirty="0" smtClean="0"/>
            </a:br>
            <a:r>
              <a:rPr lang="en-US" sz="3200" dirty="0" smtClean="0">
                <a:solidFill>
                  <a:srgbClr val="FF0000"/>
                </a:solidFill>
              </a:rPr>
              <a:t>Mesolithic </a:t>
            </a:r>
            <a:r>
              <a:rPr lang="en-US" sz="3200" dirty="0">
                <a:solidFill>
                  <a:srgbClr val="FF0000"/>
                </a:solidFill>
              </a:rPr>
              <a:t>Age, ( 25,000 BC – 10,000BC )</a:t>
            </a:r>
            <a:endParaRPr lang="en-IN" sz="3200" dirty="0">
              <a:solidFill>
                <a:srgbClr val="FF0000"/>
              </a:solidFill>
            </a:endParaRPr>
          </a:p>
        </p:txBody>
      </p:sp>
      <p:sp>
        <p:nvSpPr>
          <p:cNvPr id="3" name="Rectangle 2"/>
          <p:cNvSpPr/>
          <p:nvPr/>
        </p:nvSpPr>
        <p:spPr>
          <a:xfrm>
            <a:off x="838200" y="2967335"/>
            <a:ext cx="6019800" cy="1231106"/>
          </a:xfrm>
          <a:prstGeom prst="rect">
            <a:avLst/>
          </a:prstGeom>
        </p:spPr>
        <p:txBody>
          <a:bodyPr wrap="square">
            <a:spAutoFit/>
          </a:bodyPr>
          <a:lstStyle/>
          <a:p>
            <a:pPr marL="457200" indent="-457200">
              <a:buFont typeface="Arial" panose="020B0604020202020204" pitchFamily="34" charset="0"/>
              <a:buChar char="•"/>
            </a:pPr>
            <a:r>
              <a:rPr lang="hi-IN" sz="2800" dirty="0"/>
              <a:t>पूर्व पाषण काल</a:t>
            </a:r>
            <a:r>
              <a:rPr lang="en-US" sz="2800" dirty="0"/>
              <a:t> </a:t>
            </a:r>
            <a:r>
              <a:rPr lang="hi-IN" sz="2800" dirty="0" smtClean="0"/>
              <a:t>तथा</a:t>
            </a:r>
            <a:r>
              <a:rPr lang="en-IN" sz="2800" dirty="0" smtClean="0"/>
              <a:t> </a:t>
            </a:r>
            <a:r>
              <a:rPr lang="hi-IN" sz="2800" dirty="0" smtClean="0"/>
              <a:t>उत्तर </a:t>
            </a:r>
            <a:r>
              <a:rPr lang="hi-IN" sz="2800" dirty="0"/>
              <a:t>  पाषण काल का संधिकाल </a:t>
            </a:r>
            <a:r>
              <a:rPr lang="hi-IN" dirty="0"/>
              <a:t>  </a:t>
            </a:r>
            <a:endParaRPr lang="en-US" dirty="0"/>
          </a:p>
          <a:p>
            <a:pPr>
              <a:buNone/>
            </a:pPr>
            <a:r>
              <a:rPr lang="hi-IN" dirty="0"/>
              <a:t> </a:t>
            </a:r>
            <a:endParaRPr lang="en-US" dirty="0"/>
          </a:p>
        </p:txBody>
      </p:sp>
    </p:spTree>
    <p:extLst>
      <p:ext uri="{BB962C8B-B14F-4D97-AF65-F5344CB8AC3E}">
        <p14:creationId xmlns:p14="http://schemas.microsoft.com/office/powerpoint/2010/main" val="215176647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mw2.google.com/mw-panoramio/photos/medium/10947748.jpg"/>
          <p:cNvPicPr>
            <a:picLocks noChangeAspect="1" noChangeArrowheads="1"/>
          </p:cNvPicPr>
          <p:nvPr/>
        </p:nvPicPr>
        <p:blipFill>
          <a:blip r:embed="rId2" cstate="print"/>
          <a:srcRect/>
          <a:stretch>
            <a:fillRect/>
          </a:stretch>
        </p:blipFill>
        <p:spPr bwMode="auto">
          <a:xfrm>
            <a:off x="952500" y="1143000"/>
            <a:ext cx="7200900" cy="5400675"/>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3657600" y="304800"/>
            <a:ext cx="284052" cy="523220"/>
          </a:xfrm>
          <a:prstGeom prst="rect">
            <a:avLst/>
          </a:prstGeom>
        </p:spPr>
        <p:txBody>
          <a:bodyPr wrap="none">
            <a:spAutoFit/>
          </a:bodyPr>
          <a:lstStyle/>
          <a:p>
            <a:r>
              <a:rPr lang="hi-IN" sz="2800" dirty="0" smtClean="0"/>
              <a:t> </a:t>
            </a:r>
            <a:endParaRPr lang="en-US" sz="28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D:\INDIAN ART\1-pragaitihasik\cave paintings UP\rock_painting_low (2)_page11_image11.png"/>
          <p:cNvPicPr>
            <a:picLocks noChangeAspect="1" noChangeArrowheads="1"/>
          </p:cNvPicPr>
          <p:nvPr/>
        </p:nvPicPr>
        <p:blipFill>
          <a:blip r:embed="rId2" cstate="print"/>
          <a:srcRect/>
          <a:stretch>
            <a:fillRect/>
          </a:stretch>
        </p:blipFill>
        <p:spPr bwMode="auto">
          <a:xfrm>
            <a:off x="1538666" y="1133761"/>
            <a:ext cx="6066667" cy="459047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D:\INDIAN ART\1-pragaitihasik\cave paintings UP\rock_painting_low (2)_page14_image9.png"/>
          <p:cNvPicPr>
            <a:picLocks noChangeAspect="1" noChangeArrowheads="1"/>
          </p:cNvPicPr>
          <p:nvPr/>
        </p:nvPicPr>
        <p:blipFill>
          <a:blip r:embed="rId2" cstate="print"/>
          <a:srcRect/>
          <a:stretch>
            <a:fillRect/>
          </a:stretch>
        </p:blipFill>
        <p:spPr bwMode="auto">
          <a:xfrm>
            <a:off x="3124200" y="914400"/>
            <a:ext cx="5867400" cy="5181600"/>
          </a:xfrm>
          <a:prstGeom prst="rect">
            <a:avLst/>
          </a:prstGeom>
          <a:noFill/>
        </p:spPr>
      </p:pic>
      <p:pic>
        <p:nvPicPr>
          <p:cNvPr id="40963" name="Picture 3" descr="D:\INDIAN ART\1-pragaitihasik\cave paintings UP\rock_painting_low (2)_page16_image2.png"/>
          <p:cNvPicPr>
            <a:picLocks noChangeAspect="1" noChangeArrowheads="1"/>
          </p:cNvPicPr>
          <p:nvPr/>
        </p:nvPicPr>
        <p:blipFill>
          <a:blip r:embed="rId3" cstate="print"/>
          <a:srcRect/>
          <a:stretch>
            <a:fillRect/>
          </a:stretch>
        </p:blipFill>
        <p:spPr bwMode="auto">
          <a:xfrm>
            <a:off x="457200" y="914400"/>
            <a:ext cx="2514600" cy="5181600"/>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hi-IN" sz="3200" dirty="0"/>
              <a:t>प्रागैतिहासिक चित्रों की विषय </a:t>
            </a:r>
            <a:r>
              <a:rPr lang="hi-IN" sz="3200" dirty="0" smtClean="0"/>
              <a:t>–वस्तु</a:t>
            </a:r>
            <a:r>
              <a:rPr lang="en-IN" sz="3600" dirty="0">
                <a:solidFill>
                  <a:schemeClr val="accent5">
                    <a:lumMod val="75000"/>
                  </a:schemeClr>
                </a:solidFill>
              </a:rPr>
              <a:t/>
            </a:r>
            <a:br>
              <a:rPr lang="en-IN" sz="3600" dirty="0">
                <a:solidFill>
                  <a:schemeClr val="accent5">
                    <a:lumMod val="75000"/>
                  </a:schemeClr>
                </a:solidFill>
              </a:rPr>
            </a:br>
            <a:r>
              <a:rPr lang="en-IN" sz="3600" dirty="0">
                <a:solidFill>
                  <a:schemeClr val="accent5">
                    <a:lumMod val="75000"/>
                  </a:schemeClr>
                </a:solidFill>
              </a:rPr>
              <a:t>Themes of Prehistoric Paintings</a:t>
            </a:r>
            <a:endParaRPr lang="en-US" sz="3600" dirty="0">
              <a:solidFill>
                <a:schemeClr val="accent5">
                  <a:lumMod val="75000"/>
                </a:schemeClr>
              </a:solidFill>
            </a:endParaRPr>
          </a:p>
        </p:txBody>
      </p:sp>
      <p:sp>
        <p:nvSpPr>
          <p:cNvPr id="3" name="Content Placeholder 2"/>
          <p:cNvSpPr>
            <a:spLocks noGrp="1"/>
          </p:cNvSpPr>
          <p:nvPr>
            <p:ph idx="1"/>
          </p:nvPr>
        </p:nvSpPr>
        <p:spPr/>
        <p:txBody>
          <a:bodyPr>
            <a:normAutofit fontScale="85000" lnSpcReduction="20000"/>
          </a:bodyPr>
          <a:lstStyle/>
          <a:p>
            <a:r>
              <a:rPr lang="hi-IN" sz="2800" dirty="0" smtClean="0">
                <a:solidFill>
                  <a:schemeClr val="accent3">
                    <a:lumMod val="75000"/>
                  </a:schemeClr>
                </a:solidFill>
              </a:rPr>
              <a:t>आखेट</a:t>
            </a:r>
            <a:r>
              <a:rPr lang="hi-IN" sz="2800" dirty="0" smtClean="0"/>
              <a:t> </a:t>
            </a:r>
            <a:r>
              <a:rPr lang="en-US" sz="2800" dirty="0" smtClean="0"/>
              <a:t>- </a:t>
            </a:r>
            <a:r>
              <a:rPr lang="hi-IN" sz="2000" dirty="0" smtClean="0"/>
              <a:t>गैंडा ,हाथी ,बारहसिंगा,घोड़ा ,भालू ,हिरण, गाय ,चीता,भैसा आदि का शिकार </a:t>
            </a:r>
            <a:endParaRPr lang="en-IN" sz="2000" dirty="0" smtClean="0"/>
          </a:p>
          <a:p>
            <a:r>
              <a:rPr lang="en-US" sz="2400" dirty="0">
                <a:solidFill>
                  <a:srgbClr val="FF0000"/>
                </a:solidFill>
              </a:rPr>
              <a:t>Hunting - rhinoceros, elephant, reindeer, horse, bear, deer, cow, cheetah, buffalo etc</a:t>
            </a:r>
            <a:r>
              <a:rPr lang="en-US" sz="2400" dirty="0" smtClean="0">
                <a:solidFill>
                  <a:srgbClr val="FF0000"/>
                </a:solidFill>
              </a:rPr>
              <a:t>.</a:t>
            </a:r>
          </a:p>
          <a:p>
            <a:endParaRPr lang="en-US" sz="2400" dirty="0" smtClean="0">
              <a:solidFill>
                <a:srgbClr val="FF0000"/>
              </a:solidFill>
            </a:endParaRPr>
          </a:p>
          <a:p>
            <a:r>
              <a:rPr lang="hi-IN" sz="2800" dirty="0" smtClean="0">
                <a:solidFill>
                  <a:schemeClr val="accent6">
                    <a:lumMod val="75000"/>
                  </a:schemeClr>
                </a:solidFill>
              </a:rPr>
              <a:t>जीव - जंतु को मित्र के रूप में </a:t>
            </a:r>
            <a:r>
              <a:rPr lang="en-US" sz="2800" dirty="0" smtClean="0"/>
              <a:t>- </a:t>
            </a:r>
            <a:r>
              <a:rPr lang="hi-IN" sz="2000" dirty="0" smtClean="0"/>
              <a:t>घुड़सवार ,पशुओं को चरते हुए , कृषि -कार्य , दूध दुहते हुए </a:t>
            </a:r>
            <a:endParaRPr lang="en-IN" sz="2000" dirty="0" smtClean="0"/>
          </a:p>
          <a:p>
            <a:r>
              <a:rPr lang="en-US" sz="2000" dirty="0">
                <a:solidFill>
                  <a:srgbClr val="FF0000"/>
                </a:solidFill>
              </a:rPr>
              <a:t>Animals - animals as friends - horsemen, grazing animals, agricultural work, </a:t>
            </a:r>
            <a:r>
              <a:rPr lang="en-US" sz="2000" dirty="0" smtClean="0">
                <a:solidFill>
                  <a:srgbClr val="FF0000"/>
                </a:solidFill>
              </a:rPr>
              <a:t>milking</a:t>
            </a:r>
          </a:p>
          <a:p>
            <a:endParaRPr lang="en-US" sz="2000" dirty="0" smtClean="0">
              <a:solidFill>
                <a:srgbClr val="FF0000"/>
              </a:solidFill>
            </a:endParaRPr>
          </a:p>
          <a:p>
            <a:r>
              <a:rPr lang="hi-IN" sz="2800" dirty="0" smtClean="0">
                <a:solidFill>
                  <a:srgbClr val="FF0000"/>
                </a:solidFill>
              </a:rPr>
              <a:t>कृषि -जीवन </a:t>
            </a:r>
            <a:r>
              <a:rPr lang="en-US" sz="2800" dirty="0" smtClean="0"/>
              <a:t>-</a:t>
            </a:r>
            <a:r>
              <a:rPr lang="hi-IN" sz="2000" dirty="0" smtClean="0"/>
              <a:t>पशु पालन ,बैल गाड़ियाँ ,नोका विहार ,मधु-संचय </a:t>
            </a:r>
            <a:endParaRPr lang="en-IN" sz="2000" dirty="0" smtClean="0"/>
          </a:p>
          <a:p>
            <a:r>
              <a:rPr lang="en-US" sz="2000" dirty="0">
                <a:solidFill>
                  <a:srgbClr val="FF0000"/>
                </a:solidFill>
              </a:rPr>
              <a:t>Agriculture - Life - Animal Husbandry, Bullock Carts, </a:t>
            </a:r>
            <a:r>
              <a:rPr lang="en-US" sz="2000" dirty="0" smtClean="0">
                <a:solidFill>
                  <a:srgbClr val="FF0000"/>
                </a:solidFill>
              </a:rPr>
              <a:t>Boating, Honey collection </a:t>
            </a:r>
          </a:p>
          <a:p>
            <a:endParaRPr lang="en-US" sz="2000" dirty="0"/>
          </a:p>
          <a:p>
            <a:r>
              <a:rPr lang="hi-IN" sz="2400" dirty="0" smtClean="0"/>
              <a:t>भय , जादू-टोना,धर्म,साहस, आदि भावनाओं का अंकन</a:t>
            </a:r>
            <a:endParaRPr lang="en-IN" sz="2400" dirty="0" smtClean="0"/>
          </a:p>
          <a:p>
            <a:r>
              <a:rPr lang="en-IN" sz="2400" dirty="0">
                <a:solidFill>
                  <a:srgbClr val="FF0000"/>
                </a:solidFill>
              </a:rPr>
              <a:t>Fear, witchcraft, religion, courage, etc.</a:t>
            </a:r>
            <a:r>
              <a:rPr lang="hi-IN" sz="2400" dirty="0" smtClean="0">
                <a:solidFill>
                  <a:srgbClr val="FF0000"/>
                </a:solidFill>
              </a:rPr>
              <a:t> </a:t>
            </a:r>
            <a:endParaRPr lang="en-US" sz="2400" dirty="0" smtClean="0">
              <a:solidFill>
                <a:srgbClr val="FF0000"/>
              </a:solidFill>
            </a:endParaRPr>
          </a:p>
          <a:p>
            <a:pPr>
              <a:buNone/>
            </a:pPr>
            <a:r>
              <a:rPr lang="en-US" sz="2400" dirty="0" smtClean="0"/>
              <a:t>     </a:t>
            </a:r>
            <a:r>
              <a:rPr lang="en-IN" sz="2400" dirty="0" smtClean="0"/>
              <a:t> </a:t>
            </a:r>
            <a:endParaRPr lang="en-US" sz="24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8625" y="1676400"/>
            <a:ext cx="8382000" cy="830997"/>
          </a:xfrm>
          <a:prstGeom prst="rect">
            <a:avLst/>
          </a:prstGeom>
        </p:spPr>
        <p:txBody>
          <a:bodyPr wrap="square">
            <a:spAutoFit/>
          </a:bodyPr>
          <a:lstStyle/>
          <a:p>
            <a:r>
              <a:rPr lang="hi-IN" sz="2800" dirty="0" smtClean="0">
                <a:solidFill>
                  <a:schemeClr val="accent1">
                    <a:lumMod val="75000"/>
                  </a:schemeClr>
                </a:solidFill>
              </a:rPr>
              <a:t>पारिवारिक दृश्य </a:t>
            </a:r>
            <a:r>
              <a:rPr lang="hi-IN" sz="1600" dirty="0" smtClean="0"/>
              <a:t>– </a:t>
            </a:r>
            <a:r>
              <a:rPr lang="hi-IN" sz="2000" dirty="0" smtClean="0"/>
              <a:t>सह्चरण, प्रसाधन, शिशु-पालन ,भोजन</a:t>
            </a:r>
            <a:endParaRPr lang="en-IN" sz="2000" dirty="0" smtClean="0"/>
          </a:p>
          <a:p>
            <a:r>
              <a:rPr lang="en-US" sz="2000" dirty="0">
                <a:solidFill>
                  <a:srgbClr val="FF0000"/>
                </a:solidFill>
              </a:rPr>
              <a:t>Family scene - interaction, toiletries, childbearing, food</a:t>
            </a:r>
          </a:p>
        </p:txBody>
      </p:sp>
      <p:sp>
        <p:nvSpPr>
          <p:cNvPr id="4" name="Rectangle 3"/>
          <p:cNvSpPr/>
          <p:nvPr/>
        </p:nvSpPr>
        <p:spPr>
          <a:xfrm>
            <a:off x="571500" y="2895600"/>
            <a:ext cx="8305800" cy="2062103"/>
          </a:xfrm>
          <a:prstGeom prst="rect">
            <a:avLst/>
          </a:prstGeom>
        </p:spPr>
        <p:txBody>
          <a:bodyPr wrap="square">
            <a:spAutoFit/>
          </a:bodyPr>
          <a:lstStyle/>
          <a:p>
            <a:r>
              <a:rPr lang="hi-IN" sz="2800" dirty="0" smtClean="0">
                <a:solidFill>
                  <a:schemeClr val="accent3">
                    <a:lumMod val="75000"/>
                  </a:schemeClr>
                </a:solidFill>
              </a:rPr>
              <a:t>संगीत </a:t>
            </a:r>
            <a:r>
              <a:rPr lang="hi-IN" sz="1600" dirty="0" smtClean="0"/>
              <a:t>- </a:t>
            </a:r>
            <a:r>
              <a:rPr lang="hi-IN" sz="2000" dirty="0" smtClean="0"/>
              <a:t>सह-नर्तन,समूह-नर्तन ,वाध्य -वृन्द , पशु-पक्षियों का रूप धारण कर नृत्य </a:t>
            </a:r>
            <a:endParaRPr lang="en-IN" sz="2000" dirty="0" smtClean="0"/>
          </a:p>
          <a:p>
            <a:r>
              <a:rPr lang="en-US" sz="2000" dirty="0">
                <a:solidFill>
                  <a:srgbClr val="FF0000"/>
                </a:solidFill>
              </a:rPr>
              <a:t>Music - co-dance, group-dance, musical-dance, </a:t>
            </a:r>
            <a:r>
              <a:rPr lang="en-US" sz="2000" dirty="0" smtClean="0">
                <a:solidFill>
                  <a:srgbClr val="FF0000"/>
                </a:solidFill>
              </a:rPr>
              <a:t>Dance as animal-birds with masks etc.</a:t>
            </a:r>
          </a:p>
          <a:p>
            <a:endParaRPr lang="en-US" sz="2000" dirty="0"/>
          </a:p>
          <a:p>
            <a:endParaRPr lang="en-US" sz="2000" dirty="0"/>
          </a:p>
        </p:txBody>
      </p:sp>
      <p:sp>
        <p:nvSpPr>
          <p:cNvPr id="5" name="Rectangle 4"/>
          <p:cNvSpPr/>
          <p:nvPr/>
        </p:nvSpPr>
        <p:spPr>
          <a:xfrm>
            <a:off x="571500" y="4724400"/>
            <a:ext cx="8077200" cy="830997"/>
          </a:xfrm>
          <a:prstGeom prst="rect">
            <a:avLst/>
          </a:prstGeom>
        </p:spPr>
        <p:txBody>
          <a:bodyPr wrap="square">
            <a:spAutoFit/>
          </a:bodyPr>
          <a:lstStyle/>
          <a:p>
            <a:r>
              <a:rPr lang="hi-IN" sz="2800" dirty="0" smtClean="0">
                <a:solidFill>
                  <a:schemeClr val="accent2">
                    <a:lumMod val="75000"/>
                  </a:schemeClr>
                </a:solidFill>
              </a:rPr>
              <a:t>प्रतीक</a:t>
            </a:r>
            <a:r>
              <a:rPr lang="hi-IN" sz="1600" dirty="0" smtClean="0"/>
              <a:t> - </a:t>
            </a:r>
            <a:r>
              <a:rPr lang="hi-IN" sz="2000" dirty="0" smtClean="0"/>
              <a:t>स्वस्तिक (सबाहु - अबाहु),त्रिशूल,चक्र,हाथ की छाप ,रेखा-जाल </a:t>
            </a:r>
            <a:r>
              <a:rPr lang="en-IN" sz="2000" dirty="0">
                <a:solidFill>
                  <a:srgbClr val="FF0000"/>
                </a:solidFill>
              </a:rPr>
              <a:t>Symbol - Swastika (</a:t>
            </a:r>
            <a:r>
              <a:rPr lang="en-IN" sz="2000" dirty="0" err="1">
                <a:solidFill>
                  <a:srgbClr val="FF0000"/>
                </a:solidFill>
              </a:rPr>
              <a:t>Sabahu</a:t>
            </a:r>
            <a:r>
              <a:rPr lang="en-IN" sz="2000" dirty="0">
                <a:solidFill>
                  <a:srgbClr val="FF0000"/>
                </a:solidFill>
              </a:rPr>
              <a:t> - </a:t>
            </a:r>
            <a:r>
              <a:rPr lang="en-IN" sz="2000" dirty="0" err="1">
                <a:solidFill>
                  <a:srgbClr val="FF0000"/>
                </a:solidFill>
              </a:rPr>
              <a:t>Abahu</a:t>
            </a:r>
            <a:r>
              <a:rPr lang="en-IN" sz="2000" dirty="0">
                <a:solidFill>
                  <a:srgbClr val="FF0000"/>
                </a:solidFill>
              </a:rPr>
              <a:t>), Trident, Chakra, Handprint, Line-Trap</a:t>
            </a:r>
            <a:endParaRPr lang="en-US" sz="2000" dirty="0">
              <a:solidFill>
                <a:srgbClr val="FF0000"/>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305800" cy="1112838"/>
          </a:xfrm>
        </p:spPr>
        <p:style>
          <a:lnRef idx="1">
            <a:schemeClr val="accent1"/>
          </a:lnRef>
          <a:fillRef idx="2">
            <a:schemeClr val="accent1"/>
          </a:fillRef>
          <a:effectRef idx="1">
            <a:schemeClr val="accent1"/>
          </a:effectRef>
          <a:fontRef idx="minor">
            <a:schemeClr val="dk1"/>
          </a:fontRef>
        </p:style>
        <p:txBody>
          <a:bodyPr>
            <a:normAutofit/>
          </a:bodyPr>
          <a:lstStyle/>
          <a:p>
            <a:r>
              <a:rPr lang="hi-IN" sz="3200" dirty="0" smtClean="0"/>
              <a:t>प्रगेतिहसिक काल के चित्रों की विशेषताएं</a:t>
            </a:r>
            <a:r>
              <a:rPr lang="en-IN" sz="3200" dirty="0"/>
              <a:t/>
            </a:r>
            <a:br>
              <a:rPr lang="en-IN" sz="3200" dirty="0"/>
            </a:br>
            <a:r>
              <a:rPr lang="en-IN" sz="3200" dirty="0" smtClean="0">
                <a:solidFill>
                  <a:srgbClr val="FF0000"/>
                </a:solidFill>
              </a:rPr>
              <a:t> </a:t>
            </a:r>
            <a:endParaRPr lang="en-US" sz="3200" dirty="0">
              <a:solidFill>
                <a:srgbClr val="FF0000"/>
              </a:solidFill>
            </a:endParaRPr>
          </a:p>
        </p:txBody>
      </p:sp>
      <p:sp>
        <p:nvSpPr>
          <p:cNvPr id="3" name="Content Placeholder 2"/>
          <p:cNvSpPr>
            <a:spLocks noGrp="1"/>
          </p:cNvSpPr>
          <p:nvPr>
            <p:ph idx="1"/>
          </p:nvPr>
        </p:nvSpPr>
        <p:spPr/>
        <p:txBody>
          <a:bodyPr>
            <a:normAutofit/>
          </a:bodyPr>
          <a:lstStyle/>
          <a:p>
            <a:pPr>
              <a:lnSpc>
                <a:spcPct val="150000"/>
              </a:lnSpc>
            </a:pPr>
            <a:r>
              <a:rPr lang="hi-IN" sz="2000" dirty="0"/>
              <a:t>आदि मानव के क्रमिक विकास के बारे में जानकारी उनके  बनाए चित्रों से या उनके द्वारा बनाए गये पत्थर और धातु के औज़ारों से मिलती है, निश्चय ही ललित कला और उपयोगी कला का भेद भी यहीं से शुरू होता है.जब वह स्वांतः सुखाय गुफ़ाओं की दीवारों पर चित्रण करता है तो उसके मनोभावों की अभिव्यक्ति होती है, और जब पत्थरों के औज़ार बनता है तो उसकी आवश्यकताओं की पूर्ति होती थी, और यही ललित कला व उपयोगी कला का भेद भी है</a:t>
            </a:r>
            <a:r>
              <a:rPr lang="hi-IN" sz="2000" dirty="0" smtClean="0"/>
              <a:t>.</a:t>
            </a:r>
            <a:endParaRPr lang="en-IN" sz="2000" dirty="0" smtClean="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152400"/>
            <a:ext cx="8229600" cy="7237046"/>
          </a:xfrm>
          <a:prstGeom prst="rect">
            <a:avLst/>
          </a:prstGeom>
        </p:spPr>
        <p:txBody>
          <a:bodyPr wrap="square">
            <a:spAutoFit/>
          </a:bodyPr>
          <a:lstStyle/>
          <a:p>
            <a:pPr marL="285750" indent="-285750">
              <a:lnSpc>
                <a:spcPct val="150000"/>
              </a:lnSpc>
              <a:buFont typeface="Arial" panose="020B0604020202020204" pitchFamily="34" charset="0"/>
              <a:buChar char="•"/>
            </a:pPr>
            <a:r>
              <a:rPr lang="hi-IN" sz="2400" dirty="0"/>
              <a:t>प्रागैतिहासिक चित्रों में तत्कालीन जन -जीवन, आनंद, शिकार, नृत्य-संगीत, कार्य-व्यापार, उनके क्रमिक विकास की झलक पाते हैं</a:t>
            </a:r>
            <a:r>
              <a:rPr lang="hi-IN" sz="2400" dirty="0" smtClean="0"/>
              <a:t>.</a:t>
            </a:r>
            <a:endParaRPr lang="en-IN" sz="2400" dirty="0" smtClean="0"/>
          </a:p>
          <a:p>
            <a:pPr>
              <a:lnSpc>
                <a:spcPct val="150000"/>
              </a:lnSpc>
            </a:pPr>
            <a:endParaRPr lang="en-IN" sz="2400" dirty="0">
              <a:solidFill>
                <a:srgbClr val="FF0000"/>
              </a:solidFill>
            </a:endParaRPr>
          </a:p>
          <a:p>
            <a:pPr marL="285750" indent="-285750">
              <a:lnSpc>
                <a:spcPct val="150000"/>
              </a:lnSpc>
              <a:buFont typeface="Arial" panose="020B0604020202020204" pitchFamily="34" charset="0"/>
              <a:buChar char="•"/>
            </a:pPr>
            <a:r>
              <a:rPr lang="hi-IN" sz="2400" dirty="0"/>
              <a:t>आदि मानव ने अल्प रेखाओं से अपने आंतरिक मनोभावों की सशक्त अभिव्यक्ति की है. विभिन्न आकृतियों की मुद्राओं ,भाव -भंगिमाओं व उनकी गति का बोध अल्प रेखाओं से बड़ी सहजता से किया है</a:t>
            </a:r>
            <a:r>
              <a:rPr lang="hi-IN" sz="2400" dirty="0" smtClean="0"/>
              <a:t>.</a:t>
            </a:r>
            <a:endParaRPr lang="en-IN" sz="2400" dirty="0" smtClean="0"/>
          </a:p>
          <a:p>
            <a:pPr>
              <a:lnSpc>
                <a:spcPct val="150000"/>
              </a:lnSpc>
            </a:pPr>
            <a:endParaRPr lang="en-IN" sz="2400" dirty="0">
              <a:solidFill>
                <a:srgbClr val="FF0000"/>
              </a:solidFill>
            </a:endParaRPr>
          </a:p>
          <a:p>
            <a:pPr marL="285750" indent="-285750">
              <a:lnSpc>
                <a:spcPct val="150000"/>
              </a:lnSpc>
              <a:buFont typeface="Arial" panose="020B0604020202020204" pitchFamily="34" charset="0"/>
              <a:buChar char="•"/>
            </a:pPr>
            <a:r>
              <a:rPr lang="hi-IN" sz="2400" dirty="0"/>
              <a:t>रंग - </a:t>
            </a:r>
            <a:r>
              <a:rPr lang="hi-IN" sz="2400" dirty="0" smtClean="0"/>
              <a:t>लाल, काला, सफ़ेद</a:t>
            </a:r>
            <a:r>
              <a:rPr lang="en-IN" sz="2400" dirty="0" smtClean="0"/>
              <a:t>, </a:t>
            </a:r>
            <a:r>
              <a:rPr lang="hi-IN" sz="2400" dirty="0"/>
              <a:t>हरा रंग </a:t>
            </a:r>
            <a:endParaRPr lang="en-IN" sz="2400" dirty="0" smtClean="0"/>
          </a:p>
          <a:p>
            <a:pPr>
              <a:lnSpc>
                <a:spcPct val="150000"/>
              </a:lnSpc>
            </a:pPr>
            <a:r>
              <a:rPr lang="hi-IN" sz="2400" dirty="0" smtClean="0"/>
              <a:t>तुलिका </a:t>
            </a:r>
            <a:r>
              <a:rPr lang="hi-IN" sz="2400" dirty="0"/>
              <a:t>- रेशेदार </a:t>
            </a:r>
            <a:r>
              <a:rPr lang="hi-IN" sz="2400" dirty="0" smtClean="0"/>
              <a:t>लकड़ी</a:t>
            </a:r>
            <a:r>
              <a:rPr lang="en-IN" sz="2400" dirty="0" smtClean="0"/>
              <a:t>,</a:t>
            </a:r>
            <a:r>
              <a:rPr lang="hi-IN" sz="2400" dirty="0" smtClean="0"/>
              <a:t> </a:t>
            </a:r>
            <a:r>
              <a:rPr lang="hi-IN" sz="2400" dirty="0"/>
              <a:t>चित्रांकन चट्टानों की दीवारों,छतों </a:t>
            </a:r>
            <a:r>
              <a:rPr lang="hi-IN" sz="2400" dirty="0" smtClean="0"/>
              <a:t>पर</a:t>
            </a:r>
            <a:r>
              <a:rPr lang="en-IN" sz="2400" dirty="0" smtClean="0"/>
              <a:t>,</a:t>
            </a:r>
          </a:p>
          <a:p>
            <a:pPr>
              <a:lnSpc>
                <a:spcPct val="150000"/>
              </a:lnSpc>
            </a:pPr>
            <a:endParaRPr lang="en-US" sz="2400" dirty="0">
              <a:solidFill>
                <a:srgbClr val="FF0000"/>
              </a:solidFill>
            </a:endParaRPr>
          </a:p>
          <a:p>
            <a:pPr>
              <a:lnSpc>
                <a:spcPct val="150000"/>
              </a:lnSpc>
            </a:pPr>
            <a:endParaRPr lang="en-US" sz="2400" dirty="0"/>
          </a:p>
        </p:txBody>
      </p:sp>
    </p:spTree>
    <p:extLst>
      <p:ext uri="{BB962C8B-B14F-4D97-AF65-F5344CB8AC3E}">
        <p14:creationId xmlns:p14="http://schemas.microsoft.com/office/powerpoint/2010/main" val="107513296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609600"/>
            <a:ext cx="8686800" cy="5078313"/>
          </a:xfrm>
          <a:prstGeom prst="rect">
            <a:avLst/>
          </a:prstGeom>
        </p:spPr>
        <p:txBody>
          <a:bodyPr wrap="square">
            <a:spAutoFit/>
          </a:bodyPr>
          <a:lstStyle/>
          <a:p>
            <a:r>
              <a:rPr lang="hi-IN" dirty="0"/>
              <a:t>इन लोगों द्वारा उपयोग किए जाने वाले पेंट विभिन्न रंगीन चट्टानों को पीसकर बनाए गए थे</a:t>
            </a:r>
            <a:r>
              <a:rPr lang="hi-IN" dirty="0" smtClean="0"/>
              <a:t>।</a:t>
            </a:r>
            <a:r>
              <a:rPr lang="en-IN" dirty="0" smtClean="0"/>
              <a:t> </a:t>
            </a:r>
            <a:r>
              <a:rPr lang="hi-IN" dirty="0" smtClean="0"/>
              <a:t>उन्होंने </a:t>
            </a:r>
            <a:r>
              <a:rPr lang="hi-IN" dirty="0"/>
              <a:t>हेमटिट से लाल रंग बनाया जिसे  भारत में गेरू   कहते है, सफ़ेद रंग चूना पत्थर से प्राप्त किया. </a:t>
            </a:r>
            <a:r>
              <a:rPr lang="hi-IN" dirty="0" smtClean="0"/>
              <a:t>एक </a:t>
            </a:r>
            <a:r>
              <a:rPr lang="hi-IN" dirty="0"/>
              <a:t>हरे रंग की चट्टान चालडोनी से हरा रंग तैयार किया. </a:t>
            </a:r>
            <a:endParaRPr lang="en-IN" dirty="0" smtClean="0"/>
          </a:p>
          <a:p>
            <a:r>
              <a:rPr lang="en-US" dirty="0" smtClean="0">
                <a:solidFill>
                  <a:srgbClr val="FF0000"/>
                </a:solidFill>
                <a:latin typeface="NonBreakingSpaceOverride"/>
              </a:rPr>
              <a:t> </a:t>
            </a:r>
          </a:p>
          <a:p>
            <a:endParaRPr lang="en-US" dirty="0" smtClean="0">
              <a:solidFill>
                <a:srgbClr val="000000"/>
              </a:solidFill>
              <a:latin typeface="NonBreakingSpaceOverride"/>
            </a:endParaRPr>
          </a:p>
          <a:p>
            <a:r>
              <a:rPr lang="hi-IN" dirty="0">
                <a:solidFill>
                  <a:srgbClr val="000000"/>
                </a:solidFill>
                <a:latin typeface="NonBreakingSpaceOverride"/>
              </a:rPr>
              <a:t>कुछ चिपचिपे पदार्थ जैसे कि जानवरों की चर्बी या गोंद या पेड़ों से निकलने वाले राल का इस्तेमाल पानी के साथ रॉक पाउडर मिलाकर किया जा सकता है</a:t>
            </a:r>
            <a:r>
              <a:rPr lang="hi-IN" dirty="0" smtClean="0">
                <a:solidFill>
                  <a:srgbClr val="000000"/>
                </a:solidFill>
                <a:latin typeface="NonBreakingSpaceOverride"/>
              </a:rPr>
              <a:t>।</a:t>
            </a:r>
            <a:endParaRPr lang="en-IN" dirty="0" smtClean="0">
              <a:solidFill>
                <a:srgbClr val="000000"/>
              </a:solidFill>
              <a:latin typeface="NonBreakingSpaceOverride"/>
            </a:endParaRPr>
          </a:p>
          <a:p>
            <a:r>
              <a:rPr lang="en-US" dirty="0" smtClean="0">
                <a:solidFill>
                  <a:srgbClr val="FF0000"/>
                </a:solidFill>
                <a:latin typeface="NonBreakingSpaceOverride"/>
              </a:rPr>
              <a:t> </a:t>
            </a:r>
          </a:p>
          <a:p>
            <a:endParaRPr lang="en-US" dirty="0" smtClean="0">
              <a:solidFill>
                <a:srgbClr val="000000"/>
              </a:solidFill>
              <a:latin typeface="NonBreakingSpaceOverride"/>
            </a:endParaRPr>
          </a:p>
          <a:p>
            <a:r>
              <a:rPr lang="hi-IN" dirty="0">
                <a:solidFill>
                  <a:srgbClr val="000000"/>
                </a:solidFill>
                <a:latin typeface="NonBreakingSpaceOverride"/>
              </a:rPr>
              <a:t>माना जाता है कि चट्टानों की सतह पर मौजूद ऑक्साइड की रासायनिक प्रतिक्रिया के कारण ये रंग हजारों साल तक बने रहे।</a:t>
            </a:r>
            <a:endParaRPr lang="en-US" dirty="0">
              <a:solidFill>
                <a:srgbClr val="000000"/>
              </a:solidFill>
              <a:latin typeface="NonBreakingSpaceOverride"/>
            </a:endParaRPr>
          </a:p>
          <a:p>
            <a:r>
              <a:rPr lang="en-US" dirty="0" smtClean="0">
                <a:solidFill>
                  <a:srgbClr val="FF0000"/>
                </a:solidFill>
                <a:latin typeface="NonBreakingSpaceOverride"/>
              </a:rPr>
              <a:t> </a:t>
            </a:r>
          </a:p>
          <a:p>
            <a:endParaRPr lang="en-US" dirty="0" smtClean="0">
              <a:solidFill>
                <a:srgbClr val="000000"/>
              </a:solidFill>
              <a:latin typeface="NonBreakingSpaceOverride"/>
            </a:endParaRPr>
          </a:p>
          <a:p>
            <a:r>
              <a:rPr lang="hi-IN" dirty="0">
                <a:solidFill>
                  <a:srgbClr val="000000"/>
                </a:solidFill>
                <a:latin typeface="NonBreakingSpaceOverride"/>
              </a:rPr>
              <a:t>हम पेंटिंग की कई परतों को देख सकते हैं, एक के ऊपर एक।</a:t>
            </a:r>
          </a:p>
          <a:p>
            <a:r>
              <a:rPr lang="hi-IN" dirty="0">
                <a:solidFill>
                  <a:srgbClr val="000000"/>
                </a:solidFill>
                <a:latin typeface="NonBreakingSpaceOverride"/>
              </a:rPr>
              <a:t>यह समय-समय पर मानव के क्रमिक विकास को दर्शाता है</a:t>
            </a:r>
            <a:r>
              <a:rPr lang="hi-IN" dirty="0" smtClean="0">
                <a:solidFill>
                  <a:srgbClr val="000000"/>
                </a:solidFill>
                <a:latin typeface="NonBreakingSpaceOverride"/>
              </a:rPr>
              <a:t>।</a:t>
            </a:r>
            <a:endParaRPr lang="en-IN" dirty="0" smtClean="0">
              <a:solidFill>
                <a:srgbClr val="000000"/>
              </a:solidFill>
              <a:latin typeface="NonBreakingSpaceOverride"/>
            </a:endParaRPr>
          </a:p>
          <a:p>
            <a:r>
              <a:rPr lang="en-US" dirty="0" smtClean="0">
                <a:solidFill>
                  <a:srgbClr val="FF0000"/>
                </a:solidFill>
                <a:latin typeface="NonBreakingSpaceOverride"/>
              </a:rPr>
              <a:t> </a:t>
            </a:r>
            <a:endParaRPr lang="en-US" dirty="0">
              <a:solidFill>
                <a:srgbClr val="FF0000"/>
              </a:solidFill>
              <a:latin typeface="NonBreakingSpaceOverride"/>
            </a:endParaRPr>
          </a:p>
          <a:p>
            <a:endParaRPr lang="en-US" dirty="0">
              <a:solidFill>
                <a:srgbClr val="000000"/>
              </a:solidFill>
              <a:latin typeface="NonBreakingSpaceOverride"/>
            </a:endParaRPr>
          </a:p>
          <a:p>
            <a:endParaRPr lang="en-IN" dirty="0"/>
          </a:p>
        </p:txBody>
      </p:sp>
    </p:spTree>
    <p:extLst>
      <p:ext uri="{BB962C8B-B14F-4D97-AF65-F5344CB8AC3E}">
        <p14:creationId xmlns:p14="http://schemas.microsoft.com/office/powerpoint/2010/main" val="9734312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hi-IN" sz="3200" dirty="0"/>
              <a:t>उत्तर पाषण काल </a:t>
            </a:r>
            <a:r>
              <a:rPr lang="en-US" sz="3200" dirty="0" smtClean="0"/>
              <a:t/>
            </a:r>
            <a:br>
              <a:rPr lang="en-US" sz="3200" dirty="0" smtClean="0"/>
            </a:br>
            <a:r>
              <a:rPr lang="en-US" sz="3200" dirty="0" smtClean="0">
                <a:solidFill>
                  <a:srgbClr val="FF0000"/>
                </a:solidFill>
              </a:rPr>
              <a:t>Neolithic </a:t>
            </a:r>
            <a:r>
              <a:rPr lang="en-US" sz="3200" dirty="0">
                <a:solidFill>
                  <a:srgbClr val="FF0000"/>
                </a:solidFill>
              </a:rPr>
              <a:t>Age</a:t>
            </a:r>
            <a:r>
              <a:rPr lang="en-US" sz="3200" dirty="0" smtClean="0">
                <a:solidFill>
                  <a:srgbClr val="FF0000"/>
                </a:solidFill>
              </a:rPr>
              <a:t>, </a:t>
            </a:r>
            <a:r>
              <a:rPr lang="en-US" sz="3200" dirty="0">
                <a:solidFill>
                  <a:srgbClr val="FF0000"/>
                </a:solidFill>
              </a:rPr>
              <a:t>( 10,000BC- 3,000 BC )</a:t>
            </a:r>
            <a:endParaRPr lang="en-IN" sz="3200" dirty="0">
              <a:solidFill>
                <a:srgbClr val="FF0000"/>
              </a:solidFill>
            </a:endParaRPr>
          </a:p>
        </p:txBody>
      </p:sp>
      <p:sp>
        <p:nvSpPr>
          <p:cNvPr id="3" name="Rectangle 2"/>
          <p:cNvSpPr/>
          <p:nvPr/>
        </p:nvSpPr>
        <p:spPr>
          <a:xfrm>
            <a:off x="457200" y="3105835"/>
            <a:ext cx="8305800" cy="954107"/>
          </a:xfrm>
          <a:prstGeom prst="rect">
            <a:avLst/>
          </a:prstGeom>
        </p:spPr>
        <p:txBody>
          <a:bodyPr wrap="square">
            <a:spAutoFit/>
          </a:bodyPr>
          <a:lstStyle/>
          <a:p>
            <a:pPr marL="457200" indent="-457200">
              <a:buFont typeface="Arial" panose="020B0604020202020204" pitchFamily="34" charset="0"/>
              <a:buChar char="•"/>
            </a:pPr>
            <a:r>
              <a:rPr lang="hi-IN" sz="2800" dirty="0"/>
              <a:t>पशु पालन , कृषि , चाक पर बनाये  कलात्मक बर्तन,  गावं </a:t>
            </a:r>
            <a:endParaRPr lang="en-US" sz="2800" dirty="0"/>
          </a:p>
        </p:txBody>
      </p:sp>
    </p:spTree>
    <p:extLst>
      <p:ext uri="{BB962C8B-B14F-4D97-AF65-F5344CB8AC3E}">
        <p14:creationId xmlns:p14="http://schemas.microsoft.com/office/powerpoint/2010/main" val="36751219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hi-IN" dirty="0"/>
              <a:t>मध्य प्रदेश के प्रमुख क्षेत्र</a:t>
            </a:r>
            <a:r>
              <a:rPr lang="hi-IN" dirty="0">
                <a:solidFill>
                  <a:schemeClr val="accent2">
                    <a:lumMod val="75000"/>
                  </a:schemeClr>
                </a:solidFill>
              </a:rPr>
              <a:t> </a:t>
            </a:r>
            <a:r>
              <a:rPr lang="en-IN" dirty="0" smtClean="0">
                <a:solidFill>
                  <a:schemeClr val="accent2">
                    <a:lumMod val="75000"/>
                  </a:schemeClr>
                </a:solidFill>
              </a:rPr>
              <a:t/>
            </a:r>
            <a:br>
              <a:rPr lang="en-IN" dirty="0" smtClean="0">
                <a:solidFill>
                  <a:schemeClr val="accent2">
                    <a:lumMod val="75000"/>
                  </a:schemeClr>
                </a:solidFill>
              </a:rPr>
            </a:br>
            <a:r>
              <a:rPr lang="en-US" dirty="0" smtClean="0">
                <a:solidFill>
                  <a:schemeClr val="accent2">
                    <a:lumMod val="75000"/>
                  </a:schemeClr>
                </a:solidFill>
              </a:rPr>
              <a:t>Major </a:t>
            </a:r>
            <a:r>
              <a:rPr lang="en-US" dirty="0">
                <a:solidFill>
                  <a:schemeClr val="accent2">
                    <a:lumMod val="75000"/>
                  </a:schemeClr>
                </a:solidFill>
              </a:rPr>
              <a:t>regions of Madhya Pradesh</a:t>
            </a:r>
            <a:endParaRPr lang="en-IN" dirty="0"/>
          </a:p>
        </p:txBody>
      </p:sp>
      <p:sp>
        <p:nvSpPr>
          <p:cNvPr id="3" name="Subtitle 2"/>
          <p:cNvSpPr>
            <a:spLocks noGrp="1"/>
          </p:cNvSpPr>
          <p:nvPr>
            <p:ph type="subTitle" idx="1"/>
          </p:nvPr>
        </p:nvSpPr>
        <p:spPr/>
        <p:txBody>
          <a:bodyPr/>
          <a:lstStyle/>
          <a:p>
            <a:r>
              <a:rPr lang="hi-IN" sz="6000" dirty="0" smtClean="0">
                <a:solidFill>
                  <a:schemeClr val="tx1"/>
                </a:solidFill>
              </a:rPr>
              <a:t>पचमढ़ी</a:t>
            </a:r>
            <a:endParaRPr lang="en-IN" sz="6000" dirty="0" smtClean="0">
              <a:solidFill>
                <a:schemeClr val="tx1"/>
              </a:solidFill>
            </a:endParaRPr>
          </a:p>
          <a:p>
            <a:r>
              <a:rPr lang="en-IN" dirty="0" err="1">
                <a:solidFill>
                  <a:srgbClr val="FF0000"/>
                </a:solidFill>
              </a:rPr>
              <a:t>Pachmarhi</a:t>
            </a:r>
            <a:endParaRPr lang="en-IN" dirty="0">
              <a:solidFill>
                <a:srgbClr val="FF0000"/>
              </a:solidFill>
            </a:endParaRPr>
          </a:p>
        </p:txBody>
      </p:sp>
    </p:spTree>
    <p:extLst>
      <p:ext uri="{BB962C8B-B14F-4D97-AF65-F5344CB8AC3E}">
        <p14:creationId xmlns:p14="http://schemas.microsoft.com/office/powerpoint/2010/main" val="12776530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143000"/>
            <a:ext cx="8686800" cy="4661276"/>
          </a:xfrm>
          <a:prstGeom prst="rect">
            <a:avLst/>
          </a:prstGeom>
        </p:spPr>
        <p:txBody>
          <a:bodyPr wrap="square">
            <a:spAutoFit/>
          </a:bodyPr>
          <a:lstStyle/>
          <a:p>
            <a:pPr algn="just">
              <a:lnSpc>
                <a:spcPct val="150000"/>
              </a:lnSpc>
            </a:pPr>
            <a:r>
              <a:rPr lang="en-IN" sz="2000" dirty="0" err="1"/>
              <a:t>इन</a:t>
            </a:r>
            <a:r>
              <a:rPr lang="en-IN" sz="2000" dirty="0"/>
              <a:t> </a:t>
            </a:r>
            <a:r>
              <a:rPr lang="en-IN" sz="2000" dirty="0" err="1"/>
              <a:t>चित्रों</a:t>
            </a:r>
            <a:r>
              <a:rPr lang="en-IN" sz="2000" dirty="0"/>
              <a:t>  </a:t>
            </a:r>
            <a:r>
              <a:rPr lang="en-IN" sz="2000" dirty="0" err="1"/>
              <a:t>को</a:t>
            </a:r>
            <a:r>
              <a:rPr lang="en-IN" sz="2000" dirty="0"/>
              <a:t> </a:t>
            </a:r>
            <a:r>
              <a:rPr lang="en-IN" sz="2000" dirty="0" err="1"/>
              <a:t>प्रकाश</a:t>
            </a:r>
            <a:r>
              <a:rPr lang="en-IN" sz="2000" dirty="0"/>
              <a:t> </a:t>
            </a:r>
            <a:r>
              <a:rPr lang="en-IN" sz="2000" dirty="0" err="1"/>
              <a:t>में</a:t>
            </a:r>
            <a:r>
              <a:rPr lang="en-IN" sz="2000" dirty="0"/>
              <a:t> </a:t>
            </a:r>
            <a:r>
              <a:rPr lang="en-IN" sz="2000" dirty="0" err="1"/>
              <a:t>लाने</a:t>
            </a:r>
            <a:r>
              <a:rPr lang="en-IN" sz="2000" dirty="0"/>
              <a:t> </a:t>
            </a:r>
            <a:r>
              <a:rPr lang="en-IN" sz="2000" dirty="0" err="1"/>
              <a:t>का</a:t>
            </a:r>
            <a:r>
              <a:rPr lang="en-IN" sz="2000" dirty="0"/>
              <a:t> </a:t>
            </a:r>
            <a:r>
              <a:rPr lang="en-IN" sz="2000" dirty="0" err="1"/>
              <a:t>श्रेय</a:t>
            </a:r>
            <a:r>
              <a:rPr lang="en-IN" sz="2000" dirty="0"/>
              <a:t>  </a:t>
            </a:r>
            <a:r>
              <a:rPr lang="en-IN" sz="2000" dirty="0" err="1"/>
              <a:t>डी.एच</a:t>
            </a:r>
            <a:r>
              <a:rPr lang="en-IN" sz="2000" dirty="0"/>
              <a:t>. </a:t>
            </a:r>
            <a:r>
              <a:rPr lang="en-IN" sz="2000" dirty="0" err="1"/>
              <a:t>गार्डन</a:t>
            </a:r>
            <a:r>
              <a:rPr lang="en-IN" sz="2000" dirty="0"/>
              <a:t> </a:t>
            </a:r>
            <a:r>
              <a:rPr lang="en-IN" sz="2000" dirty="0" smtClean="0"/>
              <a:t>(1936) </a:t>
            </a:r>
            <a:r>
              <a:rPr lang="en-IN" sz="2000" dirty="0" err="1"/>
              <a:t>को</a:t>
            </a:r>
            <a:r>
              <a:rPr lang="en-IN" sz="2000" dirty="0"/>
              <a:t> </a:t>
            </a:r>
            <a:r>
              <a:rPr lang="en-IN" sz="2000" dirty="0" err="1"/>
              <a:t>दिया</a:t>
            </a:r>
            <a:r>
              <a:rPr lang="en-IN" sz="2000" dirty="0"/>
              <a:t> </a:t>
            </a:r>
            <a:r>
              <a:rPr lang="en-IN" sz="2000" dirty="0" err="1"/>
              <a:t>जाता</a:t>
            </a:r>
            <a:r>
              <a:rPr lang="en-IN" sz="2000" dirty="0"/>
              <a:t> </a:t>
            </a:r>
            <a:r>
              <a:rPr lang="en-IN" sz="2000" dirty="0" err="1"/>
              <a:t>है</a:t>
            </a:r>
            <a:r>
              <a:rPr lang="en-IN" sz="2000" dirty="0" smtClean="0"/>
              <a:t>. </a:t>
            </a:r>
          </a:p>
          <a:p>
            <a:pPr algn="just">
              <a:lnSpc>
                <a:spcPct val="150000"/>
              </a:lnSpc>
            </a:pPr>
            <a:r>
              <a:rPr lang="hi-IN" sz="2000" dirty="0"/>
              <a:t>1935 की खुदाई से पता चला कि इस क्षेत्र के शैल चित्र मेसोलिथिक और बाद के काल के हैं। मेसोलिथिक पेंटिंग में स्पष्ट रूप से शिकारी और इकट्ठा रहने  वाले समाज को दर्शाती है। मुख्य रूप से वे मनुष्य और जानवरों के साथ उसके संबंधों को चित्रित करते हैं। इस अवधि का विषय काफी भिन्न है, बुल्स, बाइसन, हाथी, जंगली सूअर, हिरण, बाघ, भैंस, कुत्ते, बंदर और मगरमच्छ चूहों, छिपकलियों, कछुओं और मछलियों जैसी छोटी प्रजातियों के साथ दिखाई देते हैं। कुछ पक्षियों की पहचान मोर के रूप में की जाती है। शिकारी भाले, कुल्हाड़ी, लाठी और धनुष और तीर का उपयोग करके चित्रित किए जाते हैं।</a:t>
            </a:r>
            <a:endParaRPr lang="en-IN" sz="2000" dirty="0" smtClean="0"/>
          </a:p>
          <a:p>
            <a:pPr algn="just">
              <a:lnSpc>
                <a:spcPct val="150000"/>
              </a:lnSpc>
            </a:pPr>
            <a:r>
              <a:rPr lang="en-US" sz="2000" dirty="0" smtClean="0">
                <a:solidFill>
                  <a:srgbClr val="FF0000"/>
                </a:solidFill>
              </a:rPr>
              <a:t>  </a:t>
            </a:r>
            <a:endParaRPr lang="en-IN" sz="2000" dirty="0">
              <a:solidFill>
                <a:srgbClr val="FF0000"/>
              </a:solidFill>
            </a:endParaRPr>
          </a:p>
        </p:txBody>
      </p:sp>
    </p:spTree>
    <p:extLst>
      <p:ext uri="{BB962C8B-B14F-4D97-AF65-F5344CB8AC3E}">
        <p14:creationId xmlns:p14="http://schemas.microsoft.com/office/powerpoint/2010/main" val="37327541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8229600" cy="1143000"/>
          </a:xfrm>
        </p:spPr>
        <p:txBody>
          <a:bodyPr>
            <a:normAutofit fontScale="90000"/>
          </a:bodyPr>
          <a:lstStyle/>
          <a:p>
            <a:r>
              <a:rPr lang="hi-IN" sz="6000" dirty="0"/>
              <a:t>पचमढ़ी पहाड़ियाँ</a:t>
            </a:r>
            <a:r>
              <a:rPr lang="en-IN" sz="8000" dirty="0"/>
              <a:t/>
            </a:r>
            <a:br>
              <a:rPr lang="en-IN" sz="8000" dirty="0"/>
            </a:br>
            <a:r>
              <a:rPr lang="en-IN" dirty="0" err="1" smtClean="0">
                <a:solidFill>
                  <a:srgbClr val="FF0000"/>
                </a:solidFill>
              </a:rPr>
              <a:t>Pachmarhi</a:t>
            </a:r>
            <a:r>
              <a:rPr lang="en-IN" dirty="0" smtClean="0">
                <a:solidFill>
                  <a:srgbClr val="FF0000"/>
                </a:solidFill>
              </a:rPr>
              <a:t> Hills</a:t>
            </a:r>
            <a:endParaRPr lang="en-IN" dirty="0">
              <a:solidFill>
                <a:srgbClr val="FF0000"/>
              </a:solidFill>
            </a:endParaRPr>
          </a:p>
        </p:txBody>
      </p:sp>
      <p:pic>
        <p:nvPicPr>
          <p:cNvPr id="3" name="Picture 2"/>
          <p:cNvPicPr>
            <a:picLocks noChangeAspect="1"/>
          </p:cNvPicPr>
          <p:nvPr/>
        </p:nvPicPr>
        <p:blipFill>
          <a:blip r:embed="rId2"/>
          <a:stretch>
            <a:fillRect/>
          </a:stretch>
        </p:blipFill>
        <p:spPr>
          <a:xfrm>
            <a:off x="609600" y="2590800"/>
            <a:ext cx="3671943" cy="2438400"/>
          </a:xfrm>
          <a:prstGeom prst="rect">
            <a:avLst/>
          </a:prstGeom>
        </p:spPr>
      </p:pic>
      <p:pic>
        <p:nvPicPr>
          <p:cNvPr id="4" name="Picture 3"/>
          <p:cNvPicPr>
            <a:picLocks noChangeAspect="1"/>
          </p:cNvPicPr>
          <p:nvPr/>
        </p:nvPicPr>
        <p:blipFill>
          <a:blip r:embed="rId3"/>
          <a:stretch>
            <a:fillRect/>
          </a:stretch>
        </p:blipFill>
        <p:spPr>
          <a:xfrm>
            <a:off x="5105400" y="2590800"/>
            <a:ext cx="3581400" cy="2378273"/>
          </a:xfrm>
          <a:prstGeom prst="rect">
            <a:avLst/>
          </a:prstGeom>
        </p:spPr>
      </p:pic>
    </p:spTree>
    <p:extLst>
      <p:ext uri="{BB962C8B-B14F-4D97-AF65-F5344CB8AC3E}">
        <p14:creationId xmlns:p14="http://schemas.microsoft.com/office/powerpoint/2010/main" val="69588807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2467</TotalTime>
  <Words>999</Words>
  <Application>Microsoft Office PowerPoint</Application>
  <PresentationFormat>On-screen Show (4:3)</PresentationFormat>
  <Paragraphs>145</Paragraphs>
  <Slides>57</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57</vt:i4>
      </vt:variant>
    </vt:vector>
  </HeadingPairs>
  <TitlesOfParts>
    <vt:vector size="63" baseType="lpstr">
      <vt:lpstr>Arial</vt:lpstr>
      <vt:lpstr>Calibri</vt:lpstr>
      <vt:lpstr>Mangal</vt:lpstr>
      <vt:lpstr>Merriweather Sans</vt:lpstr>
      <vt:lpstr>NonBreakingSpaceOverride</vt:lpstr>
      <vt:lpstr>Office Theme</vt:lpstr>
      <vt:lpstr>प्रागैतिहासिक /आदिकाल की चित्रकला  </vt:lpstr>
      <vt:lpstr>PowerPoint Presentation</vt:lpstr>
      <vt:lpstr> प्रागैतिहासिक काल</vt:lpstr>
      <vt:lpstr>1.पूर्व पाषण काल  Megalithic Age, (30,000 BC –    25,000 BC ) </vt:lpstr>
      <vt:lpstr>मध्य पाषण काल  Mesolithic Age, ( 25,000 BC – 10,000BC )</vt:lpstr>
      <vt:lpstr>उत्तर पाषण काल  Neolithic Age, ( 10,000BC- 3,000 BC )</vt:lpstr>
      <vt:lpstr>मध्य प्रदेश के प्रमुख क्षेत्र  Major regions of Madhya Pradesh</vt:lpstr>
      <vt:lpstr>PowerPoint Presentation</vt:lpstr>
      <vt:lpstr>पचमढ़ी पहाड़ियाँ Pachmarhi Hills</vt:lpstr>
      <vt:lpstr>मूत्र करती गाय Urinating Cow</vt:lpstr>
      <vt:lpstr> शिकार Hunting    </vt:lpstr>
      <vt:lpstr>  एक्स - रे शैली . गर्भवती गाय और हिरण के रूप में  जानवरों के गर्भ में भ्रूण को दर्शाती है  X-ray style. Represents the fetus in the womb of animals in the form of a pregnant cow and deer </vt:lpstr>
      <vt:lpstr>बंदर के साथ पैनल Panel with monkey</vt:lpstr>
      <vt:lpstr>जटिल दृश्य / शिकार लड़ाई Complex scene / hunting fight</vt:lpstr>
      <vt:lpstr>त्रिकोणीय आकृतियाँ  Triangular shapes</vt:lpstr>
      <vt:lpstr>घोड़ों का चित्रण Depiction of horses</vt:lpstr>
      <vt:lpstr>नृत्य Dance</vt:lpstr>
      <vt:lpstr>मानव आकृतियां   Human figures </vt:lpstr>
      <vt:lpstr>पशु-पक्षी  Animals and birds</vt:lpstr>
      <vt:lpstr>सैनिक जीत का जश्न मानते  Soldiers celebrate victory</vt:lpstr>
      <vt:lpstr>प्रतीकात्मक चित्रण  Symbolic drawing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प्रागैतिहासिक चित्रों की विषय –वस्तु Themes of Prehistoric Paintings</vt:lpstr>
      <vt:lpstr>PowerPoint Presentation</vt:lpstr>
      <vt:lpstr>प्रगेतिहसिक काल के चित्रों की विशेषताएं  </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प्रागैतिहासिक /आदिकाल की चित्रकला</dc:title>
  <dc:creator>DELL</dc:creator>
  <cp:lastModifiedBy>Lenovo</cp:lastModifiedBy>
  <cp:revision>214</cp:revision>
  <dcterms:created xsi:type="dcterms:W3CDTF">2012-09-05T01:51:46Z</dcterms:created>
  <dcterms:modified xsi:type="dcterms:W3CDTF">2021-04-25T14:29:00Z</dcterms:modified>
</cp:coreProperties>
</file>