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1" r:id="rId3"/>
    <p:sldId id="267" r:id="rId4"/>
    <p:sldId id="257" r:id="rId5"/>
    <p:sldId id="258" r:id="rId6"/>
    <p:sldId id="346" r:id="rId7"/>
    <p:sldId id="260" r:id="rId8"/>
    <p:sldId id="268" r:id="rId9"/>
    <p:sldId id="275" r:id="rId10"/>
    <p:sldId id="271" r:id="rId11"/>
    <p:sldId id="274" r:id="rId12"/>
    <p:sldId id="276" r:id="rId13"/>
    <p:sldId id="264" r:id="rId14"/>
    <p:sldId id="345" r:id="rId15"/>
    <p:sldId id="265" r:id="rId16"/>
    <p:sldId id="259" r:id="rId17"/>
    <p:sldId id="277" r:id="rId18"/>
    <p:sldId id="282" r:id="rId19"/>
    <p:sldId id="290" r:id="rId20"/>
    <p:sldId id="289" r:id="rId21"/>
    <p:sldId id="284" r:id="rId22"/>
    <p:sldId id="285" r:id="rId23"/>
    <p:sldId id="343" r:id="rId24"/>
    <p:sldId id="286" r:id="rId25"/>
    <p:sldId id="288" r:id="rId26"/>
    <p:sldId id="344" r:id="rId27"/>
    <p:sldId id="291" r:id="rId28"/>
    <p:sldId id="298" r:id="rId29"/>
    <p:sldId id="294" r:id="rId30"/>
    <p:sldId id="299" r:id="rId31"/>
    <p:sldId id="301" r:id="rId32"/>
    <p:sldId id="304" r:id="rId33"/>
    <p:sldId id="307" r:id="rId34"/>
    <p:sldId id="318" r:id="rId35"/>
    <p:sldId id="325" r:id="rId36"/>
    <p:sldId id="319" r:id="rId37"/>
    <p:sldId id="320" r:id="rId38"/>
    <p:sldId id="322" r:id="rId39"/>
    <p:sldId id="323" r:id="rId40"/>
    <p:sldId id="326" r:id="rId41"/>
    <p:sldId id="328" r:id="rId42"/>
    <p:sldId id="329" r:id="rId43"/>
    <p:sldId id="330" r:id="rId44"/>
    <p:sldId id="334" r:id="rId45"/>
    <p:sldId id="335" r:id="rId46"/>
    <p:sldId id="336" r:id="rId47"/>
    <p:sldId id="33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sorterViewPr>
    <p:cViewPr>
      <p:scale>
        <a:sx n="80" d="100"/>
        <a:sy n="80" d="100"/>
      </p:scale>
      <p:origin x="0" y="-16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FFA3BF0-AD07-4116-82AD-8CB6657BC691}" type="datetimeFigureOut">
              <a:rPr lang="en-IN" smtClean="0"/>
              <a:t>25-04-2021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397830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FFA3BF0-AD07-4116-82AD-8CB6657BC691}" type="datetimeFigureOut">
              <a:rPr lang="en-IN" smtClean="0"/>
              <a:t>25-04-2021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26299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FFA3BF0-AD07-4116-82AD-8CB6657BC691}" type="datetimeFigureOut">
              <a:rPr lang="en-IN" smtClean="0"/>
              <a:t>25-04-2021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165012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FFA3BF0-AD07-4116-82AD-8CB6657BC691}" type="datetimeFigureOut">
              <a:rPr lang="en-IN" smtClean="0"/>
              <a:t>25-04-2021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227169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A3BF0-AD07-4116-82AD-8CB6657BC691}" type="datetimeFigureOut">
              <a:rPr lang="en-IN" smtClean="0"/>
              <a:t>25-04-2021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231487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FFA3BF0-AD07-4116-82AD-8CB6657BC691}" type="datetimeFigureOut">
              <a:rPr lang="en-IN" smtClean="0"/>
              <a:t>25-04-2021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36909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FFA3BF0-AD07-4116-82AD-8CB6657BC691}" type="datetimeFigureOut">
              <a:rPr lang="en-IN" smtClean="0"/>
              <a:t>25-04-2021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419818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FFA3BF0-AD07-4116-82AD-8CB6657BC691}" type="datetimeFigureOut">
              <a:rPr lang="en-IN" smtClean="0"/>
              <a:t>25-04-2021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242260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A3BF0-AD07-4116-82AD-8CB6657BC691}" type="datetimeFigureOut">
              <a:rPr lang="en-IN" smtClean="0"/>
              <a:t>25-04-2021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388878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A3BF0-AD07-4116-82AD-8CB6657BC691}" type="datetimeFigureOut">
              <a:rPr lang="en-IN" smtClean="0"/>
              <a:t>25-04-2021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186543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A3BF0-AD07-4116-82AD-8CB6657BC691}" type="datetimeFigureOut">
              <a:rPr lang="en-IN" smtClean="0"/>
              <a:t>25-04-2021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AD964A-1069-49DA-943E-2DC00D51FBC4}" type="slidenum">
              <a:rPr lang="en-IN" smtClean="0"/>
              <a:t>‹#›</a:t>
            </a:fld>
            <a:endParaRPr lang="en-IN"/>
          </a:p>
        </p:txBody>
      </p:sp>
    </p:spTree>
    <p:extLst>
      <p:ext uri="{BB962C8B-B14F-4D97-AF65-F5344CB8AC3E}">
        <p14:creationId xmlns:p14="http://schemas.microsoft.com/office/powerpoint/2010/main" val="340212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A3BF0-AD07-4116-82AD-8CB6657BC691}" type="datetimeFigureOut">
              <a:rPr lang="en-IN" smtClean="0"/>
              <a:t>25-04-2021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D964A-1069-49DA-943E-2DC00D51FBC4}" type="slidenum">
              <a:rPr lang="en-IN" smtClean="0"/>
              <a:t>‹#›</a:t>
            </a:fld>
            <a:endParaRPr lang="en-IN"/>
          </a:p>
        </p:txBody>
      </p:sp>
    </p:spTree>
    <p:extLst>
      <p:ext uri="{BB962C8B-B14F-4D97-AF65-F5344CB8AC3E}">
        <p14:creationId xmlns:p14="http://schemas.microsoft.com/office/powerpoint/2010/main" val="7979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i-IN" dirty="0" smtClean="0"/>
              <a:t>सिंधु घाटी सभ्यता की कला </a:t>
            </a:r>
            <a:br>
              <a:rPr lang="hi-IN" dirty="0" smtClean="0"/>
            </a:br>
            <a:endParaRPr lang="en-IN" dirty="0"/>
          </a:p>
        </p:txBody>
      </p:sp>
      <p:sp>
        <p:nvSpPr>
          <p:cNvPr id="3" name="Subtitle 2"/>
          <p:cNvSpPr>
            <a:spLocks noGrp="1"/>
          </p:cNvSpPr>
          <p:nvPr>
            <p:ph type="subTitle" idx="1"/>
          </p:nvPr>
        </p:nvSpPr>
        <p:spPr/>
        <p:txBody>
          <a:bodyPr/>
          <a:lstStyle/>
          <a:p>
            <a:r>
              <a:rPr lang="hi-IN" sz="3600" dirty="0" smtClean="0"/>
              <a:t>3,500 ई. पू. से 2,500 ई. पू</a:t>
            </a:r>
            <a:r>
              <a:rPr lang="hi-IN" dirty="0" smtClean="0"/>
              <a:t>.</a:t>
            </a:r>
            <a:endParaRPr lang="en-IN" dirty="0" smtClean="0"/>
          </a:p>
          <a:p>
            <a:endParaRPr lang="en-IN" dirty="0"/>
          </a:p>
        </p:txBody>
      </p:sp>
    </p:spTree>
    <p:extLst>
      <p:ext uri="{BB962C8B-B14F-4D97-AF65-F5344CB8AC3E}">
        <p14:creationId xmlns:p14="http://schemas.microsoft.com/office/powerpoint/2010/main" val="456935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175" y="883955"/>
            <a:ext cx="8001000" cy="5524128"/>
          </a:xfrm>
          <a:prstGeom prst="rect">
            <a:avLst/>
          </a:prstGeom>
        </p:spPr>
      </p:pic>
      <p:sp>
        <p:nvSpPr>
          <p:cNvPr id="3" name="Rectangle 2"/>
          <p:cNvSpPr/>
          <p:nvPr/>
        </p:nvSpPr>
        <p:spPr>
          <a:xfrm>
            <a:off x="352794" y="514623"/>
            <a:ext cx="1369286" cy="584775"/>
          </a:xfrm>
          <a:prstGeom prst="rect">
            <a:avLst/>
          </a:prstGeom>
        </p:spPr>
        <p:txBody>
          <a:bodyPr wrap="none">
            <a:spAutoFit/>
          </a:bodyPr>
          <a:lstStyle/>
          <a:p>
            <a:r>
              <a:rPr lang="hi-IN" sz="3200" dirty="0" smtClean="0"/>
              <a:t>नालीयाँ</a:t>
            </a:r>
            <a:r>
              <a:rPr lang="hi-IN" dirty="0" smtClean="0"/>
              <a:t> </a:t>
            </a:r>
            <a:endParaRPr lang="en-IN" dirty="0"/>
          </a:p>
        </p:txBody>
      </p:sp>
    </p:spTree>
    <p:extLst>
      <p:ext uri="{BB962C8B-B14F-4D97-AF65-F5344CB8AC3E}">
        <p14:creationId xmlns:p14="http://schemas.microsoft.com/office/powerpoint/2010/main" val="49933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797"/>
          <a:stretch/>
        </p:blipFill>
        <p:spPr>
          <a:xfrm>
            <a:off x="2333625" y="531085"/>
            <a:ext cx="7659832" cy="5612540"/>
          </a:xfrm>
          <a:prstGeom prst="rect">
            <a:avLst/>
          </a:prstGeom>
        </p:spPr>
      </p:pic>
    </p:spTree>
    <p:extLst>
      <p:ext uri="{BB962C8B-B14F-4D97-AF65-F5344CB8AC3E}">
        <p14:creationId xmlns:p14="http://schemas.microsoft.com/office/powerpoint/2010/main" val="3088462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488"/>
          <a:stretch/>
        </p:blipFill>
        <p:spPr>
          <a:xfrm>
            <a:off x="1914525" y="432816"/>
            <a:ext cx="8497191" cy="5815584"/>
          </a:xfrm>
          <a:prstGeom prst="rect">
            <a:avLst/>
          </a:prstGeom>
        </p:spPr>
      </p:pic>
    </p:spTree>
    <p:extLst>
      <p:ext uri="{BB962C8B-B14F-4D97-AF65-F5344CB8AC3E}">
        <p14:creationId xmlns:p14="http://schemas.microsoft.com/office/powerpoint/2010/main" val="140333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425" y="590055"/>
            <a:ext cx="6586537" cy="5477370"/>
          </a:xfrm>
          <a:prstGeom prst="rect">
            <a:avLst/>
          </a:prstGeom>
        </p:spPr>
      </p:pic>
    </p:spTree>
    <p:extLst>
      <p:ext uri="{BB962C8B-B14F-4D97-AF65-F5344CB8AC3E}">
        <p14:creationId xmlns:p14="http://schemas.microsoft.com/office/powerpoint/2010/main" val="1243007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894" y="1305342"/>
            <a:ext cx="9808234" cy="4739759"/>
          </a:xfrm>
          <a:prstGeom prst="rect">
            <a:avLst/>
          </a:prstGeom>
        </p:spPr>
        <p:txBody>
          <a:bodyPr wrap="square">
            <a:spAutoFit/>
          </a:bodyPr>
          <a:lstStyle/>
          <a:p>
            <a:r>
              <a:rPr lang="hi-IN" sz="3200" dirty="0" smtClean="0"/>
              <a:t>स्नानघर</a:t>
            </a:r>
            <a:r>
              <a:rPr lang="en-IN" sz="3200" dirty="0" smtClean="0"/>
              <a:t>,</a:t>
            </a:r>
            <a:r>
              <a:rPr lang="hi-IN" sz="3200" dirty="0" smtClean="0"/>
              <a:t> बृहत्स्नानागार</a:t>
            </a:r>
            <a:endParaRPr lang="hi-IN" sz="3200" dirty="0"/>
          </a:p>
          <a:p>
            <a:endParaRPr lang="en-IN" dirty="0" smtClean="0"/>
          </a:p>
          <a:p>
            <a:pPr algn="just">
              <a:lnSpc>
                <a:spcPct val="200000"/>
              </a:lnSpc>
            </a:pPr>
            <a:r>
              <a:rPr lang="hi-IN" dirty="0" smtClean="0">
                <a:solidFill>
                  <a:srgbClr val="454743"/>
                </a:solidFill>
                <a:latin typeface="arial unicode ms" panose="020B0604020202020204" pitchFamily="34" charset="-128"/>
                <a:ea typeface="arial unicode ms" panose="020B0604020202020204" pitchFamily="34" charset="-128"/>
              </a:rPr>
              <a:t>इस </a:t>
            </a:r>
            <a:r>
              <a:rPr lang="hi-IN" dirty="0">
                <a:solidFill>
                  <a:srgbClr val="454743"/>
                </a:solidFill>
                <a:latin typeface="arial unicode ms" panose="020B0604020202020204" pitchFamily="34" charset="-128"/>
                <a:ea typeface="arial unicode ms" panose="020B0604020202020204" pitchFamily="34" charset="-128"/>
              </a:rPr>
              <a:t>सभ्यता का सर्वाधिक उल्लेखनीय स्मारक बृहत्स्नानागार है। इसका विस्तार पूर्व से पश्चिम की ओर 32.9 मीटर तथा उत्तर से दक्षिण की ओर 54.86 मीटर है। इसके मध्य में स्थित स्नानकुण्ड 11.89 मीटर लम्बा, 7.01 मीटर चौड़ा एवं 2.44 मीटर गहरा है। इस जलकुंड के अन्दर प्रवेश करने के </a:t>
            </a:r>
            <a:r>
              <a:rPr lang="hi-IN" dirty="0" smtClean="0">
                <a:solidFill>
                  <a:srgbClr val="454743"/>
                </a:solidFill>
                <a:latin typeface="arial unicode ms" panose="020B0604020202020204" pitchFamily="34" charset="-128"/>
                <a:ea typeface="arial unicode ms" panose="020B0604020202020204" pitchFamily="34" charset="-128"/>
              </a:rPr>
              <a:t>लिए </a:t>
            </a:r>
            <a:r>
              <a:rPr lang="hi-IN" dirty="0" smtClean="0"/>
              <a:t> स्नानघर </a:t>
            </a:r>
            <a:r>
              <a:rPr lang="hi-IN" dirty="0" smtClean="0">
                <a:solidFill>
                  <a:srgbClr val="454743"/>
                </a:solidFill>
                <a:latin typeface="arial unicode ms" panose="020B0604020202020204" pitchFamily="34" charset="-128"/>
                <a:ea typeface="arial unicode ms" panose="020B0604020202020204" pitchFamily="34" charset="-128"/>
              </a:rPr>
              <a:t>दक्षिणी </a:t>
            </a:r>
            <a:r>
              <a:rPr lang="hi-IN" dirty="0">
                <a:solidFill>
                  <a:srgbClr val="454743"/>
                </a:solidFill>
                <a:latin typeface="arial unicode ms" panose="020B0604020202020204" pitchFamily="34" charset="-128"/>
                <a:ea typeface="arial unicode ms" panose="020B0604020202020204" pitchFamily="34" charset="-128"/>
              </a:rPr>
              <a:t>और उत्तरी सिरों पर 2.43 मीटर चौड़ी सीढ़ियां बनाई गई थी। फर्श पक्की ईटों का बना हुआ था। स्नानागार के फर्श की ढाल दक्षिण से पश्चिम की ओर है। कुण्ड के चारों ओर बरामदे एवं इनके पीछे अनेक छोटे-छोटे कमरे निर्मित थे। कमरे संभवतः दुमंजिले थे, क्योंकि ऊपर जाने के लिए सीढ़ियां भी मिली </a:t>
            </a:r>
            <a:r>
              <a:rPr lang="hi-IN" dirty="0" smtClean="0">
                <a:solidFill>
                  <a:srgbClr val="454743"/>
                </a:solidFill>
                <a:latin typeface="arial unicode ms" panose="020B0604020202020204" pitchFamily="34" charset="-128"/>
                <a:ea typeface="arial unicode ms" panose="020B0604020202020204" pitchFamily="34" charset="-128"/>
              </a:rPr>
              <a:t>हैं</a:t>
            </a:r>
            <a:r>
              <a:rPr lang="en-IN" dirty="0" smtClean="0">
                <a:solidFill>
                  <a:srgbClr val="454743"/>
                </a:solidFill>
                <a:latin typeface="arial unicode ms" panose="020B0604020202020204" pitchFamily="34" charset="-128"/>
                <a:ea typeface="arial unicode ms" panose="020B0604020202020204" pitchFamily="34" charset="-128"/>
              </a:rPr>
              <a:t> </a:t>
            </a:r>
            <a:r>
              <a:rPr lang="hi-IN" dirty="0" smtClean="0">
                <a:solidFill>
                  <a:srgbClr val="454743"/>
                </a:solidFill>
                <a:latin typeface="arial unicode ms" panose="020B0604020202020204" pitchFamily="34" charset="-128"/>
                <a:ea typeface="arial unicode ms" panose="020B0604020202020204" pitchFamily="34" charset="-128"/>
              </a:rPr>
              <a:t>कुण्ड </a:t>
            </a:r>
            <a:r>
              <a:rPr lang="hi-IN" dirty="0">
                <a:solidFill>
                  <a:srgbClr val="454743"/>
                </a:solidFill>
                <a:latin typeface="arial unicode ms" panose="020B0604020202020204" pitchFamily="34" charset="-128"/>
                <a:ea typeface="arial unicode ms" panose="020B0604020202020204" pitchFamily="34" charset="-128"/>
              </a:rPr>
              <a:t>के पूर्व में स्थित एक कमरे से ईटों की दोहरी पंक्ति से बने एक कूप का उल्लेख मिला है जो सम्भवतः स्नानागार हेतु जल की आपूर्ति करता </a:t>
            </a:r>
            <a:r>
              <a:rPr lang="hi-IN" dirty="0" smtClean="0">
                <a:solidFill>
                  <a:srgbClr val="454743"/>
                </a:solidFill>
                <a:latin typeface="arial unicode ms" panose="020B0604020202020204" pitchFamily="34" charset="-128"/>
                <a:ea typeface="arial unicode ms" panose="020B0604020202020204" pitchFamily="34" charset="-128"/>
              </a:rPr>
              <a:t>था</a:t>
            </a:r>
            <a:r>
              <a:rPr lang="en-IN" dirty="0" smtClean="0">
                <a:solidFill>
                  <a:srgbClr val="454743"/>
                </a:solidFill>
                <a:latin typeface="arial unicode ms" panose="020B0604020202020204" pitchFamily="34" charset="-128"/>
                <a:ea typeface="arial unicode ms" panose="020B0604020202020204" pitchFamily="34" charset="-128"/>
              </a:rPr>
              <a:t> </a:t>
            </a:r>
            <a:endParaRPr lang="en-IN" dirty="0"/>
          </a:p>
        </p:txBody>
      </p:sp>
    </p:spTree>
    <p:extLst>
      <p:ext uri="{BB962C8B-B14F-4D97-AF65-F5344CB8AC3E}">
        <p14:creationId xmlns:p14="http://schemas.microsoft.com/office/powerpoint/2010/main" val="1122030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009650"/>
            <a:ext cx="9321800" cy="4935071"/>
          </a:xfrm>
          <a:prstGeom prst="rect">
            <a:avLst/>
          </a:prstGeom>
        </p:spPr>
      </p:pic>
      <p:sp>
        <p:nvSpPr>
          <p:cNvPr id="3" name="Rectangle 2"/>
          <p:cNvSpPr/>
          <p:nvPr/>
        </p:nvSpPr>
        <p:spPr>
          <a:xfrm>
            <a:off x="170925" y="263009"/>
            <a:ext cx="2908168" cy="707886"/>
          </a:xfrm>
          <a:prstGeom prst="rect">
            <a:avLst/>
          </a:prstGeom>
        </p:spPr>
        <p:txBody>
          <a:bodyPr wrap="none">
            <a:spAutoFit/>
          </a:bodyPr>
          <a:lstStyle/>
          <a:p>
            <a:r>
              <a:rPr lang="hi-IN" sz="4000" dirty="0" smtClean="0"/>
              <a:t>स्नानघर</a:t>
            </a:r>
            <a:r>
              <a:rPr lang="en-IN" sz="4000" dirty="0" smtClean="0"/>
              <a:t> </a:t>
            </a:r>
            <a:r>
              <a:rPr lang="hi-IN" sz="2000" dirty="0" smtClean="0"/>
              <a:t>12</a:t>
            </a:r>
            <a:r>
              <a:rPr lang="en-IN" sz="2000" dirty="0" smtClean="0"/>
              <a:t>x</a:t>
            </a:r>
            <a:r>
              <a:rPr lang="hi-IN" sz="2000" dirty="0" smtClean="0"/>
              <a:t>7 </a:t>
            </a:r>
            <a:r>
              <a:rPr lang="hi-IN" sz="2000" dirty="0"/>
              <a:t>मीटर</a:t>
            </a:r>
            <a:r>
              <a:rPr lang="hi-IN" sz="1050" dirty="0" smtClean="0"/>
              <a:t> </a:t>
            </a:r>
            <a:endParaRPr lang="en-IN" dirty="0"/>
          </a:p>
        </p:txBody>
      </p:sp>
    </p:spTree>
    <p:extLst>
      <p:ext uri="{BB962C8B-B14F-4D97-AF65-F5344CB8AC3E}">
        <p14:creationId xmlns:p14="http://schemas.microsoft.com/office/powerpoint/2010/main" val="4214389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572" y="436028"/>
            <a:ext cx="9126378" cy="6088598"/>
          </a:xfrm>
          <a:prstGeom prst="rect">
            <a:avLst/>
          </a:prstGeom>
        </p:spPr>
      </p:pic>
    </p:spTree>
    <p:extLst>
      <p:ext uri="{BB962C8B-B14F-4D97-AF65-F5344CB8AC3E}">
        <p14:creationId xmlns:p14="http://schemas.microsoft.com/office/powerpoint/2010/main" val="3409188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hi-IN" dirty="0" smtClean="0"/>
              <a:t>मूर्तिकला</a:t>
            </a:r>
            <a:r>
              <a:rPr lang="en-IN" dirty="0" smtClean="0"/>
              <a:t>, </a:t>
            </a:r>
            <a:r>
              <a:rPr lang="hi-IN" sz="2000" dirty="0"/>
              <a:t>मोहनजोदडो</a:t>
            </a:r>
            <a:r>
              <a:rPr lang="en-IN" dirty="0"/>
              <a:t/>
            </a:r>
            <a:br>
              <a:rPr lang="en-IN" dirty="0"/>
            </a:br>
            <a:r>
              <a:rPr lang="en-IN" dirty="0" smtClean="0"/>
              <a:t/>
            </a:r>
            <a:br>
              <a:rPr lang="en-IN" dirty="0" smtClean="0"/>
            </a:br>
            <a:r>
              <a:rPr lang="en-IN" dirty="0" smtClean="0"/>
              <a:t/>
            </a:r>
            <a:br>
              <a:rPr lang="en-IN" dirty="0" smtClean="0"/>
            </a:br>
            <a:r>
              <a:rPr lang="hi-IN" sz="2400" dirty="0"/>
              <a:t>दाढ़ी वाला </a:t>
            </a:r>
            <a:r>
              <a:rPr lang="hi-IN" sz="2400" dirty="0" smtClean="0"/>
              <a:t>योगी</a:t>
            </a:r>
            <a:r>
              <a:rPr lang="en-IN" sz="2400" dirty="0" smtClean="0"/>
              <a:t>, </a:t>
            </a:r>
            <a:r>
              <a:rPr lang="hi-IN" sz="2400" dirty="0"/>
              <a:t>सफेद चुना  पत्थर सेमी </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324" y="122455"/>
            <a:ext cx="4067175" cy="6602195"/>
          </a:xfrm>
          <a:prstGeom prst="rect">
            <a:avLst/>
          </a:prstGeom>
        </p:spPr>
      </p:pic>
    </p:spTree>
    <p:extLst>
      <p:ext uri="{BB962C8B-B14F-4D97-AF65-F5344CB8AC3E}">
        <p14:creationId xmlns:p14="http://schemas.microsoft.com/office/powerpoint/2010/main" val="3930059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कांस्य </a:t>
            </a:r>
            <a:r>
              <a:rPr lang="hi-IN" dirty="0" smtClean="0"/>
              <a:t>नर्तकी</a:t>
            </a:r>
            <a:r>
              <a:rPr lang="en-IN" dirty="0" smtClean="0"/>
              <a:t>, </a:t>
            </a:r>
            <a:r>
              <a:rPr lang="hi-IN" sz="2000" dirty="0" smtClean="0"/>
              <a:t>मोहनजोदडो</a:t>
            </a:r>
            <a:r>
              <a:rPr lang="en-IN" dirty="0" smtClean="0"/>
              <a:t/>
            </a:r>
            <a:br>
              <a:rPr lang="en-IN" dirty="0" smtClean="0"/>
            </a:br>
            <a:r>
              <a:rPr lang="hi-IN" dirty="0" smtClean="0"/>
              <a:t> </a:t>
            </a:r>
            <a:r>
              <a:rPr lang="hi-IN" sz="2400" dirty="0"/>
              <a:t>4.5 इंच</a:t>
            </a:r>
            <a:endParaRPr lang="en-IN" sz="2400" dirty="0"/>
          </a:p>
        </p:txBody>
      </p:sp>
      <p:pic>
        <p:nvPicPr>
          <p:cNvPr id="5122" name="Picture 2" descr="https://kafilabackup.files.wordpress.com/2017/11/8854dfcc7d4d180561f5c7cb896d92a1-indus-valley-civilization-mohenjo-daro.jpg?w=4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767" y="233525"/>
            <a:ext cx="3216747" cy="62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89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नर्तकी </a:t>
            </a:r>
            <a:r>
              <a:rPr lang="hi-IN" dirty="0" smtClean="0"/>
              <a:t>धड़</a:t>
            </a:r>
            <a:r>
              <a:rPr lang="en-IN" dirty="0" smtClean="0"/>
              <a:t>, </a:t>
            </a:r>
            <a:r>
              <a:rPr lang="hi-IN" sz="2400" dirty="0"/>
              <a:t>हड़प्पा</a:t>
            </a:r>
            <a:r>
              <a:rPr lang="en-IN" dirty="0" smtClean="0"/>
              <a:t/>
            </a:r>
            <a:br>
              <a:rPr lang="en-IN" dirty="0" smtClean="0"/>
            </a:br>
            <a:r>
              <a:rPr lang="hi-IN" sz="2400" dirty="0"/>
              <a:t>सलेटी पत्थर , </a:t>
            </a:r>
            <a:r>
              <a:rPr lang="en-IN" sz="2400" dirty="0" smtClean="0"/>
              <a:t>10x4x3 </a:t>
            </a:r>
            <a:r>
              <a:rPr lang="hi-IN" sz="2400" dirty="0" smtClean="0"/>
              <a:t>सेमी </a:t>
            </a:r>
            <a:endParaRPr lang="en-IN"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407" t="16389" r="23704" b="10555"/>
          <a:stretch/>
        </p:blipFill>
        <p:spPr>
          <a:xfrm>
            <a:off x="6943724" y="297924"/>
            <a:ext cx="3429001" cy="6198126"/>
          </a:xfrm>
          <a:prstGeom prst="rect">
            <a:avLst/>
          </a:prstGeom>
        </p:spPr>
      </p:pic>
    </p:spTree>
    <p:extLst>
      <p:ext uri="{BB962C8B-B14F-4D97-AF65-F5344CB8AC3E}">
        <p14:creationId xmlns:p14="http://schemas.microsoft.com/office/powerpoint/2010/main" val="402082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371" y="505882"/>
            <a:ext cx="8798942" cy="5544082"/>
          </a:xfrm>
          <a:prstGeom prst="rect">
            <a:avLst/>
          </a:prstGeom>
        </p:spPr>
        <p:txBody>
          <a:bodyPr wrap="square">
            <a:spAutoFit/>
          </a:bodyPr>
          <a:lstStyle/>
          <a:p>
            <a:pPr algn="just">
              <a:lnSpc>
                <a:spcPct val="200000"/>
              </a:lnSpc>
            </a:pPr>
            <a:r>
              <a:rPr lang="hi-IN" sz="2000" dirty="0">
                <a:latin typeface="arial unicode ms" panose="020B0604020202020204" pitchFamily="34" charset="-128"/>
                <a:ea typeface="arial unicode ms" panose="020B0604020202020204" pitchFamily="34" charset="-128"/>
              </a:rPr>
              <a:t>अब तक इस सभ्यता के अवशेष पाकिस्तान और भारत के पंजाब, सिंध, बलूचिस्तान, गुजरात, राजस्थान, हरियाणा, पश्चिमी उत्तर प्रदेश, जम्मू-कश्मीर के भागों में पाये जा चुके हैं। इस सभ्यता का फैलाव उत्तर में 'जम्मू' के 'मांदा' से लेकर दक्षिण में नर्मदा के मुहाने 'भगतराव' तक और पश्चिमी में 'मकरान' समुद्र तट पर 'सुत्कागेनडोर' से लेकर पूर्व में पश्चिमी उत्तर प्रदेश में मेरठ तक है</a:t>
            </a:r>
            <a:r>
              <a:rPr lang="hi-IN" sz="2000" dirty="0" smtClean="0">
                <a:latin typeface="arial unicode ms" panose="020B0604020202020204" pitchFamily="34" charset="-128"/>
                <a:ea typeface="arial unicode ms" panose="020B0604020202020204" pitchFamily="34" charset="-128"/>
              </a:rPr>
              <a:t>।</a:t>
            </a:r>
            <a:r>
              <a:rPr lang="en-IN" sz="2000" dirty="0" smtClean="0">
                <a:latin typeface="arial unicode ms" panose="020B0604020202020204" pitchFamily="34" charset="-128"/>
                <a:ea typeface="arial unicode ms" panose="020B0604020202020204" pitchFamily="34" charset="-128"/>
              </a:rPr>
              <a:t> </a:t>
            </a:r>
            <a:r>
              <a:rPr lang="hi-IN" sz="2000" dirty="0" smtClean="0">
                <a:latin typeface="arial unicode ms" panose="020B0604020202020204" pitchFamily="34" charset="-128"/>
                <a:ea typeface="arial unicode ms" panose="020B0604020202020204" pitchFamily="34" charset="-128"/>
              </a:rPr>
              <a:t>लगभग </a:t>
            </a:r>
            <a:r>
              <a:rPr lang="hi-IN" sz="2000" dirty="0">
                <a:latin typeface="arial unicode ms" panose="020B0604020202020204" pitchFamily="34" charset="-128"/>
                <a:ea typeface="arial unicode ms" panose="020B0604020202020204" pitchFamily="34" charset="-128"/>
              </a:rPr>
              <a:t>त्रिभुजाकार वाला यह भाग कुल क़रीब 12,99,600 वर्ग किलोमीटर के क्षेत्र में फैला हुआ है। सिन्धु सभ्यता का विस्तार का पूर्व से पश्चिमी तक 1600 किलोमीटर तथा उत्तर से दक्षिण तक 1400 किलोमीटर था। इस प्रकार सिंधु सभ्यता समकालीन मिस्र या 'सुमेरियन सभ्यता' से अधिक विस्तृत क्षेत्र में फैली थी।</a:t>
            </a:r>
            <a:endParaRPr lang="en-IN" sz="2000" dirty="0"/>
          </a:p>
        </p:txBody>
      </p:sp>
    </p:spTree>
    <p:extLst>
      <p:ext uri="{BB962C8B-B14F-4D97-AF65-F5344CB8AC3E}">
        <p14:creationId xmlns:p14="http://schemas.microsoft.com/office/powerpoint/2010/main" val="152666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पुरुष </a:t>
            </a:r>
            <a:r>
              <a:rPr lang="hi-IN" dirty="0" smtClean="0"/>
              <a:t>धड़</a:t>
            </a:r>
            <a:r>
              <a:rPr lang="en-IN" dirty="0" smtClean="0"/>
              <a:t>, </a:t>
            </a:r>
            <a:r>
              <a:rPr lang="hi-IN" sz="2000" dirty="0"/>
              <a:t>हड़प्पा</a:t>
            </a:r>
            <a:r>
              <a:rPr lang="en-IN" dirty="0" smtClean="0"/>
              <a:t/>
            </a:r>
            <a:br>
              <a:rPr lang="en-IN" dirty="0" smtClean="0"/>
            </a:br>
            <a:r>
              <a:rPr lang="hi-IN" sz="2000" dirty="0" smtClean="0"/>
              <a:t>लाल  </a:t>
            </a:r>
            <a:r>
              <a:rPr lang="hi-IN" sz="2000" dirty="0"/>
              <a:t>बलुआ पत्थर </a:t>
            </a:r>
            <a:r>
              <a:rPr lang="en-IN" sz="2400" dirty="0" smtClean="0"/>
              <a:t>9.2x5.5x3</a:t>
            </a:r>
            <a:r>
              <a:rPr lang="en-IN" sz="2000" dirty="0" smtClean="0"/>
              <a:t> </a:t>
            </a:r>
            <a:r>
              <a:rPr lang="hi-IN" sz="2000" dirty="0" smtClean="0"/>
              <a:t>सेमी</a:t>
            </a:r>
            <a:endParaRPr lang="en-IN"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924" t="4713" r="17308" b="13509"/>
          <a:stretch/>
        </p:blipFill>
        <p:spPr>
          <a:xfrm>
            <a:off x="6943724" y="257175"/>
            <a:ext cx="3819525" cy="6332370"/>
          </a:xfrm>
          <a:prstGeom prst="rect">
            <a:avLst/>
          </a:prstGeom>
        </p:spPr>
      </p:pic>
    </p:spTree>
    <p:extLst>
      <p:ext uri="{BB962C8B-B14F-4D97-AF65-F5344CB8AC3E}">
        <p14:creationId xmlns:p14="http://schemas.microsoft.com/office/powerpoint/2010/main" val="2001092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dirty="0"/>
              <a:t/>
            </a:r>
            <a:br>
              <a:rPr lang="hi-IN" dirty="0"/>
            </a:br>
            <a:r>
              <a:rPr lang="hi-IN" dirty="0"/>
              <a:t> म्रण मूर्तियाँ </a:t>
            </a:r>
            <a:r>
              <a:rPr lang="en-IN" dirty="0" smtClean="0"/>
              <a:t/>
            </a:r>
            <a:br>
              <a:rPr lang="en-IN" dirty="0" smtClean="0"/>
            </a:br>
            <a:r>
              <a:rPr lang="hi-IN" sz="2400" dirty="0" smtClean="0"/>
              <a:t>मातृ </a:t>
            </a:r>
            <a:r>
              <a:rPr lang="hi-IN" sz="2400" dirty="0"/>
              <a:t>देवी </a:t>
            </a:r>
            <a:endParaRPr lang="en-IN" dirty="0"/>
          </a:p>
        </p:txBody>
      </p:sp>
      <p:pic>
        <p:nvPicPr>
          <p:cNvPr id="4" name="Picture 2" descr="https://encrypted-tbn0.gstatic.com/images?q=tbn:ANd9GcSZaN69fvjxjF1gbWPgs7IIKk_XYcbhaSRpkMlxgaVe3_s9Bx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270500"/>
            <a:ext cx="4838700" cy="62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1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16437"/>
            <a:ext cx="3651250" cy="588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62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857" y="273987"/>
            <a:ext cx="3948022" cy="6186309"/>
          </a:xfrm>
          <a:prstGeom prst="rect">
            <a:avLst/>
          </a:prstGeom>
        </p:spPr>
        <p:txBody>
          <a:bodyPr wrap="square">
            <a:spAutoFit/>
          </a:bodyPr>
          <a:lstStyle/>
          <a:p>
            <a:pPr algn="just">
              <a:lnSpc>
                <a:spcPct val="200000"/>
              </a:lnSpc>
            </a:pPr>
            <a:r>
              <a:rPr lang="hi-IN" dirty="0">
                <a:solidFill>
                  <a:srgbClr val="454743"/>
                </a:solidFill>
                <a:latin typeface="arial unicode ms" panose="020B0604020202020204" pitchFamily="34" charset="-128"/>
                <a:ea typeface="arial unicode ms" panose="020B0604020202020204" pitchFamily="34" charset="-128"/>
              </a:rPr>
              <a:t>पुरुष देवताओं में</a:t>
            </a:r>
            <a:r>
              <a:rPr lang="hi-IN" b="1" dirty="0">
                <a:solidFill>
                  <a:srgbClr val="454743"/>
                </a:solidFill>
                <a:latin typeface="arial unicode ms" panose="020B0604020202020204" pitchFamily="34" charset="-128"/>
                <a:ea typeface="arial unicode ms" panose="020B0604020202020204" pitchFamily="34" charset="-128"/>
              </a:rPr>
              <a:t> पशुपति </a:t>
            </a:r>
            <a:r>
              <a:rPr lang="hi-IN" dirty="0">
                <a:solidFill>
                  <a:srgbClr val="454743"/>
                </a:solidFill>
                <a:latin typeface="arial unicode ms" panose="020B0604020202020204" pitchFamily="34" charset="-128"/>
                <a:ea typeface="arial unicode ms" panose="020B0604020202020204" pitchFamily="34" charset="-128"/>
              </a:rPr>
              <a:t>प्रधान प्रतीत होता है। एक मुहर में तीन मुँह वाला एक नग्न व्यक्ति चौकी पर पद्मासन लगाकर बैठा हुआ है। इसके चारों ओर </a:t>
            </a:r>
            <a:r>
              <a:rPr lang="hi-IN" dirty="0">
                <a:latin typeface="arial unicode ms" panose="020B0604020202020204" pitchFamily="34" charset="-128"/>
                <a:ea typeface="arial unicode ms" panose="020B0604020202020204" pitchFamily="34" charset="-128"/>
              </a:rPr>
              <a:t>हाथी </a:t>
            </a:r>
            <a:r>
              <a:rPr lang="hi-IN" dirty="0">
                <a:solidFill>
                  <a:srgbClr val="454743"/>
                </a:solidFill>
                <a:latin typeface="arial unicode ms" panose="020B0604020202020204" pitchFamily="34" charset="-128"/>
                <a:ea typeface="arial unicode ms" panose="020B0604020202020204" pitchFamily="34" charset="-128"/>
              </a:rPr>
              <a:t>तथा बैल हैं। चौकी के नीचे हिरण है, उसके सिर पर सींग और विचित्र शिरोभूषा है। इसने हाथों में चूड़ियाँ और गले में हार पहन रखा है। यह मूर्ति </a:t>
            </a:r>
            <a:r>
              <a:rPr lang="hi-IN" dirty="0">
                <a:latin typeface="arial unicode ms" panose="020B0604020202020204" pitchFamily="34" charset="-128"/>
                <a:ea typeface="arial unicode ms" panose="020B0604020202020204" pitchFamily="34" charset="-128"/>
              </a:rPr>
              <a:t>शिव</a:t>
            </a:r>
            <a:r>
              <a:rPr lang="hi-IN" dirty="0">
                <a:solidFill>
                  <a:srgbClr val="454743"/>
                </a:solidFill>
                <a:latin typeface="arial unicode ms" panose="020B0604020202020204" pitchFamily="34" charset="-128"/>
                <a:ea typeface="arial unicode ms" panose="020B0604020202020204" pitchFamily="34" charset="-128"/>
              </a:rPr>
              <a:t> के पशुपति रूप की समझी जाती है। पद्मासन में ध्यानावस्थित मुद्रा में इसकी नासाग्र दृष्टि शिव के योगेश्वर या महायोगी रूप को सूचित करती है।</a:t>
            </a:r>
            <a:endParaRPr lang="en-IN" dirty="0"/>
          </a:p>
        </p:txBody>
      </p:sp>
      <p:pic>
        <p:nvPicPr>
          <p:cNvPr id="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216" y="734316"/>
            <a:ext cx="5265648" cy="526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576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assets.catawiki.nl/assets/2019/3/6/7/c/9/7c9f2470-3379-49aa-94f6-96c6fe14fe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225" y="723900"/>
            <a:ext cx="66675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41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originals/f8/31/27/f83127c49a3f556daef2fd39b1f30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650" y="363537"/>
            <a:ext cx="325755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94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245" y="1204686"/>
            <a:ext cx="10532853" cy="3970318"/>
          </a:xfrm>
          <a:prstGeom prst="rect">
            <a:avLst/>
          </a:prstGeom>
        </p:spPr>
        <p:txBody>
          <a:bodyPr wrap="square">
            <a:spAutoFit/>
          </a:bodyPr>
          <a:lstStyle/>
          <a:p>
            <a:pPr>
              <a:lnSpc>
                <a:spcPct val="200000"/>
              </a:lnSpc>
            </a:pPr>
            <a:r>
              <a:rPr lang="hi-IN" sz="5400" dirty="0"/>
              <a:t>मोहरें</a:t>
            </a:r>
            <a:r>
              <a:rPr lang="hi-IN" dirty="0"/>
              <a:t> </a:t>
            </a:r>
            <a:endParaRPr lang="en-IN" dirty="0" smtClean="0"/>
          </a:p>
          <a:p>
            <a:pPr>
              <a:lnSpc>
                <a:spcPct val="200000"/>
              </a:lnSpc>
            </a:pPr>
            <a:r>
              <a:rPr lang="hi-IN" dirty="0" smtClean="0">
                <a:solidFill>
                  <a:srgbClr val="454743"/>
                </a:solidFill>
                <a:latin typeface="arial unicode ms" panose="020B0604020202020204" pitchFamily="34" charset="-128"/>
                <a:ea typeface="arial unicode ms" panose="020B0604020202020204" pitchFamily="34" charset="-128"/>
              </a:rPr>
              <a:t>अब </a:t>
            </a:r>
            <a:r>
              <a:rPr lang="hi-IN" dirty="0">
                <a:solidFill>
                  <a:srgbClr val="454743"/>
                </a:solidFill>
                <a:latin typeface="arial unicode ms" panose="020B0604020202020204" pitchFamily="34" charset="-128"/>
                <a:ea typeface="arial unicode ms" panose="020B0604020202020204" pitchFamily="34" charset="-128"/>
              </a:rPr>
              <a:t>तक क़रीब 2000 मुहरें प्राप्त की जा चुकी हैं। इसमें लगभग 1200 अकेले मोहनजोदाड़ो से प्राप्त हुई हैं। ये मुहरे बेलनाकार, वर्गाकार, आयताकार एवं वृत्ताकार रूप में मिली </a:t>
            </a:r>
            <a:r>
              <a:rPr lang="hi-IN" dirty="0" smtClean="0">
                <a:solidFill>
                  <a:srgbClr val="454743"/>
                </a:solidFill>
                <a:latin typeface="arial unicode ms" panose="020B0604020202020204" pitchFamily="34" charset="-128"/>
                <a:ea typeface="arial unicode ms" panose="020B0604020202020204" pitchFamily="34" charset="-128"/>
              </a:rPr>
              <a:t>हैं</a:t>
            </a:r>
            <a:r>
              <a:rPr lang="hi-IN" dirty="0"/>
              <a:t> मोहरें हाथी दाँत, पकाई मिट्टी, नीले या सफेद विशेष चमकीले पत्थरों से बनी है . </a:t>
            </a:r>
            <a:r>
              <a:rPr lang="hi-IN" dirty="0" smtClean="0">
                <a:solidFill>
                  <a:srgbClr val="454743"/>
                </a:solidFill>
                <a:latin typeface="arial unicode ms" panose="020B0604020202020204" pitchFamily="34" charset="-128"/>
                <a:ea typeface="arial unicode ms" panose="020B0604020202020204" pitchFamily="34" charset="-128"/>
              </a:rPr>
              <a:t>। </a:t>
            </a:r>
            <a:r>
              <a:rPr lang="hi-IN" dirty="0">
                <a:solidFill>
                  <a:srgbClr val="454743"/>
                </a:solidFill>
                <a:latin typeface="arial unicode ms" panose="020B0604020202020204" pitchFamily="34" charset="-128"/>
                <a:ea typeface="arial unicode ms" panose="020B0604020202020204" pitchFamily="34" charset="-128"/>
              </a:rPr>
              <a:t>अधिकांश मुहरों पर संक्षिप्त लेख, एक </a:t>
            </a:r>
            <a:r>
              <a:rPr lang="hi-IN" dirty="0" smtClean="0">
                <a:solidFill>
                  <a:srgbClr val="454743"/>
                </a:solidFill>
                <a:latin typeface="arial unicode ms" panose="020B0604020202020204" pitchFamily="34" charset="-128"/>
                <a:ea typeface="arial unicode ms" panose="020B0604020202020204" pitchFamily="34" charset="-128"/>
              </a:rPr>
              <a:t>श्रृंगी </a:t>
            </a:r>
            <a:r>
              <a:rPr lang="hi-IN" dirty="0">
                <a:solidFill>
                  <a:srgbClr val="454743"/>
                </a:solidFill>
                <a:latin typeface="arial unicode ms" panose="020B0604020202020204" pitchFamily="34" charset="-128"/>
                <a:ea typeface="arial unicode ms" panose="020B0604020202020204" pitchFamily="34" charset="-128"/>
              </a:rPr>
              <a:t>सांड, भैंस, बाघ, गैडा, हिरन, बकरी एवं हाथी के चित्र उकेरे गये हैं। इनमें से सर्वाधिक आकृतियाँ एक श्रृंगी, सांड की मिली हैं। </a:t>
            </a:r>
            <a:r>
              <a:rPr lang="en-IN" dirty="0" smtClean="0">
                <a:solidFill>
                  <a:srgbClr val="454743"/>
                </a:solidFill>
                <a:latin typeface="arial unicode ms" panose="020B0604020202020204" pitchFamily="34" charset="-128"/>
                <a:ea typeface="arial unicode ms" panose="020B0604020202020204" pitchFamily="34" charset="-128"/>
              </a:rPr>
              <a:t> </a:t>
            </a:r>
            <a:endParaRPr lang="en-IN" dirty="0"/>
          </a:p>
        </p:txBody>
      </p:sp>
    </p:spTree>
    <p:extLst>
      <p:ext uri="{BB962C8B-B14F-4D97-AF65-F5344CB8AC3E}">
        <p14:creationId xmlns:p14="http://schemas.microsoft.com/office/powerpoint/2010/main" val="689763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052554"/>
            <a:ext cx="3333750" cy="1325563"/>
          </a:xfrm>
        </p:spPr>
        <p:txBody>
          <a:bodyPr>
            <a:normAutofit fontScale="90000"/>
          </a:bodyPr>
          <a:lstStyle/>
          <a:p>
            <a:pPr>
              <a:lnSpc>
                <a:spcPct val="200000"/>
              </a:lnSpc>
            </a:pPr>
            <a:r>
              <a:rPr lang="en-IN" dirty="0" smtClean="0"/>
              <a:t> </a:t>
            </a:r>
            <a:endParaRPr lang="en-IN"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848" y="830696"/>
            <a:ext cx="6410326" cy="5388139"/>
          </a:xfrm>
          <a:prstGeom prst="rect">
            <a:avLst/>
          </a:prstGeom>
        </p:spPr>
      </p:pic>
    </p:spTree>
    <p:extLst>
      <p:ext uri="{BB962C8B-B14F-4D97-AF65-F5344CB8AC3E}">
        <p14:creationId xmlns:p14="http://schemas.microsoft.com/office/powerpoint/2010/main" val="3537785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0" y="485775"/>
            <a:ext cx="5753100" cy="575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68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715962"/>
            <a:ext cx="5715000" cy="541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81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24" y="333693"/>
            <a:ext cx="8090471" cy="6000432"/>
          </a:xfrm>
          <a:prstGeom prst="rect">
            <a:avLst/>
          </a:prstGeom>
        </p:spPr>
      </p:pic>
    </p:spTree>
    <p:extLst>
      <p:ext uri="{BB962C8B-B14F-4D97-AF65-F5344CB8AC3E}">
        <p14:creationId xmlns:p14="http://schemas.microsoft.com/office/powerpoint/2010/main" val="3017357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खिलौने </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124" y="862012"/>
            <a:ext cx="7000875" cy="4900613"/>
          </a:xfrm>
          <a:prstGeom prst="rect">
            <a:avLst/>
          </a:prstGeom>
        </p:spPr>
      </p:pic>
    </p:spTree>
    <p:extLst>
      <p:ext uri="{BB962C8B-B14F-4D97-AF65-F5344CB8AC3E}">
        <p14:creationId xmlns:p14="http://schemas.microsoft.com/office/powerpoint/2010/main" val="630339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97" y="628650"/>
            <a:ext cx="8905828" cy="5359400"/>
          </a:xfrm>
          <a:prstGeom prst="rect">
            <a:avLst/>
          </a:prstGeom>
        </p:spPr>
      </p:pic>
    </p:spTree>
    <p:extLst>
      <p:ext uri="{BB962C8B-B14F-4D97-AF65-F5344CB8AC3E}">
        <p14:creationId xmlns:p14="http://schemas.microsoft.com/office/powerpoint/2010/main" val="1465291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मिट्टी के बर्तन </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483" y="365125"/>
            <a:ext cx="4567742" cy="6192313"/>
          </a:xfrm>
          <a:prstGeom prst="rect">
            <a:avLst/>
          </a:prstGeom>
        </p:spPr>
      </p:pic>
    </p:spTree>
    <p:extLst>
      <p:ext uri="{BB962C8B-B14F-4D97-AF65-F5344CB8AC3E}">
        <p14:creationId xmlns:p14="http://schemas.microsoft.com/office/powerpoint/2010/main" val="3295578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ytimg.com/vi/XtXUdbIKOlU/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900112"/>
            <a:ext cx="93472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988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2708275"/>
            <a:ext cx="10515600" cy="1325563"/>
          </a:xfrm>
        </p:spPr>
        <p:txBody>
          <a:bodyPr>
            <a:normAutofit fontScale="90000"/>
          </a:bodyPr>
          <a:lstStyle/>
          <a:p>
            <a:pPr>
              <a:lnSpc>
                <a:spcPct val="150000"/>
              </a:lnSpc>
            </a:pPr>
            <a:r>
              <a:rPr lang="hi-IN" b="1" dirty="0"/>
              <a:t>लोथल सभ्यता की कला ( 2,700 ई.पू. से 1,700ई.पू</a:t>
            </a:r>
            <a:r>
              <a:rPr lang="hi-IN" b="1" dirty="0" smtClean="0"/>
              <a:t>)</a:t>
            </a:r>
            <a:r>
              <a:rPr lang="en-IN" b="1" dirty="0" smtClean="0"/>
              <a:t/>
            </a:r>
            <a:br>
              <a:rPr lang="en-IN" b="1" dirty="0" smtClean="0"/>
            </a:br>
            <a:r>
              <a:rPr lang="en-IN" b="1" dirty="0"/>
              <a:t/>
            </a:r>
            <a:br>
              <a:rPr lang="en-IN" b="1" dirty="0"/>
            </a:br>
            <a:r>
              <a:rPr lang="hi-IN" sz="2200" dirty="0"/>
              <a:t>लोथल अहमदाबाद जिले में भोगावा नदी के किनारे सरगवाला ग्राम के पास है इसकी खुदाई श्री रंगनाथ राव के नेतृत्व मे सन 1954-55 में की गयी </a:t>
            </a:r>
            <a:r>
              <a:rPr lang="en-IN" b="1" dirty="0"/>
              <a:t/>
            </a:r>
            <a:br>
              <a:rPr lang="en-IN" b="1" dirty="0"/>
            </a:br>
            <a:endParaRPr lang="en-IN" dirty="0"/>
          </a:p>
        </p:txBody>
      </p:sp>
    </p:spTree>
    <p:extLst>
      <p:ext uri="{BB962C8B-B14F-4D97-AF65-F5344CB8AC3E}">
        <p14:creationId xmlns:p14="http://schemas.microsoft.com/office/powerpoint/2010/main" val="238068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ife in Lothal four thousand years ago. This is actually not the standard imagined reconstruction of the city, but the frontispiece of excavator S.R. Rao's book Lothal and the Indus Civilization. A closer view from the same perspective - that imaginary reconstruction was no doubt based on this - it has different people and things in the fore an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620712"/>
            <a:ext cx="7620000"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90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bathroom-toilet structure of houses in </a:t>
            </a:r>
            <a:r>
              <a:rPr lang="en-US" dirty="0" err="1" smtClean="0"/>
              <a:t>Lothal</a:t>
            </a:r>
            <a:endParaRPr lang="en-IN" dirty="0"/>
          </a:p>
        </p:txBody>
      </p:sp>
      <p:pic>
        <p:nvPicPr>
          <p:cNvPr id="28676" name="Picture 4" descr="https://upload.wikimedia.org/wikipedia/commons/thumb/0/0d/Lothal_-_bathroom_structure.jpg/1280px-Lothal_-_bathroom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997" y="1690688"/>
            <a:ext cx="7289053" cy="485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57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warehouse of </a:t>
            </a:r>
            <a:r>
              <a:rPr lang="en-IN" dirty="0" err="1"/>
              <a:t>Lothal</a:t>
            </a:r>
            <a:endParaRPr lang="en-IN" dirty="0"/>
          </a:p>
        </p:txBody>
      </p:sp>
      <p:pic>
        <p:nvPicPr>
          <p:cNvPr id="29698" name="Picture 2" descr="https://upload.wikimedia.org/wikipedia/commons/thumb/3/3e/Lothal_-_warehouse.jpg/1920px-Lothal_-_ware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26" y="2370931"/>
            <a:ext cx="9172547" cy="331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6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he drainage system at Lotha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099" y="334963"/>
            <a:ext cx="8232775" cy="617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31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Pottery from </a:t>
            </a:r>
            <a:r>
              <a:rPr lang="en-IN" dirty="0" err="1"/>
              <a:t>Lothal</a:t>
            </a:r>
            <a:r>
              <a:rPr lang="en-IN" dirty="0"/>
              <a:t>.</a:t>
            </a:r>
          </a:p>
        </p:txBody>
      </p:sp>
      <p:pic>
        <p:nvPicPr>
          <p:cNvPr id="32770" name="Picture 2" descr="https://upload.wikimedia.org/wikipedia/commons/2/2b/Ancient_site_at_Lothal16.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12" t="12964" b="17956"/>
          <a:stretch/>
        </p:blipFill>
        <p:spPr bwMode="auto">
          <a:xfrm>
            <a:off x="1160463" y="1690688"/>
            <a:ext cx="9412287" cy="486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21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56736"/>
            <a:ext cx="10639425" cy="4524315"/>
          </a:xfrm>
          <a:prstGeom prst="rect">
            <a:avLst/>
          </a:prstGeom>
        </p:spPr>
        <p:txBody>
          <a:bodyPr wrap="square">
            <a:spAutoFit/>
          </a:bodyPr>
          <a:lstStyle/>
          <a:p>
            <a:pPr>
              <a:lnSpc>
                <a:spcPct val="150000"/>
              </a:lnSpc>
            </a:pPr>
            <a:r>
              <a:rPr lang="hi-IN" sz="2400" dirty="0"/>
              <a:t>सिंधु घाटी सभ्यता की खोज का श्रेय निम्न विद्वानों को जाता है जिन्होने समय समय पर उत्खनन के द्वारा इस सभ्यता के रहस्यों को विश्व से समक्ष रखा </a:t>
            </a:r>
            <a:endParaRPr lang="en-IN" sz="2400" dirty="0" smtClean="0"/>
          </a:p>
          <a:p>
            <a:pPr>
              <a:lnSpc>
                <a:spcPct val="150000"/>
              </a:lnSpc>
            </a:pPr>
            <a:endParaRPr lang="en-IN" sz="2400" dirty="0"/>
          </a:p>
          <a:p>
            <a:pPr>
              <a:lnSpc>
                <a:spcPct val="150000"/>
              </a:lnSpc>
            </a:pPr>
            <a:r>
              <a:rPr lang="hi-IN" sz="2400" dirty="0" smtClean="0"/>
              <a:t>कनिंघम</a:t>
            </a:r>
            <a:r>
              <a:rPr lang="en-IN" sz="2400" dirty="0" smtClean="0"/>
              <a:t>,</a:t>
            </a:r>
            <a:r>
              <a:rPr lang="hi-IN" sz="2400" dirty="0" smtClean="0"/>
              <a:t> </a:t>
            </a:r>
            <a:r>
              <a:rPr lang="hi-IN" sz="2400" dirty="0"/>
              <a:t>हडप्पा </a:t>
            </a:r>
            <a:r>
              <a:rPr lang="en-IN" sz="2400" dirty="0" smtClean="0"/>
              <a:t>-1878</a:t>
            </a:r>
            <a:endParaRPr lang="hi-IN" sz="2400" dirty="0"/>
          </a:p>
          <a:p>
            <a:pPr>
              <a:lnSpc>
                <a:spcPct val="150000"/>
              </a:lnSpc>
            </a:pPr>
            <a:r>
              <a:rPr lang="hi-IN" sz="2400" dirty="0"/>
              <a:t>दयाराम </a:t>
            </a:r>
            <a:r>
              <a:rPr lang="hi-IN" sz="2400" dirty="0" smtClean="0"/>
              <a:t>साहनी</a:t>
            </a:r>
            <a:r>
              <a:rPr lang="en-IN" sz="2400" dirty="0" smtClean="0"/>
              <a:t>,</a:t>
            </a:r>
            <a:r>
              <a:rPr lang="hi-IN" sz="2400" dirty="0" smtClean="0"/>
              <a:t>  हडप्पा</a:t>
            </a:r>
            <a:r>
              <a:rPr lang="en-IN" sz="2400" dirty="0" smtClean="0"/>
              <a:t> - 1921</a:t>
            </a:r>
            <a:endParaRPr lang="hi-IN" sz="2400" dirty="0"/>
          </a:p>
          <a:p>
            <a:pPr>
              <a:lnSpc>
                <a:spcPct val="150000"/>
              </a:lnSpc>
            </a:pPr>
            <a:r>
              <a:rPr lang="hi-IN" sz="2400" dirty="0"/>
              <a:t>राखलदास </a:t>
            </a:r>
            <a:r>
              <a:rPr lang="hi-IN" sz="2400" dirty="0" smtClean="0"/>
              <a:t>बांधोपाध्याय</a:t>
            </a:r>
            <a:r>
              <a:rPr lang="en-IN" sz="2400" dirty="0" smtClean="0"/>
              <a:t>,</a:t>
            </a:r>
            <a:r>
              <a:rPr lang="hi-IN" sz="2400" dirty="0" smtClean="0"/>
              <a:t> मोहनजोदडो</a:t>
            </a:r>
            <a:r>
              <a:rPr lang="en-IN" sz="2400" dirty="0" smtClean="0"/>
              <a:t> - 1922</a:t>
            </a:r>
            <a:endParaRPr lang="hi-IN" sz="2400" dirty="0"/>
          </a:p>
          <a:p>
            <a:pPr>
              <a:lnSpc>
                <a:spcPct val="150000"/>
              </a:lnSpc>
            </a:pPr>
            <a:r>
              <a:rPr lang="hi-IN" sz="2400" dirty="0"/>
              <a:t>सर जॉन मार्शल </a:t>
            </a:r>
            <a:r>
              <a:rPr lang="en-IN" sz="2400" dirty="0" smtClean="0"/>
              <a:t>-1924</a:t>
            </a:r>
            <a:endParaRPr lang="hi-IN" sz="2400" dirty="0"/>
          </a:p>
          <a:p>
            <a:pPr>
              <a:lnSpc>
                <a:spcPct val="150000"/>
              </a:lnSpc>
            </a:pPr>
            <a:r>
              <a:rPr lang="hi-IN" sz="2400" dirty="0"/>
              <a:t>अरनेंट मैक </a:t>
            </a:r>
            <a:r>
              <a:rPr lang="en-IN" sz="2400" dirty="0" smtClean="0"/>
              <a:t>- 1924</a:t>
            </a:r>
            <a:endParaRPr lang="en-IN" sz="2400" dirty="0"/>
          </a:p>
        </p:txBody>
      </p:sp>
    </p:spTree>
    <p:extLst>
      <p:ext uri="{BB962C8B-B14F-4D97-AF65-F5344CB8AC3E}">
        <p14:creationId xmlns:p14="http://schemas.microsoft.com/office/powerpoint/2010/main" val="2820817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22500"/>
            <a:ext cx="10515600" cy="1325563"/>
          </a:xfrm>
        </p:spPr>
        <p:txBody>
          <a:bodyPr>
            <a:normAutofit fontScale="90000"/>
          </a:bodyPr>
          <a:lstStyle/>
          <a:p>
            <a:pPr>
              <a:lnSpc>
                <a:spcPct val="200000"/>
              </a:lnSpc>
            </a:pPr>
            <a:r>
              <a:rPr lang="hi-IN" dirty="0"/>
              <a:t>कालिबंगा सभ्यता : </a:t>
            </a:r>
            <a:r>
              <a:rPr lang="hi-IN" sz="2200" dirty="0"/>
              <a:t>यह राजस्थान के हनुमानगढ़ जिले में घग्घर नदी के बाएँ तट पर स्थित है इसकी खुदाई </a:t>
            </a:r>
            <a:r>
              <a:rPr lang="en-IN" sz="2200" dirty="0" smtClean="0"/>
              <a:t>1953 </a:t>
            </a:r>
            <a:r>
              <a:rPr lang="hi-IN" sz="2200" dirty="0"/>
              <a:t>में </a:t>
            </a:r>
            <a:r>
              <a:rPr lang="hi-IN" sz="2200" dirty="0" smtClean="0"/>
              <a:t>बी</a:t>
            </a:r>
            <a:r>
              <a:rPr lang="hi-IN" sz="2200" dirty="0"/>
              <a:t>. बी. लाल एवं बी. के. थापर द्वारा कराई गयी .</a:t>
            </a:r>
            <a:endParaRPr lang="en-IN" sz="2200" dirty="0"/>
          </a:p>
        </p:txBody>
      </p:sp>
    </p:spTree>
    <p:extLst>
      <p:ext uri="{BB962C8B-B14F-4D97-AF65-F5344CB8AC3E}">
        <p14:creationId xmlns:p14="http://schemas.microsoft.com/office/powerpoint/2010/main" val="1040605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838200"/>
            <a:ext cx="762000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04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harappa.com/sites/default/files/styles/galleryformatter_slide/public/kalibangan-ovens_0.jpg?itok=1TU3M8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763587"/>
            <a:ext cx="7620000"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36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upload.wikimedia.org/wikipedia/commons/thumb/5/5e/Street_of_the_dead.jpg/800px-Street_of_the_d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334" y="200026"/>
            <a:ext cx="4849090" cy="646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63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limpses from Kalibangan Museum in Rajasthan. One of the largest Indus Valley Civilization in Indus Subcontinent. While the site itself is in ruins (unlike Dholavira in Gujarat), this is one of the best museums to understand and see the culture and lifestyle of Harappans!#kalibangan #indusvalleycivilization #harappan #travel #rajasthan #history #prehistory #incredibleindia #wanderlust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79450"/>
            <a:ext cx="5346700" cy="534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21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limpses from Kalibangan Museum in Rajasthan. One of the largest Indus Valley Civilization in Indus Subcontinent. While the site itself is in ruins (unlike Dholavira in Gujarat), this is one of the best museums to understand and see the culture and lifestyle of Harappans!#kalibangan #indusvalleycivilization #harappan #travel #rajasthan #history #prehistory #incredibleindia #wanderlust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0"/>
            <a:ext cx="6546850" cy="654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77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limpses from Kalibangan Museum in Rajasthan. One of the largest Indus Valley Civilization in Indus Subcontinent. While the site itself is in ruins (unlike Dholavira in Gujarat), this is one of the best museums to understand and see the culture and lifestyle of Harappans!#kalibangan #indusvalleycivilization #harappan #travel #rajasthan #history #prehistory #incredibleindia #wanderlust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4" y="126999"/>
            <a:ext cx="6575425" cy="65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539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i.pinimg.com/originals/8e/a4/e1/8ea4e1a0357db169aba4cdcc36f03a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1046162"/>
            <a:ext cx="8029575"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565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175" y="487025"/>
            <a:ext cx="10810875" cy="6370975"/>
          </a:xfrm>
          <a:prstGeom prst="rect">
            <a:avLst/>
          </a:prstGeom>
        </p:spPr>
        <p:txBody>
          <a:bodyPr wrap="square">
            <a:spAutoFit/>
          </a:bodyPr>
          <a:lstStyle/>
          <a:p>
            <a:r>
              <a:rPr lang="hi-IN" sz="2400" dirty="0"/>
              <a:t>सिंधु नदी के किनारे पर पुष्पित-पल्लवित होने के कारण इस सभ्यता को " सिंधु घाटी की सभ्यता " कहा जाता है</a:t>
            </a:r>
            <a:r>
              <a:rPr lang="hi-IN" sz="2400" dirty="0" smtClean="0"/>
              <a:t>.</a:t>
            </a:r>
            <a:endParaRPr lang="en-IN" sz="2400" dirty="0" smtClean="0"/>
          </a:p>
          <a:p>
            <a:pPr>
              <a:lnSpc>
                <a:spcPct val="200000"/>
              </a:lnSpc>
            </a:pPr>
            <a:endParaRPr lang="en-IN" sz="2400" dirty="0" smtClean="0"/>
          </a:p>
          <a:p>
            <a:pPr>
              <a:lnSpc>
                <a:spcPct val="200000"/>
              </a:lnSpc>
            </a:pPr>
            <a:r>
              <a:rPr lang="en-IN" sz="2400" dirty="0" smtClean="0"/>
              <a:t>1. </a:t>
            </a:r>
            <a:r>
              <a:rPr lang="hi-IN" sz="2400" dirty="0" smtClean="0"/>
              <a:t>कुयेटा </a:t>
            </a:r>
            <a:r>
              <a:rPr lang="hi-IN" sz="2400" dirty="0"/>
              <a:t>सभ्यता </a:t>
            </a:r>
            <a:r>
              <a:rPr lang="en-IN" sz="2400" dirty="0" smtClean="0"/>
              <a:t>(3,500 </a:t>
            </a:r>
            <a:r>
              <a:rPr lang="hi-IN" sz="2400" dirty="0"/>
              <a:t>ई.पू. से </a:t>
            </a:r>
            <a:r>
              <a:rPr lang="hi-IN" sz="2400" dirty="0" smtClean="0"/>
              <a:t>1,</a:t>
            </a:r>
            <a:r>
              <a:rPr lang="en-IN" sz="2400" dirty="0" smtClean="0"/>
              <a:t>8</a:t>
            </a:r>
            <a:r>
              <a:rPr lang="hi-IN" sz="2400" dirty="0" smtClean="0"/>
              <a:t>00</a:t>
            </a:r>
            <a:r>
              <a:rPr lang="en-IN" sz="2400" dirty="0" smtClean="0"/>
              <a:t> </a:t>
            </a:r>
            <a:r>
              <a:rPr lang="hi-IN" sz="2400" dirty="0" smtClean="0"/>
              <a:t>ई.पू</a:t>
            </a:r>
            <a:r>
              <a:rPr lang="hi-IN" sz="2400" dirty="0"/>
              <a:t>)</a:t>
            </a:r>
          </a:p>
          <a:p>
            <a:pPr>
              <a:lnSpc>
                <a:spcPct val="200000"/>
              </a:lnSpc>
            </a:pPr>
            <a:r>
              <a:rPr lang="en-IN" sz="2400" dirty="0" smtClean="0"/>
              <a:t>2. </a:t>
            </a:r>
            <a:r>
              <a:rPr lang="hi-IN" sz="2400" dirty="0" smtClean="0"/>
              <a:t>अमरी </a:t>
            </a:r>
            <a:r>
              <a:rPr lang="hi-IN" sz="2400" dirty="0"/>
              <a:t>नूंदरानाल सभ्यता </a:t>
            </a:r>
            <a:r>
              <a:rPr lang="en-IN" sz="2400" dirty="0" smtClean="0"/>
              <a:t>(3,000 </a:t>
            </a:r>
            <a:r>
              <a:rPr lang="hi-IN" sz="2400" dirty="0" smtClean="0"/>
              <a:t>ई.पू</a:t>
            </a:r>
            <a:r>
              <a:rPr lang="hi-IN" sz="2400" dirty="0"/>
              <a:t>. से </a:t>
            </a:r>
            <a:r>
              <a:rPr lang="hi-IN" sz="2400" dirty="0" smtClean="0"/>
              <a:t>1,</a:t>
            </a:r>
            <a:r>
              <a:rPr lang="en-IN" sz="2400" dirty="0" smtClean="0"/>
              <a:t>8</a:t>
            </a:r>
            <a:r>
              <a:rPr lang="hi-IN" sz="2400" dirty="0" smtClean="0"/>
              <a:t>00ई.पू</a:t>
            </a:r>
            <a:r>
              <a:rPr lang="hi-IN" sz="2400" dirty="0"/>
              <a:t>)</a:t>
            </a:r>
          </a:p>
          <a:p>
            <a:pPr>
              <a:lnSpc>
                <a:spcPct val="200000"/>
              </a:lnSpc>
            </a:pPr>
            <a:r>
              <a:rPr lang="en-IN" sz="2400" dirty="0" smtClean="0"/>
              <a:t>3. </a:t>
            </a:r>
            <a:r>
              <a:rPr lang="hi-IN" sz="2400" dirty="0" smtClean="0"/>
              <a:t>झोब </a:t>
            </a:r>
            <a:r>
              <a:rPr lang="hi-IN" sz="2400" dirty="0"/>
              <a:t>सभ्यता </a:t>
            </a:r>
            <a:r>
              <a:rPr lang="en-IN" sz="2400" dirty="0" smtClean="0"/>
              <a:t>(4,000 </a:t>
            </a:r>
            <a:r>
              <a:rPr lang="hi-IN" sz="2400" dirty="0" smtClean="0"/>
              <a:t>ई.पू</a:t>
            </a:r>
            <a:r>
              <a:rPr lang="hi-IN" sz="2400" dirty="0"/>
              <a:t>. से </a:t>
            </a:r>
            <a:r>
              <a:rPr lang="en-IN" sz="2400" dirty="0" smtClean="0"/>
              <a:t>2</a:t>
            </a:r>
            <a:r>
              <a:rPr lang="hi-IN" sz="2400" dirty="0" smtClean="0"/>
              <a:t>,</a:t>
            </a:r>
            <a:r>
              <a:rPr lang="en-IN" sz="2400" dirty="0" smtClean="0"/>
              <a:t>5</a:t>
            </a:r>
            <a:r>
              <a:rPr lang="hi-IN" sz="2400" dirty="0" smtClean="0"/>
              <a:t>00ई.पू</a:t>
            </a:r>
            <a:r>
              <a:rPr lang="hi-IN" sz="2400" dirty="0"/>
              <a:t>)</a:t>
            </a:r>
          </a:p>
          <a:p>
            <a:pPr>
              <a:lnSpc>
                <a:spcPct val="200000"/>
              </a:lnSpc>
            </a:pPr>
            <a:r>
              <a:rPr lang="en-IN" sz="2400" dirty="0" smtClean="0"/>
              <a:t>4. </a:t>
            </a:r>
            <a:r>
              <a:rPr lang="hi-IN" sz="2400" dirty="0" smtClean="0"/>
              <a:t>कुल्ली </a:t>
            </a:r>
            <a:r>
              <a:rPr lang="hi-IN" sz="2400" dirty="0"/>
              <a:t>मेंहि सभ्यता </a:t>
            </a:r>
            <a:r>
              <a:rPr lang="en-IN" sz="2400" dirty="0" smtClean="0"/>
              <a:t>(2,800 </a:t>
            </a:r>
            <a:r>
              <a:rPr lang="hi-IN" sz="2400" dirty="0" smtClean="0"/>
              <a:t>ई.पू</a:t>
            </a:r>
            <a:r>
              <a:rPr lang="hi-IN" sz="2400" dirty="0"/>
              <a:t>. से </a:t>
            </a:r>
            <a:r>
              <a:rPr lang="en-IN" sz="2400" dirty="0" smtClean="0"/>
              <a:t>2</a:t>
            </a:r>
            <a:r>
              <a:rPr lang="hi-IN" sz="2400" dirty="0" smtClean="0"/>
              <a:t>,700ई.पू</a:t>
            </a:r>
            <a:r>
              <a:rPr lang="hi-IN" sz="2400" dirty="0"/>
              <a:t>)</a:t>
            </a:r>
          </a:p>
          <a:p>
            <a:pPr>
              <a:lnSpc>
                <a:spcPct val="200000"/>
              </a:lnSpc>
            </a:pPr>
            <a:r>
              <a:rPr lang="en-IN" sz="2400" b="1" dirty="0"/>
              <a:t>5.</a:t>
            </a:r>
            <a:r>
              <a:rPr lang="hi-IN" sz="2400" b="1" dirty="0"/>
              <a:t>हड़प्पा,मोहनजोदडो तथा लोथल सभ्यता की कला ( 2,700 ई.पू. से 1,700ई.पू)</a:t>
            </a:r>
            <a:endParaRPr lang="en-IN" sz="2400" b="1" dirty="0"/>
          </a:p>
          <a:p>
            <a:pPr>
              <a:lnSpc>
                <a:spcPct val="200000"/>
              </a:lnSpc>
            </a:pPr>
            <a:r>
              <a:rPr lang="en-IN" sz="2400" dirty="0" smtClean="0"/>
              <a:t>6. </a:t>
            </a:r>
            <a:r>
              <a:rPr lang="hi-IN" sz="2400" dirty="0" smtClean="0"/>
              <a:t>झुंकर </a:t>
            </a:r>
            <a:r>
              <a:rPr lang="hi-IN" sz="2400" dirty="0"/>
              <a:t>ताहता झांगर सभ्यता </a:t>
            </a:r>
            <a:r>
              <a:rPr lang="en-IN" sz="2400" dirty="0" smtClean="0"/>
              <a:t>(</a:t>
            </a:r>
            <a:r>
              <a:rPr lang="hi-IN" sz="2400" dirty="0" smtClean="0"/>
              <a:t>1,</a:t>
            </a:r>
            <a:r>
              <a:rPr lang="en-IN" sz="2400" dirty="0" smtClean="0"/>
              <a:t>5</a:t>
            </a:r>
            <a:r>
              <a:rPr lang="hi-IN" sz="2400" dirty="0" smtClean="0"/>
              <a:t>00ई.पू</a:t>
            </a:r>
            <a:r>
              <a:rPr lang="hi-IN" sz="2400" dirty="0"/>
              <a:t>)</a:t>
            </a:r>
            <a:endParaRPr lang="en-IN" sz="2400" dirty="0" smtClean="0"/>
          </a:p>
          <a:p>
            <a:endParaRPr lang="en-IN" sz="2400" dirty="0"/>
          </a:p>
        </p:txBody>
      </p:sp>
    </p:spTree>
    <p:extLst>
      <p:ext uri="{BB962C8B-B14F-4D97-AF65-F5344CB8AC3E}">
        <p14:creationId xmlns:p14="http://schemas.microsoft.com/office/powerpoint/2010/main" val="3975150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897" y="94268"/>
            <a:ext cx="10105890" cy="5678478"/>
          </a:xfrm>
          <a:prstGeom prst="rect">
            <a:avLst/>
          </a:prstGeom>
        </p:spPr>
        <p:txBody>
          <a:bodyPr wrap="square">
            <a:spAutoFit/>
          </a:bodyPr>
          <a:lstStyle/>
          <a:p>
            <a:pPr algn="just" fontAlgn="base">
              <a:lnSpc>
                <a:spcPct val="150000"/>
              </a:lnSpc>
            </a:pPr>
            <a:r>
              <a:rPr lang="hi-IN" sz="1600" b="1" dirty="0">
                <a:solidFill>
                  <a:srgbClr val="000000"/>
                </a:solidFill>
                <a:latin typeface="inherit"/>
              </a:rPr>
              <a:t>नगर नियोजन</a:t>
            </a:r>
            <a:endParaRPr lang="hi-IN" sz="1600" dirty="0">
              <a:solidFill>
                <a:srgbClr val="000000"/>
              </a:solidFill>
              <a:latin typeface="Noto Sans"/>
            </a:endParaRPr>
          </a:p>
          <a:p>
            <a:pPr algn="just" fontAlgn="base">
              <a:lnSpc>
                <a:spcPct val="150000"/>
              </a:lnSpc>
              <a:buFont typeface="Arial" panose="020B0604020202020204" pitchFamily="34" charset="0"/>
              <a:buChar char="•"/>
            </a:pPr>
            <a:r>
              <a:rPr lang="hi-IN" sz="1600" dirty="0">
                <a:solidFill>
                  <a:srgbClr val="444444"/>
                </a:solidFill>
                <a:latin typeface="inherit"/>
              </a:rPr>
              <a:t>सिन्धु या हड़प्पा सभ्यता की </a:t>
            </a:r>
            <a:r>
              <a:rPr lang="en-IN" sz="1600" dirty="0" smtClean="0">
                <a:solidFill>
                  <a:srgbClr val="444444"/>
                </a:solidFill>
                <a:latin typeface="inherit"/>
              </a:rPr>
              <a:t> </a:t>
            </a:r>
            <a:r>
              <a:rPr lang="hi-IN" sz="1600" dirty="0" smtClean="0">
                <a:solidFill>
                  <a:srgbClr val="444444"/>
                </a:solidFill>
                <a:latin typeface="inherit"/>
              </a:rPr>
              <a:t>नगर </a:t>
            </a:r>
            <a:r>
              <a:rPr lang="hi-IN" sz="1600" dirty="0">
                <a:solidFill>
                  <a:srgbClr val="444444"/>
                </a:solidFill>
                <a:latin typeface="inherit"/>
              </a:rPr>
              <a:t>योजना में सड़के सीधी एवं नगर सामान्य रूप से चौकोर होते थे</a:t>
            </a:r>
            <a:r>
              <a:rPr lang="hi-IN" sz="1600" dirty="0" smtClean="0">
                <a:solidFill>
                  <a:srgbClr val="444444"/>
                </a:solidFill>
                <a:latin typeface="inherit"/>
              </a:rPr>
              <a:t>।</a:t>
            </a:r>
            <a:r>
              <a:rPr lang="en-IN" sz="1600" dirty="0" smtClean="0">
                <a:solidFill>
                  <a:srgbClr val="444444"/>
                </a:solidFill>
                <a:latin typeface="inherit"/>
              </a:rPr>
              <a:t> </a:t>
            </a:r>
            <a:r>
              <a:rPr lang="hi-IN" sz="1600" dirty="0" smtClean="0">
                <a:solidFill>
                  <a:srgbClr val="444444"/>
                </a:solidFill>
                <a:latin typeface="inherit"/>
              </a:rPr>
              <a:t>सड़के </a:t>
            </a:r>
            <a:r>
              <a:rPr lang="hi-IN" sz="1600" dirty="0">
                <a:solidFill>
                  <a:srgbClr val="444444"/>
                </a:solidFill>
                <a:latin typeface="inherit"/>
              </a:rPr>
              <a:t>एक दुसरे को समकोण पर काटती हुई जाल सी प्रतीत होती थीं</a:t>
            </a:r>
            <a:r>
              <a:rPr lang="hi-IN" sz="1600" dirty="0" smtClean="0">
                <a:solidFill>
                  <a:srgbClr val="444444"/>
                </a:solidFill>
                <a:latin typeface="inherit"/>
              </a:rPr>
              <a:t>।</a:t>
            </a:r>
            <a:endParaRPr lang="hi-IN" sz="1600" dirty="0">
              <a:solidFill>
                <a:srgbClr val="444444"/>
              </a:solidFill>
              <a:latin typeface="inherit"/>
            </a:endParaRPr>
          </a:p>
          <a:p>
            <a:pPr algn="just" fontAlgn="base">
              <a:lnSpc>
                <a:spcPct val="150000"/>
              </a:lnSpc>
              <a:buFont typeface="Arial" panose="020B0604020202020204" pitchFamily="34" charset="0"/>
              <a:buChar char="•"/>
            </a:pPr>
            <a:r>
              <a:rPr lang="hi-IN" sz="1600" dirty="0" smtClean="0">
                <a:solidFill>
                  <a:srgbClr val="444444"/>
                </a:solidFill>
                <a:latin typeface="inherit"/>
              </a:rPr>
              <a:t>घरों </a:t>
            </a:r>
            <a:r>
              <a:rPr lang="hi-IN" sz="1600" dirty="0">
                <a:solidFill>
                  <a:srgbClr val="444444"/>
                </a:solidFill>
                <a:latin typeface="inherit"/>
              </a:rPr>
              <a:t>का गंदा पानी </a:t>
            </a:r>
            <a:r>
              <a:rPr lang="hi-IN" sz="1600" dirty="0" smtClean="0">
                <a:solidFill>
                  <a:srgbClr val="444444"/>
                </a:solidFill>
                <a:latin typeface="inherit"/>
              </a:rPr>
              <a:t>नालियों </a:t>
            </a:r>
            <a:r>
              <a:rPr lang="hi-IN" sz="1600" dirty="0">
                <a:solidFill>
                  <a:srgbClr val="444444"/>
                </a:solidFill>
                <a:latin typeface="inherit"/>
              </a:rPr>
              <a:t>से होता हुआ नगर की मुख्य नाली में गिरता था</a:t>
            </a:r>
            <a:r>
              <a:rPr lang="hi-IN" sz="1600" dirty="0" smtClean="0">
                <a:solidFill>
                  <a:srgbClr val="444444"/>
                </a:solidFill>
                <a:latin typeface="inherit"/>
              </a:rPr>
              <a:t>।</a:t>
            </a:r>
            <a:r>
              <a:rPr lang="hi-IN" sz="1600" dirty="0">
                <a:solidFill>
                  <a:srgbClr val="444444"/>
                </a:solidFill>
                <a:latin typeface="inherit"/>
              </a:rPr>
              <a:t> नालियां ऊपर से ढकी होती थीं</a:t>
            </a:r>
            <a:r>
              <a:rPr lang="en-IN" sz="1600" dirty="0" smtClean="0">
                <a:solidFill>
                  <a:srgbClr val="444444"/>
                </a:solidFill>
                <a:latin typeface="inherit"/>
              </a:rPr>
              <a:t> </a:t>
            </a:r>
            <a:r>
              <a:rPr lang="hi-IN" sz="1600" dirty="0" smtClean="0">
                <a:solidFill>
                  <a:srgbClr val="444444"/>
                </a:solidFill>
                <a:latin typeface="inherit"/>
              </a:rPr>
              <a:t>नालियों </a:t>
            </a:r>
            <a:r>
              <a:rPr lang="hi-IN" sz="1600" dirty="0">
                <a:solidFill>
                  <a:srgbClr val="444444"/>
                </a:solidFill>
                <a:latin typeface="inherit"/>
              </a:rPr>
              <a:t>के निर्माण में मुख्यतः </a:t>
            </a:r>
            <a:r>
              <a:rPr lang="hi-IN" sz="1600" dirty="0" smtClean="0">
                <a:solidFill>
                  <a:srgbClr val="444444"/>
                </a:solidFill>
                <a:latin typeface="inherit"/>
              </a:rPr>
              <a:t>ईंट</a:t>
            </a:r>
            <a:r>
              <a:rPr lang="en-IN" sz="1600" dirty="0" smtClean="0">
                <a:solidFill>
                  <a:srgbClr val="444444"/>
                </a:solidFill>
                <a:latin typeface="inherit"/>
              </a:rPr>
              <a:t> </a:t>
            </a:r>
            <a:r>
              <a:rPr lang="hi-IN" sz="1600" dirty="0" smtClean="0">
                <a:solidFill>
                  <a:srgbClr val="444444"/>
                </a:solidFill>
                <a:latin typeface="inherit"/>
              </a:rPr>
              <a:t>का </a:t>
            </a:r>
            <a:r>
              <a:rPr lang="hi-IN" sz="1600" dirty="0">
                <a:solidFill>
                  <a:srgbClr val="444444"/>
                </a:solidFill>
                <a:latin typeface="inherit"/>
              </a:rPr>
              <a:t>प्रयोग किया जाता था, कहीं कहीं पर चूने और जिप्सम का भी प्रयोग मिलता है।</a:t>
            </a:r>
          </a:p>
          <a:p>
            <a:pPr algn="just" fontAlgn="base">
              <a:lnSpc>
                <a:spcPct val="150000"/>
              </a:lnSpc>
              <a:buFont typeface="Arial" panose="020B0604020202020204" pitchFamily="34" charset="0"/>
              <a:buChar char="•"/>
            </a:pPr>
            <a:r>
              <a:rPr lang="hi-IN" sz="1600" dirty="0">
                <a:solidFill>
                  <a:srgbClr val="444444"/>
                </a:solidFill>
                <a:latin typeface="inherit"/>
              </a:rPr>
              <a:t>भवनों के निर्माण मुख्यतः पक्की ईंटों का प्रयोग होता था, लेकिन कुछ स्थलों जैसे कालीबंगा और रंगपुर में कच्ची ईंटों का भी प्रयोग किया गया </a:t>
            </a:r>
            <a:r>
              <a:rPr lang="hi-IN" sz="1600" dirty="0" smtClean="0">
                <a:solidFill>
                  <a:srgbClr val="444444"/>
                </a:solidFill>
                <a:latin typeface="inherit"/>
              </a:rPr>
              <a:t>है।सभी </a:t>
            </a:r>
            <a:r>
              <a:rPr lang="hi-IN" sz="1600" dirty="0">
                <a:solidFill>
                  <a:srgbClr val="444444"/>
                </a:solidFill>
                <a:latin typeface="inherit"/>
              </a:rPr>
              <a:t>प्रकार की ईंटें निश्चित अनुपात में बनायीं गयीं थीं और अधिकांशतः आयताकार </a:t>
            </a:r>
            <a:r>
              <a:rPr lang="hi-IN" sz="1600" dirty="0" smtClean="0">
                <a:solidFill>
                  <a:srgbClr val="444444"/>
                </a:solidFill>
                <a:latin typeface="inherit"/>
              </a:rPr>
              <a:t>थीं</a:t>
            </a:r>
          </a:p>
          <a:p>
            <a:pPr algn="just" fontAlgn="base">
              <a:lnSpc>
                <a:spcPct val="150000"/>
              </a:lnSpc>
              <a:buFont typeface="Arial" panose="020B0604020202020204" pitchFamily="34" charset="0"/>
              <a:buChar char="•"/>
            </a:pPr>
            <a:r>
              <a:rPr lang="hi-IN" sz="1600" dirty="0" smtClean="0">
                <a:solidFill>
                  <a:srgbClr val="444444"/>
                </a:solidFill>
                <a:latin typeface="inherit"/>
              </a:rPr>
              <a:t> सिन्धु सभ्यता के प्रायः सभी नगर दो भागों में विभाजित थे – पहला भाग प्राचीर युक्त दुर्ग कहलाता था, और दूसरा भाग जिसमे सामान्य लोग निवास करते थे निचला नगर कहलाता था।</a:t>
            </a:r>
          </a:p>
          <a:p>
            <a:pPr algn="just" fontAlgn="base">
              <a:lnSpc>
                <a:spcPct val="150000"/>
              </a:lnSpc>
              <a:buFont typeface="Arial" panose="020B0604020202020204" pitchFamily="34" charset="0"/>
              <a:buChar char="•"/>
            </a:pPr>
            <a:r>
              <a:rPr lang="hi-IN" sz="1600" dirty="0" smtClean="0">
                <a:solidFill>
                  <a:srgbClr val="444444"/>
                </a:solidFill>
                <a:latin typeface="inherit"/>
              </a:rPr>
              <a:t> </a:t>
            </a:r>
            <a:r>
              <a:rPr lang="hi-IN" sz="1600" dirty="0">
                <a:solidFill>
                  <a:srgbClr val="444444"/>
                </a:solidFill>
                <a:latin typeface="inherit"/>
              </a:rPr>
              <a:t>सामान्यतया मकान छोटे होते थे, जिनमे 4-5 कमरे होते थे</a:t>
            </a:r>
            <a:r>
              <a:rPr lang="hi-IN" sz="1600" dirty="0" smtClean="0">
                <a:solidFill>
                  <a:srgbClr val="444444"/>
                </a:solidFill>
                <a:latin typeface="inherit"/>
              </a:rPr>
              <a:t>।</a:t>
            </a:r>
            <a:r>
              <a:rPr lang="en-IN" sz="1600" dirty="0" smtClean="0">
                <a:solidFill>
                  <a:srgbClr val="444444"/>
                </a:solidFill>
                <a:latin typeface="inherit"/>
              </a:rPr>
              <a:t> </a:t>
            </a:r>
            <a:r>
              <a:rPr lang="hi-IN" sz="1600" dirty="0" smtClean="0">
                <a:solidFill>
                  <a:srgbClr val="444444"/>
                </a:solidFill>
                <a:latin typeface="inherit"/>
              </a:rPr>
              <a:t>प्रत्येक </a:t>
            </a:r>
            <a:r>
              <a:rPr lang="hi-IN" sz="1600" dirty="0">
                <a:solidFill>
                  <a:srgbClr val="444444"/>
                </a:solidFill>
                <a:latin typeface="inherit"/>
              </a:rPr>
              <a:t>घर में एक आंगन. एक रसोईघर तथा एक स्नानागार होता था। अधिकांश घरों में कुँओं के अवशेष मिले हैं</a:t>
            </a:r>
            <a:r>
              <a:rPr lang="hi-IN" sz="1600" dirty="0" smtClean="0">
                <a:solidFill>
                  <a:srgbClr val="444444"/>
                </a:solidFill>
                <a:latin typeface="inherit"/>
              </a:rPr>
              <a:t>।</a:t>
            </a:r>
            <a:endParaRPr lang="hi-IN" sz="1600" dirty="0">
              <a:solidFill>
                <a:srgbClr val="444444"/>
              </a:solidFill>
              <a:latin typeface="inherit"/>
            </a:endParaRPr>
          </a:p>
          <a:p>
            <a:pPr algn="just" fontAlgn="base">
              <a:lnSpc>
                <a:spcPct val="150000"/>
              </a:lnSpc>
              <a:buFont typeface="Arial" panose="020B0604020202020204" pitchFamily="34" charset="0"/>
              <a:buChar char="•"/>
            </a:pPr>
            <a:r>
              <a:rPr lang="hi-IN" sz="1600" dirty="0">
                <a:solidFill>
                  <a:srgbClr val="444444"/>
                </a:solidFill>
                <a:latin typeface="inherit"/>
              </a:rPr>
              <a:t>कुछ बड़े आकार के भवन भी मिले हैं, जिनमे 30 कमरे बने होते थे। दो मंजिलें भवनों का निर्माण भी कहीं कहीं मिलता है।</a:t>
            </a:r>
          </a:p>
          <a:p>
            <a:pPr algn="just" fontAlgn="base">
              <a:lnSpc>
                <a:spcPct val="150000"/>
              </a:lnSpc>
              <a:buFont typeface="Arial" panose="020B0604020202020204" pitchFamily="34" charset="0"/>
              <a:buChar char="•"/>
            </a:pPr>
            <a:r>
              <a:rPr lang="hi-IN" sz="1600" dirty="0">
                <a:solidFill>
                  <a:srgbClr val="444444"/>
                </a:solidFill>
                <a:latin typeface="inherit"/>
              </a:rPr>
              <a:t>स्वच्छता और सफाई का ध्यान रखते हुए घरों के दरवाजे मुख्य सड़क की और न खुलकर पीछे की और खुलते थे</a:t>
            </a:r>
            <a:r>
              <a:rPr lang="hi-IN" sz="1600" dirty="0" smtClean="0">
                <a:solidFill>
                  <a:srgbClr val="444444"/>
                </a:solidFill>
                <a:latin typeface="inherit"/>
              </a:rPr>
              <a:t>।</a:t>
            </a:r>
            <a:endParaRPr lang="hi-IN" sz="1600" dirty="0">
              <a:solidFill>
                <a:srgbClr val="444444"/>
              </a:solidFill>
              <a:latin typeface="inherit"/>
            </a:endParaRPr>
          </a:p>
          <a:p>
            <a:pPr algn="just" fontAlgn="base">
              <a:lnSpc>
                <a:spcPct val="150000"/>
              </a:lnSpc>
              <a:buFont typeface="Arial" panose="020B0604020202020204" pitchFamily="34" charset="0"/>
              <a:buChar char="•"/>
            </a:pPr>
            <a:r>
              <a:rPr lang="hi-IN" sz="1600" dirty="0">
                <a:solidFill>
                  <a:srgbClr val="444444"/>
                </a:solidFill>
                <a:latin typeface="inherit"/>
              </a:rPr>
              <a:t>मोहनजोदड़ो में विशाल अन्नागार मिला है, जो 45.71 मीटर लम्बा तथा 15.23 मीटर चौड़ा है। संभवतः यह सार्वजानिक स्थल था</a:t>
            </a:r>
            <a:r>
              <a:rPr lang="hi-IN" sz="1600" dirty="0" smtClean="0">
                <a:solidFill>
                  <a:srgbClr val="444444"/>
                </a:solidFill>
                <a:latin typeface="inherit"/>
              </a:rPr>
              <a:t>।</a:t>
            </a:r>
            <a:endParaRPr lang="hi-IN" sz="1600" dirty="0">
              <a:solidFill>
                <a:srgbClr val="444444"/>
              </a:solidFill>
              <a:latin typeface="inherit"/>
            </a:endParaRPr>
          </a:p>
          <a:p>
            <a:pPr algn="just" fontAlgn="base">
              <a:lnSpc>
                <a:spcPct val="150000"/>
              </a:lnSpc>
            </a:pPr>
            <a:r>
              <a:rPr lang="en-IN" sz="1600" b="1" dirty="0" smtClean="0">
                <a:solidFill>
                  <a:srgbClr val="000000"/>
                </a:solidFill>
                <a:latin typeface="inherit"/>
              </a:rPr>
              <a:t> </a:t>
            </a:r>
            <a:endParaRPr lang="hi-IN" sz="1600" b="0" i="0" dirty="0">
              <a:solidFill>
                <a:srgbClr val="444444"/>
              </a:solidFill>
              <a:effectLst/>
              <a:latin typeface="inherit"/>
            </a:endParaRPr>
          </a:p>
        </p:txBody>
      </p:sp>
    </p:spTree>
    <p:extLst>
      <p:ext uri="{BB962C8B-B14F-4D97-AF65-F5344CB8AC3E}">
        <p14:creationId xmlns:p14="http://schemas.microsoft.com/office/powerpoint/2010/main" val="1194786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वास्तु कला</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9" y="1495425"/>
            <a:ext cx="8129059" cy="4572596"/>
          </a:xfrm>
          <a:prstGeom prst="rect">
            <a:avLst/>
          </a:prstGeom>
        </p:spPr>
      </p:pic>
    </p:spTree>
    <p:extLst>
      <p:ext uri="{BB962C8B-B14F-4D97-AF65-F5344CB8AC3E}">
        <p14:creationId xmlns:p14="http://schemas.microsoft.com/office/powerpoint/2010/main" val="2508026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24" y="525066"/>
            <a:ext cx="9401175" cy="5875734"/>
          </a:xfrm>
          <a:prstGeom prst="rect">
            <a:avLst/>
          </a:prstGeom>
        </p:spPr>
      </p:pic>
    </p:spTree>
    <p:extLst>
      <p:ext uri="{BB962C8B-B14F-4D97-AF65-F5344CB8AC3E}">
        <p14:creationId xmlns:p14="http://schemas.microsoft.com/office/powerpoint/2010/main" val="249590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5" y="772883"/>
            <a:ext cx="8629650" cy="5727930"/>
          </a:xfrm>
          <a:prstGeom prst="rect">
            <a:avLst/>
          </a:prstGeom>
        </p:spPr>
      </p:pic>
    </p:spTree>
    <p:extLst>
      <p:ext uri="{BB962C8B-B14F-4D97-AF65-F5344CB8AC3E}">
        <p14:creationId xmlns:p14="http://schemas.microsoft.com/office/powerpoint/2010/main" val="776006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657</Words>
  <Application>Microsoft Office PowerPoint</Application>
  <PresentationFormat>Widescreen</PresentationFormat>
  <Paragraphs>50</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 unicode ms</vt:lpstr>
      <vt:lpstr>Arial</vt:lpstr>
      <vt:lpstr>Calibri</vt:lpstr>
      <vt:lpstr>Calibri Light</vt:lpstr>
      <vt:lpstr>inherit</vt:lpstr>
      <vt:lpstr>Mangal</vt:lpstr>
      <vt:lpstr>Noto Sans</vt:lpstr>
      <vt:lpstr>Office Theme</vt:lpstr>
      <vt:lpstr>सिंधु घाटी सभ्यता की कला  </vt:lpstr>
      <vt:lpstr>PowerPoint Presentation</vt:lpstr>
      <vt:lpstr>PowerPoint Presentation</vt:lpstr>
      <vt:lpstr>PowerPoint Presentation</vt:lpstr>
      <vt:lpstr>PowerPoint Presentation</vt:lpstr>
      <vt:lpstr>PowerPoint Presentation</vt:lpstr>
      <vt:lpstr>वास्तु कला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मूर्तिकला, मोहनजोदडो   दाढ़ी वाला योगी, सफेद चुना  पत्थर सेमी </vt:lpstr>
      <vt:lpstr>कांस्य नर्तकी, मोहनजोदडो  4.5 इंच</vt:lpstr>
      <vt:lpstr>नर्तकी धड़, हड़प्पा सलेटी पत्थर , 10x4x3 सेमी </vt:lpstr>
      <vt:lpstr>पुरुष धड़, हड़प्पा लाल  बलुआ पत्थर 9.2x5.5x3 सेमी</vt:lpstr>
      <vt:lpstr>  म्रण मूर्तियाँ  मातृ देवी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खिलौने </vt:lpstr>
      <vt:lpstr>PowerPoint Presentation</vt:lpstr>
      <vt:lpstr>मिट्टी के बर्तन </vt:lpstr>
      <vt:lpstr>PowerPoint Presentation</vt:lpstr>
      <vt:lpstr>लोथल सभ्यता की कला ( 2,700 ई.पू. से 1,700ई.पू)  लोथल अहमदाबाद जिले में भोगावा नदी के किनारे सरगवाला ग्राम के पास है इसकी खुदाई श्री रंगनाथ राव के नेतृत्व मे सन 1954-55 में की गयी  </vt:lpstr>
      <vt:lpstr>PowerPoint Presentation</vt:lpstr>
      <vt:lpstr>The bathroom-toilet structure of houses in Lothal</vt:lpstr>
      <vt:lpstr>The warehouse of Lothal</vt:lpstr>
      <vt:lpstr>PowerPoint Presentation</vt:lpstr>
      <vt:lpstr>Pottery from Lothal.</vt:lpstr>
      <vt:lpstr>कालिबंगा सभ्यता : यह राजस्थान के हनुमानगढ़ जिले में घग्घर नदी के बाएँ तट पर स्थित है इसकी खुदाई 1953 में बी. बी. लाल एवं बी. के. थापर द्वारा कराई गयी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सिंधु घाटी सभ्यता की कला  </dc:title>
  <dc:creator>Lenovo</dc:creator>
  <cp:lastModifiedBy>Lenovo</cp:lastModifiedBy>
  <cp:revision>42</cp:revision>
  <dcterms:created xsi:type="dcterms:W3CDTF">2019-09-29T05:53:49Z</dcterms:created>
  <dcterms:modified xsi:type="dcterms:W3CDTF">2021-04-25T14:33:39Z</dcterms:modified>
</cp:coreProperties>
</file>